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7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9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0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6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7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6" r:id="rId2"/>
    <p:sldMasterId id="2147483708" r:id="rId3"/>
  </p:sldMasterIdLst>
  <p:notesMasterIdLst>
    <p:notesMasterId r:id="rId34"/>
  </p:notesMasterIdLst>
  <p:handoutMasterIdLst>
    <p:handoutMasterId r:id="rId35"/>
  </p:handoutMasterIdLst>
  <p:sldIdLst>
    <p:sldId id="376" r:id="rId4"/>
    <p:sldId id="377" r:id="rId5"/>
    <p:sldId id="370" r:id="rId6"/>
    <p:sldId id="371" r:id="rId7"/>
    <p:sldId id="372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402" r:id="rId17"/>
    <p:sldId id="403" r:id="rId18"/>
    <p:sldId id="387" r:id="rId19"/>
    <p:sldId id="388" r:id="rId20"/>
    <p:sldId id="389" r:id="rId21"/>
    <p:sldId id="390" r:id="rId22"/>
    <p:sldId id="391" r:id="rId23"/>
    <p:sldId id="404" r:id="rId24"/>
    <p:sldId id="393" r:id="rId25"/>
    <p:sldId id="394" r:id="rId26"/>
    <p:sldId id="397" r:id="rId27"/>
    <p:sldId id="395" r:id="rId28"/>
    <p:sldId id="396" r:id="rId29"/>
    <p:sldId id="398" r:id="rId30"/>
    <p:sldId id="399" r:id="rId31"/>
    <p:sldId id="400" r:id="rId32"/>
    <p:sldId id="401" r:id="rId33"/>
  </p:sldIdLst>
  <p:sldSz cx="9144000" cy="6858000" type="screen4x3"/>
  <p:notesSz cx="6669088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A0A0"/>
    <a:srgbClr val="E07676"/>
    <a:srgbClr val="D2232A"/>
    <a:srgbClr val="B63800"/>
    <a:srgbClr val="820000"/>
    <a:srgbClr val="D56B59"/>
    <a:srgbClr val="EBB19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48" autoAdjust="0"/>
    <p:restoredTop sz="94660"/>
  </p:normalViewPr>
  <p:slideViewPr>
    <p:cSldViewPr>
      <p:cViewPr varScale="1">
        <p:scale>
          <a:sx n="142" d="100"/>
          <a:sy n="142" d="100"/>
        </p:scale>
        <p:origin x="-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PowerPoint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view3D>
      <c:rotX val="15"/>
      <c:hPercent val="47"/>
      <c:rotY val="20"/>
      <c:depthPercent val="7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31334022750776"/>
          <c:y val="0.0232558139534884"/>
          <c:w val="0.868665977249225"/>
          <c:h val="0.665961945031712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Source: DEET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strRef>
              <c:f>Sheet1!$B$1:$K$1</c:f>
              <c:strCache>
                <c:ptCount val="10"/>
                <c:pt idx="0">
                  <c:v>UNSW</c:v>
                </c:pt>
                <c:pt idx="1">
                  <c:v>UniSA</c:v>
                </c:pt>
                <c:pt idx="2">
                  <c:v>Edith Cowan</c:v>
                </c:pt>
                <c:pt idx="3">
                  <c:v>Southern Cross</c:v>
                </c:pt>
                <c:pt idx="4">
                  <c:v>Central Queensland</c:v>
                </c:pt>
                <c:pt idx="5">
                  <c:v>Monash</c:v>
                </c:pt>
                <c:pt idx="6">
                  <c:v>New England</c:v>
                </c:pt>
                <c:pt idx="7">
                  <c:v>Deakin</c:v>
                </c:pt>
                <c:pt idx="8">
                  <c:v>Southern Queensland</c:v>
                </c:pt>
                <c:pt idx="9">
                  <c:v>Charles Sturt</c:v>
                </c:pt>
              </c:strCache>
            </c:strRef>
          </c:cat>
          <c:val>
            <c:numRef>
              <c:f>Sheet1!$B$2:$K$2</c:f>
              <c:numCache>
                <c:formatCode>#,##0</c:formatCode>
                <c:ptCount val="10"/>
                <c:pt idx="0">
                  <c:v>4270.0</c:v>
                </c:pt>
                <c:pt idx="1">
                  <c:v>4428.0</c:v>
                </c:pt>
                <c:pt idx="2">
                  <c:v>4571.0</c:v>
                </c:pt>
                <c:pt idx="3">
                  <c:v>4726.0</c:v>
                </c:pt>
                <c:pt idx="4">
                  <c:v>7238.0</c:v>
                </c:pt>
                <c:pt idx="5">
                  <c:v>9676.0</c:v>
                </c:pt>
                <c:pt idx="6">
                  <c:v>13955.0</c:v>
                </c:pt>
                <c:pt idx="7">
                  <c:v>14126.0</c:v>
                </c:pt>
                <c:pt idx="8">
                  <c:v>18446.0</c:v>
                </c:pt>
                <c:pt idx="9">
                  <c:v>28871.0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</c:strCache>
            </c:strRef>
          </c:tx>
          <c:invertIfNegative val="0"/>
          <c:cat>
            <c:strRef>
              <c:f>Sheet1!$B$1:$K$1</c:f>
              <c:strCache>
                <c:ptCount val="10"/>
                <c:pt idx="0">
                  <c:v>UNSW</c:v>
                </c:pt>
                <c:pt idx="1">
                  <c:v>UniSA</c:v>
                </c:pt>
                <c:pt idx="2">
                  <c:v>Edith Cowan</c:v>
                </c:pt>
                <c:pt idx="3">
                  <c:v>Southern Cross</c:v>
                </c:pt>
                <c:pt idx="4">
                  <c:v>Central Queensland</c:v>
                </c:pt>
                <c:pt idx="5">
                  <c:v>Monash</c:v>
                </c:pt>
                <c:pt idx="6">
                  <c:v>New England</c:v>
                </c:pt>
                <c:pt idx="7">
                  <c:v>Deakin</c:v>
                </c:pt>
                <c:pt idx="8">
                  <c:v>Southern Queensland</c:v>
                </c:pt>
                <c:pt idx="9">
                  <c:v>Charles Sturt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</c:strCache>
            </c:strRef>
          </c:tx>
          <c:invertIfNegative val="0"/>
          <c:cat>
            <c:strRef>
              <c:f>Sheet1!$B$1:$K$1</c:f>
              <c:strCache>
                <c:ptCount val="10"/>
                <c:pt idx="0">
                  <c:v>UNSW</c:v>
                </c:pt>
                <c:pt idx="1">
                  <c:v>UniSA</c:v>
                </c:pt>
                <c:pt idx="2">
                  <c:v>Edith Cowan</c:v>
                </c:pt>
                <c:pt idx="3">
                  <c:v>Southern Cross</c:v>
                </c:pt>
                <c:pt idx="4">
                  <c:v>Central Queensland</c:v>
                </c:pt>
                <c:pt idx="5">
                  <c:v>Monash</c:v>
                </c:pt>
                <c:pt idx="6">
                  <c:v>New England</c:v>
                </c:pt>
                <c:pt idx="7">
                  <c:v>Deakin</c:v>
                </c:pt>
                <c:pt idx="8">
                  <c:v>Southern Queensland</c:v>
                </c:pt>
                <c:pt idx="9">
                  <c:v>Charles Sturt</c:v>
                </c:pt>
              </c:strCache>
            </c:strRef>
          </c:cat>
          <c:val>
            <c:numRef>
              <c:f>Sheet1!$B$4:$K$4</c:f>
              <c:numCache>
                <c:formatCode>General</c:formatCode>
                <c:ptCount val="10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gapDepth val="100"/>
        <c:shape val="box"/>
        <c:axId val="-2027423032"/>
        <c:axId val="-2076092280"/>
        <c:axId val="0"/>
      </c:bar3DChart>
      <c:catAx>
        <c:axId val="-2027423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txPr>
          <a:bodyPr rot="-2700000" vert="horz"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-20760922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076092280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 rot="0" vert="horz"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-20274230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'[Chart in Microsoft PowerPoint]Sheet1'!$A$2:$A$8</c:f>
              <c:strCache>
                <c:ptCount val="7"/>
                <c:pt idx="0">
                  <c:v>Charles Sturt University</c:v>
                </c:pt>
                <c:pt idx="1">
                  <c:v>University of Technology, Sydney</c:v>
                </c:pt>
                <c:pt idx="2">
                  <c:v>RMIT</c:v>
                </c:pt>
                <c:pt idx="3">
                  <c:v>Monash University</c:v>
                </c:pt>
                <c:pt idx="4">
                  <c:v>QUT</c:v>
                </c:pt>
                <c:pt idx="5">
                  <c:v>Swinburne </c:v>
                </c:pt>
                <c:pt idx="6">
                  <c:v>Curtin University of Technology</c:v>
                </c:pt>
              </c:strCache>
            </c:strRef>
          </c:cat>
          <c:val>
            <c:numRef>
              <c:f>'[Chart in Microsoft PowerPoint]Sheet1'!$B$2:$B$8</c:f>
              <c:numCache>
                <c:formatCode>General</c:formatCode>
                <c:ptCount val="7"/>
                <c:pt idx="0">
                  <c:v>504.0</c:v>
                </c:pt>
                <c:pt idx="1">
                  <c:v>377.0</c:v>
                </c:pt>
                <c:pt idx="2">
                  <c:v>338.0</c:v>
                </c:pt>
                <c:pt idx="3">
                  <c:v>315.0</c:v>
                </c:pt>
                <c:pt idx="4">
                  <c:v>257.0</c:v>
                </c:pt>
                <c:pt idx="5">
                  <c:v>200.0</c:v>
                </c:pt>
                <c:pt idx="6">
                  <c:v>182.0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9750328"/>
        <c:axId val="-2100356760"/>
      </c:barChart>
      <c:catAx>
        <c:axId val="-20897503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356760"/>
        <c:crosses val="autoZero"/>
        <c:auto val="1"/>
        <c:lblAlgn val="ctr"/>
        <c:lblOffset val="100"/>
        <c:noMultiLvlLbl val="0"/>
      </c:catAx>
      <c:valAx>
        <c:axId val="-2100356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  <a:alpha val="48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9750328"/>
        <c:crosses val="autoZero"/>
        <c:crossBetween val="between"/>
      </c:valAx>
      <c:spPr>
        <a:noFill/>
        <a:ln>
          <a:solidFill>
            <a:schemeClr val="accent1">
              <a:alpha val="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t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t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b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b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/>
            </a:lvl1pPr>
          </a:lstStyle>
          <a:p>
            <a:pPr>
              <a:defRPr/>
            </a:pPr>
            <a:fld id="{FE946363-3795-44C6-A2F1-956E76906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82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068C37-C3FB-46B7-AF9E-63EE2121E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66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04174-63E9-47B0-ACF3-40F562EF651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26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04174-63E9-47B0-ACF3-40F562EF651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0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A183-CFED-4A18-BDD5-CAFD05057B7A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77F0C-A52C-4008-B68A-D0410E7B5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9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7AF2D-911F-4AFB-AC38-59E1CC2B7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1125538"/>
            <a:ext cx="2071687" cy="500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125538"/>
            <a:ext cx="6067425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2D79B-C901-4350-A6D6-A4845E457B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4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A9D88-8621-4D23-AB0B-95268D8E74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3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5A87F-6B4F-41FB-BC56-251E84F49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2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23EE2-8816-4112-817A-8F2E8A7C9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6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42F51-511D-4874-9349-12AC2E5DF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04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9ECB0-465F-4D36-B0DE-10CAFBA02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30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08875-7CBD-4528-8EC4-303C2318C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3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51392-C4CB-40F3-9800-A8CB1C924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20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E2FBF-C17A-4EC5-B340-807D83A83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5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80EF7-5E81-46F0-8F84-58253D7091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E9706-D855-4628-ACA4-B0BB7A78D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34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FB4F0-86D9-46C6-B031-9822D69A4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72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1125538"/>
            <a:ext cx="2071687" cy="500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125538"/>
            <a:ext cx="6067425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0AAF7-3C53-4EA1-9D84-37465C32D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190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415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9FDAB56-8F43-4B8B-9994-5053790E90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80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n>
                  <a:solidFill>
                    <a:schemeClr val="tx1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46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ln>
                  <a:solidFill>
                    <a:schemeClr val="tx1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36912"/>
            <a:ext cx="4038600" cy="3489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36912"/>
            <a:ext cx="4038600" cy="3489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404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780928"/>
            <a:ext cx="4032448" cy="5677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501008"/>
            <a:ext cx="4042792" cy="26251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270892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3501008"/>
            <a:ext cx="4045397" cy="26251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44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9583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17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48F7B-473B-416A-9D09-F9D7B4DBE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82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92896"/>
            <a:ext cx="3008313" cy="3633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23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12775"/>
            <a:ext cx="5486400" cy="33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347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76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40768"/>
            <a:ext cx="2057400" cy="47853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40768"/>
            <a:ext cx="6019800" cy="47853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C8A-BF4F-4DA7-B111-E8399B4ACCB7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568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r">
              <a:defRPr baseline="0">
                <a:solidFill>
                  <a:schemeClr val="accent3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199" y="2643182"/>
            <a:ext cx="8291513" cy="3482981"/>
          </a:xfrm>
        </p:spPr>
        <p:txBody>
          <a:bodyPr/>
          <a:lstStyle>
            <a:lvl1pPr>
              <a:defRPr sz="28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4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8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8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84515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y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717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125538"/>
            <a:ext cx="8291512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2349500"/>
            <a:ext cx="3919537" cy="3743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56150" y="2349500"/>
            <a:ext cx="3919538" cy="3743325"/>
          </a:xfrm>
        </p:spPr>
        <p:txBody>
          <a:bodyPr/>
          <a:lstStyle/>
          <a:p>
            <a:pPr lvl="0"/>
            <a:endParaRPr lang="en-AU" noProof="0" smtClean="0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9FDAB56-8F43-4B8B-9994-5053790E90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7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4D2FA-CAAE-466A-8FE7-E52966D7A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0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C9021-6BDF-4ABC-8CC1-150EA8132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5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04117-189C-4DBA-AF67-FBE9E61BB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0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28A97-2D1B-4053-B7E9-94B6257222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0D8E2-B6CC-40EF-B692-CCC6871B5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7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50271-33B7-48A5-8FF9-449ED1B21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image" Target="../media/image2.jpg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theme" Target="../theme/theme3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125538"/>
            <a:ext cx="8291512" cy="1008062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9FDAB56-8F43-4B8B-9994-5053790E90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68313" y="2060575"/>
          <a:ext cx="60960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Chart" r:id="rId15" imgW="6096000" imgH="4067251" progId="MSGraph.Chart.8">
                  <p:embed followColorScheme="full"/>
                </p:oleObj>
              </mc:Choice>
              <mc:Fallback>
                <p:oleObj name="Chart" r:id="rId15" imgW="6096000" imgH="4067251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060575"/>
                        <a:ext cx="6096000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800">
          <a:solidFill>
            <a:srgbClr val="D2232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 sz="2400">
          <a:solidFill>
            <a:srgbClr val="D2232A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000">
          <a:solidFill>
            <a:srgbClr val="D2232A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>
          <a:solidFill>
            <a:srgbClr val="D2232A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125538"/>
            <a:ext cx="8291512" cy="1008062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3B95950-06F2-46B6-8431-499604201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aphicFrame>
        <p:nvGraphicFramePr>
          <p:cNvPr id="216080" name="Group 16"/>
          <p:cNvGraphicFramePr>
            <a:graphicFrameLocks noGrp="1"/>
          </p:cNvGraphicFramePr>
          <p:nvPr/>
        </p:nvGraphicFramePr>
        <p:xfrm>
          <a:off x="468313" y="2276475"/>
          <a:ext cx="5616575" cy="3744913"/>
        </p:xfrm>
        <a:graphic>
          <a:graphicData uri="http://schemas.openxmlformats.org/drawingml/2006/table">
            <a:tbl>
              <a:tblPr/>
              <a:tblGrid>
                <a:gridCol w="2808287"/>
                <a:gridCol w="2808288"/>
              </a:tblGrid>
              <a:tr h="187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800">
          <a:solidFill>
            <a:srgbClr val="D2232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 sz="2400">
          <a:solidFill>
            <a:srgbClr val="D2232A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000">
          <a:solidFill>
            <a:srgbClr val="D2232A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>
          <a:solidFill>
            <a:srgbClr val="D2232A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64904"/>
            <a:ext cx="8229600" cy="3561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9C8A-BF4F-4DA7-B111-E8399B4ACCB7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32C18-0946-417B-990D-6EFE76C6BFB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9FDAB56-8F43-4B8B-9994-5053790E90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3" r:id="rId14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 baseline="0">
          <a:ln w="6350">
            <a:solidFill>
              <a:schemeClr val="tx1"/>
            </a:solidFill>
          </a:ln>
          <a:solidFill>
            <a:schemeClr val="accent3"/>
          </a:solidFill>
          <a:effectLst/>
          <a:latin typeface="Open Sans" pitchFamily="34" charset="0"/>
          <a:ea typeface="Open Sans" pitchFamily="34" charset="0"/>
          <a:cs typeface="Open Sans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8.xm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9.xml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0.xml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1.xml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2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3.xml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4.xml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5.xml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6.xm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7.xml"/><Relationship Id="rId1" Type="http://schemas.openxmlformats.org/officeDocument/2006/relationships/tags" Target="../tags/tag31.xml"/><Relationship Id="rId2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8.xml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9.xml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20.xml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21.xml"/><Relationship Id="rId1" Type="http://schemas.openxmlformats.org/officeDocument/2006/relationships/tags" Target="../tags/tag39.xml"/><Relationship Id="rId2" Type="http://schemas.openxmlformats.org/officeDocument/2006/relationships/tags" Target="../tags/tag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22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23.xml"/><Relationship Id="rId1" Type="http://schemas.openxmlformats.org/officeDocument/2006/relationships/tags" Target="../tags/tag43.xml"/><Relationship Id="rId2" Type="http://schemas.openxmlformats.org/officeDocument/2006/relationships/tags" Target="../tags/tag4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24.xml"/><Relationship Id="rId1" Type="http://schemas.openxmlformats.org/officeDocument/2006/relationships/tags" Target="../tags/tag45.xml"/><Relationship Id="rId2" Type="http://schemas.openxmlformats.org/officeDocument/2006/relationships/tags" Target="../tags/tag4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25.xml"/><Relationship Id="rId1" Type="http://schemas.openxmlformats.org/officeDocument/2006/relationships/tags" Target="../tags/tag47.xml"/><Relationship Id="rId2" Type="http://schemas.openxmlformats.org/officeDocument/2006/relationships/tags" Target="../tags/tag4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26.xml"/><Relationship Id="rId1" Type="http://schemas.openxmlformats.org/officeDocument/2006/relationships/tags" Target="../tags/tag49.xml"/><Relationship Id="rId2" Type="http://schemas.openxmlformats.org/officeDocument/2006/relationships/tags" Target="../tags/tag5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27.xml"/><Relationship Id="rId1" Type="http://schemas.openxmlformats.org/officeDocument/2006/relationships/tags" Target="../tags/tag51.xml"/><Relationship Id="rId2" Type="http://schemas.openxmlformats.org/officeDocument/2006/relationships/tags" Target="../tags/tag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masters.edu.au/" TargetMode="External"/><Relationship Id="rId4" Type="http://schemas.openxmlformats.org/officeDocument/2006/relationships/hyperlink" Target="mailto:jhowarth@csu.edu.au" TargetMode="External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tags" Target="../tags/tag54.xml"/><Relationship Id="rId3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4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5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6.xml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7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 w="6350">
                  <a:solidFill>
                    <a:schemeClr val="tx1"/>
                  </a:solidFill>
                </a:ln>
              </a:rPr>
              <a:t>Information Security Incident Handling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Webinar 1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Incident </a:t>
            </a:r>
            <a:r>
              <a:rPr lang="en-US" dirty="0" smtClean="0"/>
              <a:t>Handling</a:t>
            </a:r>
          </a:p>
          <a:p>
            <a:r>
              <a:rPr lang="en-US" dirty="0" smtClean="0"/>
              <a:t>Jeremy Koster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2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475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Limit tangible and intangible damage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Reputational and brand perception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Loss of competitive advantage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Provide </a:t>
            </a:r>
            <a:r>
              <a:rPr lang="en-AU" sz="2800" dirty="0" smtClean="0"/>
              <a:t>guidance </a:t>
            </a:r>
            <a:r>
              <a:rPr lang="en-AU" sz="2800" dirty="0"/>
              <a:t>d</a:t>
            </a:r>
            <a:r>
              <a:rPr lang="en-AU" sz="2800" dirty="0" smtClean="0"/>
              <a:t>uring </a:t>
            </a:r>
            <a:r>
              <a:rPr lang="en-AU" sz="2800" dirty="0" smtClean="0"/>
              <a:t>an </a:t>
            </a:r>
            <a:r>
              <a:rPr lang="en-AU" sz="2800" dirty="0" smtClean="0"/>
              <a:t>incident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Ensuring operations staff take all the necessary steps to resolve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Executive level updates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Ensure all incidents are closed properly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Identify </a:t>
            </a:r>
            <a:r>
              <a:rPr lang="en-AU" sz="2800" dirty="0" smtClean="0"/>
              <a:t>remediation </a:t>
            </a:r>
            <a:r>
              <a:rPr lang="en-AU" sz="2800" dirty="0"/>
              <a:t>a</a:t>
            </a:r>
            <a:r>
              <a:rPr lang="en-AU" sz="2800" dirty="0" smtClean="0"/>
              <a:t>ctivities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Tactical – what is quick and easy to fix now?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Strategic – how can we modify the environment to resolve long term?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Education and </a:t>
            </a:r>
            <a:r>
              <a:rPr lang="en-AU" sz="2800" dirty="0" smtClean="0"/>
              <a:t>awareness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Truth and clarity to executives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A record of the incidents that have been handled</a:t>
            </a:r>
          </a:p>
          <a:p>
            <a:pPr lvl="1">
              <a:lnSpc>
                <a:spcPct val="120000"/>
              </a:lnSpc>
            </a:pPr>
            <a:r>
              <a:rPr lang="en-AU" sz="2600" dirty="0" smtClean="0"/>
              <a:t>Increase understanding and knowledge of risk</a:t>
            </a:r>
            <a:endParaRPr lang="en-AU" sz="2600" dirty="0"/>
          </a:p>
          <a:p>
            <a:pPr lvl="1">
              <a:lnSpc>
                <a:spcPct val="120000"/>
              </a:lnSpc>
            </a:pPr>
            <a:endParaRPr lang="en-AU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Why Do We Handle Incidents?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547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2564904"/>
            <a:ext cx="8229600" cy="3816424"/>
          </a:xfrm>
          <a:ln/>
        </p:spPr>
        <p:txBody>
          <a:bodyPr rIns="134853">
            <a:normAutofit fontScale="40000" lnSpcReduction="20000"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AU" sz="3000" dirty="0"/>
              <a:t>Feb, 2013 – KRTV – Great Falls Montana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/>
              <a:t>Emergency alert system hacked 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/>
              <a:t>Dead bodies are rising from their grave</a:t>
            </a:r>
          </a:p>
          <a:p>
            <a:pPr>
              <a:lnSpc>
                <a:spcPct val="130000"/>
              </a:lnSpc>
              <a:buSzPct val="100000"/>
            </a:pPr>
            <a:r>
              <a:rPr lang="en-AU" sz="3000" dirty="0"/>
              <a:t>July, November, December 2013 – JP Morgan Chase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465,000 customer records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Skimmed form plain-text temporary files</a:t>
            </a:r>
          </a:p>
          <a:p>
            <a:pPr>
              <a:lnSpc>
                <a:spcPct val="130000"/>
              </a:lnSpc>
              <a:buSzPct val="100000"/>
            </a:pPr>
            <a:r>
              <a:rPr lang="en-AU" sz="3000" dirty="0"/>
              <a:t>August 2013 – Adobe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/>
              <a:t>3 million (</a:t>
            </a:r>
            <a:r>
              <a:rPr lang="en-AU" sz="2600" dirty="0" smtClean="0"/>
              <a:t>38 million </a:t>
            </a:r>
            <a:r>
              <a:rPr lang="en-AU" sz="2600" dirty="0"/>
              <a:t>really!) customer records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/>
              <a:t>Malware analysis, breadcrumbs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/>
              <a:t>Password resets</a:t>
            </a:r>
          </a:p>
          <a:p>
            <a:pPr>
              <a:lnSpc>
                <a:spcPct val="130000"/>
              </a:lnSpc>
              <a:buSzPct val="100000"/>
            </a:pPr>
            <a:r>
              <a:rPr lang="en-AU" sz="3000" dirty="0"/>
              <a:t>December 2013 – Target Corp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110 million customer records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Malware on POS terminals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Phishing through a partners environment?</a:t>
            </a:r>
          </a:p>
          <a:p>
            <a:pPr>
              <a:lnSpc>
                <a:spcPct val="130000"/>
              </a:lnSpc>
              <a:buSzPct val="100000"/>
            </a:pPr>
            <a:r>
              <a:rPr lang="en-AU" sz="3000" dirty="0" smtClean="0"/>
              <a:t>May 2014 – </a:t>
            </a:r>
            <a:r>
              <a:rPr lang="en-AU" sz="3000" dirty="0" err="1" smtClean="0"/>
              <a:t>Ebay</a:t>
            </a:r>
            <a:endParaRPr lang="en-AU" sz="3000" dirty="0" smtClean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145 Million customer details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Small number of employee log-in credentials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Password resets</a:t>
            </a:r>
          </a:p>
          <a:p>
            <a:pPr lvl="1">
              <a:lnSpc>
                <a:spcPct val="120000"/>
              </a:lnSpc>
            </a:pPr>
            <a:endParaRPr lang="en-AU" sz="2600" dirty="0"/>
          </a:p>
          <a:p>
            <a:pPr lvl="1">
              <a:lnSpc>
                <a:spcPct val="120000"/>
              </a:lnSpc>
            </a:pPr>
            <a:endParaRPr lang="en-AU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Incidents in the News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208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475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Key </a:t>
            </a:r>
            <a:r>
              <a:rPr lang="en-AU" sz="2800" dirty="0" smtClean="0"/>
              <a:t>terms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Threat </a:t>
            </a:r>
            <a:r>
              <a:rPr lang="en-AU" sz="2600" dirty="0" smtClean="0"/>
              <a:t>– actions or events that have the potential to negatively impact assets</a:t>
            </a:r>
            <a:endParaRPr lang="en-AU" sz="26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Vulnerability – a weakness in a system or asset of value</a:t>
            </a:r>
            <a:endParaRPr lang="en-AU" sz="26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Exploit – a method of making use of a weakness to gain access to an asset</a:t>
            </a:r>
            <a:endParaRPr lang="en-AU" sz="26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Risk assessment, determination and management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Residual risk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Risk </a:t>
            </a:r>
            <a:r>
              <a:rPr lang="en-AU" sz="2800" dirty="0"/>
              <a:t>= Likelihood x </a:t>
            </a:r>
            <a:r>
              <a:rPr lang="en-AU" sz="2800" dirty="0" smtClean="0"/>
              <a:t>Impact – the risk remaining af</a:t>
            </a:r>
            <a:r>
              <a:rPr lang="en-AU" sz="2800" dirty="0" smtClean="0"/>
              <a:t>ter treatment</a:t>
            </a:r>
            <a:endParaRPr lang="en-AU" sz="2800" dirty="0"/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/>
              <a:t>Likelihood – the probability of an event occurring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/>
              <a:t>Impact – the amount of damage an event would </a:t>
            </a:r>
            <a:r>
              <a:rPr lang="en-AU" sz="2600" dirty="0" smtClean="0"/>
              <a:t>incur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dirty="0" smtClean="0"/>
              <a:t>CIA</a:t>
            </a:r>
            <a:endParaRPr lang="en-AU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500" dirty="0" smtClean="0"/>
              <a:t>Confidentiality – prevent unauthorised disclosure</a:t>
            </a:r>
            <a:endParaRPr lang="en-AU" sz="25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500" dirty="0" smtClean="0"/>
              <a:t>Integrity – prevent unauthorised or improper changes</a:t>
            </a:r>
            <a:endParaRPr lang="en-AU" sz="25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500" dirty="0" smtClean="0"/>
              <a:t>Availability – prevent disruption to service quality</a:t>
            </a:r>
            <a:endParaRPr lang="en-AU" sz="29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Information Security Risk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80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2564904"/>
            <a:ext cx="8229600" cy="3888432"/>
          </a:xfrm>
          <a:ln/>
        </p:spPr>
        <p:txBody>
          <a:bodyPr rIns="134853"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Actor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Bad guy, good guy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External, internal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Incidental, malicious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/>
              <a:t>Negative </a:t>
            </a:r>
            <a:r>
              <a:rPr lang="en-AU" sz="2800" dirty="0" smtClean="0"/>
              <a:t>impact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/>
              <a:t>Expose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/>
              <a:t>Unauthorised access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/>
              <a:t>Loss of service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/>
              <a:t>Loss of data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Asset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Confidential information 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Privileged function or business functionality</a:t>
            </a:r>
          </a:p>
          <a:p>
            <a:pPr marL="457200" lvl="1" indent="0">
              <a:lnSpc>
                <a:spcPct val="130000"/>
              </a:lnSpc>
              <a:buSzPct val="100000"/>
              <a:buNone/>
            </a:pPr>
            <a:endParaRPr lang="en-AU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Threat Scenarios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246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2564904"/>
            <a:ext cx="8229600" cy="3888432"/>
          </a:xfrm>
          <a:ln/>
        </p:spPr>
        <p:txBody>
          <a:bodyPr rIns="134853">
            <a:normAutofit fontScale="77500" lnSpcReduction="20000"/>
          </a:bodyPr>
          <a:lstStyle/>
          <a:p>
            <a:pPr lvl="1">
              <a:lnSpc>
                <a:spcPct val="130000"/>
              </a:lnSpc>
              <a:buSzPct val="100000"/>
            </a:pPr>
            <a:endParaRPr lang="en-AU" sz="2600" dirty="0" smtClean="0"/>
          </a:p>
          <a:p>
            <a:pPr marL="354013" indent="-296863">
              <a:lnSpc>
                <a:spcPct val="120000"/>
              </a:lnSpc>
            </a:pPr>
            <a:r>
              <a:rPr lang="en-AU" sz="2500" b="1" dirty="0" smtClean="0"/>
              <a:t>Vulnerability – </a:t>
            </a:r>
            <a:r>
              <a:rPr lang="en-AU" sz="2500" dirty="0" smtClean="0"/>
              <a:t>For convenience, staff are storing corporate credit cards on </a:t>
            </a:r>
            <a:r>
              <a:rPr lang="en-AU" sz="2500" dirty="0" err="1" smtClean="0"/>
              <a:t>pastebin</a:t>
            </a:r>
            <a:r>
              <a:rPr lang="en-AU" sz="2500" dirty="0" smtClean="0"/>
              <a:t>.</a:t>
            </a:r>
          </a:p>
          <a:p>
            <a:pPr marL="354013" indent="-296863">
              <a:lnSpc>
                <a:spcPct val="120000"/>
              </a:lnSpc>
            </a:pPr>
            <a:r>
              <a:rPr lang="en-AU" sz="2500" b="1" dirty="0" smtClean="0">
                <a:solidFill>
                  <a:srgbClr val="FFFFFF"/>
                </a:solidFill>
              </a:rPr>
              <a:t>Threat Scenario</a:t>
            </a:r>
            <a:r>
              <a:rPr lang="en-AU" sz="2500" b="1" dirty="0">
                <a:solidFill>
                  <a:srgbClr val="FFFFFF"/>
                </a:solidFill>
              </a:rPr>
              <a:t> </a:t>
            </a:r>
            <a:r>
              <a:rPr lang="en-AU" sz="2500" b="1" dirty="0" smtClean="0">
                <a:solidFill>
                  <a:srgbClr val="FFFFFF"/>
                </a:solidFill>
              </a:rPr>
              <a:t>– </a:t>
            </a:r>
            <a:r>
              <a:rPr lang="en-AU" sz="2500" dirty="0" smtClean="0"/>
              <a:t>An  external attacker may gain unauthorised access to the list of corporate credit card numbers.</a:t>
            </a:r>
          </a:p>
          <a:p>
            <a:pPr marL="57150" indent="0">
              <a:lnSpc>
                <a:spcPct val="120000"/>
              </a:lnSpc>
            </a:pPr>
            <a:endParaRPr lang="en-AU" sz="2500" dirty="0" smtClean="0"/>
          </a:p>
          <a:p>
            <a:pPr marL="57150" indent="0">
              <a:lnSpc>
                <a:spcPct val="120000"/>
              </a:lnSpc>
            </a:pPr>
            <a:endParaRPr lang="en-AU" sz="2500" dirty="0"/>
          </a:p>
          <a:p>
            <a:pPr marL="354013" indent="-296863">
              <a:lnSpc>
                <a:spcPct val="120000"/>
              </a:lnSpc>
            </a:pPr>
            <a:r>
              <a:rPr lang="en-AU" sz="2400" b="1" dirty="0" smtClean="0">
                <a:solidFill>
                  <a:srgbClr val="FFFFFF"/>
                </a:solidFill>
              </a:rPr>
              <a:t>Vulnerability – </a:t>
            </a:r>
            <a:r>
              <a:rPr lang="en-AU" sz="2400" dirty="0" smtClean="0"/>
              <a:t>Big “delete all” button right next to the “update record” button in the customer relationship manager application.</a:t>
            </a:r>
          </a:p>
          <a:p>
            <a:pPr marL="354013" indent="-296863">
              <a:lnSpc>
                <a:spcPct val="120000"/>
              </a:lnSpc>
            </a:pPr>
            <a:r>
              <a:rPr lang="en-AU" sz="2400" b="1" dirty="0" smtClean="0">
                <a:solidFill>
                  <a:srgbClr val="FFFFFF"/>
                </a:solidFill>
              </a:rPr>
              <a:t>Threat Scenario – </a:t>
            </a:r>
            <a:r>
              <a:rPr lang="en-AU" sz="2400" dirty="0" smtClean="0"/>
              <a:t>A  staff member may accidentally delete the full customer database.</a:t>
            </a:r>
            <a:endParaRPr lang="en-A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Threat Scenarios - Examples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858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775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Incident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Harm or intent of harm – malicious 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Violates a security control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Exposure </a:t>
            </a:r>
            <a:r>
              <a:rPr lang="en-AU" sz="2600" dirty="0" smtClean="0"/>
              <a:t>of an information asset or privileged function to unauthorised parties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Press attention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Event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System occurrence that occurs regularly</a:t>
            </a:r>
            <a:endParaRPr lang="en-AU" sz="26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System failure due to hardware or software malfunction</a:t>
            </a:r>
            <a:endParaRPr lang="en-AU" sz="2600" dirty="0"/>
          </a:p>
          <a:p>
            <a:pPr lvl="1">
              <a:lnSpc>
                <a:spcPct val="130000"/>
              </a:lnSpc>
              <a:buSzPct val="100000"/>
            </a:pPr>
            <a:endParaRPr lang="en-AU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Incident vs. Event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874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92500"/>
          </a:bodyPr>
          <a:lstStyle/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dirty="0" smtClean="0"/>
              <a:t>Client </a:t>
            </a:r>
            <a:r>
              <a:rPr lang="en-AU" dirty="0"/>
              <a:t>contact database ends up on a published </a:t>
            </a:r>
            <a:r>
              <a:rPr lang="en-AU" dirty="0" err="1"/>
              <a:t>GoogleDocs</a:t>
            </a:r>
            <a:r>
              <a:rPr lang="en-AU" dirty="0"/>
              <a:t> spread sheet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dirty="0"/>
              <a:t>Backup process fails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dirty="0"/>
              <a:t>System administrator creates a new user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dirty="0"/>
              <a:t>Backup tape is lost in transit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dirty="0"/>
              <a:t>Line manager approves a direct report’s expenses</a:t>
            </a:r>
          </a:p>
          <a:p>
            <a:pPr lvl="1">
              <a:lnSpc>
                <a:spcPct val="130000"/>
              </a:lnSpc>
              <a:buSzPct val="100000"/>
            </a:pPr>
            <a:endParaRPr lang="en-AU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Incident vs. Event – Examples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03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92500" lnSpcReduction="20000"/>
          </a:bodyPr>
          <a:lstStyle/>
          <a:p>
            <a:pPr>
              <a:lnSpc>
                <a:spcPct val="110000"/>
              </a:lnSpc>
              <a:buSzPct val="100000"/>
            </a:pPr>
            <a:r>
              <a:rPr lang="en-AU" dirty="0" smtClean="0"/>
              <a:t>Preparation</a:t>
            </a:r>
            <a:endParaRPr lang="en-AU" dirty="0"/>
          </a:p>
          <a:p>
            <a:pPr>
              <a:lnSpc>
                <a:spcPct val="110000"/>
              </a:lnSpc>
              <a:buSzPct val="100000"/>
            </a:pPr>
            <a:r>
              <a:rPr lang="en-AU" dirty="0"/>
              <a:t>Identification</a:t>
            </a:r>
          </a:p>
          <a:p>
            <a:pPr>
              <a:lnSpc>
                <a:spcPct val="110000"/>
              </a:lnSpc>
              <a:buSzPct val="100000"/>
            </a:pPr>
            <a:r>
              <a:rPr lang="en-AU" dirty="0"/>
              <a:t>Containment</a:t>
            </a:r>
          </a:p>
          <a:p>
            <a:pPr>
              <a:lnSpc>
                <a:spcPct val="110000"/>
              </a:lnSpc>
              <a:buSzPct val="100000"/>
            </a:pPr>
            <a:r>
              <a:rPr lang="en-AU" dirty="0"/>
              <a:t>Eradication</a:t>
            </a:r>
          </a:p>
          <a:p>
            <a:pPr>
              <a:lnSpc>
                <a:spcPct val="110000"/>
              </a:lnSpc>
              <a:buSzPct val="100000"/>
            </a:pPr>
            <a:r>
              <a:rPr lang="en-AU" dirty="0"/>
              <a:t>Recovery</a:t>
            </a:r>
          </a:p>
          <a:p>
            <a:pPr>
              <a:lnSpc>
                <a:spcPct val="110000"/>
              </a:lnSpc>
              <a:buSzPct val="100000"/>
            </a:pPr>
            <a:r>
              <a:rPr lang="en-AU" dirty="0"/>
              <a:t>Lessons Learned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AU" sz="2600" dirty="0" smtClean="0"/>
              <a:t>(Based </a:t>
            </a:r>
            <a:r>
              <a:rPr lang="en-AU" sz="2600" dirty="0"/>
              <a:t>on SANS </a:t>
            </a:r>
            <a:r>
              <a:rPr lang="en-AU" sz="2600" dirty="0" smtClean="0"/>
              <a:t>GCIH)</a:t>
            </a:r>
            <a:endParaRPr lang="en-AU" sz="2600" dirty="0"/>
          </a:p>
          <a:p>
            <a:pPr marL="0" indent="0">
              <a:lnSpc>
                <a:spcPct val="120000"/>
              </a:lnSpc>
              <a:buNone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120000"/>
              </a:lnSpc>
            </a:pPr>
            <a:r>
              <a:rPr lang="en-AU" sz="4000" dirty="0" smtClean="0"/>
              <a:t>The Incident Handling Process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42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AU" sz="2900" i="1" dirty="0" smtClean="0"/>
              <a:t>Put in place all required documentation, education and support so the organisation is prepared for a security incident</a:t>
            </a:r>
          </a:p>
          <a:p>
            <a:pPr marL="0" indent="0">
              <a:lnSpc>
                <a:spcPct val="120000"/>
              </a:lnSpc>
            </a:pPr>
            <a:endParaRPr lang="en-AU" sz="2900" i="1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Executive </a:t>
            </a:r>
            <a:r>
              <a:rPr lang="en-AU" sz="2800" dirty="0"/>
              <a:t>s</a:t>
            </a:r>
            <a:r>
              <a:rPr lang="en-AU" sz="2800" dirty="0" smtClean="0"/>
              <a:t>upport </a:t>
            </a:r>
            <a:r>
              <a:rPr lang="en-AU" sz="2600" dirty="0" smtClean="0"/>
              <a:t>(sponsorship, endorsement, championing)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Understand the </a:t>
            </a:r>
            <a:r>
              <a:rPr lang="en-AU" sz="2800" dirty="0"/>
              <a:t>a</a:t>
            </a:r>
            <a:r>
              <a:rPr lang="en-AU" sz="2800" dirty="0" smtClean="0"/>
              <a:t>ssets </a:t>
            </a:r>
            <a:r>
              <a:rPr lang="en-AU" sz="2600" dirty="0" smtClean="0"/>
              <a:t>(business assets, reputation)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 smtClean="0"/>
              <a:t>Security controls </a:t>
            </a:r>
            <a:r>
              <a:rPr lang="en-AU" sz="2600" dirty="0" smtClean="0"/>
              <a:t>(physical, procedural, technical, environmental, monitoring)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900" dirty="0" smtClean="0"/>
              <a:t>Incident </a:t>
            </a:r>
            <a:r>
              <a:rPr lang="en-AU" sz="2900" dirty="0"/>
              <a:t>r</a:t>
            </a:r>
            <a:r>
              <a:rPr lang="en-AU" sz="2900" dirty="0" smtClean="0"/>
              <a:t>esponse plan </a:t>
            </a:r>
            <a:r>
              <a:rPr lang="en-AU" sz="2600" dirty="0" smtClean="0"/>
              <a:t>(identification, awareness, refinement)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900" dirty="0" smtClean="0"/>
              <a:t>Resourcing</a:t>
            </a:r>
            <a:r>
              <a:rPr lang="en-AU" sz="2700" dirty="0" smtClean="0"/>
              <a:t> </a:t>
            </a:r>
            <a:r>
              <a:rPr lang="en-AU" sz="2600" dirty="0" smtClean="0"/>
              <a:t>(equipment and personnel)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900" dirty="0" smtClean="0"/>
              <a:t>Roles and responsibilities</a:t>
            </a:r>
            <a:r>
              <a:rPr lang="en-AU" sz="2700" dirty="0" smtClean="0"/>
              <a:t> </a:t>
            </a:r>
            <a:r>
              <a:rPr lang="en-AU" sz="2600" dirty="0" smtClean="0"/>
              <a:t>(SOC, CERT, communications)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sz="27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120000"/>
              </a:lnSpc>
            </a:pPr>
            <a:r>
              <a:rPr lang="en-AU" sz="4000" dirty="0" smtClean="0"/>
              <a:t>Step 1 - Preparation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663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2564904"/>
            <a:ext cx="8229600" cy="3744416"/>
          </a:xfrm>
          <a:ln/>
        </p:spPr>
        <p:txBody>
          <a:bodyPr rIns="134853"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AU" sz="3000" i="1" dirty="0" smtClean="0"/>
              <a:t>Verify, validate and declare that an incident that requires attention of the incident handling team is occurring and dispatch resources</a:t>
            </a:r>
          </a:p>
          <a:p>
            <a:pPr marL="0" indent="0">
              <a:lnSpc>
                <a:spcPct val="120000"/>
              </a:lnSpc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Identifying an </a:t>
            </a:r>
            <a:r>
              <a:rPr lang="en-AU" sz="2800" dirty="0"/>
              <a:t>a</a:t>
            </a:r>
            <a:r>
              <a:rPr lang="en-AU" sz="2800" dirty="0" smtClean="0"/>
              <a:t>ttack </a:t>
            </a:r>
            <a:r>
              <a:rPr lang="en-AU" sz="2200" dirty="0" smtClean="0"/>
              <a:t>(abnormal behaviour, network peace)</a:t>
            </a:r>
            <a:endParaRPr lang="en-AU" sz="25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Detection </a:t>
            </a:r>
            <a:r>
              <a:rPr lang="en-AU" sz="2200" dirty="0" smtClean="0"/>
              <a:t>(anti-malware, IDS/IPS, firewall logs, application logs, file monitoring, </a:t>
            </a:r>
            <a:r>
              <a:rPr lang="en-AU" sz="2200" dirty="0" err="1" smtClean="0"/>
              <a:t>config</a:t>
            </a:r>
            <a:r>
              <a:rPr lang="en-AU" sz="2200" dirty="0" smtClean="0"/>
              <a:t> monitoring)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/>
              <a:t>Suspicious </a:t>
            </a:r>
            <a:r>
              <a:rPr lang="en-AU" sz="2800" dirty="0" smtClean="0"/>
              <a:t>events </a:t>
            </a:r>
            <a:r>
              <a:rPr lang="en-AU" sz="2200" dirty="0" smtClean="0"/>
              <a:t>(failed logins, account creation, cracking software, viruses, crashes, phishing emails)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700" dirty="0" smtClean="0"/>
              <a:t>First questions </a:t>
            </a:r>
            <a:r>
              <a:rPr lang="en-AU" sz="2200" dirty="0" smtClean="0"/>
              <a:t>(</a:t>
            </a:r>
            <a:r>
              <a:rPr lang="en-AU" sz="2200" dirty="0" smtClean="0"/>
              <a:t>M</a:t>
            </a:r>
            <a:r>
              <a:rPr lang="en-AU" sz="2200" dirty="0" smtClean="0"/>
              <a:t>.O.M.</a:t>
            </a:r>
            <a:r>
              <a:rPr lang="en-AU" sz="2200" dirty="0" smtClean="0"/>
              <a:t>, the unglamorous truth, who reported it, observations)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700" dirty="0" smtClean="0"/>
              <a:t>First requests </a:t>
            </a:r>
            <a:r>
              <a:rPr lang="en-AU" sz="2200" dirty="0" smtClean="0"/>
              <a:t>(logs, backups)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700" dirty="0" smtClean="0"/>
              <a:t>Determine scope and severity </a:t>
            </a:r>
            <a:r>
              <a:rPr lang="en-AU" sz="2200" dirty="0" smtClean="0"/>
              <a:t>(spread, external knowledge of the incident)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700" dirty="0" smtClean="0"/>
              <a:t>Assign an incident handler</a:t>
            </a:r>
            <a:endParaRPr lang="en-AU" sz="27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700" dirty="0" smtClean="0"/>
              <a:t>Inform </a:t>
            </a:r>
            <a:r>
              <a:rPr lang="en-AU" sz="2700" dirty="0" smtClean="0"/>
              <a:t>executives </a:t>
            </a:r>
            <a:r>
              <a:rPr lang="en-AU" sz="2700" dirty="0" smtClean="0"/>
              <a:t>and authorities</a:t>
            </a:r>
            <a:endParaRPr lang="en-AU" sz="27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120000"/>
              </a:lnSpc>
            </a:pPr>
            <a:r>
              <a:rPr lang="en-AU" sz="4000" dirty="0" smtClean="0"/>
              <a:t>Step 2 - Identification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794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AU" dirty="0" smtClean="0"/>
              <a:t>Jeremy Koster</a:t>
            </a:r>
          </a:p>
          <a:p>
            <a:pPr>
              <a:lnSpc>
                <a:spcPct val="120000"/>
              </a:lnSpc>
            </a:pPr>
            <a:r>
              <a:rPr lang="en-AU" dirty="0" smtClean="0"/>
              <a:t>20 years in IT</a:t>
            </a:r>
          </a:p>
          <a:p>
            <a:pPr>
              <a:lnSpc>
                <a:spcPct val="120000"/>
              </a:lnSpc>
            </a:pPr>
            <a:r>
              <a:rPr lang="en-AU" dirty="0" smtClean="0"/>
              <a:t>10 Years in Information Security</a:t>
            </a:r>
          </a:p>
          <a:p>
            <a:pPr>
              <a:lnSpc>
                <a:spcPct val="120000"/>
              </a:lnSpc>
            </a:pPr>
            <a:r>
              <a:rPr lang="en-AU" dirty="0" smtClean="0"/>
              <a:t>Qualifications</a:t>
            </a:r>
          </a:p>
          <a:p>
            <a:pPr>
              <a:lnSpc>
                <a:spcPct val="120000"/>
              </a:lnSpc>
            </a:pPr>
            <a:r>
              <a:rPr lang="en-AU" dirty="0" smtClean="0"/>
              <a:t>Experience</a:t>
            </a:r>
          </a:p>
          <a:p>
            <a:pPr>
              <a:lnSpc>
                <a:spcPct val="120000"/>
              </a:lnSpc>
            </a:pPr>
            <a:r>
              <a:rPr lang="en-AU" dirty="0" smtClean="0"/>
              <a:t>Lecturing for IT Masters and CSU for 3 years</a:t>
            </a:r>
          </a:p>
          <a:p>
            <a:pPr marL="0" indent="0">
              <a:lnSpc>
                <a:spcPct val="120000"/>
              </a:lnSpc>
              <a:buNone/>
            </a:pPr>
            <a:endParaRPr lang="en-AU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Mentor Introduction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62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AU" sz="2900" i="1" dirty="0" smtClean="0"/>
              <a:t>Put in place immediate controls to ensure the impact and possibility of propagation is minimised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700" dirty="0"/>
              <a:t>Minimise the Impact of the Incident </a:t>
            </a:r>
            <a:r>
              <a:rPr lang="en-AU" sz="2400" dirty="0" smtClean="0"/>
              <a:t>(damage increases with duration, outages, data loss, brand damage)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 smtClean="0"/>
              <a:t>Strategies </a:t>
            </a:r>
            <a:r>
              <a:rPr lang="en-AU" sz="2700" dirty="0"/>
              <a:t>for </a:t>
            </a:r>
            <a:r>
              <a:rPr lang="en-AU" sz="2700" dirty="0" smtClean="0"/>
              <a:t>containment </a:t>
            </a:r>
            <a:r>
              <a:rPr lang="en-AU" sz="2500" dirty="0" smtClean="0"/>
              <a:t>(isolation, disable services/accounts, restrict traffic, disable accounts)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 smtClean="0"/>
              <a:t>Other steps</a:t>
            </a:r>
            <a:r>
              <a:rPr lang="en-AU" sz="2900" dirty="0" smtClean="0"/>
              <a:t> </a:t>
            </a:r>
            <a:r>
              <a:rPr lang="en-AU" sz="2400" dirty="0" smtClean="0"/>
              <a:t>(increase logging, set traps)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 smtClean="0"/>
              <a:t>Forensic incident response </a:t>
            </a:r>
            <a:r>
              <a:rPr lang="en-AU" sz="2300" dirty="0" smtClean="0"/>
              <a:t>(gather volatile evidence, equipment, subpoena, search warrant, evidence acquisition and analysis)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sz="2500" dirty="0" smtClean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sz="2500" dirty="0"/>
          </a:p>
          <a:p>
            <a:pPr marL="457200" lvl="1" indent="0">
              <a:lnSpc>
                <a:spcPct val="120000"/>
              </a:lnSpc>
              <a:buSzPct val="100000"/>
              <a:buNone/>
            </a:pP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120000"/>
              </a:lnSpc>
            </a:pPr>
            <a:r>
              <a:rPr lang="en-AU" sz="4000" dirty="0" smtClean="0"/>
              <a:t>Step 3 - Containment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529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AU" sz="2800" i="1" dirty="0" smtClean="0"/>
              <a:t>When damage is no longer being incurred, reverse the effects of an incident and remove the attack vectors from affected systems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Clean-up </a:t>
            </a:r>
            <a:r>
              <a:rPr lang="en-AU" sz="2500" dirty="0" smtClean="0"/>
              <a:t>(source and effects)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Technical Eradication - Unix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/>
              <a:t>Suspicious </a:t>
            </a:r>
            <a:r>
              <a:rPr lang="en-AU" sz="2400" dirty="0" smtClean="0"/>
              <a:t>processes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Key files scripts have not changed (</a:t>
            </a:r>
            <a:r>
              <a:rPr lang="en-AU" sz="2400" dirty="0" err="1" smtClean="0"/>
              <a:t>netstat</a:t>
            </a:r>
            <a:r>
              <a:rPr lang="en-AU" sz="2400" dirty="0" smtClean="0"/>
              <a:t> </a:t>
            </a:r>
            <a:r>
              <a:rPr lang="en-AU" sz="2400" dirty="0" err="1" smtClean="0"/>
              <a:t>ls</a:t>
            </a:r>
            <a:r>
              <a:rPr lang="en-AU" sz="2400" dirty="0" smtClean="0"/>
              <a:t>, sum .</a:t>
            </a:r>
            <a:r>
              <a:rPr lang="en-AU" sz="2400" dirty="0" err="1" smtClean="0"/>
              <a:t>login,.logout,.profile</a:t>
            </a:r>
            <a:r>
              <a:rPr lang="en-AU" sz="2400" dirty="0" smtClean="0"/>
              <a:t>. etc.)</a:t>
            </a:r>
            <a:endParaRPr lang="en-AU" sz="2400" dirty="0"/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Additional entries in password files (/</a:t>
            </a:r>
            <a:r>
              <a:rPr lang="en-AU" sz="2400" dirty="0" err="1" smtClean="0"/>
              <a:t>etc</a:t>
            </a:r>
            <a:r>
              <a:rPr lang="en-AU" sz="2400" dirty="0" smtClean="0"/>
              <a:t>/</a:t>
            </a:r>
            <a:r>
              <a:rPr lang="en-AU" sz="2400" dirty="0" err="1" smtClean="0"/>
              <a:t>passwd</a:t>
            </a:r>
            <a:r>
              <a:rPr lang="en-AU" sz="2400" dirty="0" smtClean="0"/>
              <a:t>, /</a:t>
            </a:r>
            <a:r>
              <a:rPr lang="en-AU" sz="2400" dirty="0" err="1" smtClean="0"/>
              <a:t>etc</a:t>
            </a:r>
            <a:r>
              <a:rPr lang="en-AU" sz="2400" dirty="0" smtClean="0"/>
              <a:t>/group, /</a:t>
            </a:r>
            <a:r>
              <a:rPr lang="en-AU" sz="2400" dirty="0" err="1" smtClean="0"/>
              <a:t>etc</a:t>
            </a:r>
            <a:r>
              <a:rPr lang="en-AU" sz="2400" dirty="0" smtClean="0"/>
              <a:t>/shadow)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/>
              <a:t>Technical Eradication – Windows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/>
              <a:t>Local accounts and groups (admins, remote desktop)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Logon </a:t>
            </a:r>
            <a:r>
              <a:rPr lang="en-AU" sz="2400" dirty="0"/>
              <a:t>scripts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err="1"/>
              <a:t>Autorun</a:t>
            </a:r>
            <a:r>
              <a:rPr lang="en-AU" sz="2400" dirty="0"/>
              <a:t> registry keys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/>
              <a:t>Running </a:t>
            </a:r>
            <a:r>
              <a:rPr lang="en-AU" sz="2400" dirty="0" smtClean="0"/>
              <a:t>processes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Virus infection</a:t>
            </a:r>
            <a:endParaRPr lang="en-AU" sz="2400" dirty="0"/>
          </a:p>
          <a:p>
            <a:pPr lvl="1">
              <a:lnSpc>
                <a:spcPct val="120000"/>
              </a:lnSpc>
              <a:buSzPct val="100000"/>
            </a:pPr>
            <a:endParaRPr lang="en-AU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120000"/>
              </a:lnSpc>
            </a:pPr>
            <a:r>
              <a:rPr lang="en-AU" sz="4000" dirty="0" smtClean="0"/>
              <a:t>Step </a:t>
            </a:r>
            <a:r>
              <a:rPr lang="en-AU" sz="4000" dirty="0"/>
              <a:t>4</a:t>
            </a:r>
            <a:r>
              <a:rPr lang="en-AU" sz="4000" dirty="0" smtClean="0"/>
              <a:t> - Eradication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02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AU" sz="2900" i="1" dirty="0" smtClean="0"/>
              <a:t>Restore systems to full operation while preserving security and </a:t>
            </a:r>
            <a:r>
              <a:rPr lang="en-AU" sz="2900" i="1" dirty="0"/>
              <a:t> maintaining </a:t>
            </a:r>
            <a:r>
              <a:rPr lang="en-AU" sz="2900" i="1" dirty="0" smtClean="0"/>
              <a:t>the integrity of evidence</a:t>
            </a:r>
          </a:p>
          <a:p>
            <a:pPr marL="0" indent="0">
              <a:lnSpc>
                <a:spcPct val="120000"/>
              </a:lnSpc>
            </a:pPr>
            <a:endParaRPr lang="en-AU" sz="2800" i="1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700" dirty="0"/>
              <a:t>Full System </a:t>
            </a:r>
            <a:r>
              <a:rPr lang="en-AU" sz="2700" dirty="0" smtClean="0"/>
              <a:t>Restore </a:t>
            </a:r>
            <a:r>
              <a:rPr lang="en-AU" sz="2300" dirty="0" smtClean="0"/>
              <a:t>(known good media and backups)</a:t>
            </a:r>
            <a:endParaRPr lang="en-AU" sz="23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700" dirty="0" smtClean="0"/>
              <a:t>Patching </a:t>
            </a:r>
            <a:r>
              <a:rPr lang="en-AU" sz="2300" dirty="0" smtClean="0"/>
              <a:t>(and test)</a:t>
            </a:r>
            <a:endParaRPr lang="en-AU" sz="2300" dirty="0" smtClean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 smtClean="0"/>
              <a:t>Recovery Procedures </a:t>
            </a:r>
            <a:r>
              <a:rPr lang="en-AU" sz="2300" dirty="0" smtClean="0"/>
              <a:t>(through and tested, record actions)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 smtClean="0"/>
              <a:t>Logging </a:t>
            </a:r>
            <a:r>
              <a:rPr lang="en-AU" sz="2300" dirty="0" smtClean="0"/>
              <a:t>(reinstate original services, include specific rules)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700" dirty="0" smtClean="0"/>
              <a:t>Communications </a:t>
            </a:r>
            <a:r>
              <a:rPr lang="en-AU" sz="2300" dirty="0" smtClean="0"/>
              <a:t>(delegate to a single staff member, users, business owners, </a:t>
            </a:r>
            <a:r>
              <a:rPr lang="en-AU" sz="2300" dirty="0" smtClean="0"/>
              <a:t>executives</a:t>
            </a:r>
            <a:r>
              <a:rPr lang="en-AU" sz="2300" dirty="0" smtClean="0"/>
              <a:t>, out-of-band </a:t>
            </a:r>
            <a:r>
              <a:rPr lang="en-AU" sz="2300" dirty="0" err="1" smtClean="0"/>
              <a:t>comms</a:t>
            </a:r>
            <a:r>
              <a:rPr lang="en-AU" sz="2300" dirty="0" smtClean="0"/>
              <a:t>)</a:t>
            </a:r>
            <a:endParaRPr lang="en-AU" sz="2300" dirty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sz="2700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120000"/>
              </a:lnSpc>
            </a:pPr>
            <a:r>
              <a:rPr lang="en-AU" sz="4000" dirty="0" smtClean="0"/>
              <a:t>Step 5 - Recovery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37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2564904"/>
            <a:ext cx="8229600" cy="3960440"/>
          </a:xfrm>
          <a:ln/>
        </p:spPr>
        <p:txBody>
          <a:bodyPr rIns="134853"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AU" sz="2900" i="1" dirty="0" smtClean="0"/>
              <a:t>Author a professional incident report and communicate recommendations with stakeholders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  <a:p>
            <a:pPr marL="357188" indent="-357188">
              <a:lnSpc>
                <a:spcPct val="120000"/>
              </a:lnSpc>
              <a:buFont typeface="Arial"/>
              <a:buChar char="•"/>
            </a:pPr>
            <a:r>
              <a:rPr lang="en-AU" sz="2900" dirty="0"/>
              <a:t>The Most Important Step (identify and resolve weaknesses)</a:t>
            </a:r>
          </a:p>
          <a:p>
            <a:pPr marL="357188" indent="-357188">
              <a:lnSpc>
                <a:spcPct val="120000"/>
              </a:lnSpc>
              <a:buFont typeface="Arial"/>
              <a:buChar char="•"/>
            </a:pPr>
            <a:r>
              <a:rPr lang="en-AU" sz="2900" dirty="0"/>
              <a:t>Incident Report Contents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Executive summary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Timeline – all steps undertaken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Pictorial representation of the incident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Analysis or behaviours and observations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Recommendations – tactical and strategic</a:t>
            </a:r>
          </a:p>
          <a:p>
            <a:pPr>
              <a:lnSpc>
                <a:spcPct val="120000"/>
              </a:lnSpc>
              <a:buSzPct val="100000"/>
            </a:pPr>
            <a:r>
              <a:rPr lang="en-AU" sz="2900" dirty="0" smtClean="0"/>
              <a:t>Clear and concise (no slang, prejudice or bias, include evidence, approachable level)</a:t>
            </a:r>
            <a:endParaRPr lang="en-AU" sz="1600" dirty="0" smtClean="0"/>
          </a:p>
          <a:p>
            <a:pPr>
              <a:lnSpc>
                <a:spcPct val="120000"/>
              </a:lnSpc>
              <a:buSzPct val="100000"/>
            </a:pPr>
            <a:r>
              <a:rPr lang="en-AU" sz="2900" dirty="0"/>
              <a:t>Peer review (version numbering)</a:t>
            </a:r>
          </a:p>
          <a:p>
            <a:pPr>
              <a:lnSpc>
                <a:spcPct val="120000"/>
              </a:lnSpc>
              <a:buSzPct val="100000"/>
            </a:pPr>
            <a:r>
              <a:rPr lang="en-AU" sz="2900" dirty="0"/>
              <a:t>Audience (system/business/information owners, </a:t>
            </a:r>
            <a:r>
              <a:rPr lang="en-AU" sz="2900" dirty="0" smtClean="0"/>
              <a:t>execs</a:t>
            </a:r>
            <a:r>
              <a:rPr lang="en-AU" sz="2900" dirty="0"/>
              <a:t>, court room)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120000"/>
              </a:lnSpc>
            </a:pPr>
            <a:r>
              <a:rPr lang="en-AU" sz="4000" dirty="0" smtClean="0"/>
              <a:t>Step </a:t>
            </a:r>
            <a:r>
              <a:rPr lang="en-AU" sz="4000" dirty="0"/>
              <a:t>6</a:t>
            </a:r>
            <a:r>
              <a:rPr lang="en-AU" sz="4000" dirty="0" smtClean="0"/>
              <a:t> - Lessons Learned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976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92500" lnSpcReduction="20000"/>
          </a:bodyPr>
          <a:lstStyle/>
          <a:p>
            <a:pPr marL="457200" lvl="1" indent="-457200">
              <a:lnSpc>
                <a:spcPct val="120000"/>
              </a:lnSpc>
              <a:buClrTx/>
              <a:buSzTx/>
              <a:buFont typeface="Arial"/>
              <a:buChar char="•"/>
            </a:pPr>
            <a:r>
              <a:rPr lang="en-AU" sz="2600" dirty="0" smtClean="0"/>
              <a:t>Introduction</a:t>
            </a:r>
          </a:p>
          <a:p>
            <a:pPr marL="457200" lvl="1" indent="-457200">
              <a:lnSpc>
                <a:spcPct val="120000"/>
              </a:lnSpc>
              <a:buClrTx/>
              <a:buSzTx/>
              <a:buFont typeface="Arial"/>
              <a:buChar char="•"/>
            </a:pPr>
            <a:r>
              <a:rPr lang="en-AU" sz="2600" dirty="0" smtClean="0"/>
              <a:t>Process overview</a:t>
            </a:r>
            <a:endParaRPr lang="en-AU" sz="2600" dirty="0"/>
          </a:p>
          <a:p>
            <a:pPr marL="457200" lvl="1" indent="-457200">
              <a:lnSpc>
                <a:spcPct val="120000"/>
              </a:lnSpc>
              <a:buClrTx/>
              <a:buSzTx/>
              <a:buFont typeface="Arial"/>
              <a:buChar char="•"/>
            </a:pPr>
            <a:r>
              <a:rPr lang="en-AU" sz="2600" dirty="0" smtClean="0"/>
              <a:t>Identification</a:t>
            </a:r>
          </a:p>
          <a:p>
            <a:pPr marL="457200" lvl="1" indent="-457200">
              <a:lnSpc>
                <a:spcPct val="120000"/>
              </a:lnSpc>
              <a:buClrTx/>
              <a:buSzTx/>
              <a:buFont typeface="Arial"/>
              <a:buChar char="•"/>
            </a:pPr>
            <a:r>
              <a:rPr lang="en-AU" sz="2600" dirty="0" smtClean="0"/>
              <a:t>Containment</a:t>
            </a:r>
          </a:p>
          <a:p>
            <a:pPr marL="457200" lvl="1" indent="-457200">
              <a:lnSpc>
                <a:spcPct val="120000"/>
              </a:lnSpc>
              <a:buClrTx/>
              <a:buSzTx/>
              <a:buFont typeface="Arial"/>
              <a:buChar char="•"/>
            </a:pPr>
            <a:r>
              <a:rPr lang="en-AU" sz="2600" dirty="0" smtClean="0"/>
              <a:t>Eradication</a:t>
            </a:r>
          </a:p>
          <a:p>
            <a:pPr marL="457200" lvl="1" indent="-457200">
              <a:lnSpc>
                <a:spcPct val="120000"/>
              </a:lnSpc>
              <a:buClrTx/>
              <a:buSzTx/>
              <a:buFont typeface="Arial"/>
              <a:buChar char="•"/>
            </a:pPr>
            <a:r>
              <a:rPr lang="en-AU" sz="2600" dirty="0" smtClean="0"/>
              <a:t>Recovery</a:t>
            </a:r>
          </a:p>
          <a:p>
            <a:pPr marL="457200" lvl="1" indent="-457200">
              <a:lnSpc>
                <a:spcPct val="120000"/>
              </a:lnSpc>
              <a:buClrTx/>
              <a:buSzTx/>
              <a:buFont typeface="Arial"/>
              <a:buChar char="•"/>
            </a:pPr>
            <a:r>
              <a:rPr lang="en-AU" sz="2600" dirty="0" smtClean="0"/>
              <a:t>Lessons learned</a:t>
            </a:r>
          </a:p>
          <a:p>
            <a:pPr marL="457200" lvl="1" indent="-457200">
              <a:lnSpc>
                <a:spcPct val="120000"/>
              </a:lnSpc>
              <a:buClrTx/>
              <a:buSzTx/>
              <a:buFont typeface="Arial"/>
              <a:buChar char="•"/>
            </a:pPr>
            <a:r>
              <a:rPr lang="en-AU" sz="2600" dirty="0" smtClean="0"/>
              <a:t>Contact list</a:t>
            </a: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120000"/>
              </a:lnSpc>
            </a:pPr>
            <a:r>
              <a:rPr lang="en-AU" sz="4000" dirty="0" smtClean="0"/>
              <a:t>Putting this all into an </a:t>
            </a:r>
            <a:br>
              <a:rPr lang="en-AU" sz="4000" dirty="0" smtClean="0"/>
            </a:br>
            <a:r>
              <a:rPr lang="en-AU" sz="4000" dirty="0" smtClean="0"/>
              <a:t>Incident Response Plan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71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Educate</a:t>
            </a:r>
            <a:endParaRPr lang="en-AU" sz="2800" dirty="0" smtClean="0"/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Security staff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Encourage discussion and questions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Knowledge transfer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Refine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Process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Contacts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900" dirty="0"/>
              <a:t>Be prepared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When the big incident occurs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AU" sz="2900" dirty="0"/>
              <a:t>Compliance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PCI, SOX?, HIPAA</a:t>
            </a:r>
            <a:endParaRPr lang="en-AU" sz="2400" dirty="0"/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20000"/>
              </a:lnSpc>
              <a:buSzPct val="100000"/>
              <a:buNone/>
            </a:pP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Purpose for the</a:t>
            </a:r>
            <a:br>
              <a:rPr lang="en-AU" sz="4000" dirty="0" smtClean="0"/>
            </a:br>
            <a:r>
              <a:rPr lang="en-AU" sz="4000" dirty="0" smtClean="0"/>
              <a:t>Incident Response Plan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276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70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900" dirty="0"/>
              <a:t>Sponsorship and </a:t>
            </a:r>
            <a:r>
              <a:rPr lang="en-AU" sz="2900" dirty="0" smtClean="0"/>
              <a:t>support</a:t>
            </a:r>
            <a:endParaRPr lang="en-AU" sz="2900" dirty="0"/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Line manager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Stake-holders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Executive team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InfoSec team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900" dirty="0" smtClean="0"/>
              <a:t>Know </a:t>
            </a:r>
            <a:r>
              <a:rPr lang="en-AU" sz="2900" dirty="0"/>
              <a:t>the organisation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Where have incidents occurred in the past?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Where are incidents typically reported from?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What assets exist where?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What does the environment look like?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Identify champions within the organisation</a:t>
            </a:r>
          </a:p>
          <a:p>
            <a:pPr marL="457200" lvl="1" indent="-457200">
              <a:lnSpc>
                <a:spcPct val="120000"/>
              </a:lnSpc>
              <a:buSzPct val="100000"/>
              <a:buFont typeface="Arial"/>
              <a:buChar char="•"/>
            </a:pPr>
            <a:endParaRPr lang="en-AU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20000"/>
              </a:lnSpc>
              <a:buSzPct val="100000"/>
              <a:buNone/>
            </a:pP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Support and Information for the </a:t>
            </a:r>
            <a:br>
              <a:rPr lang="en-AU" sz="4000" dirty="0" smtClean="0"/>
            </a:br>
            <a:r>
              <a:rPr lang="en-AU" sz="4000" dirty="0" smtClean="0"/>
              <a:t>Incident Response Plan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457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2564904"/>
            <a:ext cx="8229600" cy="3816424"/>
          </a:xfrm>
          <a:ln/>
        </p:spPr>
        <p:txBody>
          <a:bodyPr rIns="134853">
            <a:normAutofit fontScale="55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Definition of an incident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500" dirty="0" smtClean="0"/>
              <a:t>Harm or potential harm to the organisation’s, people, information, intangible or physical assets</a:t>
            </a:r>
            <a:endParaRPr lang="en-AU" sz="25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Examples of common incidents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Data breach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Virus outbreak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Denial of service</a:t>
            </a:r>
            <a:endParaRPr lang="en-AU" sz="26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Who to call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Contact details to report an incident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/>
              <a:t>E</a:t>
            </a:r>
            <a:r>
              <a:rPr lang="en-AU" sz="2600" dirty="0" smtClean="0"/>
              <a:t>mail, phone number or service desk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Severity</a:t>
            </a:r>
            <a:endParaRPr lang="en-AU" sz="2800" dirty="0"/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/>
              <a:t>Definitions on severity and according </a:t>
            </a:r>
            <a:r>
              <a:rPr lang="en-AU" sz="2600" dirty="0" smtClean="0"/>
              <a:t>response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Based on impact, brand damage and potential damage</a:t>
            </a:r>
            <a:endParaRPr lang="en-AU" sz="2600" dirty="0"/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/>
              <a:t>Contact levels according to </a:t>
            </a:r>
            <a:r>
              <a:rPr lang="en-AU" sz="2600" dirty="0" smtClean="0"/>
              <a:t>severity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Details for the </a:t>
            </a:r>
            <a:r>
              <a:rPr lang="en-AU" sz="4000" dirty="0" smtClean="0"/>
              <a:t>Identification Section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00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Public </a:t>
            </a:r>
            <a:r>
              <a:rPr lang="en-AU" sz="2800" dirty="0" smtClean="0"/>
              <a:t>areas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Intranet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Document management system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Include in awareness training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Upon hire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Annual awareness</a:t>
            </a:r>
            <a:endParaRPr lang="en-AU" sz="26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Security publications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Newsletter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Road-shows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Organisational announcements</a:t>
            </a:r>
            <a:endParaRPr lang="en-AU" sz="2600" dirty="0"/>
          </a:p>
          <a:p>
            <a:pPr lvl="1">
              <a:lnSpc>
                <a:spcPct val="120000"/>
              </a:lnSpc>
            </a:pPr>
            <a:endParaRPr lang="en-AU" sz="2600" dirty="0"/>
          </a:p>
          <a:p>
            <a:pPr lvl="1">
              <a:lnSpc>
                <a:spcPct val="120000"/>
              </a:lnSpc>
            </a:pPr>
            <a:endParaRPr lang="en-AU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Publish the Plan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389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55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Types of tests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Paper / desk test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Simulations – EXERCISE EXERCISE EXERCISE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Actual attack with impact on production systems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Red-team exercises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Educate operations staff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Customer facing (call centres, mail-box monitors and social media)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Help desks and IT/Network  support staff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Update the plan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After a test (contacts regularly change)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After an incident (there is always a new type of incident on the horizon)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Annually</a:t>
            </a:r>
            <a:endParaRPr lang="en-AU" sz="2600" dirty="0"/>
          </a:p>
          <a:p>
            <a:pPr lvl="1">
              <a:lnSpc>
                <a:spcPct val="120000"/>
              </a:lnSpc>
            </a:pPr>
            <a:endParaRPr lang="en-AU" sz="2600" dirty="0"/>
          </a:p>
          <a:p>
            <a:pPr lvl="1">
              <a:lnSpc>
                <a:spcPct val="120000"/>
              </a:lnSpc>
            </a:pPr>
            <a:endParaRPr lang="en-AU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Test the Plan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355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 smtClean="0"/>
              <a:t>Master of Information Systems Security</a:t>
            </a:r>
            <a:endParaRPr lang="en-AU" sz="3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87051"/>
              </p:ext>
            </p:extLst>
          </p:nvPr>
        </p:nvGraphicFramePr>
        <p:xfrm>
          <a:off x="539552" y="2780928"/>
          <a:ext cx="8136904" cy="224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/>
                <a:gridCol w="3744416"/>
              </a:tblGrid>
              <a:tr h="2248024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Core Subjects (8 Subjects):</a:t>
                      </a:r>
                    </a:p>
                    <a:p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ITC506 Topics in IT Ethics</a:t>
                      </a:r>
                    </a:p>
                    <a:p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ITC571 Emerging Technologies and Innovation ITC593 Network Security</a:t>
                      </a:r>
                    </a:p>
                    <a:p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ITC595 Information Security</a:t>
                      </a:r>
                    </a:p>
                    <a:p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ITC597 Digital Forensics</a:t>
                      </a:r>
                    </a:p>
                    <a:p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ITE525 Cyber Law</a:t>
                      </a:r>
                    </a:p>
                    <a:p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ITI58</a:t>
                      </a:r>
                      <a:r>
                        <a:rPr lang="en-AU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AU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Network Security Fundamentals</a:t>
                      </a:r>
                    </a:p>
                    <a:p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MGI521 Professional Communications</a:t>
                      </a:r>
                      <a:endParaRPr lang="en-AU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University</a:t>
                      </a:r>
                      <a:r>
                        <a:rPr lang="en-AU" sz="1800" baseline="0" dirty="0" smtClean="0">
                          <a:solidFill>
                            <a:schemeClr val="tx1"/>
                          </a:solidFill>
                        </a:rPr>
                        <a:t> Electives (choose 1)</a:t>
                      </a:r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ITC514 Network and Security Administration</a:t>
                      </a:r>
                    </a:p>
                    <a:p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ITC596 IT Risk Management</a:t>
                      </a:r>
                    </a:p>
                    <a:p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Industry Electives (choose 3):</a:t>
                      </a:r>
                    </a:p>
                    <a:p>
                      <a:r>
                        <a:rPr lang="en-AU" sz="1400" u="none" dirty="0" smtClean="0">
                          <a:solidFill>
                            <a:srgbClr val="FF0000"/>
                          </a:solidFill>
                        </a:rPr>
                        <a:t>ITE512 Incident Response</a:t>
                      </a:r>
                    </a:p>
                    <a:p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ITE513 Forensic Investigation</a:t>
                      </a:r>
                    </a:p>
                    <a:p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ITE514 Professional Systems Security</a:t>
                      </a:r>
                    </a:p>
                    <a:p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ITE516 Hacking Countermeasures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9552" y="5373216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</a:rPr>
              <a:t>To find out additional credit, fill out Eligibility Form at </a:t>
            </a:r>
            <a:r>
              <a:rPr lang="en-AU" dirty="0" smtClean="0">
                <a:solidFill>
                  <a:schemeClr val="bg1"/>
                </a:solidFill>
                <a:hlinkClick r:id="rId3"/>
              </a:rPr>
              <a:t>www.itmasters.edu.au</a:t>
            </a:r>
            <a:endParaRPr lang="en-A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>
                <a:solidFill>
                  <a:schemeClr val="bg1"/>
                </a:solidFill>
              </a:rPr>
              <a:t>To contact Charles Sturt University Course Director: </a:t>
            </a:r>
            <a:r>
              <a:rPr lang="en-AU" dirty="0" smtClean="0">
                <a:solidFill>
                  <a:schemeClr val="bg1"/>
                </a:solidFill>
                <a:hlinkClick r:id="rId4"/>
              </a:rPr>
              <a:t>jhowarth@csu.edu.au</a:t>
            </a:r>
            <a:r>
              <a:rPr lang="en-AU" dirty="0" smtClean="0">
                <a:solidFill>
                  <a:schemeClr val="bg1"/>
                </a:solidFill>
              </a:rPr>
              <a:t>   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789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AU" dirty="0" smtClean="0"/>
              <a:t>Discussion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4" y="2564904"/>
            <a:ext cx="8291513" cy="36004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What is the purpose of the identification phase?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What is the most important step of incident handling and why?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When is the recovery phase complete?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When should an incident handler be assigned?</a:t>
            </a:r>
          </a:p>
          <a:p>
            <a:pPr marL="514350" indent="-514350">
              <a:buFont typeface="+mj-lt"/>
              <a:buAutoNum type="arabicPeriod"/>
            </a:pPr>
            <a:endParaRPr lang="en-AU" dirty="0" smtClean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Why is a pictorial representation of process overview </a:t>
            </a:r>
            <a:r>
              <a:rPr lang="en-AU" dirty="0" smtClean="0"/>
              <a:t>important in the incident handling plan?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Why is it important to produce a good incident report?</a:t>
            </a:r>
          </a:p>
          <a:p>
            <a:pPr marL="514350" indent="-514350">
              <a:buFont typeface="+mj-lt"/>
              <a:buAutoNum type="arabicPeriod"/>
            </a:pPr>
            <a:endParaRPr lang="en-AU" dirty="0" smtClean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 smtClean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980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GB" dirty="0" smtClean="0"/>
              <a:t>Market Leader: Distance Ed</a:t>
            </a:r>
            <a:endParaRPr lang="en-GB" altLang="en-GB" dirty="0"/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284440"/>
              </p:ext>
            </p:extLst>
          </p:nvPr>
        </p:nvGraphicFramePr>
        <p:xfrm>
          <a:off x="-1785912" y="2293557"/>
          <a:ext cx="11530013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308850" y="5876925"/>
            <a:ext cx="164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820000"/>
                </a:solidFill>
              </a:rPr>
              <a:t>Source: DEET</a:t>
            </a:r>
          </a:p>
        </p:txBody>
      </p:sp>
    </p:spTree>
    <p:extLst>
      <p:ext uri="{BB962C8B-B14F-4D97-AF65-F5344CB8AC3E}">
        <p14:creationId xmlns:p14="http://schemas.microsoft.com/office/powerpoint/2010/main" val="136097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Market leader – IT, PG, Domestic</a:t>
            </a:r>
            <a:endParaRPr lang="en-AU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846568"/>
              </p:ext>
            </p:extLst>
          </p:nvPr>
        </p:nvGraphicFramePr>
        <p:xfrm>
          <a:off x="755576" y="2276872"/>
          <a:ext cx="7686675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57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62500" lnSpcReduction="20000"/>
          </a:bodyPr>
          <a:lstStyle/>
          <a:p>
            <a:pPr>
              <a:lnSpc>
                <a:spcPct val="120000"/>
              </a:lnSpc>
              <a:buSzPct val="100000"/>
            </a:pPr>
            <a:r>
              <a:rPr lang="en-AU" sz="2900" dirty="0"/>
              <a:t>Webinars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err="1" smtClean="0"/>
              <a:t>GoToWebinar</a:t>
            </a:r>
            <a:endParaRPr lang="en-AU" sz="2400" dirty="0" smtClean="0"/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Thursday 8</a:t>
            </a:r>
            <a:r>
              <a:rPr lang="en-AU" sz="2400" dirty="0"/>
              <a:t>:</a:t>
            </a:r>
            <a:r>
              <a:rPr lang="en-AU" sz="2400" dirty="0" smtClean="0"/>
              <a:t>30pm AEST</a:t>
            </a:r>
          </a:p>
          <a:p>
            <a:pPr>
              <a:lnSpc>
                <a:spcPct val="120000"/>
              </a:lnSpc>
              <a:buSzPct val="100000"/>
            </a:pPr>
            <a:r>
              <a:rPr lang="en-AU" sz="2900" dirty="0"/>
              <a:t>The Forum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/>
              <a:t>Lively discussions are encouraged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Weekly discussion questions</a:t>
            </a:r>
          </a:p>
          <a:p>
            <a:pPr>
              <a:lnSpc>
                <a:spcPct val="120000"/>
              </a:lnSpc>
              <a:buSzPct val="100000"/>
            </a:pPr>
            <a:r>
              <a:rPr lang="en-AU" sz="2900" dirty="0" smtClean="0"/>
              <a:t>The Exam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dirty="0" smtClean="0"/>
              <a:t>40 multiple choice questions</a:t>
            </a:r>
          </a:p>
          <a:p>
            <a:pPr marL="342900" lvl="1" indent="-342900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en-AU" sz="2900" dirty="0"/>
              <a:t>Enquiries and questions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Course </a:t>
            </a:r>
            <a:r>
              <a:rPr lang="en-AU" sz="2400" dirty="0"/>
              <a:t>t</a:t>
            </a:r>
            <a:r>
              <a:rPr lang="en-AU" sz="2400" dirty="0" smtClean="0"/>
              <a:t>opics – Mentor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400" dirty="0" smtClean="0"/>
              <a:t>Student Administration for everything else</a:t>
            </a:r>
            <a:endParaRPr lang="en-AU" sz="24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 smtClean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120000"/>
              </a:lnSpc>
            </a:pPr>
            <a:r>
              <a:rPr lang="en-AU" sz="4000" dirty="0" smtClean="0"/>
              <a:t>House Keeping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428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SANS GIAC Certified Incident Handler (GCIH)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Very technical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Exam requires good knowledge of the course material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Not too much on the business side of incident response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/>
              <a:t>ECIH, EC-Council Certified Incident </a:t>
            </a:r>
            <a:r>
              <a:rPr lang="en-AU" sz="2800" dirty="0" smtClean="0"/>
              <a:t>Handler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More around the processes then real technical depth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Heavy reliance on tools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/>
              <a:t>CERT®-Certified Computer Security Incident Handler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Structured around the incident handling steps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Does cover an incident response plan and strategy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Not focussed on hacker techniques</a:t>
            </a:r>
            <a:endParaRPr lang="en-AU" sz="2600" dirty="0"/>
          </a:p>
          <a:p>
            <a:pPr lvl="1">
              <a:lnSpc>
                <a:spcPct val="120000"/>
              </a:lnSpc>
            </a:pPr>
            <a:endParaRPr lang="en-AU" sz="2600" dirty="0"/>
          </a:p>
          <a:p>
            <a:pPr lvl="1">
              <a:lnSpc>
                <a:spcPct val="120000"/>
              </a:lnSpc>
            </a:pPr>
            <a:endParaRPr lang="en-AU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Related Certifications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38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2564904"/>
            <a:ext cx="8229600" cy="3744416"/>
          </a:xfrm>
          <a:ln/>
        </p:spPr>
        <p:txBody>
          <a:bodyPr rIns="134853">
            <a:normAutofit fontScale="55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Good technical understanding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IT and Networking Background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Staying abreast of technology and industry developments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Keeps a cool head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Does not declare an incident early – “</a:t>
            </a:r>
            <a:r>
              <a:rPr lang="en-AU" sz="2600" dirty="0" err="1" smtClean="0"/>
              <a:t>pics</a:t>
            </a:r>
            <a:r>
              <a:rPr lang="en-AU" sz="2600" dirty="0" smtClean="0"/>
              <a:t>, or it didn’t happen”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Remains calm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Is thorough, accurate</a:t>
            </a:r>
            <a:r>
              <a:rPr lang="en-AU" sz="2600" dirty="0"/>
              <a:t> </a:t>
            </a:r>
            <a:r>
              <a:rPr lang="en-AU" sz="2600" dirty="0" smtClean="0"/>
              <a:t>and keep notes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Provides advice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Attends the conference calls and is present in war-rooms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Is clear on instructions</a:t>
            </a:r>
            <a:endParaRPr lang="en-AU" sz="2600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Incident </a:t>
            </a:r>
            <a:r>
              <a:rPr lang="en-AU" sz="2800" dirty="0" smtClean="0"/>
              <a:t>reporting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Has good verbal and written communication skills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Is able to write an executive level incident report</a:t>
            </a:r>
            <a:endParaRPr lang="en-AU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The Incident Handler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7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rIns="134853">
            <a:normAutofit fontScale="55000" lnSpcReduction="2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Internal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Disgruntled employees, drugs, gambling, fraud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AU" sz="2600" dirty="0" smtClean="0"/>
              <a:t>Accidental, inadvertent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External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Criminals</a:t>
            </a:r>
            <a:endParaRPr lang="en-AU" sz="26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Activists</a:t>
            </a:r>
            <a:endParaRPr lang="en-AU" sz="26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Bored teens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 smtClean="0"/>
              <a:t>State sponsored agents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AU" sz="2800" dirty="0" smtClean="0"/>
              <a:t>Types of Hackers</a:t>
            </a:r>
            <a:endParaRPr lang="en-AU" sz="28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/>
              <a:t>Black </a:t>
            </a:r>
            <a:r>
              <a:rPr lang="en-AU" sz="2600" dirty="0" smtClean="0"/>
              <a:t>Hat - Attackers</a:t>
            </a:r>
            <a:endParaRPr lang="en-AU" sz="26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/>
              <a:t>White </a:t>
            </a:r>
            <a:r>
              <a:rPr lang="en-AU" sz="2600" dirty="0" smtClean="0"/>
              <a:t>Hat - Defenders</a:t>
            </a:r>
            <a:endParaRPr lang="en-AU" sz="2600" dirty="0"/>
          </a:p>
          <a:p>
            <a:pPr lvl="1">
              <a:lnSpc>
                <a:spcPct val="130000"/>
              </a:lnSpc>
              <a:buSzPct val="100000"/>
            </a:pPr>
            <a:r>
              <a:rPr lang="en-AU" sz="2600" dirty="0"/>
              <a:t>Grey </a:t>
            </a:r>
            <a:r>
              <a:rPr lang="en-AU" sz="2600" dirty="0" smtClean="0"/>
              <a:t>Hat – Depends</a:t>
            </a:r>
            <a:endParaRPr lang="en-AU" sz="2600" dirty="0"/>
          </a:p>
          <a:p>
            <a:pPr lvl="1">
              <a:lnSpc>
                <a:spcPct val="120000"/>
              </a:lnSpc>
            </a:pPr>
            <a:endParaRPr lang="en-AU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8040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AU" sz="4000" dirty="0" smtClean="0"/>
              <a:t>The Attackers</a:t>
            </a:r>
            <a:endParaRPr lang="en-AU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83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uI6ztsV1ZFdCsnb773v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VYZsc4O63vB1Yu8jgJ4j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8rhg0oWicGGKvuVa9kmu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rn2tz5Z5Ilt0aOpZyaSi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Ym9CgYIKdpjVDH8ZQr9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ImjGAvVLE0UhhWtgqcNf"/>
</p:tagLst>
</file>

<file path=ppt/theme/theme1.xml><?xml version="1.0" encoding="utf-8"?>
<a:theme xmlns:a="http://schemas.openxmlformats.org/drawingml/2006/main" name="2_Capsules">
  <a:themeElements>
    <a:clrScheme name="2_Capsules 11">
      <a:dk1>
        <a:srgbClr val="000000"/>
      </a:dk1>
      <a:lt1>
        <a:srgbClr val="FFFFFF"/>
      </a:lt1>
      <a:dk2>
        <a:srgbClr val="B50000"/>
      </a:dk2>
      <a:lt2>
        <a:srgbClr val="4D4D4D"/>
      </a:lt2>
      <a:accent1>
        <a:srgbClr val="969696"/>
      </a:accent1>
      <a:accent2>
        <a:srgbClr val="5F5F5F"/>
      </a:accent2>
      <a:accent3>
        <a:srgbClr val="FFFFFF"/>
      </a:accent3>
      <a:accent4>
        <a:srgbClr val="000000"/>
      </a:accent4>
      <a:accent5>
        <a:srgbClr val="C9C9C9"/>
      </a:accent5>
      <a:accent6>
        <a:srgbClr val="555555"/>
      </a:accent6>
      <a:hlink>
        <a:srgbClr val="292929"/>
      </a:hlink>
      <a:folHlink>
        <a:srgbClr val="292929"/>
      </a:folHlink>
    </a:clrScheme>
    <a:fontScheme name="2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9">
        <a:dk1>
          <a:srgbClr val="800000"/>
        </a:dk1>
        <a:lt1>
          <a:srgbClr val="FFFFFF"/>
        </a:lt1>
        <a:dk2>
          <a:srgbClr val="B50000"/>
        </a:dk2>
        <a:lt2>
          <a:srgbClr val="36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10">
        <a:dk1>
          <a:srgbClr val="800000"/>
        </a:dk1>
        <a:lt1>
          <a:srgbClr val="FFFFFF"/>
        </a:lt1>
        <a:dk2>
          <a:srgbClr val="B50000"/>
        </a:dk2>
        <a:lt2>
          <a:srgbClr val="7A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11">
        <a:dk1>
          <a:srgbClr val="000000"/>
        </a:dk1>
        <a:lt1>
          <a:srgbClr val="FFFFFF"/>
        </a:lt1>
        <a:dk2>
          <a:srgbClr val="B50000"/>
        </a:dk2>
        <a:lt2>
          <a:srgbClr val="4D4D4D"/>
        </a:lt2>
        <a:accent1>
          <a:srgbClr val="969696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555555"/>
        </a:accent6>
        <a:hlink>
          <a:srgbClr val="292929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psules">
  <a:themeElements>
    <a:clrScheme name="1_Capsules 11">
      <a:dk1>
        <a:srgbClr val="000000"/>
      </a:dk1>
      <a:lt1>
        <a:srgbClr val="FFFFFF"/>
      </a:lt1>
      <a:dk2>
        <a:srgbClr val="B50000"/>
      </a:dk2>
      <a:lt2>
        <a:srgbClr val="4D4D4D"/>
      </a:lt2>
      <a:accent1>
        <a:srgbClr val="969696"/>
      </a:accent1>
      <a:accent2>
        <a:srgbClr val="5F5F5F"/>
      </a:accent2>
      <a:accent3>
        <a:srgbClr val="FFFFFF"/>
      </a:accent3>
      <a:accent4>
        <a:srgbClr val="000000"/>
      </a:accent4>
      <a:accent5>
        <a:srgbClr val="C9C9C9"/>
      </a:accent5>
      <a:accent6>
        <a:srgbClr val="555555"/>
      </a:accent6>
      <a:hlink>
        <a:srgbClr val="292929"/>
      </a:hlink>
      <a:folHlink>
        <a:srgbClr val="292929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9">
        <a:dk1>
          <a:srgbClr val="800000"/>
        </a:dk1>
        <a:lt1>
          <a:srgbClr val="FFFFFF"/>
        </a:lt1>
        <a:dk2>
          <a:srgbClr val="B50000"/>
        </a:dk2>
        <a:lt2>
          <a:srgbClr val="36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10">
        <a:dk1>
          <a:srgbClr val="800000"/>
        </a:dk1>
        <a:lt1>
          <a:srgbClr val="FFFFFF"/>
        </a:lt1>
        <a:dk2>
          <a:srgbClr val="B50000"/>
        </a:dk2>
        <a:lt2>
          <a:srgbClr val="7A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11">
        <a:dk1>
          <a:srgbClr val="000000"/>
        </a:dk1>
        <a:lt1>
          <a:srgbClr val="FFFFFF"/>
        </a:lt1>
        <a:dk2>
          <a:srgbClr val="B50000"/>
        </a:dk2>
        <a:lt2>
          <a:srgbClr val="4D4D4D"/>
        </a:lt2>
        <a:accent1>
          <a:srgbClr val="969696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555555"/>
        </a:accent6>
        <a:hlink>
          <a:srgbClr val="292929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eme2">
  <a:themeElements>
    <a:clrScheme name="Custom 1">
      <a:dk1>
        <a:srgbClr val="414141"/>
      </a:dk1>
      <a:lt1>
        <a:sysClr val="window" lastClr="FFFFFF"/>
      </a:lt1>
      <a:dk2>
        <a:srgbClr val="631317"/>
      </a:dk2>
      <a:lt2>
        <a:srgbClr val="ECE9E6"/>
      </a:lt2>
      <a:accent1>
        <a:srgbClr val="E51B24"/>
      </a:accent1>
      <a:accent2>
        <a:srgbClr val="EB6348"/>
      </a:accent2>
      <a:accent3>
        <a:srgbClr val="F57B20"/>
      </a:accent3>
      <a:accent4>
        <a:srgbClr val="F8C6B3"/>
      </a:accent4>
      <a:accent5>
        <a:srgbClr val="FED9BC"/>
      </a:accent5>
      <a:accent6>
        <a:srgbClr val="636466"/>
      </a:accent6>
      <a:hlink>
        <a:srgbClr val="DAD5CF"/>
      </a:hlink>
      <a:folHlink>
        <a:srgbClr val="ECE9E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23196</TotalTime>
  <Words>1806</Words>
  <Application>Microsoft Macintosh PowerPoint</Application>
  <PresentationFormat>On-screen Show (4:3)</PresentationFormat>
  <Paragraphs>362</Paragraphs>
  <Slides>30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2_Capsules</vt:lpstr>
      <vt:lpstr>1_Capsules</vt:lpstr>
      <vt:lpstr>Theme2</vt:lpstr>
      <vt:lpstr>Chart</vt:lpstr>
      <vt:lpstr>Information Security Incident Handling</vt:lpstr>
      <vt:lpstr>Mentor Introduction</vt:lpstr>
      <vt:lpstr>Master of Information Systems Security</vt:lpstr>
      <vt:lpstr>Market Leader: Distance Ed</vt:lpstr>
      <vt:lpstr>Market leader – IT, PG, Domestic</vt:lpstr>
      <vt:lpstr>House Keeping</vt:lpstr>
      <vt:lpstr>Related Certifications</vt:lpstr>
      <vt:lpstr>The Incident Handler</vt:lpstr>
      <vt:lpstr>The Attackers</vt:lpstr>
      <vt:lpstr>Why Do We Handle Incidents?</vt:lpstr>
      <vt:lpstr>Incidents in the News</vt:lpstr>
      <vt:lpstr>Information Security Risk</vt:lpstr>
      <vt:lpstr>Threat Scenarios</vt:lpstr>
      <vt:lpstr>Threat Scenarios - Examples</vt:lpstr>
      <vt:lpstr>Incident vs. Event</vt:lpstr>
      <vt:lpstr>Incident vs. Event – Examples</vt:lpstr>
      <vt:lpstr>The Incident Handling Process</vt:lpstr>
      <vt:lpstr>Step 1 - Preparation</vt:lpstr>
      <vt:lpstr>Step 2 - Identification</vt:lpstr>
      <vt:lpstr>Step 3 - Containment</vt:lpstr>
      <vt:lpstr>Step 4 - Eradication</vt:lpstr>
      <vt:lpstr>Step 5 - Recovery</vt:lpstr>
      <vt:lpstr>Step 6 - Lessons Learned</vt:lpstr>
      <vt:lpstr>Putting this all into an  Incident Response Plan</vt:lpstr>
      <vt:lpstr>Purpose for the Incident Response Plan</vt:lpstr>
      <vt:lpstr>Support and Information for the  Incident Response Plan</vt:lpstr>
      <vt:lpstr>Details for the Identification Section</vt:lpstr>
      <vt:lpstr>Publish the Plan</vt:lpstr>
      <vt:lpstr>Test the Plan</vt:lpstr>
      <vt:lpstr>Discussion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Masters for IT Network Professionals</dc:title>
  <dc:creator>Martin Hale</dc:creator>
  <cp:lastModifiedBy>Jeremy Koster</cp:lastModifiedBy>
  <cp:revision>572</cp:revision>
  <dcterms:created xsi:type="dcterms:W3CDTF">2002-10-20T06:37:19Z</dcterms:created>
  <dcterms:modified xsi:type="dcterms:W3CDTF">2014-09-18T23:52:37Z</dcterms:modified>
</cp:coreProperties>
</file>