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6" r:id="rId2"/>
    <p:sldMasterId id="2147483708" r:id="rId3"/>
  </p:sldMasterIdLst>
  <p:notesMasterIdLst>
    <p:notesMasterId r:id="rId24"/>
  </p:notesMasterIdLst>
  <p:handoutMasterIdLst>
    <p:handoutMasterId r:id="rId25"/>
  </p:handoutMasterIdLst>
  <p:sldIdLst>
    <p:sldId id="376" r:id="rId4"/>
    <p:sldId id="381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6" r:id="rId16"/>
    <p:sldId id="417" r:id="rId17"/>
    <p:sldId id="418" r:id="rId18"/>
    <p:sldId id="420" r:id="rId19"/>
    <p:sldId id="421" r:id="rId20"/>
    <p:sldId id="422" r:id="rId21"/>
    <p:sldId id="423" r:id="rId22"/>
    <p:sldId id="415" r:id="rId23"/>
  </p:sldIdLst>
  <p:sldSz cx="9144000" cy="6858000" type="screen4x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0A0"/>
    <a:srgbClr val="E07676"/>
    <a:srgbClr val="D2232A"/>
    <a:srgbClr val="B63800"/>
    <a:srgbClr val="820000"/>
    <a:srgbClr val="D56B59"/>
    <a:srgbClr val="EBB19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8" autoAdjust="0"/>
    <p:restoredTop sz="94660"/>
  </p:normalViewPr>
  <p:slideViewPr>
    <p:cSldViewPr>
      <p:cViewPr varScale="1">
        <p:scale>
          <a:sx n="120" d="100"/>
          <a:sy n="120" d="100"/>
        </p:scale>
        <p:origin x="-104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fld id="{FE946363-3795-44C6-A2F1-956E76906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068C37-C3FB-46B7-AF9E-63EE2121E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6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77F0C-A52C-4008-B68A-D0410E7B5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7AF2D-911F-4AFB-AC38-59E1CC2B7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125538"/>
            <a:ext cx="2071687" cy="500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125538"/>
            <a:ext cx="6067425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2D79B-C901-4350-A6D6-A4845E457B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A9D88-8621-4D23-AB0B-95268D8E7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5A87F-6B4F-41FB-BC56-251E84F4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2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23EE2-8816-4112-817A-8F2E8A7C9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6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42F51-511D-4874-9349-12AC2E5DF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04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9ECB0-465F-4D36-B0DE-10CAFBA02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0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08875-7CBD-4528-8EC4-303C2318C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3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51392-C4CB-40F3-9800-A8CB1C924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0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E2FBF-C17A-4EC5-B340-807D83A83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80EF7-5E81-46F0-8F84-58253D709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E9706-D855-4628-ACA4-B0BB7A78D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34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B4F0-86D9-46C6-B031-9822D69A4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2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125538"/>
            <a:ext cx="2071687" cy="500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125538"/>
            <a:ext cx="6067425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0AAF7-3C53-4EA1-9D84-37465C32D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19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1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9FDAB56-8F43-4B8B-9994-5053790E90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8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46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36912"/>
            <a:ext cx="40386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36912"/>
            <a:ext cx="40386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04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780928"/>
            <a:ext cx="4032448" cy="5677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501008"/>
            <a:ext cx="4042792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70892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3501008"/>
            <a:ext cx="4045397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44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9583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7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48F7B-473B-416A-9D09-F9D7B4DBE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82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23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5"/>
            <a:ext cx="5486400" cy="33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34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7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40768"/>
            <a:ext cx="2057400" cy="47853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6019800" cy="47853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56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r">
              <a:defRPr baseline="0">
                <a:solidFill>
                  <a:schemeClr val="accent3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199" y="2643182"/>
            <a:ext cx="8291513" cy="3482981"/>
          </a:xfrm>
        </p:spPr>
        <p:txBody>
          <a:bodyPr/>
          <a:lstStyle>
            <a:lvl1pPr>
              <a:defRPr sz="28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4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8451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125538"/>
            <a:ext cx="8291512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2349500"/>
            <a:ext cx="3919537" cy="3743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56150" y="2349500"/>
            <a:ext cx="3919538" cy="3743325"/>
          </a:xfrm>
        </p:spPr>
        <p:txBody>
          <a:bodyPr/>
          <a:lstStyle/>
          <a:p>
            <a:pPr lvl="0"/>
            <a:endParaRPr lang="en-AU" noProof="0" smtClean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9FDAB56-8F43-4B8B-9994-5053790E90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7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4D2FA-CAAE-466A-8FE7-E52966D7A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C9021-6BDF-4ABC-8CC1-150EA8132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5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04117-189C-4DBA-AF67-FBE9E61BB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28A97-2D1B-4053-B7E9-94B625722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0D8E2-B6CC-40EF-B692-CCC6871B5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50271-33B7-48A5-8FF9-449ED1B21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image" Target="../media/image2.jpg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theme" Target="../theme/theme3.xml"/><Relationship Id="rId15" Type="http://schemas.openxmlformats.org/officeDocument/2006/relationships/image" Target="../media/image2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25538"/>
            <a:ext cx="8291512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9FDAB56-8F43-4B8B-9994-5053790E90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68313" y="2060575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Chart" r:id="rId15" imgW="6096000" imgH="4067251" progId="MSGraph.Chart.8">
                  <p:embed followColorScheme="full"/>
                </p:oleObj>
              </mc:Choice>
              <mc:Fallback>
                <p:oleObj name="Chart" r:id="rId15" imgW="6096000" imgH="4067251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6096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25538"/>
            <a:ext cx="8291512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B95950-06F2-46B6-8431-499604201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216080" name="Group 16"/>
          <p:cNvGraphicFramePr>
            <a:graphicFrameLocks noGrp="1"/>
          </p:cNvGraphicFramePr>
          <p:nvPr/>
        </p:nvGraphicFramePr>
        <p:xfrm>
          <a:off x="468313" y="2276475"/>
          <a:ext cx="5616575" cy="3744913"/>
        </p:xfrm>
        <a:graphic>
          <a:graphicData uri="http://schemas.openxmlformats.org/drawingml/2006/table">
            <a:tbl>
              <a:tblPr/>
              <a:tblGrid>
                <a:gridCol w="2808287"/>
                <a:gridCol w="2808288"/>
              </a:tblGrid>
              <a:tr h="187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4904"/>
            <a:ext cx="82296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9C8A-BF4F-4DA7-B111-E8399B4ACCB7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9FDAB56-8F43-4B8B-9994-5053790E90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3" r:id="rId13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ln w="6350">
            <a:solidFill>
              <a:schemeClr val="tx1"/>
            </a:solidFill>
          </a:ln>
          <a:solidFill>
            <a:schemeClr val="accent3"/>
          </a:solidFill>
          <a:effectLst/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8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9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8.pn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24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2.xml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3.xm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4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5.xml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6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24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tags" Target="../tags/tag40.xml"/><Relationship Id="rId3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4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5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5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6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7.pn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6350">
                  <a:solidFill>
                    <a:schemeClr val="tx1"/>
                  </a:solidFill>
                </a:ln>
              </a:rPr>
              <a:t>Information Security Incident Handling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Webinar 2</a:t>
            </a:r>
          </a:p>
          <a:p>
            <a:r>
              <a:rPr lang="en-US" dirty="0" smtClean="0"/>
              <a:t>Incident Handling Plan and Hacker Techniques</a:t>
            </a:r>
          </a:p>
          <a:p>
            <a:endParaRPr lang="en-US" dirty="0" smtClean="0"/>
          </a:p>
          <a:p>
            <a:r>
              <a:rPr lang="en-US" dirty="0" smtClean="0"/>
              <a:t>Jeremy Koster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47500" lnSpcReduction="20000"/>
          </a:bodyPr>
          <a:lstStyle/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Convincing story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Soft target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300" dirty="0"/>
              <a:t>Personal assistants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300" dirty="0"/>
              <a:t>Receptionists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300" dirty="0"/>
              <a:t>Temp staff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Phishing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300" dirty="0" smtClean="0"/>
              <a:t>Known email address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300" dirty="0" smtClean="0"/>
              <a:t>Internal terminology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300" dirty="0" smtClean="0"/>
              <a:t>Policy update, contact list refresh</a:t>
            </a:r>
            <a:endParaRPr lang="en-AU" sz="23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Customer care staff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300" dirty="0" smtClean="0"/>
              <a:t>Masquerading as a customer</a:t>
            </a:r>
            <a:endParaRPr lang="en-AU" sz="23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300" dirty="0" smtClean="0"/>
              <a:t>Details on a customer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Helpdesks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Password </a:t>
            </a:r>
            <a:r>
              <a:rPr lang="en-AU" sz="2400" dirty="0" smtClean="0"/>
              <a:t>resets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Access passes</a:t>
            </a: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Foot-printing – Social Engineering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60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/>
          </a:bodyPr>
          <a:lstStyle/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 smtClean="0"/>
              <a:t>Modem and wireless network scanning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 smtClean="0"/>
              <a:t>Network </a:t>
            </a:r>
            <a:r>
              <a:rPr lang="en-AU" dirty="0"/>
              <a:t>scanning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Port scanning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Vulnerability scanning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Types of Security Scanning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0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AU" sz="2800" dirty="0" err="1" smtClean="0"/>
              <a:t>Wardialing</a:t>
            </a:r>
            <a:endParaRPr lang="en-AU" sz="2800" dirty="0" smtClean="0"/>
          </a:p>
          <a:p>
            <a:pPr lvl="1">
              <a:lnSpc>
                <a:spcPct val="120000"/>
              </a:lnSpc>
              <a:buSzPct val="100000"/>
            </a:pPr>
            <a:r>
              <a:rPr lang="en-AU" sz="2000" dirty="0" smtClean="0"/>
              <a:t>Identifying  insecure modems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000" dirty="0" smtClean="0"/>
              <a:t>Dialling vast ranges of phone numbers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000" dirty="0" smtClean="0"/>
              <a:t>PABX, firewalls, routers, HVAC, BMS, fax machines, remote access servers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000" dirty="0" err="1" smtClean="0"/>
              <a:t>ToneLoc</a:t>
            </a:r>
            <a:r>
              <a:rPr lang="en-AU" sz="2000" dirty="0" smtClean="0"/>
              <a:t>, THC-Scan, </a:t>
            </a:r>
            <a:r>
              <a:rPr lang="en-AU" sz="2000" dirty="0" err="1" smtClean="0"/>
              <a:t>PhoneSweep</a:t>
            </a:r>
            <a:endParaRPr lang="en-AU" sz="2000" dirty="0" smtClean="0"/>
          </a:p>
          <a:p>
            <a:pPr marL="514350" lvl="1" indent="-5143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 err="1"/>
              <a:t>Wardriving</a:t>
            </a:r>
            <a:endParaRPr lang="en-AU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000" dirty="0" smtClean="0"/>
              <a:t>The wireless version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000" dirty="0" smtClean="0"/>
              <a:t>Drive or walk around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000" dirty="0" err="1" smtClean="0"/>
              <a:t>Wifi</a:t>
            </a:r>
            <a:r>
              <a:rPr lang="en-AU" sz="2000" dirty="0" smtClean="0"/>
              <a:t> chalking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000" dirty="0" smtClean="0"/>
              <a:t>Identifying weak access points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000" dirty="0" smtClean="0"/>
              <a:t>Identifying rogue access points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000" dirty="0" err="1" smtClean="0"/>
              <a:t>Airsnort,Kismet</a:t>
            </a:r>
            <a:r>
              <a:rPr lang="en-AU" sz="2000" dirty="0" smtClean="0"/>
              <a:t>, </a:t>
            </a:r>
            <a:r>
              <a:rPr lang="en-AU" sz="2000" dirty="0" err="1" smtClean="0"/>
              <a:t>Netstumbler</a:t>
            </a:r>
            <a:endParaRPr lang="en-AU" sz="2000" dirty="0" smtClean="0"/>
          </a:p>
          <a:p>
            <a:pPr lvl="1">
              <a:lnSpc>
                <a:spcPct val="120000"/>
              </a:lnSpc>
              <a:buSzPct val="100000"/>
            </a:pPr>
            <a:endParaRPr lang="en-AU" sz="2000" dirty="0"/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AU" sz="4000" dirty="0" err="1" smtClean="0"/>
              <a:t>Wardialing</a:t>
            </a:r>
            <a:r>
              <a:rPr lang="en-AU" sz="4000" dirty="0" smtClean="0"/>
              <a:t> and </a:t>
            </a:r>
            <a:r>
              <a:rPr lang="en-AU" sz="4000" dirty="0" err="1" smtClean="0"/>
              <a:t>Wardriving</a:t>
            </a:r>
            <a:endParaRPr lang="en-AU" sz="4000" dirty="0"/>
          </a:p>
        </p:txBody>
      </p:sp>
      <p:pic>
        <p:nvPicPr>
          <p:cNvPr id="4" name="Picture 3" descr="Screen Shot 2014-01-16 at 6.15.2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21088"/>
            <a:ext cx="3781715" cy="1800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101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4" y="2428879"/>
            <a:ext cx="4762868" cy="3376385"/>
          </a:xfrm>
          <a:ln/>
        </p:spPr>
        <p:txBody>
          <a:bodyPr rIns="134853"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Categories of port numbers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Well known ports: 0 – 1023 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Registered ports: 1024 – 49151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D</a:t>
            </a:r>
            <a:r>
              <a:rPr lang="en-AU" sz="2400" dirty="0" smtClean="0"/>
              <a:t>ynamic and private ports: 49152 – 65535 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Common TCP ports and services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Port 20 and 21 - FTP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Port 22 - SSH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Port 23 - Telnet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Port 25 - SMTP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Port 53 – DNS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Port 80 - HTTP</a:t>
            </a:r>
          </a:p>
          <a:p>
            <a:pPr lvl="1">
              <a:lnSpc>
                <a:spcPct val="120000"/>
              </a:lnSpc>
              <a:buSzPct val="100000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Common TCP and UDP Ports</a:t>
            </a:r>
            <a:endParaRPr lang="en-AU" sz="4000" dirty="0"/>
          </a:p>
        </p:txBody>
      </p:sp>
      <p:sp>
        <p:nvSpPr>
          <p:cNvPr id="4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0" y="3717032"/>
            <a:ext cx="411479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34853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50000"/>
              <a:buFont typeface="Lucida Grande"/>
              <a:buChar char="-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50000"/>
              <a:buFont typeface="Arial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50000"/>
              <a:buFont typeface="Arial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50000"/>
              <a:buFont typeface="Arial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>
                <a:solidFill>
                  <a:srgbClr val="FFFFFF"/>
                </a:solidFill>
              </a:rPr>
              <a:t>Common UDP ports and services</a:t>
            </a:r>
          </a:p>
          <a:p>
            <a:pPr lvl="1">
              <a:lnSpc>
                <a:spcPct val="120000"/>
              </a:lnSpc>
              <a:buClr>
                <a:schemeClr val="bg1"/>
              </a:buClr>
              <a:buSzPct val="100000"/>
            </a:pPr>
            <a:r>
              <a:rPr lang="en-AU" sz="2400" dirty="0" smtClean="0">
                <a:solidFill>
                  <a:srgbClr val="FFFFFF"/>
                </a:solidFill>
              </a:rPr>
              <a:t>Port 53 - DNS</a:t>
            </a:r>
          </a:p>
          <a:p>
            <a:pPr lvl="1">
              <a:lnSpc>
                <a:spcPct val="120000"/>
              </a:lnSpc>
              <a:buClr>
                <a:schemeClr val="bg1"/>
              </a:buClr>
              <a:buSzPct val="100000"/>
            </a:pPr>
            <a:r>
              <a:rPr lang="en-AU" sz="2400" dirty="0" smtClean="0">
                <a:solidFill>
                  <a:srgbClr val="FFFFFF"/>
                </a:solidFill>
              </a:rPr>
              <a:t>Port 69 - TFTP</a:t>
            </a:r>
          </a:p>
          <a:p>
            <a:pPr lvl="1">
              <a:lnSpc>
                <a:spcPct val="120000"/>
              </a:lnSpc>
              <a:buClr>
                <a:schemeClr val="bg1"/>
              </a:buClr>
              <a:buSzPct val="100000"/>
            </a:pPr>
            <a:r>
              <a:rPr lang="en-AU" sz="2400" dirty="0" smtClean="0">
                <a:solidFill>
                  <a:srgbClr val="FFFFFF"/>
                </a:solidFill>
              </a:rPr>
              <a:t>Port 123 - NTP</a:t>
            </a:r>
          </a:p>
          <a:p>
            <a:pPr lvl="1">
              <a:lnSpc>
                <a:spcPct val="120000"/>
              </a:lnSpc>
              <a:buClr>
                <a:schemeClr val="bg1"/>
              </a:buClr>
              <a:buSzPct val="100000"/>
            </a:pPr>
            <a:r>
              <a:rPr lang="en-AU" sz="2400" dirty="0" smtClean="0">
                <a:solidFill>
                  <a:srgbClr val="FFFFFF"/>
                </a:solidFill>
              </a:rPr>
              <a:t>Port 161 - SNMP</a:t>
            </a:r>
          </a:p>
          <a:p>
            <a:pPr lvl="1">
              <a:lnSpc>
                <a:spcPct val="120000"/>
              </a:lnSpc>
              <a:buSzPct val="100000"/>
            </a:pPr>
            <a:endParaRPr lang="en-AU" dirty="0" smtClean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Font typeface="Lucida Grande"/>
              <a:buNone/>
            </a:pPr>
            <a:endParaRPr lang="en-AU" sz="24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10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TCP Flags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SYN – Used when setting up – synchronising – a connection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ACK – Acknowledgment of traffic received</a:t>
            </a:r>
            <a:endParaRPr lang="en-AU" sz="24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FIN – Used to gracefully close a session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RST – Resets the connection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PSH – Used to request that data be immediately pushed to the application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URG </a:t>
            </a:r>
            <a:r>
              <a:rPr lang="en-AU" sz="2400" dirty="0"/>
              <a:t>– Designated to urgent </a:t>
            </a:r>
            <a:r>
              <a:rPr lang="en-AU" sz="2400" dirty="0" smtClean="0"/>
              <a:t>traffic</a:t>
            </a:r>
            <a:endParaRPr lang="en-AU" sz="2400" dirty="0"/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Types of TCP scans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TCP Connected – full three-way handshake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TCP SYN – flood of SYN packets looking for SYN/ACK responses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TCP FIN,  </a:t>
            </a:r>
            <a:r>
              <a:rPr lang="en-AU" sz="2400" dirty="0"/>
              <a:t>NULL, </a:t>
            </a:r>
            <a:r>
              <a:rPr lang="en-AU" sz="2400" dirty="0" smtClean="0"/>
              <a:t>Xmas – different response depending on OS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TCP ACK – RST or ICMP unreachable - firewalking</a:t>
            </a: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AU" sz="4000" dirty="0" smtClean="0"/>
              <a:t>TCP Port Scanning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564904"/>
            <a:ext cx="5482952" cy="3561259"/>
          </a:xfrm>
          <a:ln/>
        </p:spPr>
        <p:txBody>
          <a:bodyPr rIns="134853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The dominant “Network Mapping” tool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Written by Fyodor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De facto tool for host and service discovery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Used by a lot of other tools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What can it do?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TCP, UDP, ARP, ICMP scans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OS fingerprinting (banners and active TCP stack profiling)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/>
              <a:t>IDS evasion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The NSE - </a:t>
            </a:r>
            <a:r>
              <a:rPr lang="en-AU" sz="2600" dirty="0" err="1" smtClean="0"/>
              <a:t>Nmap</a:t>
            </a:r>
            <a:r>
              <a:rPr lang="en-AU" sz="2600" dirty="0" smtClean="0"/>
              <a:t> scripting engine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Bring down servers, firewalls and printers!</a:t>
            </a:r>
          </a:p>
          <a:p>
            <a:pPr marL="457200" lvl="1" indent="0">
              <a:lnSpc>
                <a:spcPct val="130000"/>
              </a:lnSpc>
              <a:buSzPct val="100000"/>
              <a:buNone/>
            </a:pPr>
            <a:endParaRPr lang="en-AU" sz="2600" dirty="0" smtClean="0"/>
          </a:p>
          <a:p>
            <a:pPr lvl="1">
              <a:lnSpc>
                <a:spcPct val="120000"/>
              </a:lnSpc>
            </a:pPr>
            <a:endParaRPr lang="en-AU" sz="2600" dirty="0"/>
          </a:p>
          <a:p>
            <a:pPr lvl="1">
              <a:lnSpc>
                <a:spcPct val="120000"/>
              </a:lnSpc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err="1" smtClean="0"/>
              <a:t>Nmap</a:t>
            </a:r>
            <a:r>
              <a:rPr lang="en-AU" sz="4000" dirty="0"/>
              <a:t> </a:t>
            </a:r>
            <a:r>
              <a:rPr lang="en-AU" sz="4000" dirty="0" smtClean="0"/>
              <a:t>– Network Mapper</a:t>
            </a:r>
            <a:endParaRPr lang="en-AU" sz="4000" dirty="0"/>
          </a:p>
        </p:txBody>
      </p:sp>
      <p:pic>
        <p:nvPicPr>
          <p:cNvPr id="4" name="Picture 3" descr="Screen Shot 2014-04-01 at 6.15.11 p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7" y="2317292"/>
            <a:ext cx="1916803" cy="1183716"/>
          </a:xfrm>
          <a:prstGeom prst="rect">
            <a:avLst/>
          </a:prstGeom>
        </p:spPr>
      </p:pic>
      <p:pic>
        <p:nvPicPr>
          <p:cNvPr id="5" name="Picture 4" descr="Screen Shot 2014-04-01 at 6.15.49 p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789040"/>
            <a:ext cx="1922028" cy="1188968"/>
          </a:xfrm>
          <a:prstGeom prst="rect">
            <a:avLst/>
          </a:prstGeom>
        </p:spPr>
      </p:pic>
      <p:pic>
        <p:nvPicPr>
          <p:cNvPr id="6" name="Content Placeholder 3" descr="Screen Shot 2014-04-01 at 6.16.14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b="9290"/>
          <a:stretch>
            <a:fillRect/>
          </a:stretch>
        </p:blipFill>
        <p:spPr>
          <a:xfrm>
            <a:off x="6300192" y="5301208"/>
            <a:ext cx="2237996" cy="10086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88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Vulnerabilities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Software weaknesses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Misconfigurations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Usernames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Admin, user and service accounts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Groups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Additional targets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Internal server names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IP addresses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Firewalls and IDS/IPS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Network shares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Applications and databases</a:t>
            </a:r>
            <a:endParaRPr lang="en-AU" sz="2600" dirty="0"/>
          </a:p>
          <a:p>
            <a:pPr lvl="1">
              <a:lnSpc>
                <a:spcPct val="120000"/>
              </a:lnSpc>
            </a:pPr>
            <a:endParaRPr lang="en-AU" sz="2600" dirty="0"/>
          </a:p>
          <a:p>
            <a:pPr lvl="1">
              <a:lnSpc>
                <a:spcPct val="120000"/>
              </a:lnSpc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Enumeration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45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Network weaknesses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The weaknesses are there, it’s just a matter of finding them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Scans network segments and identifies weaknesses in services (FTP servers, web servers, network routers, etc.)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Will find issues in off-the-shelf software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Default/weak passwords, misconfigurations, open shares, insecure services)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/>
              <a:t>Tools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Nessus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err="1" smtClean="0"/>
              <a:t>OpenVAS</a:t>
            </a:r>
            <a:endParaRPr lang="en-AU" sz="2600" dirty="0" smtClean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err="1" smtClean="0"/>
              <a:t>nCircle</a:t>
            </a:r>
            <a:r>
              <a:rPr lang="en-AU" sz="2600" dirty="0" smtClean="0"/>
              <a:t> (Tripwire)</a:t>
            </a:r>
          </a:p>
          <a:p>
            <a:pPr lvl="1">
              <a:lnSpc>
                <a:spcPct val="120000"/>
              </a:lnSpc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Network Vulnerability Scanning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307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70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Web application scanning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err="1" smtClean="0"/>
              <a:t>Spidering</a:t>
            </a:r>
            <a:endParaRPr lang="en-AU" sz="2600" dirty="0" smtClean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OWASP Top 10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XSS, </a:t>
            </a:r>
            <a:r>
              <a:rPr lang="en-AU" sz="2600" dirty="0"/>
              <a:t>i</a:t>
            </a:r>
            <a:r>
              <a:rPr lang="en-AU" sz="2600" dirty="0" smtClean="0"/>
              <a:t>njection flaws, CSRF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/>
              <a:t>Tools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OWASP Zap (Zed Attack Proxy)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Burp Proxy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err="1" smtClean="0"/>
              <a:t>Acunetix</a:t>
            </a:r>
            <a:endParaRPr lang="en-AU" sz="2600" dirty="0" smtClean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Grendel-Scan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err="1" smtClean="0"/>
              <a:t>Nikto</a:t>
            </a:r>
            <a:endParaRPr lang="en-AU" sz="2600" dirty="0" smtClean="0"/>
          </a:p>
          <a:p>
            <a:pPr lvl="1">
              <a:lnSpc>
                <a:spcPct val="120000"/>
              </a:lnSpc>
              <a:buSzPct val="100000"/>
            </a:pPr>
            <a:endParaRPr lang="en-AU" sz="2600" dirty="0" smtClean="0"/>
          </a:p>
          <a:p>
            <a:pPr lvl="1">
              <a:lnSpc>
                <a:spcPct val="120000"/>
              </a:lnSpc>
              <a:buSzPct val="100000"/>
            </a:pPr>
            <a:endParaRPr lang="en-AU" sz="2600" dirty="0" smtClean="0"/>
          </a:p>
          <a:p>
            <a:pPr lvl="1">
              <a:lnSpc>
                <a:spcPct val="120000"/>
              </a:lnSpc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Application Vulnerability Scanning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00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564904"/>
            <a:ext cx="4114800" cy="3561259"/>
          </a:xfrm>
          <a:ln/>
        </p:spPr>
        <p:txBody>
          <a:bodyPr rIns="134853"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Password guessing (online active attack)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Obtain usernames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Online password attempts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Tools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THC Hydra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err="1" smtClean="0"/>
              <a:t>Enum</a:t>
            </a:r>
            <a:endParaRPr lang="en-AU" sz="2400" dirty="0" smtClean="0"/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err="1" smtClean="0"/>
              <a:t>TSGrinder</a:t>
            </a:r>
            <a:endParaRPr lang="en-AU" sz="2400" dirty="0" smtClean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/>
              <a:t>Password Cracking (offline attack)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Brute-force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Dictionary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Hybrid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Rainbow tables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/>
              <a:t>Password </a:t>
            </a:r>
            <a:r>
              <a:rPr lang="en-AU" sz="4000" dirty="0" smtClean="0"/>
              <a:t>Guessing and Cracking</a:t>
            </a:r>
            <a:endParaRPr lang="en-AU" sz="4000" dirty="0"/>
          </a:p>
        </p:txBody>
      </p:sp>
      <p:sp>
        <p:nvSpPr>
          <p:cNvPr id="4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572000" y="2564905"/>
            <a:ext cx="4114800" cy="1656183"/>
          </a:xfrm>
          <a:prstGeom prst="rect">
            <a:avLst/>
          </a:prstGeom>
          <a:ln/>
        </p:spPr>
        <p:txBody>
          <a:bodyPr vert="horz" lIns="91440" tIns="45720" rIns="134853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 smtClean="0"/>
              <a:t>Tools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 err="1" smtClean="0"/>
              <a:t>Pwdump</a:t>
            </a:r>
            <a:endParaRPr lang="en-AU" sz="2500" dirty="0" smtClean="0"/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 smtClean="0"/>
              <a:t>LCP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 smtClean="0"/>
              <a:t>John the Ripper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 smtClean="0"/>
              <a:t>0phcrack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 smtClean="0"/>
              <a:t>Cain and Able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 smtClean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Font typeface="Arial" pitchFamily="34" charset="0"/>
              <a:buNone/>
            </a:pPr>
            <a:endParaRPr lang="en-AU" sz="24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78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564904"/>
            <a:ext cx="8229600" cy="3744416"/>
          </a:xfrm>
          <a:ln/>
        </p:spPr>
        <p:txBody>
          <a:bodyPr rIns="134853"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The </a:t>
            </a:r>
            <a:r>
              <a:rPr lang="en-AU" sz="2800" dirty="0"/>
              <a:t>I</a:t>
            </a:r>
            <a:r>
              <a:rPr lang="en-AU" sz="2800" dirty="0" smtClean="0"/>
              <a:t>ncident Handler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Types of attackers</a:t>
            </a:r>
            <a:endParaRPr lang="en-AU" sz="28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Why we handle incidents</a:t>
            </a:r>
            <a:endParaRPr lang="en-AU" sz="28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Incident in the news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Information Security risk terms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Threat scenarios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Incident vs. events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Brief Recap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7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AU" dirty="0" smtClean="0"/>
              <a:t>Discussion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4" y="2564904"/>
            <a:ext cx="8291513" cy="3600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How can information gleaned from Google be helpful?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Why are rogue access points a cause for concern?</a:t>
            </a:r>
          </a:p>
          <a:p>
            <a:pPr marL="0" indent="0">
              <a:buNone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Why are worms considered a threat to availability as well as confidentiality?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How does a botnet operator profit from the zombies within a botnet?</a:t>
            </a:r>
          </a:p>
          <a:p>
            <a:pPr marL="0" indent="0">
              <a:buNone/>
            </a:pP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If you were scanning a hosts and did not want to be noticed by IDS what evasion techniques could you use?</a:t>
            </a:r>
          </a:p>
          <a:p>
            <a:pPr marL="0" indent="0">
              <a:buNone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Why is it important to scan for vulnerabilities regularly?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636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92500" lnSpcReduction="20000"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AU" dirty="0" smtClean="0"/>
              <a:t>Preparation</a:t>
            </a:r>
            <a:endParaRPr lang="en-AU" dirty="0"/>
          </a:p>
          <a:p>
            <a:pPr>
              <a:lnSpc>
                <a:spcPct val="110000"/>
              </a:lnSpc>
              <a:buSzPct val="100000"/>
            </a:pPr>
            <a:r>
              <a:rPr lang="en-AU" dirty="0"/>
              <a:t>Identification</a:t>
            </a:r>
          </a:p>
          <a:p>
            <a:pPr>
              <a:lnSpc>
                <a:spcPct val="110000"/>
              </a:lnSpc>
              <a:buSzPct val="100000"/>
            </a:pPr>
            <a:r>
              <a:rPr lang="en-AU" dirty="0"/>
              <a:t>Containment</a:t>
            </a:r>
          </a:p>
          <a:p>
            <a:pPr>
              <a:lnSpc>
                <a:spcPct val="110000"/>
              </a:lnSpc>
              <a:buSzPct val="100000"/>
            </a:pPr>
            <a:r>
              <a:rPr lang="en-AU" dirty="0"/>
              <a:t>Eradication</a:t>
            </a:r>
          </a:p>
          <a:p>
            <a:pPr>
              <a:lnSpc>
                <a:spcPct val="110000"/>
              </a:lnSpc>
              <a:buSzPct val="100000"/>
            </a:pPr>
            <a:r>
              <a:rPr lang="en-AU" dirty="0"/>
              <a:t>Recovery</a:t>
            </a:r>
          </a:p>
          <a:p>
            <a:pPr>
              <a:lnSpc>
                <a:spcPct val="110000"/>
              </a:lnSpc>
              <a:buSzPct val="100000"/>
            </a:pPr>
            <a:r>
              <a:rPr lang="en-AU" dirty="0"/>
              <a:t>Lessons Learned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AU" sz="1900" dirty="0" smtClean="0"/>
              <a:t>(Based </a:t>
            </a:r>
            <a:r>
              <a:rPr lang="en-AU" sz="1900" dirty="0"/>
              <a:t>on SANS </a:t>
            </a:r>
            <a:r>
              <a:rPr lang="en-AU" sz="1900" dirty="0" smtClean="0"/>
              <a:t>GCIH)</a:t>
            </a:r>
            <a:endParaRPr lang="en-AU" sz="1900" dirty="0"/>
          </a:p>
          <a:p>
            <a:pPr marL="0" indent="0">
              <a:lnSpc>
                <a:spcPct val="120000"/>
              </a:lnSpc>
              <a:buNone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AU" sz="4000" dirty="0" smtClean="0"/>
              <a:t>The Incident Handling Process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865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Incident Response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Sponsorship</a:t>
            </a:r>
          </a:p>
          <a:p>
            <a:r>
              <a:rPr lang="en-US" dirty="0" smtClean="0"/>
              <a:t>Contents</a:t>
            </a:r>
          </a:p>
          <a:p>
            <a:pPr marL="742950" lvl="2" indent="-342900"/>
            <a:r>
              <a:rPr lang="en-AU" dirty="0"/>
              <a:t>Introduction</a:t>
            </a:r>
          </a:p>
          <a:p>
            <a:pPr marL="742950" lvl="2" indent="-342900"/>
            <a:r>
              <a:rPr lang="en-AU" dirty="0"/>
              <a:t>Process overview</a:t>
            </a:r>
          </a:p>
          <a:p>
            <a:pPr marL="742950" lvl="2" indent="-342900"/>
            <a:r>
              <a:rPr lang="en-AU" dirty="0"/>
              <a:t>Identification</a:t>
            </a:r>
          </a:p>
          <a:p>
            <a:pPr marL="742950" lvl="2" indent="-342900"/>
            <a:r>
              <a:rPr lang="en-AU" dirty="0"/>
              <a:t>Containment</a:t>
            </a:r>
          </a:p>
          <a:p>
            <a:pPr marL="742950" lvl="2" indent="-342900"/>
            <a:r>
              <a:rPr lang="en-AU" dirty="0"/>
              <a:t>Eradication</a:t>
            </a:r>
          </a:p>
          <a:p>
            <a:pPr marL="742950" lvl="2" indent="-342900"/>
            <a:r>
              <a:rPr lang="en-AU" dirty="0"/>
              <a:t>Recovery</a:t>
            </a:r>
          </a:p>
          <a:p>
            <a:pPr marL="742950" lvl="2" indent="-342900"/>
            <a:r>
              <a:rPr lang="en-AU" dirty="0"/>
              <a:t>Lessons learned</a:t>
            </a:r>
          </a:p>
          <a:p>
            <a:pPr marL="742950" lvl="2" indent="-342900"/>
            <a:r>
              <a:rPr lang="en-AU" dirty="0"/>
              <a:t>Contact list</a:t>
            </a:r>
          </a:p>
          <a:p>
            <a:r>
              <a:rPr lang="en-US" dirty="0" smtClean="0"/>
              <a:t>Publish the plan</a:t>
            </a:r>
          </a:p>
          <a:p>
            <a:r>
              <a:rPr lang="en-US" dirty="0" smtClean="0"/>
              <a:t>Test the plan</a:t>
            </a:r>
            <a:endParaRPr lang="en-US" dirty="0"/>
          </a:p>
        </p:txBody>
      </p:sp>
      <p:pic>
        <p:nvPicPr>
          <p:cNvPr id="4" name="Picture 3" descr="keep-calm-make-a-pl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24944"/>
            <a:ext cx="2296567" cy="26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2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Reconnaissance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smtClean="0"/>
              <a:t>Foot-printing </a:t>
            </a:r>
            <a:endParaRPr lang="en-AU" sz="2400" dirty="0"/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/>
              <a:t>Scanning 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/>
              <a:t>Enumeration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System hacking 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Escalation of privilege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/>
              <a:t>Extend and maintain access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700" dirty="0" smtClean="0"/>
              <a:t>Exfiltration</a:t>
            </a:r>
            <a:endParaRPr lang="en-AU" sz="270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The Hacking Process</a:t>
            </a:r>
            <a:endParaRPr lang="en-AU" sz="4000" dirty="0"/>
          </a:p>
        </p:txBody>
      </p:sp>
      <p:pic>
        <p:nvPicPr>
          <p:cNvPr id="3" name="Picture 2" descr="skull_and_crossbones_u2620_icon_256x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48880"/>
            <a:ext cx="3251200" cy="32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07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55000" lnSpcReduction="20000"/>
          </a:bodyPr>
          <a:lstStyle/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sz="2700" dirty="0">
              <a:solidFill>
                <a:schemeClr val="accent1"/>
              </a:solidFill>
            </a:endParaRP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Define Scope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Get explicit written permission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Reconnaissance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smtClean="0"/>
              <a:t>Foot-printing </a:t>
            </a:r>
            <a:endParaRPr lang="en-AU" sz="2400" dirty="0"/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/>
              <a:t>Scanning 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smtClean="0"/>
              <a:t>Enumeration</a:t>
            </a:r>
            <a:endParaRPr lang="en-AU" sz="2700" dirty="0" smtClean="0">
              <a:solidFill>
                <a:schemeClr val="accent1"/>
              </a:solidFill>
            </a:endParaRP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System hacking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Escalation of privilege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 err="1"/>
              <a:t>Exfiltrate</a:t>
            </a:r>
            <a:r>
              <a:rPr lang="en-AU" sz="2700" dirty="0"/>
              <a:t> data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Write report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smtClean="0"/>
              <a:t>Method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smtClean="0"/>
              <a:t>Findings</a:t>
            </a:r>
            <a:endParaRPr lang="en-AU" sz="2400" dirty="0"/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/>
              <a:t>Recommendations</a:t>
            </a:r>
          </a:p>
          <a:p>
            <a:pPr marL="0" indent="0">
              <a:lnSpc>
                <a:spcPct val="120000"/>
              </a:lnSpc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Security Testing</a:t>
            </a:r>
            <a:endParaRPr lang="en-AU" sz="4000" dirty="0"/>
          </a:p>
        </p:txBody>
      </p:sp>
      <p:pic>
        <p:nvPicPr>
          <p:cNvPr id="7" name="Picture 6" descr="Whiteha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51" y="3429000"/>
            <a:ext cx="2845193" cy="19442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242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77500" lnSpcReduction="20000"/>
          </a:bodyPr>
          <a:lstStyle/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 smtClean="0">
                <a:solidFill>
                  <a:srgbClr val="FFFFFF"/>
                </a:solidFill>
              </a:rPr>
              <a:t>General company information services</a:t>
            </a:r>
          </a:p>
          <a:p>
            <a:pPr lvl="1">
              <a:buSzPct val="100000"/>
            </a:pPr>
            <a:r>
              <a:rPr lang="en-AU" sz="2400" dirty="0" smtClean="0">
                <a:solidFill>
                  <a:srgbClr val="FFFFFF"/>
                </a:solidFill>
              </a:rPr>
              <a:t>Wikipedia</a:t>
            </a:r>
          </a:p>
          <a:p>
            <a:pPr lvl="1">
              <a:buSzPct val="100000"/>
            </a:pPr>
            <a:r>
              <a:rPr lang="en-AU" sz="2400" dirty="0" smtClean="0">
                <a:solidFill>
                  <a:srgbClr val="FFFFFF"/>
                </a:solidFill>
              </a:rPr>
              <a:t>Hoovers</a:t>
            </a:r>
          </a:p>
          <a:p>
            <a:pPr lvl="1">
              <a:buSzPct val="100000"/>
            </a:pPr>
            <a:r>
              <a:rPr lang="en-AU" sz="2400" dirty="0" smtClean="0">
                <a:solidFill>
                  <a:srgbClr val="FFFFFF"/>
                </a:solidFill>
              </a:rPr>
              <a:t>Dun and Bradstreet</a:t>
            </a:r>
          </a:p>
          <a:p>
            <a:pPr lvl="1">
              <a:buSzPct val="100000"/>
            </a:pPr>
            <a:r>
              <a:rPr lang="en-AU" sz="2400" dirty="0" smtClean="0">
                <a:solidFill>
                  <a:srgbClr val="FFFFFF"/>
                </a:solidFill>
              </a:rPr>
              <a:t>Bloomberg</a:t>
            </a:r>
            <a:endParaRPr lang="en-AU" sz="2400" dirty="0">
              <a:solidFill>
                <a:srgbClr val="FFFFFF"/>
              </a:solidFill>
            </a:endParaRP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 smtClean="0">
                <a:solidFill>
                  <a:srgbClr val="FFFFFF"/>
                </a:solidFill>
              </a:rPr>
              <a:t>Search engines</a:t>
            </a:r>
            <a:endParaRPr lang="en-AU" dirty="0">
              <a:solidFill>
                <a:srgbClr val="FFFFFF"/>
              </a:solidFill>
            </a:endParaRPr>
          </a:p>
          <a:p>
            <a:pPr lvl="1">
              <a:buSzPct val="100000"/>
            </a:pPr>
            <a:r>
              <a:rPr lang="en-AU" sz="2400" dirty="0">
                <a:solidFill>
                  <a:srgbClr val="FFFFFF"/>
                </a:solidFill>
              </a:rPr>
              <a:t>Google </a:t>
            </a:r>
            <a:r>
              <a:rPr lang="en-AU" sz="2400" dirty="0" smtClean="0">
                <a:solidFill>
                  <a:srgbClr val="FFFFFF"/>
                </a:solidFill>
              </a:rPr>
              <a:t>operators (site, link, </a:t>
            </a:r>
            <a:r>
              <a:rPr lang="en-AU" sz="2400" dirty="0" err="1" smtClean="0">
                <a:solidFill>
                  <a:srgbClr val="FFFFFF"/>
                </a:solidFill>
              </a:rPr>
              <a:t>intitle</a:t>
            </a:r>
            <a:r>
              <a:rPr lang="en-AU" sz="2400" dirty="0" smtClean="0">
                <a:solidFill>
                  <a:srgbClr val="FFFFFF"/>
                </a:solidFill>
              </a:rPr>
              <a:t>, </a:t>
            </a:r>
            <a:r>
              <a:rPr lang="en-AU" sz="2400" dirty="0" err="1" smtClean="0">
                <a:solidFill>
                  <a:srgbClr val="FFFFFF"/>
                </a:solidFill>
              </a:rPr>
              <a:t>filetype</a:t>
            </a:r>
            <a:r>
              <a:rPr lang="en-AU" sz="2400" dirty="0" smtClean="0">
                <a:solidFill>
                  <a:srgbClr val="FFFFFF"/>
                </a:solidFill>
              </a:rPr>
              <a:t>, </a:t>
            </a:r>
            <a:r>
              <a:rPr lang="en-AU" sz="2400" dirty="0" err="1" smtClean="0">
                <a:solidFill>
                  <a:srgbClr val="FFFFFF"/>
                </a:solidFill>
              </a:rPr>
              <a:t>inurl</a:t>
            </a:r>
            <a:r>
              <a:rPr lang="en-AU" sz="2400" dirty="0">
                <a:solidFill>
                  <a:srgbClr val="FFFFFF"/>
                </a:solidFill>
              </a:rPr>
              <a:t>)</a:t>
            </a:r>
            <a:endParaRPr lang="en-AU" sz="2400" dirty="0" smtClean="0">
              <a:solidFill>
                <a:srgbClr val="FFFFFF"/>
              </a:solidFill>
            </a:endParaRPr>
          </a:p>
          <a:p>
            <a:pPr lvl="1">
              <a:buSzPct val="100000"/>
            </a:pPr>
            <a:r>
              <a:rPr lang="en-AU" sz="2400" dirty="0" smtClean="0">
                <a:solidFill>
                  <a:srgbClr val="FFFFFF"/>
                </a:solidFill>
              </a:rPr>
              <a:t>FTP site search engines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>
                <a:solidFill>
                  <a:srgbClr val="FFFFFF"/>
                </a:solidFill>
              </a:rPr>
              <a:t>Archives</a:t>
            </a:r>
          </a:p>
          <a:p>
            <a:pPr lvl="1">
              <a:buSzPct val="100000"/>
            </a:pPr>
            <a:r>
              <a:rPr lang="en-AU" sz="2400" dirty="0" smtClean="0">
                <a:solidFill>
                  <a:srgbClr val="FFFFFF"/>
                </a:solidFill>
              </a:rPr>
              <a:t>The </a:t>
            </a:r>
            <a:r>
              <a:rPr lang="en-AU" sz="2400" dirty="0" err="1" smtClean="0">
                <a:solidFill>
                  <a:srgbClr val="FFFFFF"/>
                </a:solidFill>
              </a:rPr>
              <a:t>Mayback</a:t>
            </a:r>
            <a:r>
              <a:rPr lang="en-AU" sz="2400" dirty="0" smtClean="0">
                <a:solidFill>
                  <a:srgbClr val="FFFFFF"/>
                </a:solidFill>
              </a:rPr>
              <a:t> </a:t>
            </a:r>
            <a:r>
              <a:rPr lang="en-AU" sz="2400" dirty="0">
                <a:solidFill>
                  <a:srgbClr val="FFFFFF"/>
                </a:solidFill>
              </a:rPr>
              <a:t>M</a:t>
            </a:r>
            <a:r>
              <a:rPr lang="en-AU" sz="2400" dirty="0" smtClean="0">
                <a:solidFill>
                  <a:srgbClr val="FFFFFF"/>
                </a:solidFill>
              </a:rPr>
              <a:t>achine</a:t>
            </a:r>
          </a:p>
          <a:p>
            <a:pPr lvl="1">
              <a:buSzPct val="100000"/>
            </a:pPr>
            <a:r>
              <a:rPr lang="en-AU" sz="2400" dirty="0" smtClean="0">
                <a:solidFill>
                  <a:srgbClr val="FFFFFF"/>
                </a:solidFill>
              </a:rPr>
              <a:t>Google Cache</a:t>
            </a:r>
            <a:endParaRPr lang="en-AU" sz="24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Foot-printing – Info on the Web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2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67545" y="2348880"/>
            <a:ext cx="7776864" cy="3592409"/>
          </a:xfrm>
          <a:ln/>
        </p:spPr>
        <p:txBody>
          <a:bodyPr rIns="134853">
            <a:normAutofit fontScale="77500" lnSpcReduction="20000"/>
          </a:bodyPr>
          <a:lstStyle/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 smtClean="0">
                <a:solidFill>
                  <a:srgbClr val="FFFFFF"/>
                </a:solidFill>
              </a:rPr>
              <a:t>ICAN </a:t>
            </a:r>
            <a:r>
              <a:rPr lang="en-AU" sz="2700" dirty="0">
                <a:solidFill>
                  <a:srgbClr val="FFFFFF"/>
                </a:solidFill>
              </a:rPr>
              <a:t>query – registrar details, admin and tech handles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>
                <a:solidFill>
                  <a:srgbClr val="FFFFFF"/>
                </a:solidFill>
              </a:rPr>
              <a:t>IP address ownership (ISP or company, POCs)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>
                <a:solidFill>
                  <a:srgbClr val="FFFFFF"/>
                </a:solidFill>
              </a:rPr>
              <a:t>ARIN, RIPE NCC, LACNIC, APNIC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 err="1">
                <a:solidFill>
                  <a:srgbClr val="FFFFFF"/>
                </a:solidFill>
              </a:rPr>
              <a:t>Nslookup</a:t>
            </a:r>
            <a:r>
              <a:rPr lang="en-AU" sz="2700" dirty="0">
                <a:solidFill>
                  <a:srgbClr val="FFFFFF"/>
                </a:solidFill>
              </a:rPr>
              <a:t> (set q=any, set q=ns, set q=mx</a:t>
            </a:r>
            <a:r>
              <a:rPr lang="en-AU" sz="2700" dirty="0" smtClean="0">
                <a:solidFill>
                  <a:srgbClr val="FFFFFF"/>
                </a:solidFill>
              </a:rPr>
              <a:t>)</a:t>
            </a:r>
          </a:p>
          <a:p>
            <a:pPr lvl="1">
              <a:buSzPct val="100000"/>
            </a:pPr>
            <a:r>
              <a:rPr lang="en-AU" sz="2400" dirty="0" smtClean="0">
                <a:solidFill>
                  <a:srgbClr val="FFFFFF"/>
                </a:solidFill>
              </a:rPr>
              <a:t>A, NS, MX, SOA, CNAME, SRV, PTR</a:t>
            </a:r>
            <a:endParaRPr lang="en-AU" sz="2400" dirty="0">
              <a:solidFill>
                <a:srgbClr val="FFFFFF"/>
              </a:solidFill>
            </a:endParaRP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 err="1">
                <a:solidFill>
                  <a:srgbClr val="FFFFFF"/>
                </a:solidFill>
              </a:rPr>
              <a:t>Smartwhois</a:t>
            </a:r>
            <a:r>
              <a:rPr lang="en-AU" sz="2700" dirty="0">
                <a:solidFill>
                  <a:srgbClr val="FFFFFF"/>
                </a:solidFill>
              </a:rPr>
              <a:t> – good online utility for FQDN or IP addresses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>
                <a:solidFill>
                  <a:srgbClr val="FFFFFF"/>
                </a:solidFill>
              </a:rPr>
              <a:t>Related </a:t>
            </a:r>
            <a:r>
              <a:rPr lang="en-AU" sz="2700" dirty="0" smtClean="0">
                <a:solidFill>
                  <a:srgbClr val="FFFFFF"/>
                </a:solidFill>
              </a:rPr>
              <a:t>domains and websites</a:t>
            </a:r>
            <a:endParaRPr lang="en-AU" sz="2700" dirty="0">
              <a:solidFill>
                <a:srgbClr val="FFFFFF"/>
              </a:solidFill>
            </a:endParaRP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>
                <a:solidFill>
                  <a:srgbClr val="FFFFFF"/>
                </a:solidFill>
              </a:rPr>
              <a:t>Zone </a:t>
            </a:r>
            <a:r>
              <a:rPr lang="en-AU" sz="2700" dirty="0" smtClean="0">
                <a:solidFill>
                  <a:srgbClr val="FFFFFF"/>
                </a:solidFill>
              </a:rPr>
              <a:t>transfers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sz="270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Foot-printing – </a:t>
            </a:r>
            <a:r>
              <a:rPr lang="en-AU" sz="4000" dirty="0" err="1" smtClean="0"/>
              <a:t>Whois</a:t>
            </a:r>
            <a:r>
              <a:rPr lang="en-AU" sz="4000" dirty="0" smtClean="0"/>
              <a:t> and DNS</a:t>
            </a:r>
            <a:endParaRPr lang="en-AU" sz="4000" dirty="0"/>
          </a:p>
        </p:txBody>
      </p:sp>
      <p:pic>
        <p:nvPicPr>
          <p:cNvPr id="3" name="Picture 2" descr="Screen Shot 2014-03-26 at 8.54.3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013176"/>
            <a:ext cx="3419872" cy="14772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15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564904"/>
            <a:ext cx="4114800" cy="3561259"/>
          </a:xfrm>
          <a:ln/>
        </p:spPr>
        <p:txBody>
          <a:bodyPr rIns="134853">
            <a:normAutofit fontScale="92500"/>
          </a:bodyPr>
          <a:lstStyle/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 smtClean="0">
                <a:solidFill>
                  <a:srgbClr val="FFFFFF"/>
                </a:solidFill>
              </a:rPr>
              <a:t>SMTP headers</a:t>
            </a:r>
            <a:endParaRPr lang="en-AU" sz="2700" dirty="0">
              <a:solidFill>
                <a:srgbClr val="FFFFFF"/>
              </a:solidFill>
            </a:endParaRPr>
          </a:p>
          <a:p>
            <a:pPr lvl="1">
              <a:lnSpc>
                <a:spcPct val="120000"/>
              </a:lnSpc>
              <a:buSzPct val="100000"/>
            </a:pPr>
            <a:r>
              <a:rPr lang="en-AU" sz="2300" dirty="0" smtClean="0">
                <a:solidFill>
                  <a:srgbClr val="FFFFFF"/>
                </a:solidFill>
              </a:rPr>
              <a:t>Received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 smtClean="0">
                <a:solidFill>
                  <a:srgbClr val="FFFFFF"/>
                </a:solidFill>
              </a:rPr>
              <a:t>SMTP content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300" dirty="0" smtClean="0">
                <a:solidFill>
                  <a:srgbClr val="FFFFFF"/>
                </a:solidFill>
              </a:rPr>
              <a:t>Web bugs</a:t>
            </a:r>
            <a:endParaRPr lang="en-AU" sz="23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>
                <a:solidFill>
                  <a:srgbClr val="FFFFFF"/>
                </a:solidFill>
              </a:rPr>
              <a:t>Email addresses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300" dirty="0" smtClean="0">
                <a:solidFill>
                  <a:srgbClr val="FFFFFF"/>
                </a:solidFill>
              </a:rPr>
              <a:t>Scraped from web pages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300" dirty="0" err="1" smtClean="0">
                <a:solidFill>
                  <a:srgbClr val="FFFFFF"/>
                </a:solidFill>
              </a:rPr>
              <a:t>Robots.txt</a:t>
            </a:r>
            <a:endParaRPr lang="en-AU" sz="2300" dirty="0" smtClean="0">
              <a:solidFill>
                <a:srgbClr val="FFFFFF"/>
              </a:solidFill>
            </a:endParaRPr>
          </a:p>
          <a:p>
            <a:pPr lvl="1">
              <a:lnSpc>
                <a:spcPct val="120000"/>
              </a:lnSpc>
              <a:buSzPct val="100000"/>
            </a:pPr>
            <a:endParaRPr lang="en-AU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Foot-printing – Email</a:t>
            </a:r>
            <a:endParaRPr lang="en-AU" sz="4000" dirty="0"/>
          </a:p>
        </p:txBody>
      </p:sp>
      <p:pic>
        <p:nvPicPr>
          <p:cNvPr id="4" name="Picture 3" descr="Screen Shot 2014-01-26 at 8.17.4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20" y="2564904"/>
            <a:ext cx="4522860" cy="3240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570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uI6ztsV1ZFdCsnb773v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YZsc4O63vB1Yu8jgJ4j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8rhg0oWicGGKvuVa9kmu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rn2tz5Z5Ilt0aOpZyaS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heme/theme1.xml><?xml version="1.0" encoding="utf-8"?>
<a:theme xmlns:a="http://schemas.openxmlformats.org/drawingml/2006/main" name="2_Capsules">
  <a:themeElements>
    <a:clrScheme name="2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2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1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2">
  <a:themeElements>
    <a:clrScheme name="Custom 1">
      <a:dk1>
        <a:srgbClr val="414141"/>
      </a:dk1>
      <a:lt1>
        <a:sysClr val="window" lastClr="FFFFFF"/>
      </a:lt1>
      <a:dk2>
        <a:srgbClr val="631317"/>
      </a:dk2>
      <a:lt2>
        <a:srgbClr val="ECE9E6"/>
      </a:lt2>
      <a:accent1>
        <a:srgbClr val="E51B24"/>
      </a:accent1>
      <a:accent2>
        <a:srgbClr val="EB6348"/>
      </a:accent2>
      <a:accent3>
        <a:srgbClr val="F57B20"/>
      </a:accent3>
      <a:accent4>
        <a:srgbClr val="F8C6B3"/>
      </a:accent4>
      <a:accent5>
        <a:srgbClr val="FED9BC"/>
      </a:accent5>
      <a:accent6>
        <a:srgbClr val="636466"/>
      </a:accent6>
      <a:hlink>
        <a:srgbClr val="DAD5CF"/>
      </a:hlink>
      <a:folHlink>
        <a:srgbClr val="ECE9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26769</TotalTime>
  <Words>905</Words>
  <Application>Microsoft Macintosh PowerPoint</Application>
  <PresentationFormat>On-screen Show (4:3)</PresentationFormat>
  <Paragraphs>261</Paragraphs>
  <Slides>20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2_Capsules</vt:lpstr>
      <vt:lpstr>1_Capsules</vt:lpstr>
      <vt:lpstr>Theme2</vt:lpstr>
      <vt:lpstr>Chart</vt:lpstr>
      <vt:lpstr>Information Security Incident Handling</vt:lpstr>
      <vt:lpstr>Brief Recap</vt:lpstr>
      <vt:lpstr>The Incident Handling Process</vt:lpstr>
      <vt:lpstr>The Incident Response Plan</vt:lpstr>
      <vt:lpstr>The Hacking Process</vt:lpstr>
      <vt:lpstr>Security Testing</vt:lpstr>
      <vt:lpstr>Foot-printing – Info on the Web</vt:lpstr>
      <vt:lpstr>Foot-printing – Whois and DNS</vt:lpstr>
      <vt:lpstr>Foot-printing – Email</vt:lpstr>
      <vt:lpstr>Foot-printing – Social Engineering</vt:lpstr>
      <vt:lpstr>Types of Security Scanning</vt:lpstr>
      <vt:lpstr>Wardialing and Wardriving</vt:lpstr>
      <vt:lpstr>Common TCP and UDP Ports</vt:lpstr>
      <vt:lpstr>TCP Port Scanning</vt:lpstr>
      <vt:lpstr>Nmap – Network Mapper</vt:lpstr>
      <vt:lpstr>Enumeration</vt:lpstr>
      <vt:lpstr>Network Vulnerability Scanning</vt:lpstr>
      <vt:lpstr>Application Vulnerability Scanning</vt:lpstr>
      <vt:lpstr>Password Guessing and Cracking</vt:lpstr>
      <vt:lpstr>Discussion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Masters for IT Network Professionals</dc:title>
  <dc:creator>Martin Hale</dc:creator>
  <cp:lastModifiedBy>Jeremy Koster</cp:lastModifiedBy>
  <cp:revision>585</cp:revision>
  <dcterms:created xsi:type="dcterms:W3CDTF">2002-10-20T06:37:19Z</dcterms:created>
  <dcterms:modified xsi:type="dcterms:W3CDTF">2014-09-25T21:58:46Z</dcterms:modified>
</cp:coreProperties>
</file>