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6" r:id="rId2"/>
    <p:sldMasterId id="2147483708" r:id="rId3"/>
  </p:sldMasterIdLst>
  <p:notesMasterIdLst>
    <p:notesMasterId r:id="rId27"/>
  </p:notesMasterIdLst>
  <p:handoutMasterIdLst>
    <p:handoutMasterId r:id="rId28"/>
  </p:handoutMasterIdLst>
  <p:sldIdLst>
    <p:sldId id="376" r:id="rId4"/>
    <p:sldId id="381" r:id="rId5"/>
    <p:sldId id="424" r:id="rId6"/>
    <p:sldId id="425" r:id="rId7"/>
    <p:sldId id="426" r:id="rId8"/>
    <p:sldId id="427" r:id="rId9"/>
    <p:sldId id="428" r:id="rId10"/>
    <p:sldId id="431" r:id="rId11"/>
    <p:sldId id="432" r:id="rId12"/>
    <p:sldId id="433" r:id="rId13"/>
    <p:sldId id="434" r:id="rId14"/>
    <p:sldId id="435" r:id="rId15"/>
    <p:sldId id="438" r:id="rId16"/>
    <p:sldId id="439" r:id="rId17"/>
    <p:sldId id="440" r:id="rId18"/>
    <p:sldId id="454" r:id="rId19"/>
    <p:sldId id="442" r:id="rId20"/>
    <p:sldId id="443" r:id="rId21"/>
    <p:sldId id="444" r:id="rId22"/>
    <p:sldId id="445" r:id="rId23"/>
    <p:sldId id="447" r:id="rId24"/>
    <p:sldId id="448" r:id="rId25"/>
    <p:sldId id="446" r:id="rId26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0A0"/>
    <a:srgbClr val="E07676"/>
    <a:srgbClr val="D2232A"/>
    <a:srgbClr val="B63800"/>
    <a:srgbClr val="820000"/>
    <a:srgbClr val="D56B59"/>
    <a:srgbClr val="EBB19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8" autoAdjust="0"/>
    <p:restoredTop sz="94660"/>
  </p:normalViewPr>
  <p:slideViewPr>
    <p:cSldViewPr>
      <p:cViewPr varScale="1">
        <p:scale>
          <a:sx n="114" d="100"/>
          <a:sy n="114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fld id="{FE946363-3795-44C6-A2F1-956E76906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068C37-C3FB-46B7-AF9E-63EE2121E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515" y="744617"/>
            <a:ext cx="4446059" cy="3723084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515" y="744617"/>
            <a:ext cx="4446059" cy="3723084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77F0C-A52C-4008-B68A-D0410E7B5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7AF2D-911F-4AFB-AC38-59E1CC2B7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125538"/>
            <a:ext cx="2071687" cy="500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125538"/>
            <a:ext cx="6067425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2D79B-C901-4350-A6D6-A4845E457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9D88-8621-4D23-AB0B-95268D8E7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5A87F-6B4F-41FB-BC56-251E84F4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23EE2-8816-4112-817A-8F2E8A7C9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6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42F51-511D-4874-9349-12AC2E5DF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4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9ECB0-465F-4D36-B0DE-10CAFBA02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0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08875-7CBD-4528-8EC4-303C2318C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3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51392-C4CB-40F3-9800-A8CB1C924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0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2FBF-C17A-4EC5-B340-807D83A83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0EF7-5E81-46F0-8F84-58253D709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9706-D855-4628-ACA4-B0BB7A78D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34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B4F0-86D9-46C6-B031-9822D69A4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2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125538"/>
            <a:ext cx="2071687" cy="500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125538"/>
            <a:ext cx="6067425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AAF7-3C53-4EA1-9D84-37465C32D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9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1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9FDAB56-8F43-4B8B-9994-5053790E90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8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46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36912"/>
            <a:ext cx="40386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36912"/>
            <a:ext cx="40386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04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780928"/>
            <a:ext cx="4032448" cy="5677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501008"/>
            <a:ext cx="4042792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70892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3501008"/>
            <a:ext cx="4045397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3/10/2014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44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3/10/2014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9583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3/10/2014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7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48F7B-473B-416A-9D09-F9D7B4DBE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2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23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34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7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40768"/>
            <a:ext cx="2057400" cy="47853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6019800" cy="47853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6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r">
              <a:defRPr baseline="0">
                <a:solidFill>
                  <a:schemeClr val="accent3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199" y="2643182"/>
            <a:ext cx="8291513" cy="3482981"/>
          </a:xfrm>
        </p:spPr>
        <p:txBody>
          <a:bodyPr/>
          <a:lstStyle>
            <a:lvl1pPr>
              <a:defRPr sz="2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4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451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125538"/>
            <a:ext cx="8291512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2349500"/>
            <a:ext cx="3919537" cy="3743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56150" y="2349500"/>
            <a:ext cx="3919538" cy="3743325"/>
          </a:xfrm>
        </p:spPr>
        <p:txBody>
          <a:bodyPr/>
          <a:lstStyle/>
          <a:p>
            <a:pPr lvl="0"/>
            <a:endParaRPr lang="en-AU" noProof="0" smtClean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9FDAB56-8F43-4B8B-9994-5053790E9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4D2FA-CAAE-466A-8FE7-E52966D7A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C9021-6BDF-4ABC-8CC1-150EA8132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4117-189C-4DBA-AF67-FBE9E61BB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28A97-2D1B-4053-B7E9-94B625722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0D8E2-B6CC-40EF-B692-CCC6871B5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0271-33B7-48A5-8FF9-449ED1B21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image" Target="../media/image2.jpg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15" Type="http://schemas.openxmlformats.org/officeDocument/2006/relationships/image" Target="../media/image2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25538"/>
            <a:ext cx="8291512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9FDAB56-8F43-4B8B-9994-5053790E9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68313" y="2060575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Chart" r:id="rId15" imgW="6096000" imgH="4067251" progId="MSGraph.Chart.8">
                  <p:embed followColorScheme="full"/>
                </p:oleObj>
              </mc:Choice>
              <mc:Fallback>
                <p:oleObj name="Chart" r:id="rId15" imgW="6096000" imgH="40672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25538"/>
            <a:ext cx="8291512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B95950-06F2-46B6-8431-499604201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216080" name="Group 16"/>
          <p:cNvGraphicFramePr>
            <a:graphicFrameLocks noGrp="1"/>
          </p:cNvGraphicFramePr>
          <p:nvPr/>
        </p:nvGraphicFramePr>
        <p:xfrm>
          <a:off x="468313" y="2276475"/>
          <a:ext cx="5616575" cy="3744913"/>
        </p:xfrm>
        <a:graphic>
          <a:graphicData uri="http://schemas.openxmlformats.org/drawingml/2006/table">
            <a:tbl>
              <a:tblPr/>
              <a:tblGrid>
                <a:gridCol w="2808287"/>
                <a:gridCol w="2808288"/>
              </a:tblGrid>
              <a:tr h="187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4904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9C8A-BF4F-4DA7-B111-E8399B4ACCB7}" type="datetimeFigureOut">
              <a:rPr lang="en-GB" smtClean="0"/>
              <a:t>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9FDAB56-8F43-4B8B-9994-5053790E90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3" r:id="rId13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ln w="6350">
            <a:solidFill>
              <a:schemeClr val="tx1"/>
            </a:solidFill>
          </a:ln>
          <a:solidFill>
            <a:schemeClr val="accent3"/>
          </a:solidFill>
          <a:effectLst/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0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1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3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4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5.xml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6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7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8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9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0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3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6350">
                  <a:solidFill>
                    <a:schemeClr val="tx1"/>
                  </a:solidFill>
                </a:ln>
              </a:rPr>
              <a:t>Information Security Incident Handling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Webinar 3</a:t>
            </a:r>
          </a:p>
          <a:p>
            <a:r>
              <a:rPr lang="en-US" dirty="0" smtClean="0"/>
              <a:t>Hacker Techniques and Countermeasures</a:t>
            </a:r>
          </a:p>
          <a:p>
            <a:endParaRPr lang="en-US" dirty="0" smtClean="0"/>
          </a:p>
          <a:p>
            <a:r>
              <a:rPr lang="en-US" dirty="0" smtClean="0"/>
              <a:t>Jeremy Koster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err="1" smtClean="0"/>
              <a:t>Googledorks</a:t>
            </a:r>
            <a:endParaRPr lang="en-AU" sz="28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Finding vulnerable servers that have been indexed by </a:t>
            </a:r>
            <a:r>
              <a:rPr lang="en-AU" sz="2600" dirty="0"/>
              <a:t>G</a:t>
            </a:r>
            <a:r>
              <a:rPr lang="en-AU" sz="2600" dirty="0" smtClean="0"/>
              <a:t>oogle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err="1" smtClean="0"/>
              <a:t>Site:example.com</a:t>
            </a:r>
            <a:endParaRPr lang="en-AU" sz="26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“index of /admin”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err="1" smtClean="0"/>
              <a:t>Filetype:htaccess</a:t>
            </a:r>
            <a:r>
              <a:rPr lang="en-AU" sz="2600" dirty="0" smtClean="0"/>
              <a:t> user</a:t>
            </a:r>
            <a:endParaRPr lang="en-AU" sz="26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Web crawling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Grabbing the entire site for analysis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err="1" smtClean="0"/>
              <a:t>wget</a:t>
            </a:r>
            <a:endParaRPr lang="en-AU" sz="26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err="1" smtClean="0"/>
              <a:t>HTTrack</a:t>
            </a:r>
            <a:endParaRPr lang="en-AU" sz="26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Web application assessment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Browser plugins (</a:t>
            </a:r>
            <a:r>
              <a:rPr lang="en-AU" sz="2600" dirty="0" err="1" smtClean="0"/>
              <a:t>TamperData</a:t>
            </a:r>
            <a:r>
              <a:rPr lang="en-AU" sz="2600" dirty="0" smtClean="0"/>
              <a:t>)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Proxies (Burp and OWASP ZAP)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Application vulnerabilities (</a:t>
            </a:r>
            <a:r>
              <a:rPr lang="en-AU" sz="2600" dirty="0" err="1" smtClean="0"/>
              <a:t>SlowLoris</a:t>
            </a:r>
            <a:r>
              <a:rPr lang="en-AU" sz="2600" dirty="0" smtClean="0"/>
              <a:t>)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Web Application Hacking Tools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49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47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XSS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Targets the users (clients) of the application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Account and session hijacking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Cookie theft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Misdirection and misrepresentation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SQL Injection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Raw SQL queries into a field (sometimes blind)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Bypass authentication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Drop tables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Getting a command shell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CSRF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Launches a request to a website within an active session through another website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Password reset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Funds transfers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Purchases</a:t>
            </a: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Web Application Vulnerabilities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88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8229600" cy="3744416"/>
          </a:xfrm>
          <a:ln/>
        </p:spPr>
        <p:txBody>
          <a:bodyPr rIns="134853">
            <a:normAutofit fontScale="70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Discovery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MS SQL port 1434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err="1" smtClean="0"/>
              <a:t>Nmap</a:t>
            </a:r>
            <a:endParaRPr lang="en-AU" sz="26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err="1" smtClean="0"/>
              <a:t>Mysql</a:t>
            </a:r>
            <a:r>
              <a:rPr lang="en-AU" sz="2600" dirty="0" smtClean="0"/>
              <a:t>, Oracle, </a:t>
            </a:r>
            <a:r>
              <a:rPr lang="en-AU" sz="2600" dirty="0" err="1" smtClean="0"/>
              <a:t>PostgresSQL</a:t>
            </a:r>
            <a:endParaRPr lang="en-AU" sz="2600" dirty="0" smtClean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Weaknesses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General software vulnerabilities (Slammer hit 75K in the first 10 minutes)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Weak passwords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No password guessing protection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Misconfiguration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Denial of service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Database Attacks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6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0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PBX Hacking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Dial-up connections to PBXs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Internet accessible PBXs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Default settings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Voicemail hacking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Default PIN numbers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Just need the mobile number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Direct Inward System Access (DISA)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Used to allow staff to make use of lower cost company calls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Can be used to resell long distance telephone calls</a:t>
            </a:r>
          </a:p>
          <a:p>
            <a:pPr lvl="1">
              <a:lnSpc>
                <a:spcPct val="130000"/>
              </a:lnSpc>
              <a:buSzPct val="100000"/>
            </a:pP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Attacks on Phone Systems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19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IPSec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Site-to-site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Client-to-site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Split tunnelling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Google hacking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err="1" smtClean="0"/>
              <a:t>Filetype:pcf</a:t>
            </a:r>
            <a:endParaRPr lang="en-AU" sz="26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Cisco VPN profile information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UDP 500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Citrix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Password guessing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Kiosk style break-out (print, help, hyperlinks, internet explorer)</a:t>
            </a:r>
          </a:p>
          <a:p>
            <a:pPr lvl="1">
              <a:lnSpc>
                <a:spcPct val="130000"/>
              </a:lnSpc>
              <a:buSzPct val="100000"/>
            </a:pP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Remote Access Attacks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1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Purpose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Stay on a system as long as possible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Erasing evidence, logs, errors messages, files and users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Rootkits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Hides malicious functions in existing system files and utilities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Typically works with root privileges (kernel-mode)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Allows for continued access, software installation, monitor traffic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User-mode rootkits run alongside other applications (</a:t>
            </a:r>
            <a:r>
              <a:rPr lang="en-AU" sz="2600" dirty="0" err="1" smtClean="0"/>
              <a:t>dll</a:t>
            </a:r>
            <a:r>
              <a:rPr lang="en-AU" sz="2600" dirty="0" smtClean="0"/>
              <a:t> and process injection)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Alternate data streams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An additional stream of data within a file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Commonly used for metadata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Originally implemented to allow NTF to talk to HFS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Difficult to identify</a:t>
            </a:r>
          </a:p>
          <a:p>
            <a:pPr lvl="1">
              <a:lnSpc>
                <a:spcPct val="130000"/>
              </a:lnSpc>
              <a:buSzPct val="100000"/>
            </a:pP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Evading Detection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47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level</a:t>
            </a:r>
          </a:p>
          <a:p>
            <a:r>
              <a:rPr lang="en-US" dirty="0" smtClean="0"/>
              <a:t>System based</a:t>
            </a:r>
          </a:p>
          <a:p>
            <a:r>
              <a:rPr lang="en-US" dirty="0" smtClean="0"/>
              <a:t>Security Architecture</a:t>
            </a:r>
          </a:p>
          <a:p>
            <a:pPr lvl="1"/>
            <a:r>
              <a:rPr lang="en-US" dirty="0" smtClean="0"/>
              <a:t>Zoning</a:t>
            </a:r>
          </a:p>
          <a:p>
            <a:pPr lvl="1"/>
            <a:r>
              <a:rPr lang="en-US" dirty="0" smtClean="0"/>
              <a:t>Security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2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/>
              <a:t>Intrusion detection and prevention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Signatures identify malicious activity</a:t>
            </a:r>
            <a:endParaRPr lang="en-AU" sz="24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Dangerous in protective mode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Excellent for post incident analysis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NIDS, HIDS, NIPS, HIPS or </a:t>
            </a:r>
            <a:r>
              <a:rPr lang="en-AU" sz="2400" dirty="0" smtClean="0"/>
              <a:t>IDP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Network intrusion detection / prevention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400" dirty="0" smtClean="0"/>
              <a:t>Network level protocol and packet analysis - much </a:t>
            </a:r>
            <a:r>
              <a:rPr lang="en-AU" sz="2400" dirty="0"/>
              <a:t>like a packet </a:t>
            </a:r>
            <a:r>
              <a:rPr lang="en-AU" sz="2400" dirty="0" smtClean="0"/>
              <a:t>sniffer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400" dirty="0" smtClean="0"/>
              <a:t>Send alerts or terminates activity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400" dirty="0" smtClean="0"/>
              <a:t>Integrate with firewalls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400" dirty="0" smtClean="0"/>
              <a:t>Can not inspect encrypted traffic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400" dirty="0" smtClean="0"/>
              <a:t>Collect information useful for investigations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Network Analysis Tools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56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85000" lnSpcReduction="1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File integrity monitoring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Keeps an eye on critical files and settings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Traditionally good for change control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Excellent for post incident analysis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Password auditing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Good for finding the weak accounts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Exploit tools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Good for validating the </a:t>
            </a:r>
            <a:r>
              <a:rPr lang="en-AU" sz="2400" dirty="0" smtClean="0"/>
              <a:t>plausibility of intrusion by vulnerability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System Analysis Tools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5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40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Purpose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Keeps an eye on critical files and settings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Traditionally good for change control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Excellent for post incident analysis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Security information and event management (SIEM)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Notify in the case of a serious incident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Post-incident investigation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Events of interest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User – login, logoff, add, disable, delete, include in group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System – shutdown, restart, service shutdown/restart, time alteration, file deletion, privileged functions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Application and DB – logon, logoff, backup, privileged commands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Security equipment – suspicious behaviour, block events</a:t>
            </a: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Systems of interest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Major business applications – CRM, accounts, billing, HR, </a:t>
            </a:r>
            <a:r>
              <a:rPr lang="en-AU" sz="2400" dirty="0"/>
              <a:t>w</a:t>
            </a:r>
            <a:r>
              <a:rPr lang="en-AU" sz="2400" dirty="0" smtClean="0"/>
              <a:t>eb sites (user-agent)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Servers and workstations – AD, file shares, print servers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Authentication systems – logon, logoff, restart, log flush, configuration changes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Network devices and services – VPN, routers, switches, DNS servers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Security equipment – IDS/IPS, firewalls, antivirus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Logging and Monitoring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2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8229600" cy="3744416"/>
          </a:xfrm>
          <a:ln/>
        </p:spPr>
        <p:txBody>
          <a:bodyPr rIns="134853"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The hacking process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Security testing</a:t>
            </a:r>
            <a:endParaRPr lang="en-AU" sz="28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Foot-printing</a:t>
            </a:r>
            <a:endParaRPr lang="en-AU" sz="28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Wireless and network scanning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Types of network scans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err="1" smtClean="0"/>
              <a:t>Nmap</a:t>
            </a: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Password guessing and cracking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Brief Recap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Purpose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Identify purpose of the malware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Useful when malware is custom written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Basic steps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Update signatures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Full scan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Virus Total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Second opinion – </a:t>
            </a:r>
            <a:r>
              <a:rPr lang="en-AU" sz="2400" dirty="0"/>
              <a:t>L</a:t>
            </a:r>
            <a:r>
              <a:rPr lang="en-AU" sz="2400" dirty="0" smtClean="0"/>
              <a:t>ive CD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Advanced steps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Run it up in a VM - benefits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Use PS tools to identify activities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Run a debugging tool to look at the code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/>
          </a:p>
          <a:p>
            <a:pPr lvl="1">
              <a:lnSpc>
                <a:spcPct val="120000"/>
              </a:lnSpc>
              <a:buSzPct val="100000"/>
            </a:pP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Malware Analysis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27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Purpose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Protect assets at a macro level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Build technical frameworks that can be reused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Align business to business appetite for risk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Centralise security services, controls and reporting</a:t>
            </a: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Control classes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Protection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Detection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Response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 smtClean="0"/>
          </a:p>
          <a:p>
            <a:pPr lvl="1">
              <a:lnSpc>
                <a:spcPct val="120000"/>
              </a:lnSpc>
              <a:buSzPct val="100000"/>
            </a:pPr>
            <a:endParaRPr lang="en-AU" sz="2400" dirty="0" smtClean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Information Security Architecture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9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47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Network level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Firewalls (deny by default)</a:t>
            </a:r>
            <a:endParaRPr lang="en-AU" sz="24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Zoning (DMZ, business systems, NAT, user network)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IDS/IPS – WAF (deep packet inspection and protocol analysis)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Denial of service protection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Data loss prevention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Remote access control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Change management (security review)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System level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Anti-malware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Patching (at build time, regularly and the emergency path, patching pathway)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Access control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Central log monitoring (WORM, syslog hashing)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File integrity monitoring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Hardening (unneeded services, software, default accounts)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000" dirty="0" smtClean="0"/>
              <a:t>HIPS (heuristics, attack profiling, port scan detection)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 smtClean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Security Architecture Components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68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AU" dirty="0" smtClean="0"/>
              <a:t>Discussion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4" y="2564904"/>
            <a:ext cx="8291513" cy="36004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Why is it important to perform post-incident investigation?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What is the most effective way to bypass an IDS/IPS?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is placed at risk with an XSS vulnerability</a:t>
            </a:r>
            <a:r>
              <a:rPr lang="en-AU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Why is it important to protect internet facing web applications?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1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Malware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/>
              <a:t>Software designed to perform malicious </a:t>
            </a:r>
            <a:r>
              <a:rPr lang="en-AU" sz="2400" dirty="0" smtClean="0"/>
              <a:t>activities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Collects data (credit cards, credentials, session tokens)</a:t>
            </a:r>
            <a:endParaRPr lang="en-AU" sz="2400" dirty="0"/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Viruses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Spreads from system to system attaching itself to files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Requires user interaction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Logic bombs (triggered by an event)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Polymorphic (change an mutate to avoid detection)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Multipartite (many propagation vectors)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Macro (uses macro language)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Hoaxes (fake announcements of viruses)</a:t>
            </a:r>
          </a:p>
          <a:p>
            <a:pPr marL="514350" lvl="1" indent="-514350">
              <a:lnSpc>
                <a:spcPct val="120000"/>
              </a:lnSpc>
              <a:buSzPct val="100000"/>
              <a:buFont typeface="Arial"/>
              <a:buChar char="•"/>
            </a:pPr>
            <a:endParaRPr lang="en-AU" sz="29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Malware</a:t>
            </a:r>
            <a:r>
              <a:rPr lang="en-AU" sz="4000" dirty="0"/>
              <a:t> </a:t>
            </a:r>
            <a:r>
              <a:rPr lang="en-AU" sz="4000" dirty="0" smtClean="0"/>
              <a:t>and Viruses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0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0000" lnSpcReduction="20000"/>
          </a:bodyPr>
          <a:lstStyle/>
          <a:p>
            <a:pPr marL="514350" lvl="1" indent="-5143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3000" dirty="0"/>
              <a:t>Worms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/>
              <a:t>Automatic spreading of infection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/>
              <a:t>No host program required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/>
              <a:t>Rapid replication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/>
              <a:t>Consumes resources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/>
              <a:t>Commonly </a:t>
            </a:r>
            <a:r>
              <a:rPr lang="en-AU" sz="2400" dirty="0" smtClean="0"/>
              <a:t>consume bandwidth and resources</a:t>
            </a:r>
            <a:endParaRPr lang="en-AU" sz="2600" dirty="0" smtClean="0"/>
          </a:p>
          <a:p>
            <a:pPr marL="514350" lvl="1" indent="-5143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3000" dirty="0"/>
              <a:t>Examples</a:t>
            </a:r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Morris worm</a:t>
            </a:r>
            <a:endParaRPr lang="en-AU" sz="2400" dirty="0"/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err="1" smtClean="0"/>
              <a:t>Nimbda</a:t>
            </a:r>
            <a:endParaRPr lang="en-AU" sz="2400" dirty="0" smtClean="0"/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smtClean="0"/>
              <a:t>Crunchy/</a:t>
            </a:r>
            <a:r>
              <a:rPr lang="en-AU" sz="2400" dirty="0" err="1" smtClean="0"/>
              <a:t>Spybot</a:t>
            </a:r>
            <a:endParaRPr lang="en-AU" sz="2400" dirty="0" smtClean="0"/>
          </a:p>
          <a:p>
            <a:pPr lvl="1">
              <a:lnSpc>
                <a:spcPct val="110000"/>
              </a:lnSpc>
              <a:buSzPct val="100000"/>
            </a:pPr>
            <a:r>
              <a:rPr lang="en-AU" sz="2400" dirty="0" err="1" smtClean="0"/>
              <a:t>Conficker</a:t>
            </a:r>
            <a:r>
              <a:rPr lang="en-AU" sz="2400" dirty="0" smtClean="0"/>
              <a:t>/</a:t>
            </a:r>
            <a:r>
              <a:rPr lang="en-AU" sz="2400" dirty="0" err="1" smtClean="0"/>
              <a:t>Downadup</a:t>
            </a:r>
            <a:endParaRPr lang="en-A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Worms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9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67544" y="2420888"/>
            <a:ext cx="8291513" cy="3736975"/>
          </a:xfrm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Collect information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Browsing habits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Credentials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Financial information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Personal information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Delivery mechanisms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/>
              <a:t>Email </a:t>
            </a:r>
            <a:r>
              <a:rPr lang="en-AU" sz="2600" dirty="0" smtClean="0"/>
              <a:t>attachments and URLs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/>
              <a:t>Drive-by infections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Peer to peer networks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Instant messaging and IRC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USB drives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Adware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500" dirty="0" smtClean="0"/>
              <a:t>Shows ads and pop-ups</a:t>
            </a:r>
            <a:endParaRPr lang="en-AU" sz="2500" dirty="0"/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Spyware and Adware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62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err="1"/>
              <a:t>Scareware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err="1"/>
              <a:t>FakeAV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err="1" smtClean="0"/>
              <a:t>RansomWare</a:t>
            </a:r>
            <a:r>
              <a:rPr lang="en-AU" sz="2600" dirty="0" smtClean="0"/>
              <a:t> - </a:t>
            </a:r>
            <a:r>
              <a:rPr lang="en-AU" sz="2600" dirty="0" err="1" smtClean="0"/>
              <a:t>Cryptolocker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/>
              <a:t>Disable security systems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Trojan Horses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Looks legitimate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Malicious payload</a:t>
            </a:r>
          </a:p>
          <a:p>
            <a:pPr lvl="2">
              <a:lnSpc>
                <a:spcPct val="120000"/>
              </a:lnSpc>
              <a:buSzPct val="100000"/>
            </a:pPr>
            <a:r>
              <a:rPr lang="en-AU" sz="2200" dirty="0" smtClean="0"/>
              <a:t>Remote access (RAT)</a:t>
            </a:r>
          </a:p>
          <a:p>
            <a:pPr lvl="2">
              <a:lnSpc>
                <a:spcPct val="120000"/>
              </a:lnSpc>
              <a:buSzPct val="100000"/>
            </a:pPr>
            <a:r>
              <a:rPr lang="en-AU" sz="2200" dirty="0" smtClean="0"/>
              <a:t>Capturing or destroying data</a:t>
            </a:r>
          </a:p>
          <a:p>
            <a:pPr lvl="2">
              <a:lnSpc>
                <a:spcPct val="120000"/>
              </a:lnSpc>
              <a:buSzPct val="100000"/>
            </a:pPr>
            <a:r>
              <a:rPr lang="en-AU" sz="2200" dirty="0" smtClean="0"/>
              <a:t>Denial of service</a:t>
            </a:r>
          </a:p>
          <a:p>
            <a:pPr lvl="2">
              <a:lnSpc>
                <a:spcPct val="120000"/>
              </a:lnSpc>
              <a:buSzPct val="100000"/>
            </a:pPr>
            <a:r>
              <a:rPr lang="en-AU" sz="2200" dirty="0" smtClean="0"/>
              <a:t>Jump host, file server or proxy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Uses common ports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Games, jokes, screen savers, chat programs and media players</a:t>
            </a:r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err="1" smtClean="0"/>
              <a:t>Scareware</a:t>
            </a:r>
            <a:r>
              <a:rPr lang="en-AU" sz="4000" dirty="0" smtClean="0"/>
              <a:t> and Trojan Horses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40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Included by developers to aid in problem solving or spying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To </a:t>
            </a:r>
            <a:r>
              <a:rPr lang="en-AU" sz="2400" dirty="0"/>
              <a:t>aid in problem solving or </a:t>
            </a:r>
            <a:r>
              <a:rPr lang="en-AU" sz="2400" dirty="0" smtClean="0"/>
              <a:t>spying</a:t>
            </a:r>
            <a:endParaRPr lang="en-AU" sz="26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When the normal processes fail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Dangerous when included, diabolical when discovered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Installed by attackers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/>
              <a:t>After </a:t>
            </a:r>
            <a:r>
              <a:rPr lang="en-AU" sz="2500" dirty="0" smtClean="0"/>
              <a:t>gaining access</a:t>
            </a:r>
            <a:endParaRPr lang="en-AU" sz="25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Bypasses logging and monitoring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Types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Rootkit and process hiding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Service modification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User account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Command-line Remote Control Tools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500" dirty="0" err="1"/>
              <a:t>Netcat</a:t>
            </a:r>
            <a:r>
              <a:rPr lang="en-AU" sz="2500" dirty="0"/>
              <a:t> (</a:t>
            </a:r>
            <a:r>
              <a:rPr lang="en-AU" sz="2500" dirty="0" err="1"/>
              <a:t>nc</a:t>
            </a:r>
            <a:r>
              <a:rPr lang="en-AU" sz="2500" dirty="0"/>
              <a:t>, </a:t>
            </a:r>
            <a:r>
              <a:rPr lang="en-AU" sz="2500" dirty="0" err="1"/>
              <a:t>nc.exe</a:t>
            </a:r>
            <a:r>
              <a:rPr lang="en-AU" sz="2500" dirty="0" smtClean="0"/>
              <a:t>)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500" dirty="0" smtClean="0"/>
              <a:t>Reverse telnet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500" dirty="0" err="1" smtClean="0"/>
              <a:t>Psexec</a:t>
            </a:r>
            <a:endParaRPr lang="en-AU" sz="25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Graphical remote control 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500" dirty="0" smtClean="0"/>
              <a:t>VNC</a:t>
            </a: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Backdoors or Trapdoors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44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0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Importance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Front door to organisation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High exposure and visibility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Often access to bulk data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Uses of HTTP/HTTPS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Company web sites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SSL VPNs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Voice and video communications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Embedded devices (webcams, PABX)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Administrator consoles (servers, fax machines, printers)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 smtClean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Web Application Security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25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47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Defacement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DNS attacks to redirect users to a different server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PUT method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Incorrect </a:t>
            </a:r>
            <a:r>
              <a:rPr lang="en-AU" sz="2600" dirty="0" smtClean="0"/>
              <a:t>privileges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MITM </a:t>
            </a:r>
            <a:r>
              <a:rPr lang="en-AU" sz="2600" dirty="0"/>
              <a:t>to grab admin credentials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Brute-force </a:t>
            </a:r>
            <a:r>
              <a:rPr lang="en-AU" sz="2600" dirty="0"/>
              <a:t>attacks to gain admin </a:t>
            </a:r>
            <a:r>
              <a:rPr lang="en-AU" sz="2600" dirty="0" smtClean="0"/>
              <a:t>credentials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Data exfiltration or unauthorised access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SQL Injection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XSS and XSRF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Authentication bypass (session hijacking)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Erroneous application logic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Denial of service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Low system capacity (LOIC)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Low network capacity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Application vulnerabilities (</a:t>
            </a:r>
            <a:r>
              <a:rPr lang="en-AU" sz="2600" dirty="0" err="1" smtClean="0"/>
              <a:t>SlowLoris</a:t>
            </a:r>
            <a:r>
              <a:rPr lang="en-AU" sz="2600" dirty="0" smtClean="0"/>
              <a:t>)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Web Application Attacks</a:t>
            </a:r>
            <a:endParaRPr lang="en-AU" sz="4000" dirty="0"/>
          </a:p>
        </p:txBody>
      </p:sp>
      <p:pic>
        <p:nvPicPr>
          <p:cNvPr id="3" name="Picture 2" descr="LoicNewEraCracker_-_from_Commo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84984"/>
            <a:ext cx="3664505" cy="19179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54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uI6ztsV1ZFdCsnb773v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YZsc4O63vB1Yu8jgJ4j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8rhg0oWicGGKvuVa9kmu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rn2tz5Z5Ilt0aOpZyaS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heme/theme1.xml><?xml version="1.0" encoding="utf-8"?>
<a:theme xmlns:a="http://schemas.openxmlformats.org/drawingml/2006/main" name="2_Capsules">
  <a:themeElements>
    <a:clrScheme name="2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2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1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2">
  <a:themeElements>
    <a:clrScheme name="Custom 1">
      <a:dk1>
        <a:srgbClr val="414141"/>
      </a:dk1>
      <a:lt1>
        <a:sysClr val="window" lastClr="FFFFFF"/>
      </a:lt1>
      <a:dk2>
        <a:srgbClr val="631317"/>
      </a:dk2>
      <a:lt2>
        <a:srgbClr val="ECE9E6"/>
      </a:lt2>
      <a:accent1>
        <a:srgbClr val="E51B24"/>
      </a:accent1>
      <a:accent2>
        <a:srgbClr val="EB6348"/>
      </a:accent2>
      <a:accent3>
        <a:srgbClr val="F57B20"/>
      </a:accent3>
      <a:accent4>
        <a:srgbClr val="F8C6B3"/>
      </a:accent4>
      <a:accent5>
        <a:srgbClr val="FED9BC"/>
      </a:accent5>
      <a:accent6>
        <a:srgbClr val="636466"/>
      </a:accent6>
      <a:hlink>
        <a:srgbClr val="DAD5CF"/>
      </a:hlink>
      <a:folHlink>
        <a:srgbClr val="ECE9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30359</TotalTime>
  <Words>1299</Words>
  <Application>Microsoft Macintosh PowerPoint</Application>
  <PresentationFormat>On-screen Show (4:3)</PresentationFormat>
  <Paragraphs>325</Paragraphs>
  <Slides>23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2_Capsules</vt:lpstr>
      <vt:lpstr>1_Capsules</vt:lpstr>
      <vt:lpstr>Theme2</vt:lpstr>
      <vt:lpstr>Chart</vt:lpstr>
      <vt:lpstr>Information Security Incident Handling</vt:lpstr>
      <vt:lpstr>Brief Recap</vt:lpstr>
      <vt:lpstr>Malware and Viruses</vt:lpstr>
      <vt:lpstr>Worms</vt:lpstr>
      <vt:lpstr>Spyware and Adware</vt:lpstr>
      <vt:lpstr>Scareware and Trojan Horses</vt:lpstr>
      <vt:lpstr>Backdoors or Trapdoors</vt:lpstr>
      <vt:lpstr>Web Application Security</vt:lpstr>
      <vt:lpstr>Web Application Attacks</vt:lpstr>
      <vt:lpstr>Web Application Hacking Tools</vt:lpstr>
      <vt:lpstr>Web Application Vulnerabilities</vt:lpstr>
      <vt:lpstr>Database Attacks</vt:lpstr>
      <vt:lpstr>Attacks on Phone Systems</vt:lpstr>
      <vt:lpstr>Remote Access Attacks</vt:lpstr>
      <vt:lpstr>Evading Detection</vt:lpstr>
      <vt:lpstr>Countermeasures</vt:lpstr>
      <vt:lpstr>Network Analysis Tools</vt:lpstr>
      <vt:lpstr>System Analysis Tools</vt:lpstr>
      <vt:lpstr>Logging and Monitoring</vt:lpstr>
      <vt:lpstr>Malware Analysis</vt:lpstr>
      <vt:lpstr>Information Security Architecture</vt:lpstr>
      <vt:lpstr>Security Architecture Components</vt:lpstr>
      <vt:lpstr>Discussion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Masters for IT Network Professionals</dc:title>
  <dc:creator>Martin Hale</dc:creator>
  <cp:lastModifiedBy>Jeremy Koster</cp:lastModifiedBy>
  <cp:revision>591</cp:revision>
  <dcterms:created xsi:type="dcterms:W3CDTF">2002-10-20T06:37:19Z</dcterms:created>
  <dcterms:modified xsi:type="dcterms:W3CDTF">2014-10-03T07:32:34Z</dcterms:modified>
</cp:coreProperties>
</file>