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6" r:id="rId2"/>
    <p:sldMasterId id="2147483708" r:id="rId3"/>
  </p:sldMasterIdLst>
  <p:notesMasterIdLst>
    <p:notesMasterId r:id="rId29"/>
  </p:notesMasterIdLst>
  <p:handoutMasterIdLst>
    <p:handoutMasterId r:id="rId30"/>
  </p:handoutMasterIdLst>
  <p:sldIdLst>
    <p:sldId id="376" r:id="rId4"/>
    <p:sldId id="381" r:id="rId5"/>
    <p:sldId id="449" r:id="rId6"/>
    <p:sldId id="450" r:id="rId7"/>
    <p:sldId id="452" r:id="rId8"/>
    <p:sldId id="451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0A0"/>
    <a:srgbClr val="E07676"/>
    <a:srgbClr val="D2232A"/>
    <a:srgbClr val="B63800"/>
    <a:srgbClr val="820000"/>
    <a:srgbClr val="D56B59"/>
    <a:srgbClr val="EBB19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8" autoAdjust="0"/>
    <p:restoredTop sz="94660"/>
  </p:normalViewPr>
  <p:slideViewPr>
    <p:cSldViewPr>
      <p:cViewPr varScale="1">
        <p:scale>
          <a:sx n="114" d="100"/>
          <a:sy n="11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fld id="{FE946363-3795-44C6-A2F1-956E76906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68C37-C3FB-46B7-AF9E-63EE2121E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515" y="744617"/>
            <a:ext cx="4446059" cy="3723084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515" y="744617"/>
            <a:ext cx="4446059" cy="3723084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515" y="744617"/>
            <a:ext cx="4446059" cy="3723084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515" y="744617"/>
            <a:ext cx="4446059" cy="3723084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515" y="744617"/>
            <a:ext cx="4446059" cy="3723084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515" y="744617"/>
            <a:ext cx="4446059" cy="3723084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515" y="744617"/>
            <a:ext cx="4446059" cy="3723084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515" y="744617"/>
            <a:ext cx="4446059" cy="3723084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515" y="744617"/>
            <a:ext cx="4446059" cy="3723084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77F0C-A52C-4008-B68A-D0410E7B5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AF2D-911F-4AFB-AC38-59E1CC2B7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125538"/>
            <a:ext cx="2071687" cy="500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25538"/>
            <a:ext cx="6067425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D79B-C901-4350-A6D6-A4845E457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9D88-8621-4D23-AB0B-95268D8E7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5A87F-6B4F-41FB-BC56-251E84F4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3EE2-8816-4112-817A-8F2E8A7C9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6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42F51-511D-4874-9349-12AC2E5DF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ECB0-465F-4D36-B0DE-10CAFBA02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8875-7CBD-4528-8EC4-303C2318C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3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1392-C4CB-40F3-9800-A8CB1C924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0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FBF-C17A-4EC5-B340-807D83A83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EF7-5E81-46F0-8F84-58253D709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9706-D855-4628-ACA4-B0BB7A78D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4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B4F0-86D9-46C6-B031-9822D69A4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125538"/>
            <a:ext cx="2071687" cy="500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25538"/>
            <a:ext cx="6067425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AAF7-3C53-4EA1-9D84-37465C32D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9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1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9FDAB56-8F43-4B8B-9994-5053790E9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8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46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0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780928"/>
            <a:ext cx="4032448" cy="5677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01008"/>
            <a:ext cx="4042792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7089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3501008"/>
            <a:ext cx="4045397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44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958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48F7B-473B-416A-9D09-F9D7B4DBE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2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23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4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7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6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r">
              <a:defRPr baseline="0">
                <a:solidFill>
                  <a:schemeClr val="accent3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199" y="2643182"/>
            <a:ext cx="8291513" cy="3482981"/>
          </a:xfrm>
        </p:spPr>
        <p:txBody>
          <a:bodyPr/>
          <a:lstStyle>
            <a:lvl1pPr>
              <a:defRPr sz="2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451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125538"/>
            <a:ext cx="8291512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2349500"/>
            <a:ext cx="3919537" cy="3743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56150" y="2349500"/>
            <a:ext cx="3919538" cy="3743325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9FDAB56-8F43-4B8B-9994-5053790E9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D2FA-CAAE-466A-8FE7-E52966D7A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C9021-6BDF-4ABC-8CC1-150EA8132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4117-189C-4DBA-AF67-FBE9E61BB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28A97-2D1B-4053-B7E9-94B625722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D8E2-B6CC-40EF-B692-CCC6871B5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0271-33B7-48A5-8FF9-449ED1B21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image" Target="../media/image2.jpg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5" Type="http://schemas.openxmlformats.org/officeDocument/2006/relationships/image" Target="../media/image2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25538"/>
            <a:ext cx="8291512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9FDAB56-8F43-4B8B-9994-5053790E9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68313" y="2060575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Chart" r:id="rId15" imgW="6096000" imgH="4067251" progId="MSGraph.Chart.8">
                  <p:embed followColorScheme="full"/>
                </p:oleObj>
              </mc:Choice>
              <mc:Fallback>
                <p:oleObj name="Chart" r:id="rId15" imgW="6096000" imgH="4067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25538"/>
            <a:ext cx="8291512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B95950-06F2-46B6-8431-499604201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216080" name="Group 16"/>
          <p:cNvGraphicFramePr>
            <a:graphicFrameLocks noGrp="1"/>
          </p:cNvGraphicFramePr>
          <p:nvPr/>
        </p:nvGraphicFramePr>
        <p:xfrm>
          <a:off x="468313" y="2276475"/>
          <a:ext cx="5616575" cy="3744913"/>
        </p:xfrm>
        <a:graphic>
          <a:graphicData uri="http://schemas.openxmlformats.org/drawingml/2006/table">
            <a:tbl>
              <a:tblPr/>
              <a:tblGrid>
                <a:gridCol w="2808287"/>
                <a:gridCol w="2808288"/>
              </a:tblGrid>
              <a:tr h="187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4904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9C8A-BF4F-4DA7-B111-E8399B4ACCB7}" type="datetimeFigureOut">
              <a:rPr lang="en-GB" smtClean="0"/>
              <a:t>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9FDAB56-8F43-4B8B-9994-5053790E9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3" r:id="rId13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ln w="6350">
            <a:solidFill>
              <a:schemeClr val="tx1"/>
            </a:solidFill>
          </a:ln>
          <a:solidFill>
            <a:schemeClr val="accent3"/>
          </a:solidFill>
          <a:effectLst/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0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3.xml"/><Relationship Id="rId5" Type="http://schemas.openxmlformats.org/officeDocument/2006/relationships/image" Target="../media/image5.jp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6.jp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5.xml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6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7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8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0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1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2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3.xml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tags" Target="../tags/tag50.xml"/><Relationship Id="rId3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3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4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8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6350">
                  <a:solidFill>
                    <a:schemeClr val="tx1"/>
                  </a:solidFill>
                </a:ln>
              </a:rPr>
              <a:t>Information Security Incident Handling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Webinar </a:t>
            </a:r>
            <a:r>
              <a:rPr lang="en-US" dirty="0" smtClean="0"/>
              <a:t>4</a:t>
            </a:r>
            <a:endParaRPr lang="en-US" dirty="0" smtClean="0"/>
          </a:p>
          <a:p>
            <a:r>
              <a:rPr lang="en-US" dirty="0" smtClean="0"/>
              <a:t>Countermeasures, Architecture and Incident Reporting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Jeremy Koster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Secure coding practices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Automated review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Peer review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External scanning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Patching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Patching cycles</a:t>
            </a:r>
            <a:endParaRPr lang="en-AU" sz="24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Emergency patching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Web application firewalls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Filter out malicious traffic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Buffer </a:t>
            </a:r>
            <a:r>
              <a:rPr lang="en-AU" sz="4000" dirty="0"/>
              <a:t>O</a:t>
            </a:r>
            <a:r>
              <a:rPr lang="en-AU" sz="4000" dirty="0" smtClean="0"/>
              <a:t>verflow Protection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9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7500" lnSpcReduction="20000"/>
          </a:bodyPr>
          <a:lstStyle/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600" dirty="0"/>
              <a:t>OWASP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Provide guidelines and frameworks for web application security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Famous for the OWASP Top Ten</a:t>
            </a:r>
            <a:endParaRPr lang="en-AU" sz="26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600" dirty="0"/>
              <a:t>Top ten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Injection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Broken authentication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Cross-site-scripting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Insecure direct object reference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Security misconfiguration</a:t>
            </a: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/>
          </a:bodyPr>
          <a:lstStyle/>
          <a:p>
            <a:pPr lvl="1" algn="r" rtl="0">
              <a:lnSpc>
                <a:spcPct val="120000"/>
              </a:lnSpc>
              <a:spcBef>
                <a:spcPct val="0"/>
              </a:spcBef>
            </a:pPr>
            <a:r>
              <a:rPr lang="en-AU" sz="3200" b="1" kern="1200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 Application Countermeasures</a:t>
            </a:r>
            <a:endParaRPr lang="en-AU" sz="3200" b="1" kern="1200" dirty="0">
              <a:ln>
                <a:solidFill>
                  <a:schemeClr val="tx1"/>
                </a:solidFill>
              </a:ln>
              <a:solidFill>
                <a:schemeClr val="accent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008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Remote access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Access from anywhere immediately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Local copies to aid in fast view low bandwidth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Transport encryption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Dual factor authentication (no split tunnelling)</a:t>
            </a: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Roaming assets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Laptops, tablets, smartphones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err="1" smtClean="0"/>
              <a:t>WiFi</a:t>
            </a:r>
            <a:r>
              <a:rPr lang="en-AU" sz="2400" dirty="0" smtClean="0"/>
              <a:t> Hotspots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Home workers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Encryption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PIN access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Remote wipe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NAC</a:t>
            </a: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3600" dirty="0" smtClean="0"/>
              <a:t>Portable Devices and Mobile Security</a:t>
            </a:r>
            <a:endParaRPr lang="en-AU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08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/>
          </a:bodyPr>
          <a:lstStyle/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1900" dirty="0"/>
              <a:t>3rd </a:t>
            </a:r>
            <a:r>
              <a:rPr lang="en-AU" sz="1900" dirty="0"/>
              <a:t>party security posture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1900" dirty="0"/>
              <a:t>Encryption of data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1900" dirty="0"/>
              <a:t>User </a:t>
            </a:r>
            <a:r>
              <a:rPr lang="en-AU" sz="1900" dirty="0"/>
              <a:t>management</a:t>
            </a:r>
            <a:endParaRPr lang="en-AU" sz="19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1900" dirty="0"/>
              <a:t>Application security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1900" dirty="0"/>
              <a:t>Development security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1900" dirty="0"/>
              <a:t>Privileged </a:t>
            </a:r>
            <a:r>
              <a:rPr lang="en-AU" sz="1900" dirty="0"/>
              <a:t>user </a:t>
            </a:r>
            <a:r>
              <a:rPr lang="en-AU" sz="1900" dirty="0"/>
              <a:t>access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1900" dirty="0"/>
              <a:t>Network zoning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1900" dirty="0"/>
              <a:t>Server security</a:t>
            </a:r>
            <a:endParaRPr lang="en-AU" sz="1900" dirty="0"/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Cloud Controls</a:t>
            </a:r>
            <a:endParaRPr lang="en-AU" sz="4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48064" y="2636912"/>
            <a:ext cx="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84168" y="2636912"/>
            <a:ext cx="0" cy="2376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20272" y="2636912"/>
            <a:ext cx="0" cy="3168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4526008" y="2970936"/>
            <a:ext cx="74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</a:rPr>
              <a:t>SaaS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5462112" y="3691016"/>
            <a:ext cx="74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57B20"/>
                </a:solidFill>
              </a:rPr>
              <a:t>P</a:t>
            </a:r>
            <a:r>
              <a:rPr lang="en-US" dirty="0" err="1" smtClean="0">
                <a:solidFill>
                  <a:srgbClr val="F57B20"/>
                </a:solidFill>
              </a:rPr>
              <a:t>aaS</a:t>
            </a:r>
            <a:endParaRPr lang="en-US" dirty="0">
              <a:solidFill>
                <a:srgbClr val="F57B2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6443131" y="4294173"/>
            <a:ext cx="6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57B20"/>
                </a:solidFill>
              </a:rPr>
              <a:t>IaaS</a:t>
            </a:r>
            <a:endParaRPr lang="en-US" dirty="0">
              <a:solidFill>
                <a:srgbClr val="F57B2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5576" y="3789040"/>
            <a:ext cx="43924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5576" y="5085184"/>
            <a:ext cx="5328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5576" y="5877272"/>
            <a:ext cx="6264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197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7500" lnSpcReduction="20000"/>
          </a:bodyPr>
          <a:lstStyle/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3200" dirty="0"/>
              <a:t>Project governance</a:t>
            </a:r>
            <a:endParaRPr lang="en-AU" sz="32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Provide requirements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Review design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Security tests</a:t>
            </a:r>
            <a:endParaRPr lang="en-AU" sz="26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3200" dirty="0"/>
              <a:t>Incident response</a:t>
            </a:r>
            <a:endParaRPr lang="en-AU" sz="32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Handle incidents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Report</a:t>
            </a:r>
            <a:endParaRPr lang="en-AU" sz="26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3200" dirty="0"/>
              <a:t>3rd party governance</a:t>
            </a:r>
            <a:endParaRPr lang="en-AU" sz="32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Review new 3</a:t>
            </a:r>
            <a:r>
              <a:rPr lang="en-AU" sz="2600" baseline="30000" dirty="0" smtClean="0"/>
              <a:t>rd</a:t>
            </a:r>
            <a:r>
              <a:rPr lang="en-AU" sz="2600" dirty="0" smtClean="0"/>
              <a:t> parties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Periodically review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3200" dirty="0"/>
              <a:t>Awareness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Training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Spot tests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3200" dirty="0"/>
              <a:t>Business continuity</a:t>
            </a: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endParaRPr lang="en-AU" sz="2600" dirty="0" smtClean="0"/>
          </a:p>
          <a:p>
            <a:pPr lvl="1">
              <a:lnSpc>
                <a:spcPct val="120000"/>
              </a:lnSpc>
              <a:buSzPct val="100000"/>
            </a:pPr>
            <a:endParaRPr lang="en-AU" sz="2600" dirty="0" smtClean="0"/>
          </a:p>
          <a:p>
            <a:pPr lvl="1">
              <a:lnSpc>
                <a:spcPct val="130000"/>
              </a:lnSpc>
              <a:buSzPct val="100000"/>
            </a:pP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Autofit/>
          </a:bodyPr>
          <a:lstStyle/>
          <a:p>
            <a:pPr lvl="1" algn="r" rtl="0">
              <a:lnSpc>
                <a:spcPct val="120000"/>
              </a:lnSpc>
              <a:spcBef>
                <a:spcPct val="0"/>
              </a:spcBef>
            </a:pPr>
            <a:r>
              <a:rPr lang="en-AU" sz="3600" b="1" kern="1200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People and Process</a:t>
            </a:r>
            <a:endParaRPr lang="en-AU" sz="3600" b="1" kern="1200" dirty="0">
              <a:ln>
                <a:solidFill>
                  <a:schemeClr val="tx1"/>
                </a:solidFill>
              </a:ln>
              <a:solidFill>
                <a:schemeClr val="accent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 descr="ID-10016515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284984"/>
            <a:ext cx="3476104" cy="2311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671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Education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Security staff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Encourage discussion and questions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Knowledge transfer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Refine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Process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Contacts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Be Prepared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When the big incident occurs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Compliance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PCI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Why Write an Incident Report?</a:t>
            </a:r>
            <a:endParaRPr lang="en-AU" sz="4000" dirty="0"/>
          </a:p>
        </p:txBody>
      </p:sp>
      <p:pic>
        <p:nvPicPr>
          <p:cNvPr id="4" name="Picture 3" descr="ID-10023471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84984"/>
            <a:ext cx="3465047" cy="23042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11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514350" lvl="1" indent="-514350">
              <a:lnSpc>
                <a:spcPct val="140000"/>
              </a:lnSpc>
              <a:buSzPct val="100000"/>
              <a:buFont typeface="Arial"/>
              <a:buChar char="•"/>
            </a:pPr>
            <a:r>
              <a:rPr lang="en-AU" sz="3300" dirty="0"/>
              <a:t>Confidence </a:t>
            </a:r>
            <a:r>
              <a:rPr lang="en-AU" sz="3300" dirty="0"/>
              <a:t>in the </a:t>
            </a:r>
            <a:r>
              <a:rPr lang="en-AU" sz="3300" dirty="0"/>
              <a:t>Information Security </a:t>
            </a:r>
            <a:r>
              <a:rPr lang="en-AU" sz="3300" dirty="0"/>
              <a:t>team</a:t>
            </a:r>
          </a:p>
          <a:p>
            <a:pPr marL="514350" lvl="1" indent="-514350">
              <a:lnSpc>
                <a:spcPct val="140000"/>
              </a:lnSpc>
              <a:buSzPct val="100000"/>
              <a:buFont typeface="Arial"/>
              <a:buChar char="•"/>
            </a:pPr>
            <a:r>
              <a:rPr lang="en-AU" sz="3300" dirty="0"/>
              <a:t>Go-to-guys when another incident occurs</a:t>
            </a:r>
          </a:p>
          <a:p>
            <a:pPr marL="514350" lvl="1" indent="-514350">
              <a:lnSpc>
                <a:spcPct val="140000"/>
              </a:lnSpc>
              <a:buSzPct val="100000"/>
              <a:buFont typeface="Arial"/>
              <a:buChar char="•"/>
            </a:pPr>
            <a:r>
              <a:rPr lang="en-AU" sz="3300" dirty="0"/>
              <a:t>Go-to-guys when large initiatives are planned</a:t>
            </a:r>
          </a:p>
          <a:p>
            <a:pPr marL="514350" lvl="1" indent="-514350">
              <a:lnSpc>
                <a:spcPct val="140000"/>
              </a:lnSpc>
              <a:buSzPct val="100000"/>
              <a:buFont typeface="Arial"/>
              <a:buChar char="•"/>
            </a:pPr>
            <a:r>
              <a:rPr lang="en-AU" sz="3300" dirty="0"/>
              <a:t>Seen as protectors rather than road-blocks</a:t>
            </a:r>
          </a:p>
          <a:p>
            <a:pPr marL="514350" lvl="1" indent="-514350">
              <a:lnSpc>
                <a:spcPct val="140000"/>
              </a:lnSpc>
              <a:buSzPct val="100000"/>
              <a:buFont typeface="Arial"/>
              <a:buChar char="•"/>
            </a:pPr>
            <a:r>
              <a:rPr lang="en-AU" sz="3300" dirty="0"/>
              <a:t>Strategic recommendations </a:t>
            </a:r>
            <a:r>
              <a:rPr lang="en-AU" sz="3300" dirty="0"/>
              <a:t>lead </a:t>
            </a:r>
            <a:r>
              <a:rPr lang="en-AU" sz="3300" dirty="0"/>
              <a:t>to sponsorship which leads to budget</a:t>
            </a:r>
          </a:p>
          <a:p>
            <a:pPr marL="514350" lvl="1" indent="-514350">
              <a:lnSpc>
                <a:spcPct val="140000"/>
              </a:lnSpc>
              <a:buSzPct val="100000"/>
              <a:buFont typeface="Arial"/>
              <a:buChar char="•"/>
            </a:pPr>
            <a:r>
              <a:rPr lang="en-AU" sz="3300" dirty="0"/>
              <a:t>Cements the importance of security within the minds of the executives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 smtClean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Trust, trust and more trust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7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lnSpcReduction="10000"/>
          </a:bodyPr>
          <a:lstStyle/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Introduction</a:t>
            </a: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Timeline of events and actions</a:t>
            </a: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Technical analysis and risk assessment</a:t>
            </a: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Organisational response</a:t>
            </a: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Recommendations</a:t>
            </a: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Contact list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Suggested Sections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1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Intent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Explain to the non-technical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What happened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Why did it happen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When did it start, when was it resolved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The bottom line – the damage that occurred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Language</a:t>
            </a:r>
            <a:endParaRPr lang="en-AU" sz="2800" dirty="0"/>
          </a:p>
          <a:p>
            <a:pPr lvl="1">
              <a:lnSpc>
                <a:spcPct val="120000"/>
              </a:lnSpc>
            </a:pPr>
            <a:r>
              <a:rPr lang="en-AU" sz="2600" dirty="0" smtClean="0"/>
              <a:t>No jargon – nothing should need particular explanation</a:t>
            </a:r>
          </a:p>
          <a:p>
            <a:pPr lvl="1">
              <a:lnSpc>
                <a:spcPct val="120000"/>
              </a:lnSpc>
            </a:pPr>
            <a:r>
              <a:rPr lang="en-AU" sz="2600" dirty="0" smtClean="0"/>
              <a:t>Logical sentences that are not too long</a:t>
            </a:r>
          </a:p>
          <a:p>
            <a:pPr lvl="1">
              <a:lnSpc>
                <a:spcPct val="120000"/>
              </a:lnSpc>
            </a:pPr>
            <a:r>
              <a:rPr lang="en-AU" sz="2600" dirty="0" smtClean="0"/>
              <a:t>No conditional statements (weakens the flow of the paragraph)</a:t>
            </a:r>
            <a:endParaRPr lang="en-AU" sz="2600" dirty="0"/>
          </a:p>
          <a:p>
            <a:pPr lvl="1">
              <a:lnSpc>
                <a:spcPct val="120000"/>
              </a:lnSpc>
            </a:pPr>
            <a:r>
              <a:rPr lang="en-AU" sz="2600" dirty="0" smtClean="0"/>
              <a:t>Balance between technical and non-technical</a:t>
            </a:r>
          </a:p>
          <a:p>
            <a:pPr lvl="1">
              <a:lnSpc>
                <a:spcPct val="120000"/>
              </a:lnSpc>
            </a:pPr>
            <a:r>
              <a:rPr lang="en-AU" sz="2600" dirty="0" smtClean="0"/>
              <a:t>Sacrifices have to be made – stick to the main thrust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Introduction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45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Events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Start of incident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Date and time the particular asset was no longer at risk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Date and time </a:t>
            </a:r>
            <a:r>
              <a:rPr lang="en-AU" sz="2600" dirty="0" smtClean="0"/>
              <a:t>the incident was closed (no further risk)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Activities</a:t>
            </a:r>
            <a:endParaRPr lang="en-AU" sz="28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Date and time </a:t>
            </a:r>
            <a:r>
              <a:rPr lang="en-AU" sz="2600" dirty="0" smtClean="0"/>
              <a:t>that </a:t>
            </a:r>
            <a:r>
              <a:rPr lang="en-AU" sz="2600" dirty="0"/>
              <a:t>the incident was recognised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Date and </a:t>
            </a:r>
            <a:r>
              <a:rPr lang="en-AU" sz="2600" dirty="0" smtClean="0"/>
              <a:t>time </a:t>
            </a:r>
            <a:r>
              <a:rPr lang="en-AU" sz="2600" dirty="0"/>
              <a:t>that the incident was reported to the incident handling </a:t>
            </a:r>
            <a:r>
              <a:rPr lang="en-AU" sz="2600" dirty="0" smtClean="0"/>
              <a:t>team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Date and time responsible technical resources (internal and external) where requested to perform remediation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Date and time </a:t>
            </a:r>
            <a:r>
              <a:rPr lang="en-AU" sz="2600" dirty="0" smtClean="0"/>
              <a:t>that corrective controls where implemented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Actions of the implicated staff member or external person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Timeline of Events and Activities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8229600" cy="3744416"/>
          </a:xfrm>
          <a:ln/>
        </p:spPr>
        <p:txBody>
          <a:bodyPr rIns="134853"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Malware – viruses, worms, spyware, adware, </a:t>
            </a:r>
            <a:r>
              <a:rPr lang="en-AU" sz="2800" dirty="0" err="1" smtClean="0"/>
              <a:t>scareware</a:t>
            </a:r>
            <a:r>
              <a:rPr lang="en-AU" sz="2800" dirty="0"/>
              <a:t> </a:t>
            </a:r>
            <a:r>
              <a:rPr lang="en-AU" sz="2800" dirty="0" smtClean="0"/>
              <a:t>and </a:t>
            </a:r>
            <a:r>
              <a:rPr lang="en-AU" sz="2800" dirty="0" smtClean="0"/>
              <a:t>trojans</a:t>
            </a: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Web application and database attacks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Phone system and remote access attacks</a:t>
            </a: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Avoiding detection</a:t>
            </a: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Countermeasures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Network and system monitoring tools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Information Security Architecture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Brief Recap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7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More in-depth discussion of technical events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Overall incident analysis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Diagram </a:t>
            </a:r>
            <a:r>
              <a:rPr lang="en-AU" sz="2600" dirty="0"/>
              <a:t>of incident occurrence with indicators of sequence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What were the compounding issues that lead to the incident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Issues with communication or response times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Is there a particular aspect of the incident that is notable?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Has there been a previous similar incident?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Particular risks</a:t>
            </a:r>
            <a:endParaRPr lang="en-AU" sz="28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Any risks that need the attention of the executive?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Risks of reoccurrence</a:t>
            </a:r>
            <a:endParaRPr lang="en-AU" sz="26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Risks with particular business practices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Environmental and architectural risks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Risks experienced by competitors and industry partners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Risks pertaining to staff awareness</a:t>
            </a: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Technical Analysis and Risk Assessment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0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Successes and failures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/>
              <a:t>How did the organisation respond to the </a:t>
            </a:r>
            <a:r>
              <a:rPr lang="en-AU" sz="2500" dirty="0" smtClean="0"/>
              <a:t>incident?</a:t>
            </a:r>
            <a:endParaRPr lang="en-AU" sz="25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/>
              <a:t>What was done well, and what </a:t>
            </a:r>
            <a:r>
              <a:rPr lang="en-AU" sz="2500" dirty="0" smtClean="0"/>
              <a:t>needs work?</a:t>
            </a:r>
            <a:endParaRPr lang="en-AU" sz="25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Information security team / incident response team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Delay in contact, communications channel, response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First recommendations given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Effective and ineffective controls applied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Front liners</a:t>
            </a:r>
            <a:endParaRPr lang="en-AU" sz="28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Awareness of incident identification and reporting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Communications with customers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Public r</a:t>
            </a:r>
            <a:r>
              <a:rPr lang="en-AU" dirty="0"/>
              <a:t>elations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/>
              <a:t>Was there a need to coordinate communications with the </a:t>
            </a:r>
            <a:r>
              <a:rPr lang="en-AU" sz="2500" dirty="0" smtClean="0"/>
              <a:t>media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Legal / law enforcement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Did the legal team get involved?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Was there any direction from Government?</a:t>
            </a:r>
            <a:endParaRPr lang="en-AU" sz="25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Executive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/>
              <a:t>When were the executive made aware?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/>
              <a:t>Where there any directives provided during the incident?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Organisational Response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9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Tactical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What can mitigate the risk in and can be implement now or within a week?</a:t>
            </a:r>
            <a:endParaRPr lang="en-AU" sz="25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Block firewalls, human resources, education, process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Channels of communication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Change business practices</a:t>
            </a:r>
            <a:endParaRPr lang="en-AU" sz="25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Strategic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What fundamentally needs to change?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Are there any large scale security controls that need to be planned, budgeted and implemented?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Are there organisational changes that need to occur?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Recommendations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02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Referenced through the timeline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Ties a person through the document to a phone number and email address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Keeps a record of who the key players were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Good for lessons learned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Allows new hires to familiarise themselves with key staff</a:t>
            </a:r>
            <a:endParaRPr lang="en-AU" sz="2500" dirty="0"/>
          </a:p>
          <a:p>
            <a:pPr lvl="1">
              <a:lnSpc>
                <a:spcPct val="120000"/>
              </a:lnSpc>
              <a:buSzPct val="100000"/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Contact List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8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0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Release it fast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Peer review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Versions &lt; 1.0 for internal review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Versions &gt; 1.0 for release beyond the information security team</a:t>
            </a:r>
            <a:endParaRPr lang="en-AU" sz="25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Only to those who “need to know”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Senior management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Incident handlers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Tactical staff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Strategy staff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Subsequent reports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Refer back to previous incidents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Include in annual wrap-up report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Filing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Easy to find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Consistent titles and filenames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Naming convention that denotes month and incident keywords</a:t>
            </a: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Releasing the Report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0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AU" dirty="0" smtClean="0"/>
              <a:t>Discussion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4" y="2564904"/>
            <a:ext cx="8291513" cy="36004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Why is it important to architect security controls correctly?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Why is the OWASP Top 10 good for the security of web applications?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Are cloud environments considered secure? Explain the reason for your answer.</a:t>
            </a:r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Why </a:t>
            </a:r>
            <a:r>
              <a:rPr lang="en-AU" dirty="0" smtClean="0"/>
              <a:t>is it important to produce a good incident report?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What is the difference between the recommendations section and the technical analysis section of the incident report?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Why is it a good idea to include a section in the incident report that describes the organisational response?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Why should the incident report not be distributed beyond those that have a need to know?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35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Remove the asset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/>
              <a:t>Authenticate, authorise and audit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Separation of duties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Separate operational aspects of a system – no God account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Prevent collusion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Increase governance</a:t>
            </a: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Orderly failure / fail safe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Firewall, IDS, WAF flooding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Policy and training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Adaptive enhancement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Controls increase in strength as the environment changes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Simple cheap and easy – KISS, do the basics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/>
              <a:t>Path of least resistance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Principles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604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0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Identify the path an attacker has to traverse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Apply controls at several layers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Physical sites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Networks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Servers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Desktops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Virtual systems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Portable devices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Applications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Databases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lvl="1">
              <a:lnSpc>
                <a:spcPct val="120000"/>
              </a:lnSpc>
              <a:buSzPct val="100000"/>
            </a:pPr>
            <a:endParaRPr lang="en-AU" sz="2400" dirty="0" smtClean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Defence in Depth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7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ASD Top 35 (top 4)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Application whitelisting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Application patching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Operating system patching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Restrict administrator privileges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SANS Top 20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Inventory of devices and software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Secure configurations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Vulnerability assessment and remediation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Malware defences</a:t>
            </a: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BSIMM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3 year study of top practitioners activity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3600" dirty="0" smtClean="0"/>
              <a:t>Align with Industry Recommendations</a:t>
            </a:r>
            <a:endParaRPr lang="en-AU" sz="3600" dirty="0"/>
          </a:p>
        </p:txBody>
      </p:sp>
      <p:pic>
        <p:nvPicPr>
          <p:cNvPr id="3" name="Picture 2" descr="Screen Shot 2014-05-21 at 8.20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6872"/>
            <a:ext cx="4070350" cy="2451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334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Strong passwords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Length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Complexity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Passphrases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Password processes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Password reset process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Account lockout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Password </a:t>
            </a:r>
            <a:r>
              <a:rPr lang="en-AU" sz="2400" dirty="0" smtClean="0"/>
              <a:t>expiry (history and change frequency)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Technology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Strong hashing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Salting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Password Security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63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Antimalware / antivirus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Real-time scanner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Regular scans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Signature updates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Multiple definitions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HIPS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System and file monitoring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Network virus signature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Gateway scanning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Web proxy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SMTP gateway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Virtualisation / sandboxing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Malware Protection</a:t>
            </a:r>
            <a:endParaRPr lang="en-AU" sz="4000" dirty="0"/>
          </a:p>
        </p:txBody>
      </p:sp>
      <p:pic>
        <p:nvPicPr>
          <p:cNvPr id="3" name="Picture 2" descr="index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96952"/>
            <a:ext cx="2459112" cy="24591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66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Switched networks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Separate broadcast domains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Port security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Monitoring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Encryption in transit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SSL</a:t>
            </a:r>
            <a:endParaRPr lang="en-AU" sz="24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IPSec</a:t>
            </a: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Strong authentication protocols</a:t>
            </a:r>
            <a:endParaRPr lang="en-AU" sz="29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Avoid unencrypted protocols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Eradicate </a:t>
            </a:r>
            <a:r>
              <a:rPr lang="en-AU" sz="2400" dirty="0" err="1" smtClean="0"/>
              <a:t>LanMan</a:t>
            </a:r>
            <a:r>
              <a:rPr lang="en-AU" sz="2400" dirty="0" smtClean="0"/>
              <a:t> hash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Protect DNS services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Sniffing and Session Hijacking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2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Scrubbing systems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Identify attack traffic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Send through clean traffic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Cloud services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BGP or DNS changes</a:t>
            </a:r>
            <a:endParaRPr lang="en-AU" sz="24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Global presence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Web application firewalls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Filter out slow attacks</a:t>
            </a:r>
          </a:p>
          <a:p>
            <a:pPr lvl="1">
              <a:lnSpc>
                <a:spcPct val="120000"/>
              </a:lnSpc>
              <a:buSzPct val="100000"/>
            </a:pP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Denial of Service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5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uI6ztsV1ZFdCsnb773v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YZsc4O63vB1Yu8jgJ4j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8rhg0oWicGGKvuVa9kmu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n2tz5Z5Ilt0aOpZyaS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heme/theme1.xml><?xml version="1.0" encoding="utf-8"?>
<a:theme xmlns:a="http://schemas.openxmlformats.org/drawingml/2006/main" name="2_Capsules">
  <a:themeElements>
    <a:clrScheme name="2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2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1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2">
  <a:themeElements>
    <a:clrScheme name="Custom 1">
      <a:dk1>
        <a:srgbClr val="414141"/>
      </a:dk1>
      <a:lt1>
        <a:sysClr val="window" lastClr="FFFFFF"/>
      </a:lt1>
      <a:dk2>
        <a:srgbClr val="631317"/>
      </a:dk2>
      <a:lt2>
        <a:srgbClr val="ECE9E6"/>
      </a:lt2>
      <a:accent1>
        <a:srgbClr val="E51B24"/>
      </a:accent1>
      <a:accent2>
        <a:srgbClr val="EB6348"/>
      </a:accent2>
      <a:accent3>
        <a:srgbClr val="F57B20"/>
      </a:accent3>
      <a:accent4>
        <a:srgbClr val="F8C6B3"/>
      </a:accent4>
      <a:accent5>
        <a:srgbClr val="FED9BC"/>
      </a:accent5>
      <a:accent6>
        <a:srgbClr val="636466"/>
      </a:accent6>
      <a:hlink>
        <a:srgbClr val="DAD5CF"/>
      </a:hlink>
      <a:folHlink>
        <a:srgbClr val="ECE9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32375</TotalTime>
  <Words>1236</Words>
  <Application>Microsoft Macintosh PowerPoint</Application>
  <PresentationFormat>On-screen Show (4:3)</PresentationFormat>
  <Paragraphs>346</Paragraphs>
  <Slides>25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2_Capsules</vt:lpstr>
      <vt:lpstr>1_Capsules</vt:lpstr>
      <vt:lpstr>Theme2</vt:lpstr>
      <vt:lpstr>Chart</vt:lpstr>
      <vt:lpstr>Information Security Incident Handling</vt:lpstr>
      <vt:lpstr>Brief Recap</vt:lpstr>
      <vt:lpstr>Principles</vt:lpstr>
      <vt:lpstr>Defence in Depth</vt:lpstr>
      <vt:lpstr>Align with Industry Recommendations</vt:lpstr>
      <vt:lpstr>Password Security</vt:lpstr>
      <vt:lpstr>Malware Protection</vt:lpstr>
      <vt:lpstr>Sniffing and Session Hijacking</vt:lpstr>
      <vt:lpstr>Denial of Service</vt:lpstr>
      <vt:lpstr>Buffer Overflow Protection</vt:lpstr>
      <vt:lpstr>Web Application Countermeasures</vt:lpstr>
      <vt:lpstr>Portable Devices and Mobile Security</vt:lpstr>
      <vt:lpstr>Cloud Controls</vt:lpstr>
      <vt:lpstr>People and Process</vt:lpstr>
      <vt:lpstr>Why Write an Incident Report?</vt:lpstr>
      <vt:lpstr>Trust, trust and more trust</vt:lpstr>
      <vt:lpstr>Suggested Sections</vt:lpstr>
      <vt:lpstr>Introduction</vt:lpstr>
      <vt:lpstr>Timeline of Events and Activities</vt:lpstr>
      <vt:lpstr>Technical Analysis and Risk Assessment</vt:lpstr>
      <vt:lpstr>Organisational Response</vt:lpstr>
      <vt:lpstr>Recommendations</vt:lpstr>
      <vt:lpstr>Contact List</vt:lpstr>
      <vt:lpstr>Releasing the Report</vt:lpstr>
      <vt:lpstr>Discussion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Masters for IT Network Professionals</dc:title>
  <dc:creator>Martin Hale</dc:creator>
  <cp:lastModifiedBy>Jeremy Koster</cp:lastModifiedBy>
  <cp:revision>597</cp:revision>
  <dcterms:created xsi:type="dcterms:W3CDTF">2002-10-20T06:37:19Z</dcterms:created>
  <dcterms:modified xsi:type="dcterms:W3CDTF">2014-10-09T07:24:03Z</dcterms:modified>
</cp:coreProperties>
</file>