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58" r:id="rId6"/>
    <p:sldId id="261" r:id="rId7"/>
    <p:sldId id="262" r:id="rId8"/>
    <p:sldId id="260" r:id="rId9"/>
    <p:sldId id="263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23A9-1BEF-4A75-B8CB-0EA09AAC640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B164-28F0-400C-B18F-888F849B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latin typeface="Fira Sans" panose="020B0503050000020004" pitchFamily="34" charset="0"/>
              </a:rPr>
              <a:t>Flutter</a:t>
            </a:r>
            <a:endParaRPr lang="en-US" sz="88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Layout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Single-Child Layout Widgets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Multi-Child Layout Widgets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Single-child Layout Widgets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Align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Aspect Ratio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Baseline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Center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ConstrainedBox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Container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CustomSingleChildLayout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Expanded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FittedBox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FrationallySizedBox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4992" y="1825625"/>
            <a:ext cx="5008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Fira Sans" panose="020B0503050000020004" pitchFamily="34" charset="0"/>
              </a:rPr>
              <a:t>IntrinsicHeight</a:t>
            </a:r>
            <a:endParaRPr lang="en-US" dirty="0">
              <a:latin typeface="Fira Sans" panose="020B0503050000020004" pitchFamily="34" charset="0"/>
            </a:endParaRPr>
          </a:p>
          <a:p>
            <a:r>
              <a:rPr lang="en-US" dirty="0" err="1">
                <a:latin typeface="Fira Sans" panose="020B0503050000020004" pitchFamily="34" charset="0"/>
              </a:rPr>
              <a:t>IntrinsicWidth</a:t>
            </a:r>
            <a:endParaRPr lang="en-US" dirty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LimitedBox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Offstage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OverflowBox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Padding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SizedBox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SizedOverflowBox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Transform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Multi-child Layout Widgets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4414" cy="4351338"/>
          </a:xfrm>
        </p:spPr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Column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Row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CustomMutliChildLayout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Flow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GridView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IndexedStack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2910" y="1825625"/>
            <a:ext cx="4944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69428" y="1825625"/>
            <a:ext cx="4944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Fira Sans" panose="020B0503050000020004" pitchFamily="34" charset="0"/>
              </a:rPr>
              <a:t>ListBody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ListView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Stack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Table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Wrap</a:t>
            </a:r>
          </a:p>
          <a:p>
            <a:r>
              <a:rPr lang="en-US" dirty="0" err="1">
                <a:latin typeface="Fira Sans" panose="020B0503050000020004" pitchFamily="34" charset="0"/>
              </a:rPr>
              <a:t>LayoutBuilder</a:t>
            </a:r>
            <a:endParaRPr lang="en-US" dirty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Aligned the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Fira Sans" panose="020B0503050000020004" pitchFamily="34" charset="0"/>
              </a:rPr>
              <a:t>MainAxisAlignment</a:t>
            </a:r>
            <a:endParaRPr lang="en-US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	</a:t>
            </a:r>
            <a:r>
              <a:rPr lang="en-US" sz="2300" dirty="0">
                <a:latin typeface="Fira Sans" panose="020B0503050000020004" pitchFamily="34" charset="0"/>
              </a:rPr>
              <a:t>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MainAxisAlignment.start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Fira Sans" panose="020B0503050000020004" pitchFamily="34" charset="0"/>
              </a:rPr>
              <a:t>	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MainAxisAlignment.end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Fira Sans" panose="020B0503050000020004" pitchFamily="34" charset="0"/>
              </a:rPr>
              <a:t>	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MainAxisAlignment.center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Fira Sans" panose="020B0503050000020004" pitchFamily="34" charset="0"/>
              </a:rPr>
              <a:t>	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MainAxisAlignment.spaceBetween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Fira Sans" panose="020B0503050000020004" pitchFamily="34" charset="0"/>
              </a:rPr>
              <a:t>	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MainAxisAlignment.spaceEvenly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Fira Sans" panose="020B0503050000020004" pitchFamily="34" charset="0"/>
              </a:rPr>
              <a:t>	- </a:t>
            </a:r>
            <a:r>
              <a:rPr lang="en-US" sz="2300" dirty="0" err="1" smtClean="0">
                <a:latin typeface="Fira Sans" panose="020B0503050000020004" pitchFamily="34" charset="0"/>
              </a:rPr>
              <a:t>MainAxisAlignment.spaceAround</a:t>
            </a:r>
            <a:endParaRPr lang="en-US" sz="2300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CrossAxisAlignment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 smtClean="0">
                <a:latin typeface="Fira Sans" panose="020B0503050000020004" pitchFamily="34" charset="0"/>
              </a:rPr>
              <a:t>CrossAxisAlignment.start</a:t>
            </a:r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 smtClean="0">
                <a:latin typeface="Fira Sans" panose="020B0503050000020004" pitchFamily="34" charset="0"/>
              </a:rPr>
              <a:t>CrossAxisAlignment.end</a:t>
            </a:r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 smtClean="0">
                <a:latin typeface="Fira Sans" panose="020B0503050000020004" pitchFamily="34" charset="0"/>
              </a:rPr>
              <a:t>CrossAxisAlignment.center</a:t>
            </a:r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 smtClean="0">
                <a:latin typeface="Fira Sans" panose="020B0503050000020004" pitchFamily="34" charset="0"/>
              </a:rPr>
              <a:t>CrossAxisAlignment.stretch</a:t>
            </a:r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>
                <a:latin typeface="Fira Sans" panose="020B0503050000020004" pitchFamily="34" charset="0"/>
              </a:rPr>
              <a:t>CrossAxisAlignment.baseline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39" y="2611237"/>
            <a:ext cx="4510027" cy="2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Flexible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flex</a:t>
            </a:r>
          </a:p>
          <a:p>
            <a:pPr lvl="1"/>
            <a:r>
              <a:rPr lang="en-US" dirty="0">
                <a:latin typeface="Fira Sans" panose="020B0503050000020004" pitchFamily="34" charset="0"/>
              </a:rPr>
              <a:t>Compares itself against other flex properties before determining what fraction of the total remaining space each Flexible widget receives.</a:t>
            </a:r>
          </a:p>
          <a:p>
            <a:r>
              <a:rPr lang="en-US" dirty="0">
                <a:latin typeface="Fira Sans" panose="020B0503050000020004" pitchFamily="34" charset="0"/>
              </a:rPr>
              <a:t>fit</a:t>
            </a:r>
          </a:p>
          <a:p>
            <a:pPr lvl="1"/>
            <a:r>
              <a:rPr lang="en-US" dirty="0">
                <a:latin typeface="Fira Sans" panose="020B0503050000020004" pitchFamily="34" charset="0"/>
              </a:rPr>
              <a:t>Determines whether a </a:t>
            </a:r>
            <a:r>
              <a:rPr lang="en-US" dirty="0" smtClean="0">
                <a:latin typeface="Fira Sans" panose="020B0503050000020004" pitchFamily="34" charset="0"/>
              </a:rPr>
              <a:t>Flexible </a:t>
            </a:r>
            <a:r>
              <a:rPr lang="en-US" dirty="0">
                <a:latin typeface="Fira Sans" panose="020B0503050000020004" pitchFamily="34" charset="0"/>
              </a:rPr>
              <a:t>widget fills all of its extra space</a:t>
            </a:r>
            <a:r>
              <a:rPr lang="en-US" dirty="0" smtClean="0">
                <a:latin typeface="Fira Sans" panose="020B0503050000020004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Fira Sans" panose="020B0503050000020004" pitchFamily="34" charset="0"/>
              </a:rPr>
              <a:t>FlexFit.loose</a:t>
            </a:r>
            <a:endParaRPr lang="en-US" dirty="0" smtClean="0">
              <a:latin typeface="Fira Sans" panose="020B0503050000020004" pitchFamily="34" charset="0"/>
            </a:endParaRPr>
          </a:p>
          <a:p>
            <a:pPr lvl="1"/>
            <a:r>
              <a:rPr lang="en-US" dirty="0" err="1">
                <a:latin typeface="Fira Sans" panose="020B0503050000020004" pitchFamily="34" charset="0"/>
              </a:rPr>
              <a:t>FlexFit.tight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Expanded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Expanded forces </a:t>
            </a:r>
            <a:r>
              <a:rPr lang="en-US" dirty="0" smtClean="0">
                <a:latin typeface="Fira Sans" panose="020B0503050000020004" pitchFamily="34" charset="0"/>
              </a:rPr>
              <a:t>widget </a:t>
            </a:r>
            <a:r>
              <a:rPr lang="en-US" dirty="0">
                <a:latin typeface="Fira Sans" panose="020B0503050000020004" pitchFamily="34" charset="0"/>
              </a:rPr>
              <a:t>to fill the extra space.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4632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Fira Sans" panose="020B0503050000020004" pitchFamily="34" charset="0"/>
              </a:rPr>
              <a:t>SizedBox</a:t>
            </a:r>
            <a:r>
              <a:rPr lang="en-US" dirty="0" smtClean="0">
                <a:latin typeface="Fira Sans" panose="020B0503050000020004" pitchFamily="34" charset="0"/>
              </a:rPr>
              <a:t>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887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ra Sans" panose="020B0503050000020004" pitchFamily="34" charset="0"/>
              </a:rPr>
              <a:t>creating exact dimensions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426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Fira Sans" panose="020B0503050000020004" pitchFamily="34" charset="0"/>
              </a:rPr>
              <a:t>Spacer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7519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space between widgets.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Navigation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screens and pages are called </a:t>
            </a:r>
            <a:r>
              <a:rPr lang="en-US" dirty="0" smtClean="0">
                <a:latin typeface="Fira Sans" panose="020B0503050000020004" pitchFamily="34" charset="0"/>
              </a:rPr>
              <a:t>routes</a:t>
            </a:r>
          </a:p>
          <a:p>
            <a:r>
              <a:rPr lang="en-US" dirty="0">
                <a:latin typeface="Fira Sans" panose="020B0503050000020004" pitchFamily="34" charset="0"/>
              </a:rPr>
              <a:t>To switch to a new route, use the </a:t>
            </a:r>
            <a:r>
              <a:rPr lang="en-US" dirty="0" err="1">
                <a:latin typeface="Fira Sans" panose="020B0503050000020004" pitchFamily="34" charset="0"/>
              </a:rPr>
              <a:t>Navigator.push</a:t>
            </a:r>
            <a:r>
              <a:rPr lang="en-US" dirty="0">
                <a:latin typeface="Fira Sans" panose="020B0503050000020004" pitchFamily="34" charset="0"/>
              </a:rPr>
              <a:t>() method</a:t>
            </a:r>
            <a:endParaRPr lang="my-MM" dirty="0" smtClean="0">
              <a:latin typeface="Fira Sans" panose="020B0503050000020004" pitchFamily="34" charset="0"/>
            </a:endParaRPr>
          </a:p>
          <a:p>
            <a:r>
              <a:rPr lang="en-US" dirty="0">
                <a:latin typeface="Fira Sans" panose="020B0503050000020004" pitchFamily="34" charset="0"/>
              </a:rPr>
              <a:t>The pop() method removes the current Route from the stack of </a:t>
            </a:r>
            <a:r>
              <a:rPr lang="en-US" dirty="0" smtClean="0">
                <a:latin typeface="Fira Sans" panose="020B0503050000020004" pitchFamily="34" charset="0"/>
              </a:rPr>
              <a:t>routes. Use the </a:t>
            </a:r>
            <a:r>
              <a:rPr lang="en-US" dirty="0" err="1">
                <a:latin typeface="Fira Sans" panose="020B0503050000020004" pitchFamily="34" charset="0"/>
              </a:rPr>
              <a:t>Navigator.pop</a:t>
            </a:r>
            <a:r>
              <a:rPr lang="en-US" dirty="0">
                <a:latin typeface="Fira Sans" panose="020B0503050000020004" pitchFamily="34" charset="0"/>
              </a:rPr>
              <a:t>()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ira Sans" panose="020B0503050000020004" pitchFamily="34" charset="0"/>
              </a:rPr>
              <a:t>ListView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Fira Sans" panose="020B0503050000020004" pitchFamily="34" charset="0"/>
              </a:rPr>
              <a:t>ListTitle</a:t>
            </a:r>
            <a:r>
              <a:rPr lang="en-US" dirty="0" smtClean="0">
                <a:latin typeface="Fira Sans" panose="020B0503050000020004" pitchFamily="34" charset="0"/>
              </a:rPr>
              <a:t> widget</a:t>
            </a:r>
          </a:p>
          <a:p>
            <a:r>
              <a:rPr lang="en-US" dirty="0">
                <a:latin typeface="Fira Sans" panose="020B0503050000020004" pitchFamily="34" charset="0"/>
              </a:rPr>
              <a:t>passing in a horizontal </a:t>
            </a:r>
            <a:r>
              <a:rPr lang="en-US" b="1" dirty="0" err="1" smtClean="0">
                <a:latin typeface="Fira Sans" panose="020B0503050000020004" pitchFamily="34" charset="0"/>
              </a:rPr>
              <a:t>scrollDirection</a:t>
            </a:r>
            <a:r>
              <a:rPr lang="en-US" dirty="0" smtClean="0">
                <a:latin typeface="Fira Sans" panose="020B0503050000020004" pitchFamily="34" charset="0"/>
              </a:rPr>
              <a:t> for horizontal scroll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3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ira Sans" panose="020B0503050000020004" pitchFamily="34" charset="0"/>
              </a:rPr>
              <a:t>GridView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use </a:t>
            </a:r>
            <a:r>
              <a:rPr lang="en-US" dirty="0">
                <a:latin typeface="Fira Sans" panose="020B0503050000020004" pitchFamily="34" charset="0"/>
              </a:rPr>
              <a:t>the </a:t>
            </a:r>
            <a:r>
              <a:rPr lang="en-US" dirty="0" err="1">
                <a:latin typeface="Fira Sans" panose="020B0503050000020004" pitchFamily="34" charset="0"/>
              </a:rPr>
              <a:t>GridView.count</a:t>
            </a:r>
            <a:r>
              <a:rPr lang="en-US" dirty="0">
                <a:latin typeface="Fira Sans" panose="020B0503050000020004" pitchFamily="34" charset="0"/>
              </a:rPr>
              <a:t>() </a:t>
            </a:r>
            <a:r>
              <a:rPr lang="en-US" dirty="0" smtClean="0">
                <a:latin typeface="Fira Sans" panose="020B0503050000020004" pitchFamily="34" charset="0"/>
              </a:rPr>
              <a:t>constructor</a:t>
            </a:r>
          </a:p>
          <a:p>
            <a:r>
              <a:rPr lang="en-US" dirty="0" err="1">
                <a:latin typeface="Fira Sans" panose="020B0503050000020004" pitchFamily="34" charset="0"/>
              </a:rPr>
              <a:t>crossAxisCount</a:t>
            </a:r>
            <a:r>
              <a:rPr lang="en-US" dirty="0">
                <a:latin typeface="Fira Sans" panose="020B0503050000020004" pitchFamily="34" charset="0"/>
              </a:rPr>
              <a:t>: </a:t>
            </a:r>
            <a:r>
              <a:rPr lang="en-US" dirty="0" smtClean="0">
                <a:latin typeface="Fira Sans" panose="020B0503050000020004" pitchFamily="34" charset="0"/>
              </a:rPr>
              <a:t>2 for </a:t>
            </a:r>
            <a:r>
              <a:rPr lang="en-US" dirty="0" err="1" smtClean="0">
                <a:latin typeface="Fira Sans" panose="020B0503050000020004" pitchFamily="34" charset="0"/>
              </a:rPr>
              <a:t>GridView</a:t>
            </a:r>
            <a:r>
              <a:rPr lang="en-US" dirty="0" smtClean="0">
                <a:latin typeface="Fira Sans" panose="020B0503050000020004" pitchFamily="34" charset="0"/>
              </a:rPr>
              <a:t> Column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Fetching data from the internet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Add </a:t>
            </a:r>
            <a:r>
              <a:rPr lang="en-US" dirty="0">
                <a:latin typeface="Fira Sans" panose="020B0503050000020004" pitchFamily="34" charset="0"/>
              </a:rPr>
              <a:t>the http </a:t>
            </a:r>
            <a:r>
              <a:rPr lang="en-US" dirty="0" smtClean="0">
                <a:latin typeface="Fira Sans" panose="020B0503050000020004" pitchFamily="34" charset="0"/>
              </a:rPr>
              <a:t>package</a:t>
            </a:r>
          </a:p>
          <a:p>
            <a:pPr lvl="1"/>
            <a:r>
              <a:rPr lang="en-US" dirty="0" smtClean="0">
                <a:latin typeface="Fira Sans" panose="020B0503050000020004" pitchFamily="34" charset="0"/>
              </a:rPr>
              <a:t>dependencies:</a:t>
            </a:r>
          </a:p>
          <a:p>
            <a:pPr marL="457200" lvl="1" indent="0">
              <a:buNone/>
            </a:pPr>
            <a:r>
              <a:rPr lang="en-US" dirty="0">
                <a:latin typeface="Fira Sans" panose="020B0503050000020004" pitchFamily="34" charset="0"/>
              </a:rPr>
              <a:t>	</a:t>
            </a:r>
            <a:r>
              <a:rPr lang="en-US" dirty="0" smtClean="0">
                <a:latin typeface="Fira Sans" panose="020B0503050000020004" pitchFamily="34" charset="0"/>
              </a:rPr>
              <a:t>http</a:t>
            </a:r>
            <a:r>
              <a:rPr lang="en-US" dirty="0">
                <a:latin typeface="Fira Sans" panose="020B0503050000020004" pitchFamily="34" charset="0"/>
              </a:rPr>
              <a:t>: &lt;</a:t>
            </a:r>
            <a:r>
              <a:rPr lang="en-US" dirty="0" err="1">
                <a:latin typeface="Fira Sans" panose="020B0503050000020004" pitchFamily="34" charset="0"/>
              </a:rPr>
              <a:t>latest_version</a:t>
            </a:r>
            <a:r>
              <a:rPr lang="en-US" dirty="0">
                <a:latin typeface="Fira Sans" panose="020B0503050000020004" pitchFamily="34" charset="0"/>
              </a:rPr>
              <a:t>&gt;</a:t>
            </a:r>
          </a:p>
          <a:p>
            <a:pPr lvl="1"/>
            <a:r>
              <a:rPr lang="en-US" dirty="0">
                <a:latin typeface="Fira Sans" panose="020B0503050000020004" pitchFamily="34" charset="0"/>
              </a:rPr>
              <a:t>import '</a:t>
            </a:r>
            <a:r>
              <a:rPr lang="en-US" dirty="0" err="1">
                <a:latin typeface="Fira Sans" panose="020B0503050000020004" pitchFamily="34" charset="0"/>
              </a:rPr>
              <a:t>package:http</a:t>
            </a:r>
            <a:r>
              <a:rPr lang="en-US" dirty="0">
                <a:latin typeface="Fira Sans" panose="020B0503050000020004" pitchFamily="34" charset="0"/>
              </a:rPr>
              <a:t>/</a:t>
            </a:r>
            <a:r>
              <a:rPr lang="en-US" dirty="0" err="1">
                <a:latin typeface="Fira Sans" panose="020B0503050000020004" pitchFamily="34" charset="0"/>
              </a:rPr>
              <a:t>http.dart</a:t>
            </a:r>
            <a:r>
              <a:rPr lang="en-US" dirty="0">
                <a:latin typeface="Fira Sans" panose="020B0503050000020004" pitchFamily="34" charset="0"/>
              </a:rPr>
              <a:t>' as http</a:t>
            </a:r>
            <a:r>
              <a:rPr lang="en-US" dirty="0" smtClean="0">
                <a:latin typeface="Fira Sans" panose="020B0503050000020004" pitchFamily="34" charset="0"/>
              </a:rPr>
              <a:t>;</a:t>
            </a:r>
          </a:p>
          <a:p>
            <a:pPr lvl="1"/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>
                <a:latin typeface="Fira Sans" panose="020B0503050000020004" pitchFamily="34" charset="0"/>
              </a:rPr>
              <a:t>Make a network </a:t>
            </a:r>
            <a:r>
              <a:rPr lang="en-US" dirty="0" smtClean="0">
                <a:latin typeface="Fira Sans" panose="020B0503050000020004" pitchFamily="34" charset="0"/>
              </a:rPr>
              <a:t>request</a:t>
            </a:r>
          </a:p>
          <a:p>
            <a:pPr lvl="1"/>
            <a:r>
              <a:rPr lang="en-US" dirty="0" err="1">
                <a:latin typeface="Fira Sans" panose="020B0503050000020004" pitchFamily="34" charset="0"/>
              </a:rPr>
              <a:t>http.get</a:t>
            </a:r>
            <a:r>
              <a:rPr lang="en-US" dirty="0">
                <a:latin typeface="Fira Sans" panose="020B0503050000020004" pitchFamily="34" charset="0"/>
              </a:rPr>
              <a:t>() </a:t>
            </a:r>
            <a:r>
              <a:rPr lang="en-US" dirty="0" smtClean="0">
                <a:latin typeface="Fira Sans" panose="020B0503050000020004" pitchFamily="34" charset="0"/>
              </a:rPr>
              <a:t>method</a:t>
            </a:r>
          </a:p>
          <a:p>
            <a:pPr lvl="1"/>
            <a:r>
              <a:rPr lang="en-US" dirty="0" smtClean="0">
                <a:latin typeface="Fira Sans" panose="020B0503050000020004" pitchFamily="34" charset="0"/>
              </a:rPr>
              <a:t>return a Future </a:t>
            </a:r>
            <a:r>
              <a:rPr lang="en-US" dirty="0">
                <a:latin typeface="Fira Sans" panose="020B0503050000020004" pitchFamily="34" charset="0"/>
              </a:rPr>
              <a:t>that contains a Response.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What is Flutter?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Modern reactive framework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Development tools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Ready-made widgets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Fast 2D rendering engine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Flutter is written in Dart, strongly typed Object-oriented language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2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7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7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Declarative and Imperative Style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78025"/>
            <a:ext cx="4364865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Fira Sans" panose="020B0503050000020004" pitchFamily="34" charset="0"/>
              </a:rPr>
              <a:t>b.setText</a:t>
            </a:r>
            <a:r>
              <a:rPr lang="en-US" dirty="0" smtClean="0">
                <a:latin typeface="Fira Sans" panose="020B0503050000020004" pitchFamily="34" charset="0"/>
              </a:rPr>
              <a:t>(“Test”)</a:t>
            </a:r>
          </a:p>
          <a:p>
            <a:pPr marL="0" indent="0">
              <a:buNone/>
            </a:pPr>
            <a:r>
              <a:rPr lang="en-US" dirty="0" err="1" smtClean="0">
                <a:latin typeface="Fira Sans" panose="020B0503050000020004" pitchFamily="34" charset="0"/>
              </a:rPr>
              <a:t>b.setColor</a:t>
            </a:r>
            <a:r>
              <a:rPr lang="en-US" dirty="0" smtClean="0">
                <a:latin typeface="Fira Sans" panose="020B0503050000020004" pitchFamily="34" charset="0"/>
              </a:rPr>
              <a:t>(red)</a:t>
            </a:r>
          </a:p>
          <a:p>
            <a:pPr marL="0" indent="0">
              <a:buNone/>
            </a:pPr>
            <a:r>
              <a:rPr lang="en-US" dirty="0" smtClean="0">
                <a:latin typeface="Fira Sans" panose="020B0503050000020004" pitchFamily="34" charset="0"/>
              </a:rPr>
              <a:t>View c = new View()</a:t>
            </a:r>
          </a:p>
          <a:p>
            <a:pPr marL="0" indent="0">
              <a:buNone/>
            </a:pPr>
            <a:r>
              <a:rPr lang="en-US" dirty="0" err="1" smtClean="0">
                <a:latin typeface="Fira Sans" panose="020B0503050000020004" pitchFamily="34" charset="0"/>
              </a:rPr>
              <a:t>b.add</a:t>
            </a:r>
            <a:r>
              <a:rPr lang="en-US" dirty="0" smtClean="0">
                <a:latin typeface="Fira Sans" panose="020B0503050000020004" pitchFamily="34" charset="0"/>
              </a:rPr>
              <a:t>(c)</a:t>
            </a:r>
          </a:p>
          <a:p>
            <a:pPr marL="0" indent="0">
              <a:buNone/>
            </a:pP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3648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Fira Sans" panose="020B050305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Fira Sans" panose="020B050305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Fira Sans" panose="020B0503050000020004" pitchFamily="34" charset="0"/>
              </a:rPr>
              <a:t>return View(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smtClean="0">
                <a:latin typeface="Fira Sans" panose="020B0503050000020004" pitchFamily="34" charset="0"/>
              </a:rPr>
              <a:t>   color: red,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ira Sans" panose="020B0503050000020004" pitchFamily="34" charset="0"/>
              </a:rPr>
              <a:t> </a:t>
            </a:r>
            <a:r>
              <a:rPr lang="en-US" dirty="0" smtClean="0">
                <a:latin typeface="Fira Sans" panose="020B0503050000020004" pitchFamily="34" charset="0"/>
              </a:rPr>
              <a:t>   child: View(…),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ira Sans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0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t="17438" r="13968" b="14242"/>
          <a:stretch/>
        </p:blipFill>
        <p:spPr>
          <a:xfrm>
            <a:off x="576443" y="218940"/>
            <a:ext cx="10988786" cy="6400800"/>
          </a:xfrm>
        </p:spPr>
      </p:pic>
    </p:spTree>
    <p:extLst>
      <p:ext uri="{BB962C8B-B14F-4D97-AF65-F5344CB8AC3E}">
        <p14:creationId xmlns:p14="http://schemas.microsoft.com/office/powerpoint/2010/main" val="42355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Widgets are the foundation of the flutter app.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A widget is a description of part of a user interface.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Almost everything is a widget.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Widget has two types: Stateless widget and </a:t>
            </a:r>
            <a:r>
              <a:rPr lang="en-US" dirty="0" err="1" smtClean="0">
                <a:latin typeface="Fira Sans" panose="020B0503050000020004" pitchFamily="34" charset="0"/>
              </a:rPr>
              <a:t>Stateful</a:t>
            </a:r>
            <a:r>
              <a:rPr lang="en-US" dirty="0" smtClean="0">
                <a:latin typeface="Fira Sans" panose="020B0503050000020004" pitchFamily="34" charset="0"/>
              </a:rPr>
              <a:t> widget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Stateless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An immutable widget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All its field are final after creating.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Stateless widget are not interactive.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ira Sans" panose="020B0503050000020004" pitchFamily="34" charset="0"/>
              </a:rPr>
              <a:t>Stateful</a:t>
            </a:r>
            <a:r>
              <a:rPr lang="en-US" dirty="0" smtClean="0">
                <a:latin typeface="Fira Sans" panose="020B0503050000020004" pitchFamily="34" charset="0"/>
              </a:rPr>
              <a:t> Widget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Fira Sans" panose="020B0503050000020004" pitchFamily="34" charset="0"/>
              </a:rPr>
              <a:t>Stateful</a:t>
            </a:r>
            <a:r>
              <a:rPr lang="en-US" dirty="0">
                <a:latin typeface="Fira Sans" panose="020B0503050000020004" pitchFamily="34" charset="0"/>
              </a:rPr>
              <a:t> widgets maintain state that might change during the lifetime of the widget.</a:t>
            </a:r>
          </a:p>
          <a:p>
            <a:r>
              <a:rPr lang="en-US" dirty="0">
                <a:latin typeface="Fira Sans" panose="020B0503050000020004" pitchFamily="34" charset="0"/>
              </a:rPr>
              <a:t>Implementing a </a:t>
            </a:r>
            <a:r>
              <a:rPr lang="en-US" dirty="0" err="1">
                <a:latin typeface="Fira Sans" panose="020B0503050000020004" pitchFamily="34" charset="0"/>
              </a:rPr>
              <a:t>stateful</a:t>
            </a:r>
            <a:r>
              <a:rPr lang="en-US" dirty="0">
                <a:latin typeface="Fira Sans" panose="020B0503050000020004" pitchFamily="34" charset="0"/>
              </a:rPr>
              <a:t> widget requires at least two classes</a:t>
            </a:r>
          </a:p>
          <a:p>
            <a:pPr lvl="1"/>
            <a:r>
              <a:rPr lang="en-US" dirty="0" err="1">
                <a:latin typeface="Fira Sans" panose="020B0503050000020004" pitchFamily="34" charset="0"/>
              </a:rPr>
              <a:t>StatefulWidget</a:t>
            </a:r>
            <a:r>
              <a:rPr lang="en-US" dirty="0">
                <a:latin typeface="Fira Sans" panose="020B0503050000020004" pitchFamily="34" charset="0"/>
              </a:rPr>
              <a:t> class that creates an instance of</a:t>
            </a:r>
          </a:p>
          <a:p>
            <a:pPr lvl="1"/>
            <a:r>
              <a:rPr lang="en-US" dirty="0">
                <a:latin typeface="Fira Sans" panose="020B0503050000020004" pitchFamily="34" charset="0"/>
              </a:rPr>
              <a:t>State class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Basic Widgets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8955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Fira Sans" panose="020B0503050000020004" pitchFamily="34" charset="0"/>
              </a:rPr>
              <a:t>AppBar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Column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Row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Container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Icon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6842" y="1825625"/>
            <a:ext cx="4248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Fira Sans" panose="020B0503050000020004" pitchFamily="34" charset="0"/>
              </a:rPr>
              <a:t>Image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Placeholder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RaisedButton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Scaffold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Text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Button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Fira Sans" panose="020B0503050000020004" pitchFamily="34" charset="0"/>
              </a:rPr>
              <a:t>RaisedButton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smtClean="0">
                <a:latin typeface="Fira Sans" panose="020B0503050000020004" pitchFamily="34" charset="0"/>
              </a:rPr>
              <a:t>Floating Action Button</a:t>
            </a:r>
          </a:p>
          <a:p>
            <a:r>
              <a:rPr lang="en-US" dirty="0" smtClean="0">
                <a:latin typeface="Fira Sans" panose="020B0503050000020004" pitchFamily="34" charset="0"/>
              </a:rPr>
              <a:t>Dropdown Button</a:t>
            </a:r>
          </a:p>
          <a:p>
            <a:r>
              <a:rPr lang="en-US" dirty="0" err="1" smtClean="0">
                <a:latin typeface="Fira Sans" panose="020B0503050000020004" pitchFamily="34" charset="0"/>
              </a:rPr>
              <a:t>IconButton</a:t>
            </a:r>
            <a:endParaRPr lang="en-US" dirty="0" smtClean="0">
              <a:latin typeface="Fira Sans" panose="020B0503050000020004" pitchFamily="34" charset="0"/>
            </a:endParaRPr>
          </a:p>
          <a:p>
            <a:r>
              <a:rPr lang="en-US" dirty="0" err="1" smtClean="0">
                <a:latin typeface="Fira Sans" panose="020B0503050000020004" pitchFamily="34" charset="0"/>
              </a:rPr>
              <a:t>InkWell</a:t>
            </a:r>
            <a:endParaRPr lang="en-US" dirty="0" smtClean="0">
              <a:latin typeface="Fira Sans" panose="020B0503050000020004" pitchFamily="34" charset="0"/>
            </a:endParaRPr>
          </a:p>
          <a:p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351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Fira Sans</vt:lpstr>
      <vt:lpstr>Office Theme</vt:lpstr>
      <vt:lpstr>Flutter</vt:lpstr>
      <vt:lpstr>What is Flutter?</vt:lpstr>
      <vt:lpstr>Declarative and Imperative Style</vt:lpstr>
      <vt:lpstr>PowerPoint Presentation</vt:lpstr>
      <vt:lpstr>Widget</vt:lpstr>
      <vt:lpstr>Stateless Widget</vt:lpstr>
      <vt:lpstr>Stateful Widget</vt:lpstr>
      <vt:lpstr>Basic Widgets</vt:lpstr>
      <vt:lpstr>Button</vt:lpstr>
      <vt:lpstr>Layout</vt:lpstr>
      <vt:lpstr>Single-child Layout Widgets</vt:lpstr>
      <vt:lpstr>Multi-child Layout Widgets</vt:lpstr>
      <vt:lpstr>Aligned the Widget</vt:lpstr>
      <vt:lpstr>Flexible Widget</vt:lpstr>
      <vt:lpstr>Expanded Widget</vt:lpstr>
      <vt:lpstr>Navigation</vt:lpstr>
      <vt:lpstr>ListView</vt:lpstr>
      <vt:lpstr>GridView</vt:lpstr>
      <vt:lpstr>Fetching data from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Aung Zin Phyo</dc:creator>
  <cp:lastModifiedBy>Aung Zin Phyo</cp:lastModifiedBy>
  <cp:revision>27</cp:revision>
  <dcterms:created xsi:type="dcterms:W3CDTF">2020-06-06T19:11:39Z</dcterms:created>
  <dcterms:modified xsi:type="dcterms:W3CDTF">2020-06-28T18:05:40Z</dcterms:modified>
</cp:coreProperties>
</file>