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dadaeb58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dadaeb58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combining all the data together and looking at the overall results, it seems we get the same outcome as breaking it down by individual years. Flights arrived on time 83% of the time followed by being delayed only 15.1 % of the time. This means we can reject our null hypothesis and accept the alternate hypothesis.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dadaeb58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dadaeb58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sum up our findings, we learned that the majority of flights do arrive on time and the main cause of delayed flights is because of NAS.  While Alaska can’t prevent delays due to NAS, they</a:t>
            </a:r>
            <a:r>
              <a:rPr lang="en">
                <a:solidFill>
                  <a:schemeClr val="dk1"/>
                </a:solidFill>
              </a:rPr>
              <a:t> can take this information and adjust their flight schedules to prevent future late arrivals from occurring. By adjusting their schedules to accomidate unpredicted late arrivals they can stop the chain of effect from having future late arrivals. By decreasing delays and improving profits, Alaska Airlines will continue to be able to invest in new innovations and provide the best customer service.</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dadaeb58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dadaeb58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dadaeb5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dadaeb5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Alaska Airlines was founded over 85 years ago and in 1972 they found themselves in a financial crisis. Two business partners came together to create a new business plan that would set Alaska Airlines apart from other airlines. The new plan consisted of increasing on-time flight performances and ways to provide outstanding customer service. This philosophy worked so well that it helped the company grow and allowed for nineteen straight years of profitability (2020). </a:t>
            </a:r>
            <a:r>
              <a:rPr lang="en">
                <a:solidFill>
                  <a:schemeClr val="dk1"/>
                </a:solidFill>
              </a:rPr>
              <a:t>Today, Alaska Airlines continues to put their customers first and continue to stand out for their great customer service. They continue to grow by offering more flights to new destinations such as the east coast and to Hawaii.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dadaeb58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dadaeb58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set that was analyzed for this project was provided by the U.S. Department of Transportation (USDOT) and is managed by the Bureau of Transportation Statistics department. The purpose of this data set is to track whether flights arrived on time or if they are delayed. A flight is considered delayed if they arrived 15 minutes past their scheduled time. This data set tracks the number of flights that were delayed by breaking them down into five categories: Air carrier (due to circumstances within the airline’s control); extreme weather (tornado, blizzards, hurricanes, ect.); National Aviation System (NAS) (airport operations, heavy traffic volume, air traffic control); late-arriving aircraft (previous flight arrived late causing present flight to depart late); and security (security breaches, tsa long lines in excess of 29 minutes) (US DOT, 2020).</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dadaeb58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dadaeb58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 programs used to </a:t>
            </a:r>
            <a:r>
              <a:rPr lang="en"/>
              <a:t>analyze</a:t>
            </a:r>
            <a:r>
              <a:rPr lang="en"/>
              <a:t> the data are SAS Studios and Python </a:t>
            </a:r>
            <a:r>
              <a:rPr lang="en"/>
              <a:t>Jupyter</a:t>
            </a:r>
            <a:r>
              <a:rPr lang="en"/>
              <a:t>. In SAS Studios, the summary statistics test was performed for both </a:t>
            </a:r>
            <a:r>
              <a:rPr lang="en"/>
              <a:t>hypotheses</a:t>
            </a:r>
            <a:r>
              <a:rPr lang="en"/>
              <a:t> questions. Python Jupyter was used to back up the results provided by SAS Studios and to create visualizations. The results in both programs were analyzed to determine if the null hypothesis should be rejected or not. </a:t>
            </a:r>
            <a:r>
              <a:rPr lang="en">
                <a:solidFill>
                  <a:schemeClr val="dk1"/>
                </a:solidFill>
              </a:rPr>
              <a:t>Christina Majaski (2020) states that there are four steps for hypothesis testing and my portfolio project followed these steps. The four steps are: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State the two hypotheses so that only one can be right.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Formulate an analysis plan which outlines how the data will be evaluated.</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Carry out the plan and physically analyze the sample data.</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Analyze the results and given the data, either reject the null hypothesis or state that the null hypothesis is plausible (Majaski, 2020).</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dadaeb58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dadaeb58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Big datasets have many security concerns due to their size. Some security issues are caused by: cloud configuration problems, weak identity governance, clashing application softwares, glitchy new software, and remote data storage (Rice, 2019). “Ethical challenges occur when opinions on what is considered right and wrong deviate” (Jha, 2019). Unfair discrimination, reinforcement of human biases, and lack of transparency are three ethical challenges that relate to data analysis. There are not many laws regulating data ethics, so one challenge is defining what is considered ethical and not while pulling data for a project.</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dadaeb58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dadaeb58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One of Alaska Airlines main goals is to provide the best customer experience. One way to do that is to ensure flights arrive and take off on time. For this portfolio project, the business questions we will be trying to answer along with the hypothesis are:</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What reason contributes to the most number of flight delays?</a:t>
            </a:r>
            <a:endParaRPr>
              <a:solidFill>
                <a:schemeClr val="dk1"/>
              </a:solidFill>
            </a:endParaRPr>
          </a:p>
          <a:p>
            <a:pPr indent="0" lvl="0" marL="457200" rtl="0" algn="l">
              <a:lnSpc>
                <a:spcPct val="115000"/>
              </a:lnSpc>
              <a:spcBef>
                <a:spcPts val="0"/>
              </a:spcBef>
              <a:spcAft>
                <a:spcPts val="0"/>
              </a:spcAft>
              <a:buNone/>
            </a:pPr>
            <a:r>
              <a:rPr lang="en">
                <a:solidFill>
                  <a:schemeClr val="dk1"/>
                </a:solidFill>
              </a:rPr>
              <a:t>- </a:t>
            </a:r>
            <a:r>
              <a:rPr lang="en">
                <a:solidFill>
                  <a:schemeClr val="dk1"/>
                </a:solidFill>
              </a:rPr>
              <a:t>Null Hypothesis: The most flight delays are because of the Air Carrier.</a:t>
            </a:r>
            <a:endParaRPr>
              <a:solidFill>
                <a:schemeClr val="dk1"/>
              </a:solidFill>
            </a:endParaRPr>
          </a:p>
          <a:p>
            <a:pPr indent="0" lvl="0" marL="457200" rtl="0" algn="l">
              <a:lnSpc>
                <a:spcPct val="115000"/>
              </a:lnSpc>
              <a:spcBef>
                <a:spcPts val="0"/>
              </a:spcBef>
              <a:spcAft>
                <a:spcPts val="0"/>
              </a:spcAft>
              <a:buNone/>
            </a:pPr>
            <a:r>
              <a:rPr lang="en">
                <a:solidFill>
                  <a:schemeClr val="dk1"/>
                </a:solidFill>
              </a:rPr>
              <a:t>- </a:t>
            </a:r>
            <a:r>
              <a:rPr lang="en">
                <a:solidFill>
                  <a:schemeClr val="dk1"/>
                </a:solidFill>
              </a:rPr>
              <a:t>Alternate Hypothesis: The most flight delays are not because of the Air Carrier.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Is there a greater number of flights arriving on time vs the flights that are delayed? </a:t>
            </a:r>
            <a:endParaRPr>
              <a:solidFill>
                <a:schemeClr val="dk1"/>
              </a:solidFill>
            </a:endParaRPr>
          </a:p>
          <a:p>
            <a:pPr indent="0" lvl="0" marL="457200" rtl="0" algn="l">
              <a:lnSpc>
                <a:spcPct val="115000"/>
              </a:lnSpc>
              <a:spcBef>
                <a:spcPts val="0"/>
              </a:spcBef>
              <a:spcAft>
                <a:spcPts val="0"/>
              </a:spcAft>
              <a:buNone/>
            </a:pPr>
            <a:r>
              <a:rPr lang="en">
                <a:solidFill>
                  <a:schemeClr val="dk1"/>
                </a:solidFill>
              </a:rPr>
              <a:t>- </a:t>
            </a:r>
            <a:r>
              <a:rPr lang="en">
                <a:solidFill>
                  <a:schemeClr val="dk1"/>
                </a:solidFill>
              </a:rPr>
              <a:t>Null Hypothesis: There is not a number percentage of on time flights then delayed flights.</a:t>
            </a:r>
            <a:endParaRPr>
              <a:solidFill>
                <a:schemeClr val="dk1"/>
              </a:solidFill>
            </a:endParaRPr>
          </a:p>
          <a:p>
            <a:pPr indent="0" lvl="0" marL="457200" rtl="0" algn="l">
              <a:lnSpc>
                <a:spcPct val="115000"/>
              </a:lnSpc>
              <a:spcBef>
                <a:spcPts val="0"/>
              </a:spcBef>
              <a:spcAft>
                <a:spcPts val="0"/>
              </a:spcAft>
              <a:buNone/>
            </a:pPr>
            <a:r>
              <a:rPr lang="en">
                <a:solidFill>
                  <a:schemeClr val="dk1"/>
                </a:solidFill>
              </a:rPr>
              <a:t>- Alternate Hypothesis: There is a greater number of on time flights then delayed flights.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dadaeb58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dadaeb58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several analysis, the results from the first business question ‘</a:t>
            </a:r>
            <a:r>
              <a:rPr lang="en">
                <a:solidFill>
                  <a:schemeClr val="dk1"/>
                </a:solidFill>
              </a:rPr>
              <a:t>What reason contributes to the most number of flight delays?’ proves we need to reject the null hypothesis and accept the alternate. The bar graph shows the average number of flights in each category per year. According to the chart and graph in 2018 and 2019 the biggest reasons for flight delays are due to NAS. This refers to the overall airport operations such as air traffic control and or air field congestion. Late aircraft followed by air carrier are the second and third reasons for flight delays. In 2020 however the results changed. Late aircraft was the top reason followed by air carrier and then NAS.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dadaeb58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dadaeb58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by combining all the data together NAS was still the top reasons for flight delays with a percentage of 39.5% out off all the flights. Late aircraft and air carrier came in second and third. </a:t>
            </a:r>
            <a:r>
              <a:rPr lang="en">
                <a:solidFill>
                  <a:schemeClr val="dk1"/>
                </a:solidFill>
              </a:rPr>
              <a:t>This means if an incoming flight arrives late then the following flight is also considered late because it has to leave later than the expected departure time. This is important information for airlines because schedules need to accommodate for late arrivals in order to stop the chain of events of late departures from happening. </a:t>
            </a:r>
            <a:r>
              <a:rPr lang="en"/>
              <a:t>This is important information for Alaska Airlines because air carrier refers to things that they have control over. So if Alaska can find solutions to prevent them from having to delay flights it will improve their performance.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dadaeb58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dadaeb58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answer the second business question, ‘Is there a greater number of flights arriving on time vs flights that are delayed?’, an analysis of the variables in the data set needed to be performed. Based on the results during all three years flights arrived on time more often </a:t>
            </a:r>
            <a:r>
              <a:rPr lang="en"/>
              <a:t>than</a:t>
            </a:r>
            <a:r>
              <a:rPr lang="en"/>
              <a:t> delayed or cancelled flights. This is good news for Alaska Airlines because on time flight performance affects customer satisfaction.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alaskaair.com/content/about-us/history" TargetMode="External"/><Relationship Id="rId4" Type="http://schemas.openxmlformats.org/officeDocument/2006/relationships/hyperlink" Target="https://www.investopedia.com/terms/h/hypothesistesting.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Alaska Airlines </a:t>
            </a:r>
            <a:endParaRPr/>
          </a:p>
          <a:p>
            <a:pPr indent="0" lvl="0" marL="0" rtl="0" algn="ctr">
              <a:spcBef>
                <a:spcPts val="0"/>
              </a:spcBef>
              <a:spcAft>
                <a:spcPts val="0"/>
              </a:spcAft>
              <a:buNone/>
            </a:pPr>
            <a:r>
              <a:rPr lang="en"/>
              <a:t>Flight Delays Project</a:t>
            </a:r>
            <a:endParaRPr/>
          </a:p>
        </p:txBody>
      </p:sp>
      <p:sp>
        <p:nvSpPr>
          <p:cNvPr id="55" name="Google Shape;55;p13"/>
          <p:cNvSpPr txBox="1"/>
          <p:nvPr>
            <p:ph idx="1" type="subTitle"/>
          </p:nvPr>
        </p:nvSpPr>
        <p:spPr>
          <a:xfrm>
            <a:off x="311700" y="2901975"/>
            <a:ext cx="8520600" cy="1445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400">
                <a:solidFill>
                  <a:schemeClr val="dk1"/>
                </a:solidFill>
              </a:rPr>
              <a:t>Alicia Unke</a:t>
            </a:r>
            <a:endParaRPr sz="14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400">
                <a:solidFill>
                  <a:schemeClr val="dk1"/>
                </a:solidFill>
              </a:rPr>
              <a:t>Colorado State University Global</a:t>
            </a:r>
            <a:endParaRPr sz="1400">
              <a:solidFill>
                <a:schemeClr val="dk1"/>
              </a:solidFill>
            </a:endParaRPr>
          </a:p>
          <a:p>
            <a:pPr indent="0" lvl="0" marL="0" rtl="0" algn="l">
              <a:lnSpc>
                <a:spcPct val="150000"/>
              </a:lnSpc>
              <a:spcBef>
                <a:spcPts val="0"/>
              </a:spcBef>
              <a:spcAft>
                <a:spcPts val="0"/>
              </a:spcAft>
              <a:buNone/>
            </a:pPr>
            <a:r>
              <a:rPr lang="en" sz="1400">
                <a:solidFill>
                  <a:schemeClr val="dk1"/>
                </a:solidFill>
              </a:rPr>
              <a:t>MIS581 Capstone - Business Intelligence and Data Analytics</a:t>
            </a:r>
            <a:endParaRPr sz="14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400">
                <a:solidFill>
                  <a:schemeClr val="dk1"/>
                </a:solidFill>
              </a:rPr>
              <a:t>Osama A. Morad, Ph.D.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Business Question #2 Results Cont.</a:t>
            </a:r>
            <a:endParaRPr/>
          </a:p>
        </p:txBody>
      </p:sp>
      <p:pic>
        <p:nvPicPr>
          <p:cNvPr id="115" name="Google Shape;115;p22"/>
          <p:cNvPicPr preferRelativeResize="0"/>
          <p:nvPr/>
        </p:nvPicPr>
        <p:blipFill rotWithShape="1">
          <a:blip r:embed="rId3">
            <a:alphaModFix/>
          </a:blip>
          <a:srcRect b="21651" l="10864" r="59613" t="43590"/>
          <a:stretch/>
        </p:blipFill>
        <p:spPr>
          <a:xfrm>
            <a:off x="4832400" y="1212450"/>
            <a:ext cx="3146325" cy="2086850"/>
          </a:xfrm>
          <a:prstGeom prst="rect">
            <a:avLst/>
          </a:prstGeom>
          <a:noFill/>
          <a:ln>
            <a:noFill/>
          </a:ln>
        </p:spPr>
      </p:pic>
      <p:pic>
        <p:nvPicPr>
          <p:cNvPr id="116" name="Google Shape;116;p22"/>
          <p:cNvPicPr preferRelativeResize="0"/>
          <p:nvPr/>
        </p:nvPicPr>
        <p:blipFill rotWithShape="1">
          <a:blip r:embed="rId4">
            <a:alphaModFix/>
          </a:blip>
          <a:srcRect b="48807" l="19385" r="66742" t="40132"/>
          <a:stretch/>
        </p:blipFill>
        <p:spPr>
          <a:xfrm>
            <a:off x="4832400" y="3382950"/>
            <a:ext cx="2644325" cy="1185924"/>
          </a:xfrm>
          <a:prstGeom prst="rect">
            <a:avLst/>
          </a:prstGeom>
          <a:noFill/>
          <a:ln>
            <a:noFill/>
          </a:ln>
        </p:spPr>
      </p:pic>
      <p:sp>
        <p:nvSpPr>
          <p:cNvPr id="117" name="Google Shape;117;p22"/>
          <p:cNvSpPr txBox="1"/>
          <p:nvPr>
            <p:ph idx="1" type="body"/>
          </p:nvPr>
        </p:nvSpPr>
        <p:spPr>
          <a:xfrm>
            <a:off x="311700" y="1152475"/>
            <a:ext cx="3999900" cy="34164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600">
                <a:solidFill>
                  <a:srgbClr val="000000"/>
                </a:solidFill>
              </a:rPr>
              <a:t>Overall results show flight performance as follows:</a:t>
            </a:r>
            <a:endParaRPr sz="1600">
              <a:solidFill>
                <a:srgbClr val="000000"/>
              </a:solidFill>
            </a:endParaRPr>
          </a:p>
          <a:p>
            <a:pPr indent="-317500" lvl="0" marL="457200" rtl="0" algn="l">
              <a:lnSpc>
                <a:spcPct val="150000"/>
              </a:lnSpc>
              <a:spcBef>
                <a:spcPts val="1600"/>
              </a:spcBef>
              <a:spcAft>
                <a:spcPts val="0"/>
              </a:spcAft>
              <a:buClr>
                <a:srgbClr val="000000"/>
              </a:buClr>
              <a:buSzPts val="1400"/>
              <a:buAutoNum type="arabicPeriod"/>
            </a:pPr>
            <a:r>
              <a:rPr lang="en">
                <a:solidFill>
                  <a:srgbClr val="000000"/>
                </a:solidFill>
              </a:rPr>
              <a:t>Arrive on time = 83%</a:t>
            </a:r>
            <a:endParaRPr>
              <a:solidFill>
                <a:srgbClr val="000000"/>
              </a:solidFill>
            </a:endParaRPr>
          </a:p>
          <a:p>
            <a:pPr indent="-317500" lvl="0" marL="457200" rtl="0" algn="l">
              <a:lnSpc>
                <a:spcPct val="150000"/>
              </a:lnSpc>
              <a:spcBef>
                <a:spcPts val="0"/>
              </a:spcBef>
              <a:spcAft>
                <a:spcPts val="0"/>
              </a:spcAft>
              <a:buClr>
                <a:srgbClr val="000000"/>
              </a:buClr>
              <a:buSzPts val="1400"/>
              <a:buAutoNum type="arabicPeriod"/>
            </a:pPr>
            <a:r>
              <a:rPr lang="en">
                <a:solidFill>
                  <a:srgbClr val="000000"/>
                </a:solidFill>
              </a:rPr>
              <a:t>Delayed by 15 minutes = 15.1%</a:t>
            </a:r>
            <a:endParaRPr>
              <a:solidFill>
                <a:srgbClr val="000000"/>
              </a:solidFill>
            </a:endParaRPr>
          </a:p>
          <a:p>
            <a:pPr indent="-317500" lvl="0" marL="457200" rtl="0" algn="l">
              <a:lnSpc>
                <a:spcPct val="150000"/>
              </a:lnSpc>
              <a:spcBef>
                <a:spcPts val="0"/>
              </a:spcBef>
              <a:spcAft>
                <a:spcPts val="0"/>
              </a:spcAft>
              <a:buClr>
                <a:srgbClr val="000000"/>
              </a:buClr>
              <a:buSzPts val="1400"/>
              <a:buAutoNum type="arabicPeriod"/>
            </a:pPr>
            <a:r>
              <a:rPr lang="en">
                <a:solidFill>
                  <a:srgbClr val="000000"/>
                </a:solidFill>
              </a:rPr>
              <a:t>Cancelled = 1.7%</a:t>
            </a:r>
            <a:endParaRPr>
              <a:solidFill>
                <a:srgbClr val="000000"/>
              </a:solidFill>
            </a:endParaRPr>
          </a:p>
          <a:p>
            <a:pPr indent="-317500" lvl="0" marL="457200" rtl="0" algn="l">
              <a:lnSpc>
                <a:spcPct val="150000"/>
              </a:lnSpc>
              <a:spcBef>
                <a:spcPts val="0"/>
              </a:spcBef>
              <a:spcAft>
                <a:spcPts val="0"/>
              </a:spcAft>
              <a:buClr>
                <a:srgbClr val="000000"/>
              </a:buClr>
              <a:buSzPts val="1400"/>
              <a:buAutoNum type="arabicPeriod"/>
            </a:pPr>
            <a:r>
              <a:rPr lang="en">
                <a:solidFill>
                  <a:srgbClr val="000000"/>
                </a:solidFill>
              </a:rPr>
              <a:t>Diverted = 0.2%</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Char char="-"/>
            </a:pPr>
            <a:r>
              <a:rPr lang="en">
                <a:solidFill>
                  <a:srgbClr val="000000"/>
                </a:solidFill>
              </a:rPr>
              <a:t>Majority of the flights arrive on time.</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The flights that are delayed are caused by NAS followed by late aircraft arrival.</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Alaska Airlines can prevent further late arrivals by adjusting the flight schedule.</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Preventing delays helps maintain satisfied customers.</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457200" rtl="0" algn="l">
              <a:lnSpc>
                <a:spcPct val="150000"/>
              </a:lnSpc>
              <a:spcBef>
                <a:spcPts val="0"/>
              </a:spcBef>
              <a:spcAft>
                <a:spcPts val="0"/>
              </a:spcAft>
              <a:buNone/>
            </a:pPr>
            <a:r>
              <a:rPr lang="en" sz="1300">
                <a:solidFill>
                  <a:schemeClr val="dk1"/>
                </a:solidFill>
              </a:rPr>
              <a:t>Alaska Airlines History. (2020). Retrieved from </a:t>
            </a:r>
            <a:r>
              <a:rPr lang="en" sz="1300">
                <a:solidFill>
                  <a:schemeClr val="dk1"/>
                </a:solidFill>
                <a:uFill>
                  <a:noFill/>
                </a:uFill>
                <a:hlinkClick r:id="rId3">
                  <a:extLst>
                    <a:ext uri="{A12FA001-AC4F-418D-AE19-62706E023703}">
                      <ahyp:hlinkClr val="tx"/>
                    </a:ext>
                  </a:extLst>
                </a:hlinkClick>
              </a:rPr>
              <a:t>https://www.alaskaair.com/content/about-us/history</a:t>
            </a:r>
            <a:endParaRPr sz="1300">
              <a:solidFill>
                <a:schemeClr val="dk1"/>
              </a:solidFill>
            </a:endParaRPr>
          </a:p>
          <a:p>
            <a:pPr indent="-457200" lvl="0" marL="457200" rtl="0" algn="l">
              <a:lnSpc>
                <a:spcPct val="150000"/>
              </a:lnSpc>
              <a:spcBef>
                <a:spcPts val="0"/>
              </a:spcBef>
              <a:spcAft>
                <a:spcPts val="0"/>
              </a:spcAft>
              <a:buNone/>
            </a:pPr>
            <a:r>
              <a:rPr lang="en" sz="1300">
                <a:solidFill>
                  <a:schemeClr val="dk1"/>
                </a:solidFill>
              </a:rPr>
              <a:t>Jha, S. (2019, January 04). The Ethical Challenges Of A Data Science Practitioner. Retrieved from https://blog.quantela.com/the-ethical-challenges-of-a-data-science-practitioner/</a:t>
            </a:r>
            <a:endParaRPr sz="1300">
              <a:solidFill>
                <a:schemeClr val="dk1"/>
              </a:solidFill>
            </a:endParaRPr>
          </a:p>
          <a:p>
            <a:pPr indent="-457200" lvl="0" marL="457200" rtl="0" algn="l">
              <a:lnSpc>
                <a:spcPct val="150000"/>
              </a:lnSpc>
              <a:spcBef>
                <a:spcPts val="0"/>
              </a:spcBef>
              <a:spcAft>
                <a:spcPts val="0"/>
              </a:spcAft>
              <a:buNone/>
            </a:pPr>
            <a:r>
              <a:rPr lang="en" sz="1300">
                <a:solidFill>
                  <a:schemeClr val="dk1"/>
                </a:solidFill>
              </a:rPr>
              <a:t>Majaski, C. (2020, January 27). Hypothesis Testing. Retrieved from </a:t>
            </a:r>
            <a:r>
              <a:rPr lang="en" sz="1300">
                <a:solidFill>
                  <a:schemeClr val="dk1"/>
                </a:solidFill>
                <a:uFill>
                  <a:noFill/>
                </a:uFill>
                <a:hlinkClick r:id="rId4">
                  <a:extLst>
                    <a:ext uri="{A12FA001-AC4F-418D-AE19-62706E023703}">
                      <ahyp:hlinkClr val="tx"/>
                    </a:ext>
                  </a:extLst>
                </a:hlinkClick>
              </a:rPr>
              <a:t>https://www.investopedia.com/terms/h/hypothesistesting.asp</a:t>
            </a:r>
            <a:endParaRPr sz="1300">
              <a:solidFill>
                <a:schemeClr val="dk1"/>
              </a:solidFill>
            </a:endParaRPr>
          </a:p>
          <a:p>
            <a:pPr indent="-457200" lvl="0" marL="457200" rtl="0" algn="l">
              <a:lnSpc>
                <a:spcPct val="150000"/>
              </a:lnSpc>
              <a:spcBef>
                <a:spcPts val="0"/>
              </a:spcBef>
              <a:spcAft>
                <a:spcPts val="0"/>
              </a:spcAft>
              <a:buNone/>
            </a:pPr>
            <a:r>
              <a:rPr lang="en" sz="1300">
                <a:solidFill>
                  <a:schemeClr val="dk1"/>
                </a:solidFill>
              </a:rPr>
              <a:t>Rice, M. (2019, August 26). 7 Big Data Security Issues to Consider. Retrieved from https://builtin.com/big-data/big-data-security</a:t>
            </a:r>
            <a:endParaRPr sz="1300">
              <a:solidFill>
                <a:schemeClr val="dk1"/>
              </a:solidFill>
            </a:endParaRPr>
          </a:p>
          <a:p>
            <a:pPr indent="-457200" lvl="0" marL="457200" rtl="0" algn="l">
              <a:lnSpc>
                <a:spcPct val="150000"/>
              </a:lnSpc>
              <a:spcBef>
                <a:spcPts val="0"/>
              </a:spcBef>
              <a:spcAft>
                <a:spcPts val="0"/>
              </a:spcAft>
              <a:buNone/>
            </a:pPr>
            <a:r>
              <a:rPr lang="en" sz="1300">
                <a:solidFill>
                  <a:schemeClr val="dk1"/>
                </a:solidFill>
              </a:rPr>
              <a:t>US DOT. (2020, March 05). Airline On-Time Performance and Causes of Flight Delays. Retrieved from https://www.bts.dot.gov/explore-topics-and-geography/topics/airline-time-performance-and-causes-flight-delays</a:t>
            </a:r>
            <a:endParaRPr sz="1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Information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In 1972, Alaska Airlines was in a financial crisis.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A new business plan was created to set themselves apart from other airlines.</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Increase on-time flight performances.</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Provide outstanding customer service.</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New business plan allowed Alaska Airlines to grow and be profitable for 19 years straight (2020).</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Today they continue to stand out with: </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Outstanding customer service</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B</a:t>
            </a:r>
            <a:r>
              <a:rPr lang="en">
                <a:solidFill>
                  <a:schemeClr val="dk1"/>
                </a:solidFill>
              </a:rPr>
              <a:t>y offering more flights to new destinations</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The Data Set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Data provided by U.S. Department of Transportation (USDOT).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Managed by the Bureau of Transportation Statistics department.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Purpose of this data set is to track whether flights arrived on time or if they are delayed.</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Delayed flights = any flights arriving 15 minutes past the scheduled time.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Flight delay causes are: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Air carrier</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Extreme weather</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National Aviation System (NAS)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Late-arriving aircraft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Security</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and Techniques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Programs used:</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SAS Studio</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Python Jupyter</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The four steps for hypothesis testing are:</a:t>
            </a:r>
            <a:endParaRPr>
              <a:solidFill>
                <a:schemeClr val="dk1"/>
              </a:solidFill>
            </a:endParaRPr>
          </a:p>
          <a:p>
            <a:pPr indent="-317500" lvl="0" marL="914400" rtl="0" algn="l">
              <a:lnSpc>
                <a:spcPct val="150000"/>
              </a:lnSpc>
              <a:spcBef>
                <a:spcPts val="0"/>
              </a:spcBef>
              <a:spcAft>
                <a:spcPts val="0"/>
              </a:spcAft>
              <a:buClr>
                <a:schemeClr val="dk1"/>
              </a:buClr>
              <a:buSzPts val="1400"/>
              <a:buAutoNum type="arabicPeriod"/>
            </a:pPr>
            <a:r>
              <a:rPr lang="en" sz="1400">
                <a:solidFill>
                  <a:schemeClr val="dk1"/>
                </a:solidFill>
              </a:rPr>
              <a:t>State the two hypotheses so that only one can be right.</a:t>
            </a:r>
            <a:endParaRPr sz="1400">
              <a:solidFill>
                <a:schemeClr val="dk1"/>
              </a:solidFill>
            </a:endParaRPr>
          </a:p>
          <a:p>
            <a:pPr indent="-317500" lvl="0" marL="914400" rtl="0" algn="l">
              <a:lnSpc>
                <a:spcPct val="150000"/>
              </a:lnSpc>
              <a:spcBef>
                <a:spcPts val="0"/>
              </a:spcBef>
              <a:spcAft>
                <a:spcPts val="0"/>
              </a:spcAft>
              <a:buClr>
                <a:schemeClr val="dk1"/>
              </a:buClr>
              <a:buSzPts val="1400"/>
              <a:buAutoNum type="arabicPeriod"/>
            </a:pPr>
            <a:r>
              <a:rPr lang="en" sz="1400">
                <a:solidFill>
                  <a:schemeClr val="dk1"/>
                </a:solidFill>
              </a:rPr>
              <a:t>Formulate an analysis plan which outlines how the data will be evaluated.</a:t>
            </a:r>
            <a:endParaRPr sz="1400">
              <a:solidFill>
                <a:schemeClr val="dk1"/>
              </a:solidFill>
            </a:endParaRPr>
          </a:p>
          <a:p>
            <a:pPr indent="-317500" lvl="0" marL="914400" rtl="0" algn="l">
              <a:lnSpc>
                <a:spcPct val="150000"/>
              </a:lnSpc>
              <a:spcBef>
                <a:spcPts val="0"/>
              </a:spcBef>
              <a:spcAft>
                <a:spcPts val="0"/>
              </a:spcAft>
              <a:buClr>
                <a:schemeClr val="dk1"/>
              </a:buClr>
              <a:buSzPts val="1400"/>
              <a:buAutoNum type="arabicPeriod"/>
            </a:pPr>
            <a:r>
              <a:rPr lang="en" sz="1400">
                <a:solidFill>
                  <a:schemeClr val="dk1"/>
                </a:solidFill>
              </a:rPr>
              <a:t>Carry out the plan and physically analyze the sample data.</a:t>
            </a:r>
            <a:endParaRPr sz="1400">
              <a:solidFill>
                <a:schemeClr val="dk1"/>
              </a:solidFill>
            </a:endParaRPr>
          </a:p>
          <a:p>
            <a:pPr indent="-317500" lvl="0" marL="914400" rtl="0" algn="l">
              <a:lnSpc>
                <a:spcPct val="150000"/>
              </a:lnSpc>
              <a:spcBef>
                <a:spcPts val="0"/>
              </a:spcBef>
              <a:spcAft>
                <a:spcPts val="0"/>
              </a:spcAft>
              <a:buClr>
                <a:schemeClr val="dk1"/>
              </a:buClr>
              <a:buSzPts val="1400"/>
              <a:buAutoNum type="arabicPeriod"/>
            </a:pPr>
            <a:r>
              <a:rPr lang="en" sz="1400">
                <a:solidFill>
                  <a:schemeClr val="dk1"/>
                </a:solidFill>
              </a:rPr>
              <a:t>Analyze the results and given the data, either reject the null hypothesis or state that the null hypothesis is plausible (Majaski, 2020).</a:t>
            </a:r>
            <a:endParaRPr sz="14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Privacy, and Ethics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Security and privacy challenges: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Cloud configuration problems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Weak identity governance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Clashing application softwares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Glitchy new software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Remote data storage (Rice, 2019).</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“Ethical challenges occur when opinions on what is considered right and wrong deviate” (Jha, 2019).</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Ethical challenges: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Unfair discrimination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Reinforcement of human biases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Lack of transparency</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and Hypothesis Questions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AutoNum type="arabicPeriod"/>
            </a:pPr>
            <a:r>
              <a:rPr lang="en">
                <a:solidFill>
                  <a:schemeClr val="dk1"/>
                </a:solidFill>
              </a:rPr>
              <a:t>What reason contributes to the most number of flight delays?</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Null Hypothesis: The most flight delays are because of the Air Carrier.</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Alternate Hypothesis: The most flight delays are not because of the Air Carrier.</a:t>
            </a:r>
            <a:endParaRPr>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lang="en">
                <a:solidFill>
                  <a:schemeClr val="dk1"/>
                </a:solidFill>
              </a:rPr>
              <a:t>Is there a greater number of flights arriving on time vs the flights that are delayed? </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Null Hypothesis: There is not a number percentage of on time flights then delayed flights.</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Alternate Hypothesis: There is a greater number of on time flights then delayed flights.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Question #1 Results</a:t>
            </a:r>
            <a:endParaRPr/>
          </a:p>
        </p:txBody>
      </p:sp>
      <p:sp>
        <p:nvSpPr>
          <p:cNvPr id="91" name="Google Shape;91;p19"/>
          <p:cNvSpPr txBox="1"/>
          <p:nvPr>
            <p:ph idx="2" type="body"/>
          </p:nvPr>
        </p:nvSpPr>
        <p:spPr>
          <a:xfrm>
            <a:off x="4832400" y="1152475"/>
            <a:ext cx="3999900" cy="3416400"/>
          </a:xfrm>
          <a:prstGeom prst="rect">
            <a:avLst/>
          </a:prstGeom>
        </p:spPr>
        <p:txBody>
          <a:bodyPr anchorCtr="0" anchor="ctr"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rPr>
              <a:t>In 2018 &amp; 2019, top 3 reasons for flight delays are:</a:t>
            </a:r>
            <a:endParaRPr sz="1600">
              <a:solidFill>
                <a:schemeClr val="dk1"/>
              </a:solidFill>
            </a:endParaRPr>
          </a:p>
          <a:p>
            <a:pPr indent="-317500" lvl="1" marL="914400" rtl="0" algn="l">
              <a:lnSpc>
                <a:spcPct val="150000"/>
              </a:lnSpc>
              <a:spcBef>
                <a:spcPts val="0"/>
              </a:spcBef>
              <a:spcAft>
                <a:spcPts val="0"/>
              </a:spcAft>
              <a:buClr>
                <a:schemeClr val="dk1"/>
              </a:buClr>
              <a:buSzPts val="1400"/>
              <a:buChar char="-"/>
            </a:pPr>
            <a:r>
              <a:rPr lang="en" sz="1400">
                <a:solidFill>
                  <a:schemeClr val="dk1"/>
                </a:solidFill>
              </a:rPr>
              <a:t>NAS</a:t>
            </a:r>
            <a:endParaRPr sz="1400">
              <a:solidFill>
                <a:schemeClr val="dk1"/>
              </a:solidFill>
            </a:endParaRPr>
          </a:p>
          <a:p>
            <a:pPr indent="-317500" lvl="1" marL="914400" rtl="0" algn="l">
              <a:lnSpc>
                <a:spcPct val="150000"/>
              </a:lnSpc>
              <a:spcBef>
                <a:spcPts val="0"/>
              </a:spcBef>
              <a:spcAft>
                <a:spcPts val="0"/>
              </a:spcAft>
              <a:buClr>
                <a:schemeClr val="dk1"/>
              </a:buClr>
              <a:buSzPts val="1400"/>
              <a:buChar char="-"/>
            </a:pPr>
            <a:r>
              <a:rPr lang="en" sz="1400">
                <a:solidFill>
                  <a:schemeClr val="dk1"/>
                </a:solidFill>
              </a:rPr>
              <a:t>Late aircraft</a:t>
            </a:r>
            <a:endParaRPr sz="1400">
              <a:solidFill>
                <a:schemeClr val="dk1"/>
              </a:solidFill>
            </a:endParaRPr>
          </a:p>
          <a:p>
            <a:pPr indent="-317500" lvl="1" marL="914400" rtl="0" algn="l">
              <a:lnSpc>
                <a:spcPct val="150000"/>
              </a:lnSpc>
              <a:spcBef>
                <a:spcPts val="0"/>
              </a:spcBef>
              <a:spcAft>
                <a:spcPts val="0"/>
              </a:spcAft>
              <a:buClr>
                <a:schemeClr val="dk1"/>
              </a:buClr>
              <a:buSzPts val="1400"/>
              <a:buChar char="-"/>
            </a:pPr>
            <a:r>
              <a:rPr lang="en" sz="1400">
                <a:solidFill>
                  <a:schemeClr val="dk1"/>
                </a:solidFill>
              </a:rPr>
              <a:t>Air carrier</a:t>
            </a:r>
            <a:endParaRPr sz="14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In 2020, top 3 reasons are:</a:t>
            </a:r>
            <a:endParaRPr sz="1600">
              <a:solidFill>
                <a:schemeClr val="dk1"/>
              </a:solidFill>
            </a:endParaRPr>
          </a:p>
          <a:p>
            <a:pPr indent="-317500" lvl="1" marL="914400" rtl="0" algn="l">
              <a:lnSpc>
                <a:spcPct val="150000"/>
              </a:lnSpc>
              <a:spcBef>
                <a:spcPts val="0"/>
              </a:spcBef>
              <a:spcAft>
                <a:spcPts val="0"/>
              </a:spcAft>
              <a:buClr>
                <a:schemeClr val="dk1"/>
              </a:buClr>
              <a:buSzPts val="1400"/>
              <a:buChar char="-"/>
            </a:pPr>
            <a:r>
              <a:rPr lang="en" sz="1400">
                <a:solidFill>
                  <a:schemeClr val="dk1"/>
                </a:solidFill>
              </a:rPr>
              <a:t>Late aircraft</a:t>
            </a:r>
            <a:endParaRPr sz="1400">
              <a:solidFill>
                <a:schemeClr val="dk1"/>
              </a:solidFill>
            </a:endParaRPr>
          </a:p>
          <a:p>
            <a:pPr indent="-317500" lvl="1" marL="914400" rtl="0" algn="l">
              <a:lnSpc>
                <a:spcPct val="150000"/>
              </a:lnSpc>
              <a:spcBef>
                <a:spcPts val="0"/>
              </a:spcBef>
              <a:spcAft>
                <a:spcPts val="0"/>
              </a:spcAft>
              <a:buClr>
                <a:schemeClr val="dk1"/>
              </a:buClr>
              <a:buSzPts val="1400"/>
              <a:buChar char="-"/>
            </a:pPr>
            <a:r>
              <a:rPr lang="en" sz="1400">
                <a:solidFill>
                  <a:schemeClr val="dk1"/>
                </a:solidFill>
              </a:rPr>
              <a:t>Air Carrier</a:t>
            </a:r>
            <a:endParaRPr sz="1400">
              <a:solidFill>
                <a:schemeClr val="dk1"/>
              </a:solidFill>
            </a:endParaRPr>
          </a:p>
          <a:p>
            <a:pPr indent="-317500" lvl="1" marL="914400" rtl="0" algn="l">
              <a:lnSpc>
                <a:spcPct val="150000"/>
              </a:lnSpc>
              <a:spcBef>
                <a:spcPts val="0"/>
              </a:spcBef>
              <a:spcAft>
                <a:spcPts val="0"/>
              </a:spcAft>
              <a:buClr>
                <a:schemeClr val="dk1"/>
              </a:buClr>
              <a:buSzPts val="1400"/>
              <a:buChar char="-"/>
            </a:pPr>
            <a:r>
              <a:rPr lang="en" sz="1400">
                <a:solidFill>
                  <a:schemeClr val="dk1"/>
                </a:solidFill>
              </a:rPr>
              <a:t>NAS</a:t>
            </a:r>
            <a:endParaRPr sz="1400">
              <a:solidFill>
                <a:schemeClr val="dk1"/>
              </a:solidFill>
            </a:endParaRPr>
          </a:p>
        </p:txBody>
      </p:sp>
      <p:pic>
        <p:nvPicPr>
          <p:cNvPr id="92" name="Google Shape;92;p19"/>
          <p:cNvPicPr preferRelativeResize="0"/>
          <p:nvPr/>
        </p:nvPicPr>
        <p:blipFill rotWithShape="1">
          <a:blip r:embed="rId3">
            <a:alphaModFix/>
          </a:blip>
          <a:srcRect b="20045" l="19069" r="55181" t="45990"/>
          <a:stretch/>
        </p:blipFill>
        <p:spPr>
          <a:xfrm>
            <a:off x="311700" y="1152475"/>
            <a:ext cx="2924175" cy="2162175"/>
          </a:xfrm>
          <a:prstGeom prst="rect">
            <a:avLst/>
          </a:prstGeom>
          <a:noFill/>
          <a:ln>
            <a:noFill/>
          </a:ln>
        </p:spPr>
      </p:pic>
      <p:pic>
        <p:nvPicPr>
          <p:cNvPr id="93" name="Google Shape;93;p19"/>
          <p:cNvPicPr preferRelativeResize="0"/>
          <p:nvPr/>
        </p:nvPicPr>
        <p:blipFill>
          <a:blip r:embed="rId4">
            <a:alphaModFix/>
          </a:blip>
          <a:stretch>
            <a:fillRect/>
          </a:stretch>
        </p:blipFill>
        <p:spPr>
          <a:xfrm>
            <a:off x="311700" y="3449412"/>
            <a:ext cx="4053375" cy="122733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Business Question #1 Results Cont.</a:t>
            </a:r>
            <a:endParaRPr/>
          </a:p>
        </p:txBody>
      </p:sp>
      <p:pic>
        <p:nvPicPr>
          <p:cNvPr id="99" name="Google Shape;99;p20"/>
          <p:cNvPicPr preferRelativeResize="0"/>
          <p:nvPr/>
        </p:nvPicPr>
        <p:blipFill rotWithShape="1">
          <a:blip r:embed="rId3">
            <a:alphaModFix/>
          </a:blip>
          <a:srcRect b="24605" l="13950" r="57545" t="39157"/>
          <a:stretch/>
        </p:blipFill>
        <p:spPr>
          <a:xfrm>
            <a:off x="4832400" y="1152463"/>
            <a:ext cx="2638425" cy="1876425"/>
          </a:xfrm>
          <a:prstGeom prst="rect">
            <a:avLst/>
          </a:prstGeom>
          <a:noFill/>
          <a:ln>
            <a:noFill/>
          </a:ln>
        </p:spPr>
      </p:pic>
      <p:pic>
        <p:nvPicPr>
          <p:cNvPr id="100" name="Google Shape;100;p20"/>
          <p:cNvPicPr preferRelativeResize="0"/>
          <p:nvPr/>
        </p:nvPicPr>
        <p:blipFill>
          <a:blip r:embed="rId4">
            <a:alphaModFix/>
          </a:blip>
          <a:stretch>
            <a:fillRect/>
          </a:stretch>
        </p:blipFill>
        <p:spPr>
          <a:xfrm>
            <a:off x="4832399" y="3163650"/>
            <a:ext cx="3391875" cy="1157325"/>
          </a:xfrm>
          <a:prstGeom prst="rect">
            <a:avLst/>
          </a:prstGeom>
          <a:noFill/>
          <a:ln>
            <a:noFill/>
          </a:ln>
        </p:spPr>
      </p:pic>
      <p:sp>
        <p:nvSpPr>
          <p:cNvPr id="101" name="Google Shape;101;p20"/>
          <p:cNvSpPr txBox="1"/>
          <p:nvPr>
            <p:ph idx="2" type="body"/>
          </p:nvPr>
        </p:nvSpPr>
        <p:spPr>
          <a:xfrm>
            <a:off x="311700" y="1152475"/>
            <a:ext cx="3999900" cy="34164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600">
                <a:solidFill>
                  <a:srgbClr val="000000"/>
                </a:solidFill>
              </a:rPr>
              <a:t>Overall results show main causes of flight delays are:</a:t>
            </a:r>
            <a:endParaRPr sz="1600">
              <a:solidFill>
                <a:srgbClr val="000000"/>
              </a:solidFill>
            </a:endParaRPr>
          </a:p>
          <a:p>
            <a:pPr indent="-317500" lvl="0" marL="457200" rtl="0" algn="l">
              <a:lnSpc>
                <a:spcPct val="150000"/>
              </a:lnSpc>
              <a:spcBef>
                <a:spcPts val="1600"/>
              </a:spcBef>
              <a:spcAft>
                <a:spcPts val="0"/>
              </a:spcAft>
              <a:buClr>
                <a:srgbClr val="000000"/>
              </a:buClr>
              <a:buSzPts val="1400"/>
              <a:buAutoNum type="arabicPeriod"/>
            </a:pPr>
            <a:r>
              <a:rPr lang="en">
                <a:solidFill>
                  <a:srgbClr val="000000"/>
                </a:solidFill>
              </a:rPr>
              <a:t>NAS = 39.5%</a:t>
            </a:r>
            <a:endParaRPr>
              <a:solidFill>
                <a:srgbClr val="000000"/>
              </a:solidFill>
            </a:endParaRPr>
          </a:p>
          <a:p>
            <a:pPr indent="-317500" lvl="0" marL="457200" rtl="0" algn="l">
              <a:lnSpc>
                <a:spcPct val="150000"/>
              </a:lnSpc>
              <a:spcBef>
                <a:spcPts val="0"/>
              </a:spcBef>
              <a:spcAft>
                <a:spcPts val="0"/>
              </a:spcAft>
              <a:buClr>
                <a:srgbClr val="000000"/>
              </a:buClr>
              <a:buSzPts val="1400"/>
              <a:buAutoNum type="arabicPeriod"/>
            </a:pPr>
            <a:r>
              <a:rPr lang="en">
                <a:solidFill>
                  <a:srgbClr val="000000"/>
                </a:solidFill>
              </a:rPr>
              <a:t>Late aircraft = 31.9%</a:t>
            </a:r>
            <a:endParaRPr>
              <a:solidFill>
                <a:srgbClr val="000000"/>
              </a:solidFill>
            </a:endParaRPr>
          </a:p>
          <a:p>
            <a:pPr indent="-317500" lvl="0" marL="457200" rtl="0" algn="l">
              <a:lnSpc>
                <a:spcPct val="150000"/>
              </a:lnSpc>
              <a:spcBef>
                <a:spcPts val="0"/>
              </a:spcBef>
              <a:spcAft>
                <a:spcPts val="0"/>
              </a:spcAft>
              <a:buClr>
                <a:srgbClr val="000000"/>
              </a:buClr>
              <a:buSzPts val="1400"/>
              <a:buAutoNum type="arabicPeriod"/>
            </a:pPr>
            <a:r>
              <a:rPr lang="en">
                <a:solidFill>
                  <a:srgbClr val="000000"/>
                </a:solidFill>
              </a:rPr>
              <a:t>Air carrier = 25.9%</a:t>
            </a:r>
            <a:endParaRPr>
              <a:solidFill>
                <a:srgbClr val="000000"/>
              </a:solidFill>
            </a:endParaRPr>
          </a:p>
          <a:p>
            <a:pPr indent="-317500" lvl="0" marL="457200" rtl="0" algn="l">
              <a:lnSpc>
                <a:spcPct val="150000"/>
              </a:lnSpc>
              <a:spcBef>
                <a:spcPts val="0"/>
              </a:spcBef>
              <a:spcAft>
                <a:spcPts val="0"/>
              </a:spcAft>
              <a:buClr>
                <a:srgbClr val="000000"/>
              </a:buClr>
              <a:buSzPts val="1400"/>
              <a:buAutoNum type="arabicPeriod"/>
            </a:pPr>
            <a:r>
              <a:rPr lang="en">
                <a:solidFill>
                  <a:srgbClr val="000000"/>
                </a:solidFill>
              </a:rPr>
              <a:t>Weather = 2.5% </a:t>
            </a:r>
            <a:endParaRPr>
              <a:solidFill>
                <a:srgbClr val="000000"/>
              </a:solidFill>
            </a:endParaRPr>
          </a:p>
          <a:p>
            <a:pPr indent="-317500" lvl="0" marL="457200" rtl="0" algn="l">
              <a:lnSpc>
                <a:spcPct val="150000"/>
              </a:lnSpc>
              <a:spcBef>
                <a:spcPts val="0"/>
              </a:spcBef>
              <a:spcAft>
                <a:spcPts val="0"/>
              </a:spcAft>
              <a:buClr>
                <a:srgbClr val="000000"/>
              </a:buClr>
              <a:buSzPts val="1400"/>
              <a:buAutoNum type="arabicPeriod"/>
            </a:pPr>
            <a:r>
              <a:rPr lang="en">
                <a:solidFill>
                  <a:srgbClr val="000000"/>
                </a:solidFill>
              </a:rPr>
              <a:t>Security = 0.2%</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Question #2 Results</a:t>
            </a:r>
            <a:endParaRPr/>
          </a:p>
        </p:txBody>
      </p:sp>
      <p:sp>
        <p:nvSpPr>
          <p:cNvPr id="107" name="Google Shape;107;p21"/>
          <p:cNvSpPr txBox="1"/>
          <p:nvPr>
            <p:ph idx="2" type="body"/>
          </p:nvPr>
        </p:nvSpPr>
        <p:spPr>
          <a:xfrm>
            <a:off x="4832400" y="1152475"/>
            <a:ext cx="3999900" cy="34164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a:solidFill>
                  <a:srgbClr val="000000"/>
                </a:solidFill>
              </a:rPr>
              <a:t>Flight </a:t>
            </a:r>
            <a:r>
              <a:rPr lang="en">
                <a:solidFill>
                  <a:srgbClr val="000000"/>
                </a:solidFill>
              </a:rPr>
              <a:t>performance</a:t>
            </a:r>
            <a:r>
              <a:rPr lang="en">
                <a:solidFill>
                  <a:srgbClr val="000000"/>
                </a:solidFill>
              </a:rPr>
              <a:t> outcome per year:</a:t>
            </a:r>
            <a:endParaRPr>
              <a:solidFill>
                <a:srgbClr val="000000"/>
              </a:solidFill>
            </a:endParaRPr>
          </a:p>
          <a:p>
            <a:pPr indent="-317500" lvl="0" marL="457200" rtl="0" algn="l">
              <a:lnSpc>
                <a:spcPct val="150000"/>
              </a:lnSpc>
              <a:spcBef>
                <a:spcPts val="1600"/>
              </a:spcBef>
              <a:spcAft>
                <a:spcPts val="0"/>
              </a:spcAft>
              <a:buClr>
                <a:srgbClr val="000000"/>
              </a:buClr>
              <a:buSzPts val="1400"/>
              <a:buAutoNum type="arabicPeriod"/>
            </a:pPr>
            <a:r>
              <a:rPr lang="en">
                <a:solidFill>
                  <a:srgbClr val="000000"/>
                </a:solidFill>
              </a:rPr>
              <a:t>Arrived on time</a:t>
            </a:r>
            <a:endParaRPr>
              <a:solidFill>
                <a:srgbClr val="000000"/>
              </a:solidFill>
            </a:endParaRPr>
          </a:p>
          <a:p>
            <a:pPr indent="-317500" lvl="0" marL="457200" rtl="0" algn="l">
              <a:lnSpc>
                <a:spcPct val="150000"/>
              </a:lnSpc>
              <a:spcBef>
                <a:spcPts val="0"/>
              </a:spcBef>
              <a:spcAft>
                <a:spcPts val="0"/>
              </a:spcAft>
              <a:buClr>
                <a:srgbClr val="000000"/>
              </a:buClr>
              <a:buSzPts val="1400"/>
              <a:buAutoNum type="arabicPeriod"/>
            </a:pPr>
            <a:r>
              <a:rPr lang="en">
                <a:solidFill>
                  <a:srgbClr val="000000"/>
                </a:solidFill>
              </a:rPr>
              <a:t>Delayed at least 15 minutes</a:t>
            </a:r>
            <a:endParaRPr>
              <a:solidFill>
                <a:srgbClr val="000000"/>
              </a:solidFill>
            </a:endParaRPr>
          </a:p>
          <a:p>
            <a:pPr indent="-317500" lvl="0" marL="457200" rtl="0" algn="l">
              <a:lnSpc>
                <a:spcPct val="150000"/>
              </a:lnSpc>
              <a:spcBef>
                <a:spcPts val="0"/>
              </a:spcBef>
              <a:spcAft>
                <a:spcPts val="0"/>
              </a:spcAft>
              <a:buClr>
                <a:srgbClr val="000000"/>
              </a:buClr>
              <a:buSzPts val="1400"/>
              <a:buAutoNum type="arabicPeriod"/>
            </a:pPr>
            <a:r>
              <a:rPr lang="en">
                <a:solidFill>
                  <a:srgbClr val="000000"/>
                </a:solidFill>
              </a:rPr>
              <a:t>Cancelled</a:t>
            </a:r>
            <a:endParaRPr>
              <a:solidFill>
                <a:srgbClr val="000000"/>
              </a:solidFill>
            </a:endParaRPr>
          </a:p>
          <a:p>
            <a:pPr indent="-317500" lvl="0" marL="457200" rtl="0" algn="l">
              <a:lnSpc>
                <a:spcPct val="150000"/>
              </a:lnSpc>
              <a:spcBef>
                <a:spcPts val="0"/>
              </a:spcBef>
              <a:spcAft>
                <a:spcPts val="0"/>
              </a:spcAft>
              <a:buClr>
                <a:srgbClr val="000000"/>
              </a:buClr>
              <a:buSzPts val="1400"/>
              <a:buAutoNum type="arabicPeriod"/>
            </a:pPr>
            <a:r>
              <a:rPr lang="en">
                <a:solidFill>
                  <a:srgbClr val="000000"/>
                </a:solidFill>
              </a:rPr>
              <a:t>Diverted</a:t>
            </a:r>
            <a:endParaRPr>
              <a:solidFill>
                <a:srgbClr val="000000"/>
              </a:solidFill>
            </a:endParaRPr>
          </a:p>
        </p:txBody>
      </p:sp>
      <p:pic>
        <p:nvPicPr>
          <p:cNvPr id="108" name="Google Shape;108;p21"/>
          <p:cNvPicPr preferRelativeResize="0"/>
          <p:nvPr/>
        </p:nvPicPr>
        <p:blipFill rotWithShape="1">
          <a:blip r:embed="rId3">
            <a:alphaModFix/>
          </a:blip>
          <a:srcRect b="30020" l="19100" r="53616" t="35454"/>
          <a:stretch/>
        </p:blipFill>
        <p:spPr>
          <a:xfrm>
            <a:off x="311700" y="1145776"/>
            <a:ext cx="2945554" cy="2086850"/>
          </a:xfrm>
          <a:prstGeom prst="rect">
            <a:avLst/>
          </a:prstGeom>
          <a:noFill/>
          <a:ln>
            <a:noFill/>
          </a:ln>
        </p:spPr>
      </p:pic>
      <p:pic>
        <p:nvPicPr>
          <p:cNvPr id="109" name="Google Shape;109;p21"/>
          <p:cNvPicPr preferRelativeResize="0"/>
          <p:nvPr/>
        </p:nvPicPr>
        <p:blipFill>
          <a:blip r:embed="rId4">
            <a:alphaModFix/>
          </a:blip>
          <a:stretch>
            <a:fillRect/>
          </a:stretch>
        </p:blipFill>
        <p:spPr>
          <a:xfrm>
            <a:off x="311700" y="3360675"/>
            <a:ext cx="3342200" cy="1432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