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92E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2745300-0BB6-445C-93FF-B61878F3B1B4}" type="datetimeFigureOut">
              <a:rPr lang="en-IN" smtClean="0"/>
              <a:t>03-11-2015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D349129-E698-4618-A20F-1F14BFF63D0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44" y="332656"/>
            <a:ext cx="9144000" cy="2232248"/>
          </a:xfrm>
        </p:spPr>
        <p:txBody>
          <a:bodyPr/>
          <a:lstStyle/>
          <a:p>
            <a:pPr algn="ctr"/>
            <a:r>
              <a:rPr lang="en-IN" sz="4200" b="1" dirty="0" smtClean="0">
                <a:latin typeface="Copperplate Gothic Light" pitchFamily="34" charset="0"/>
                <a:cs typeface="MoolBoran" pitchFamily="34" charset="0"/>
              </a:rPr>
              <a:t>IMAGE  CAPTURING  USING BLINK  DETECTION</a:t>
            </a:r>
            <a:endParaRPr lang="en-IN" sz="4200" b="1" dirty="0">
              <a:latin typeface="Copperplate Gothic Light" pitchFamily="34" charset="0"/>
              <a:cs typeface="MoolBoran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861048"/>
            <a:ext cx="6809184" cy="2639144"/>
          </a:xfrm>
        </p:spPr>
        <p:txBody>
          <a:bodyPr>
            <a:noAutofit/>
          </a:bodyPr>
          <a:lstStyle/>
          <a:p>
            <a:pPr algn="r"/>
            <a:r>
              <a:rPr lang="en-IN" sz="24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AUNSH CHAUDHARI  60004120009</a:t>
            </a:r>
          </a:p>
          <a:p>
            <a:pPr algn="r"/>
            <a:r>
              <a:rPr lang="en-IN" sz="24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KENA KOTHARI  60004120052</a:t>
            </a:r>
          </a:p>
          <a:p>
            <a:pPr algn="r"/>
            <a:r>
              <a:rPr lang="en-IN" sz="24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KEVAL LAKHANI  60004120056</a:t>
            </a:r>
          </a:p>
          <a:p>
            <a:pPr algn="r"/>
            <a:endParaRPr lang="en-IN" sz="2400" b="1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algn="r"/>
            <a:endParaRPr lang="en-IN" sz="2400" b="1" dirty="0" smtClean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algn="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GUIDED BY PROF. HARISH NARULA</a:t>
            </a:r>
          </a:p>
          <a:p>
            <a:pPr algn="r"/>
            <a:endParaRPr lang="en-IN" sz="2400" b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300" u="sng" dirty="0" smtClean="0">
                <a:latin typeface="Copperplate Gothic Light" pitchFamily="34" charset="0"/>
              </a:rPr>
              <a:t>Proposed Solution</a:t>
            </a:r>
            <a:endParaRPr lang="en-IN" sz="3300" u="sng" dirty="0">
              <a:latin typeface="Copperplate Gothic Light" pitchFamily="34" charset="0"/>
            </a:endParaRPr>
          </a:p>
        </p:txBody>
      </p:sp>
      <p:pic>
        <p:nvPicPr>
          <p:cNvPr id="4099" name="Picture 3" descr="C:\Users\Kops\Desktop\Untitle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824"/>
            <a:ext cx="4089722" cy="4089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282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399032"/>
          </a:xfrm>
        </p:spPr>
        <p:txBody>
          <a:bodyPr/>
          <a:lstStyle/>
          <a:p>
            <a:pPr algn="ctr"/>
            <a:r>
              <a:rPr lang="en-IN" sz="5400" dirty="0" smtClean="0">
                <a:latin typeface="Copperplate Gothic Light" pitchFamily="34" charset="0"/>
              </a:rPr>
              <a:t>Thank You!</a:t>
            </a:r>
            <a:endParaRPr lang="en-IN" dirty="0">
              <a:latin typeface="Copperplate Gothic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4800" cy="1498178"/>
          </a:xfrm>
        </p:spPr>
        <p:txBody>
          <a:bodyPr>
            <a:normAutofit/>
          </a:bodyPr>
          <a:lstStyle/>
          <a:p>
            <a:pPr algn="ctr"/>
            <a:r>
              <a:rPr lang="en-IN" sz="3300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  <a:cs typeface="MoolBoran" pitchFamily="34" charset="0"/>
              </a:rPr>
              <a:t>INTRODUCTION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72000"/>
          </a:xfrm>
        </p:spPr>
        <p:txBody>
          <a:bodyPr/>
          <a:lstStyle/>
          <a:p>
            <a:r>
              <a:rPr lang="en-IN" sz="2400" b="1" dirty="0" smtClean="0">
                <a:latin typeface="Calibri" pitchFamily="34" charset="0"/>
                <a:cs typeface="MoolBoran" pitchFamily="34" charset="0"/>
              </a:rPr>
              <a:t>DOMAIN NAME – EMBEDDED SYSTEMS</a:t>
            </a:r>
          </a:p>
          <a:p>
            <a:pPr marL="64008" indent="0">
              <a:buNone/>
            </a:pPr>
            <a:endParaRPr lang="en-IN" sz="2400" b="1" dirty="0" smtClean="0">
              <a:latin typeface="Calibri" pitchFamily="34" charset="0"/>
              <a:cs typeface="MoolBoran" pitchFamily="34" charset="0"/>
            </a:endParaRPr>
          </a:p>
          <a:p>
            <a:r>
              <a:rPr lang="en-IN" sz="2400" b="1" dirty="0" smtClean="0">
                <a:latin typeface="Calibri" pitchFamily="34" charset="0"/>
                <a:cs typeface="MoolBoran" pitchFamily="34" charset="0"/>
              </a:rPr>
              <a:t>USES BLINK DETECTION MECHANISM</a:t>
            </a:r>
          </a:p>
          <a:p>
            <a:pPr marL="64008" indent="0">
              <a:buNone/>
            </a:pPr>
            <a:endParaRPr lang="en-IN" sz="2400" b="1" dirty="0" smtClean="0">
              <a:latin typeface="Calibri" pitchFamily="34" charset="0"/>
              <a:cs typeface="MoolBoran" pitchFamily="34" charset="0"/>
            </a:endParaRPr>
          </a:p>
          <a:p>
            <a:r>
              <a:rPr lang="en-IN" sz="2400" b="1" dirty="0" smtClean="0">
                <a:latin typeface="Calibri" pitchFamily="34" charset="0"/>
                <a:cs typeface="MoolBoran" pitchFamily="34" charset="0"/>
              </a:rPr>
              <a:t>ENABLES HANDSFREE IMAGE CAPTURE</a:t>
            </a:r>
          </a:p>
          <a:p>
            <a:pPr marL="64008" indent="0">
              <a:buNone/>
            </a:pPr>
            <a:endParaRPr lang="en-IN" sz="2400" b="1" dirty="0" smtClean="0">
              <a:latin typeface="Calibri" pitchFamily="34" charset="0"/>
              <a:cs typeface="MoolBoran" pitchFamily="34" charset="0"/>
            </a:endParaRPr>
          </a:p>
          <a:p>
            <a:r>
              <a:rPr lang="en-IN" sz="2400" b="1" dirty="0" smtClean="0">
                <a:latin typeface="Calibri" pitchFamily="34" charset="0"/>
                <a:cs typeface="MoolBoran" pitchFamily="34" charset="0"/>
              </a:rPr>
              <a:t>TRANSFERS THE CAPTURED IMAGE  TO A SMARTPHONE</a:t>
            </a:r>
          </a:p>
          <a:p>
            <a:endParaRPr lang="en-IN" dirty="0" smtClean="0">
              <a:latin typeface="MoolBoran" pitchFamily="34" charset="0"/>
              <a:cs typeface="MoolBoran" pitchFamily="34" charset="0"/>
            </a:endParaRPr>
          </a:p>
          <a:p>
            <a:endParaRPr lang="en-IN" dirty="0" smtClean="0">
              <a:latin typeface="MoolBoran" pitchFamily="34" charset="0"/>
              <a:cs typeface="MoolBoran" pitchFamily="34" charset="0"/>
            </a:endParaRPr>
          </a:p>
          <a:p>
            <a:endParaRPr lang="en-IN" dirty="0" smtClean="0">
              <a:latin typeface="MoolBoran" pitchFamily="34" charset="0"/>
              <a:cs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300" u="sng" dirty="0" smtClean="0">
                <a:latin typeface="Copperplate Gothic Light" pitchFamily="34" charset="0"/>
                <a:cs typeface="MoolBoran" pitchFamily="34" charset="0"/>
              </a:rPr>
              <a:t>Problem</a:t>
            </a:r>
            <a:r>
              <a:rPr lang="en-IN" sz="3300" u="sng" dirty="0" smtClean="0">
                <a:latin typeface="Copperplate Gothic Light" pitchFamily="34" charset="0"/>
              </a:rPr>
              <a:t> </a:t>
            </a:r>
            <a:r>
              <a:rPr lang="en-IN" sz="3300" u="sng" dirty="0" smtClean="0">
                <a:latin typeface="Copperplate Gothic Light" pitchFamily="34" charset="0"/>
                <a:cs typeface="MoolBoran" pitchFamily="34" charset="0"/>
              </a:rPr>
              <a:t>statement</a:t>
            </a:r>
            <a:endParaRPr lang="en-IN" sz="3300" u="sng" dirty="0">
              <a:latin typeface="Copperplate Gothic Light" pitchFamily="34" charset="0"/>
              <a:cs typeface="MoolBoran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latin typeface="Calibri" pitchFamily="34" charset="0"/>
              </a:rPr>
              <a:t>FEASIBLE HANDSFREE IMAGE CAPTURING USING EYE BLINK </a:t>
            </a:r>
            <a:r>
              <a:rPr lang="en-IN" b="1" dirty="0" smtClean="0">
                <a:latin typeface="Calibri" pitchFamily="34" charset="0"/>
              </a:rPr>
              <a:t>DETECTION</a:t>
            </a:r>
            <a:endParaRPr lang="en-IN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05" y="116632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IN" sz="3300" u="sng" dirty="0" smtClean="0">
                <a:latin typeface="Copperplate Gothic Light" pitchFamily="34" charset="0"/>
              </a:rPr>
              <a:t>BLINK DETECTION TECHNIQUES</a:t>
            </a:r>
            <a:endParaRPr lang="en-IN" sz="330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5" y="1484784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IN" sz="2200" b="1" dirty="0" smtClean="0">
                <a:latin typeface="Calibri" pitchFamily="34" charset="0"/>
              </a:rPr>
              <a:t>The 3 blink detection techniques are:</a:t>
            </a:r>
          </a:p>
          <a:p>
            <a:pPr>
              <a:buFont typeface="Wingdings" pitchFamily="2" charset="2"/>
              <a:buChar char="Ø"/>
            </a:pPr>
            <a:r>
              <a:rPr lang="en-IN" sz="2200" b="1" dirty="0" err="1" smtClean="0">
                <a:latin typeface="Calibri" pitchFamily="34" charset="0"/>
              </a:rPr>
              <a:t>Electrooculogram</a:t>
            </a:r>
            <a:r>
              <a:rPr lang="en-IN" sz="2200" b="1" dirty="0" smtClean="0">
                <a:latin typeface="Calibri" pitchFamily="34" charset="0"/>
              </a:rPr>
              <a:t> –</a:t>
            </a:r>
          </a:p>
          <a:p>
            <a:r>
              <a:rPr lang="en-IN" sz="2200" b="1" dirty="0" smtClean="0">
                <a:latin typeface="Calibri" pitchFamily="34" charset="0"/>
              </a:rPr>
              <a:t>Uses brain waves to detect blinks and differentiates between voluntary and involuntary blinks.</a:t>
            </a:r>
          </a:p>
          <a:p>
            <a:r>
              <a:rPr lang="en-IN" sz="2200" b="1" dirty="0" smtClean="0">
                <a:latin typeface="Calibri" pitchFamily="34" charset="0"/>
              </a:rPr>
              <a:t>Analyses only one brain wave to detect an eye blink for triggering event.</a:t>
            </a:r>
          </a:p>
          <a:p>
            <a:r>
              <a:rPr lang="en-IN" sz="2200" b="1" dirty="0" smtClean="0">
                <a:latin typeface="Calibri" pitchFamily="34" charset="0"/>
              </a:rPr>
              <a:t>It is complex and inaccurate.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89" y="4509120"/>
            <a:ext cx="3888432" cy="2206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2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4664"/>
            <a:ext cx="7924800" cy="60486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600" b="1" u="sng" dirty="0" smtClean="0">
                <a:latin typeface="Calibri" pitchFamily="34" charset="0"/>
              </a:rPr>
              <a:t>Image Processing –</a:t>
            </a:r>
            <a:endParaRPr lang="en-IN" sz="2600" b="1" dirty="0" smtClean="0">
              <a:latin typeface="Calibri" pitchFamily="34" charset="0"/>
            </a:endParaRPr>
          </a:p>
          <a:p>
            <a:r>
              <a:rPr lang="en-IN" sz="2200" b="1" dirty="0">
                <a:latin typeface="Calibri" pitchFamily="34" charset="0"/>
              </a:rPr>
              <a:t>This technique has the following major steps:</a:t>
            </a:r>
          </a:p>
          <a:p>
            <a:pPr marL="0" lvl="0" indent="0">
              <a:buNone/>
            </a:pPr>
            <a:r>
              <a:rPr lang="en-IN" sz="2200" b="1" dirty="0" smtClean="0">
                <a:latin typeface="Calibri" pitchFamily="34" charset="0"/>
              </a:rPr>
              <a:t>	1. Frame </a:t>
            </a:r>
            <a:r>
              <a:rPr lang="en-IN" sz="2200" b="1" dirty="0">
                <a:latin typeface="Calibri" pitchFamily="34" charset="0"/>
              </a:rPr>
              <a:t>Capturing</a:t>
            </a:r>
          </a:p>
          <a:p>
            <a:pPr marL="0" lvl="0" indent="0">
              <a:buNone/>
            </a:pPr>
            <a:r>
              <a:rPr lang="en-IN" sz="2200" b="1" dirty="0" smtClean="0">
                <a:latin typeface="Calibri" pitchFamily="34" charset="0"/>
              </a:rPr>
              <a:t>	2. Face </a:t>
            </a:r>
            <a:r>
              <a:rPr lang="en-IN" sz="2200" b="1" dirty="0">
                <a:latin typeface="Calibri" pitchFamily="34" charset="0"/>
              </a:rPr>
              <a:t>Detection</a:t>
            </a:r>
          </a:p>
          <a:p>
            <a:pPr marL="0" lvl="0" indent="0">
              <a:buNone/>
            </a:pPr>
            <a:r>
              <a:rPr lang="en-IN" sz="2200" b="1" dirty="0" smtClean="0">
                <a:latin typeface="Calibri" pitchFamily="34" charset="0"/>
              </a:rPr>
              <a:t>	3. Eye </a:t>
            </a:r>
            <a:r>
              <a:rPr lang="en-IN" sz="2200" b="1" dirty="0">
                <a:latin typeface="Calibri" pitchFamily="34" charset="0"/>
              </a:rPr>
              <a:t>Detection</a:t>
            </a:r>
          </a:p>
          <a:p>
            <a:pPr marL="0" lvl="0" indent="0">
              <a:buNone/>
            </a:pPr>
            <a:r>
              <a:rPr lang="en-IN" sz="2200" b="1" dirty="0" smtClean="0">
                <a:latin typeface="Calibri" pitchFamily="34" charset="0"/>
              </a:rPr>
              <a:t>	4. Eye </a:t>
            </a:r>
            <a:r>
              <a:rPr lang="en-IN" sz="2200" b="1" dirty="0">
                <a:latin typeface="Calibri" pitchFamily="34" charset="0"/>
              </a:rPr>
              <a:t>Tracking</a:t>
            </a:r>
          </a:p>
          <a:p>
            <a:pPr marL="0" lvl="0" indent="0">
              <a:buNone/>
            </a:pPr>
            <a:r>
              <a:rPr lang="en-IN" sz="2200" b="1" dirty="0" smtClean="0">
                <a:latin typeface="Calibri" pitchFamily="34" charset="0"/>
              </a:rPr>
              <a:t>	5. Eye </a:t>
            </a:r>
            <a:r>
              <a:rPr lang="en-IN" sz="2200" b="1" dirty="0">
                <a:latin typeface="Calibri" pitchFamily="34" charset="0"/>
              </a:rPr>
              <a:t>Blink </a:t>
            </a:r>
            <a:r>
              <a:rPr lang="en-IN" sz="2200" b="1" dirty="0" smtClean="0">
                <a:latin typeface="Calibri" pitchFamily="34" charset="0"/>
              </a:rPr>
              <a:t>Detection</a:t>
            </a:r>
            <a:endParaRPr lang="en-IN" sz="2200" b="1" dirty="0">
              <a:latin typeface="Calibri" pitchFamily="34" charset="0"/>
            </a:endParaRPr>
          </a:p>
          <a:p>
            <a:r>
              <a:rPr lang="en-IN" sz="2200" b="1" dirty="0" smtClean="0">
                <a:latin typeface="Calibri" pitchFamily="34" charset="0"/>
              </a:rPr>
              <a:t>It divides the captured images to a number of frames.</a:t>
            </a:r>
          </a:p>
          <a:p>
            <a:r>
              <a:rPr lang="en-IN" sz="2200" b="1" dirty="0" smtClean="0">
                <a:latin typeface="Calibri" pitchFamily="34" charset="0"/>
              </a:rPr>
              <a:t>Not feasible because it needs another camera to capture the movement of the eye.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304425"/>
            <a:ext cx="3331423" cy="227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1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0648"/>
            <a:ext cx="7924800" cy="54543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u="sng" dirty="0" smtClean="0">
                <a:latin typeface="Calibri" pitchFamily="34" charset="0"/>
              </a:rPr>
              <a:t>Infrared technology –</a:t>
            </a:r>
          </a:p>
          <a:p>
            <a:r>
              <a:rPr lang="en-IN" sz="2400" b="1" dirty="0" smtClean="0">
                <a:latin typeface="Calibri" pitchFamily="34" charset="0"/>
              </a:rPr>
              <a:t>Uses Infrared emitter and detector to detect an eye blink.</a:t>
            </a:r>
          </a:p>
          <a:p>
            <a:r>
              <a:rPr lang="en-IN" sz="2400" b="1" dirty="0" smtClean="0">
                <a:latin typeface="Calibri" pitchFamily="34" charset="0"/>
              </a:rPr>
              <a:t>Easily differentiates between voluntary and involuntary blinks.</a:t>
            </a:r>
          </a:p>
          <a:p>
            <a:r>
              <a:rPr lang="en-IN" sz="2400" b="1" dirty="0" smtClean="0">
                <a:latin typeface="Calibri" pitchFamily="34" charset="0"/>
              </a:rPr>
              <a:t>All the processing is done by the micro-controller.</a:t>
            </a:r>
          </a:p>
          <a:p>
            <a:r>
              <a:rPr lang="en-IN" sz="2400" b="1" dirty="0" smtClean="0">
                <a:latin typeface="Calibri" pitchFamily="34" charset="0"/>
              </a:rPr>
              <a:t>Components are easily available in market.</a:t>
            </a:r>
          </a:p>
          <a:p>
            <a:r>
              <a:rPr lang="en-IN" sz="2400" b="1" dirty="0" smtClean="0">
                <a:latin typeface="Calibri" pitchFamily="34" charset="0"/>
              </a:rPr>
              <a:t>The device is cost friendly and user friendly.</a:t>
            </a:r>
          </a:p>
          <a:p>
            <a:r>
              <a:rPr lang="en-IN" sz="2400" b="1" dirty="0" smtClean="0">
                <a:latin typeface="Calibri" pitchFamily="34" charset="0"/>
              </a:rPr>
              <a:t>Infrared ray wavelengths are adjusted so that they do not harm human eye.</a:t>
            </a:r>
            <a:endParaRPr lang="en-IN" sz="2400" b="1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88191"/>
            <a:ext cx="5768392" cy="2169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4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7924800" cy="576064"/>
          </a:xfrm>
        </p:spPr>
        <p:txBody>
          <a:bodyPr>
            <a:noAutofit/>
          </a:bodyPr>
          <a:lstStyle/>
          <a:p>
            <a:pPr algn="ctr"/>
            <a:r>
              <a:rPr lang="en-IN" sz="3300" u="sng" dirty="0" smtClean="0">
                <a:latin typeface="Copperplate Gothic Light" pitchFamily="34" charset="0"/>
              </a:rPr>
              <a:t>MICRO CONTROLLER</a:t>
            </a:r>
            <a:endParaRPr lang="en-IN" sz="330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138864" cy="47342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200" b="1" dirty="0" smtClean="0">
                <a:latin typeface="Calibri" pitchFamily="34" charset="0"/>
              </a:rPr>
              <a:t>The micro-controller used in the project is a RASPBERRY PI module</a:t>
            </a:r>
          </a:p>
          <a:p>
            <a:pPr>
              <a:buFont typeface="Wingdings" pitchFamily="2" charset="2"/>
              <a:buChar char="§"/>
            </a:pPr>
            <a:r>
              <a:rPr lang="en-IN" sz="2200" b="1" dirty="0">
                <a:latin typeface="Calibri" pitchFamily="34" charset="0"/>
              </a:rPr>
              <a:t>The Raspberry Pi is a series of credit </a:t>
            </a:r>
            <a:r>
              <a:rPr lang="en-IN" sz="2200" b="1" dirty="0" smtClean="0">
                <a:latin typeface="Calibri" pitchFamily="34" charset="0"/>
              </a:rPr>
              <a:t>card–sized </a:t>
            </a:r>
            <a:r>
              <a:rPr lang="en-IN" sz="2200" b="1" dirty="0">
                <a:latin typeface="Calibri" pitchFamily="34" charset="0"/>
              </a:rPr>
              <a:t>single-board </a:t>
            </a:r>
            <a:r>
              <a:rPr lang="en-IN" sz="2200" b="1" dirty="0" smtClean="0">
                <a:latin typeface="Calibri" pitchFamily="34" charset="0"/>
              </a:rPr>
              <a:t>computers </a:t>
            </a:r>
          </a:p>
          <a:p>
            <a:pPr>
              <a:buFont typeface="Wingdings" pitchFamily="2" charset="2"/>
              <a:buChar char="§"/>
            </a:pPr>
            <a:r>
              <a:rPr lang="en-IN" sz="2200" b="1" dirty="0" smtClean="0">
                <a:latin typeface="Calibri" pitchFamily="34" charset="0"/>
              </a:rPr>
              <a:t>The model chosen is a RAS PI B+ module</a:t>
            </a:r>
          </a:p>
          <a:p>
            <a:pPr>
              <a:buFont typeface="Wingdings" pitchFamily="2" charset="2"/>
              <a:buChar char="§"/>
            </a:pPr>
            <a:r>
              <a:rPr lang="en-IN" sz="2200" b="1" dirty="0" smtClean="0">
                <a:latin typeface="Calibri" pitchFamily="34" charset="0"/>
              </a:rPr>
              <a:t>Advantages of RAS PI B+ </a:t>
            </a:r>
            <a:r>
              <a:rPr lang="en-IN" sz="2200" b="1" dirty="0" smtClean="0">
                <a:latin typeface="Calibri" pitchFamily="34" charset="0"/>
              </a:rPr>
              <a:t>:</a:t>
            </a:r>
            <a:endParaRPr lang="en-IN" sz="2200" b="1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IN" sz="2200" b="1" dirty="0">
                <a:latin typeface="Calibri" pitchFamily="34" charset="0"/>
              </a:rPr>
              <a:t> </a:t>
            </a:r>
            <a:r>
              <a:rPr lang="en-IN" sz="2200" b="1" dirty="0" smtClean="0">
                <a:latin typeface="Calibri" pitchFamily="34" charset="0"/>
              </a:rPr>
              <a:t>         * </a:t>
            </a:r>
            <a:r>
              <a:rPr lang="en-IN" sz="2200" b="1" dirty="0">
                <a:latin typeface="Calibri" pitchFamily="34" charset="0"/>
              </a:rPr>
              <a:t>Lower Power </a:t>
            </a:r>
            <a:r>
              <a:rPr lang="en-IN" sz="2200" b="1" dirty="0" smtClean="0">
                <a:latin typeface="Calibri" pitchFamily="34" charset="0"/>
              </a:rPr>
              <a:t>Consumption</a:t>
            </a:r>
          </a:p>
          <a:p>
            <a:pPr marL="0" indent="0">
              <a:buNone/>
            </a:pPr>
            <a:r>
              <a:rPr lang="en-IN" sz="2200" b="1" dirty="0" smtClean="0">
                <a:latin typeface="Calibri" pitchFamily="34" charset="0"/>
              </a:rPr>
              <a:t>          * More USB</a:t>
            </a:r>
          </a:p>
          <a:p>
            <a:pPr marL="0" indent="0">
              <a:buNone/>
            </a:pPr>
            <a:r>
              <a:rPr lang="en-IN" sz="2200" b="1" dirty="0" smtClean="0">
                <a:latin typeface="Calibri" pitchFamily="34" charset="0"/>
              </a:rPr>
              <a:t>          * Micro SD</a:t>
            </a:r>
          </a:p>
          <a:p>
            <a:pPr marL="0" indent="0">
              <a:buNone/>
            </a:pPr>
            <a:r>
              <a:rPr lang="en-IN" sz="2200" b="1" dirty="0" smtClean="0">
                <a:latin typeface="Calibri" pitchFamily="34" charset="0"/>
              </a:rPr>
              <a:t>          </a:t>
            </a:r>
            <a:r>
              <a:rPr lang="en-IN" sz="2200" b="1" dirty="0">
                <a:latin typeface="Calibri" pitchFamily="34" charset="0"/>
              </a:rPr>
              <a:t>* More GPIO </a:t>
            </a:r>
            <a:endParaRPr lang="en-IN" sz="2200" b="1" dirty="0" smtClean="0">
              <a:latin typeface="Calibri" pitchFamily="34" charset="0"/>
            </a:endParaRPr>
          </a:p>
        </p:txBody>
      </p:sp>
      <p:pic>
        <p:nvPicPr>
          <p:cNvPr id="1026" name="Picture 2" descr="C:\Users\Kops\Desktop\BPlusInfograph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708" y="3789040"/>
            <a:ext cx="3966868" cy="2754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601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>
            <a:normAutofit/>
          </a:bodyPr>
          <a:lstStyle/>
          <a:p>
            <a:pPr algn="ctr"/>
            <a:r>
              <a:rPr lang="en-IN" sz="3300" u="sng" dirty="0" smtClean="0">
                <a:latin typeface="Copperplate Gothic Light" pitchFamily="34" charset="0"/>
              </a:rPr>
              <a:t>Camera Module</a:t>
            </a:r>
            <a:endParaRPr lang="en-IN" sz="330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72000"/>
          </a:xfrm>
        </p:spPr>
        <p:txBody>
          <a:bodyPr/>
          <a:lstStyle/>
          <a:p>
            <a:r>
              <a:rPr lang="en-IN" sz="2400" b="1" dirty="0" smtClean="0">
                <a:latin typeface="Calibri" pitchFamily="34" charset="0"/>
              </a:rPr>
              <a:t>The camera well suited for this project is Raspberry pi camera board.</a:t>
            </a:r>
          </a:p>
          <a:p>
            <a:endParaRPr lang="en-IN" sz="2400" b="1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The resolution of the image captured is 5MP.</a:t>
            </a:r>
          </a:p>
          <a:p>
            <a:endParaRPr lang="en-IN" sz="2400" b="1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It is connected to BCM 2835 processor on Pi via the CSI bus.</a:t>
            </a:r>
          </a:p>
          <a:p>
            <a:endParaRPr lang="en-IN" dirty="0" smtClean="0"/>
          </a:p>
          <a:p>
            <a:pPr marL="64008" indent="0">
              <a:buNone/>
            </a:pPr>
            <a:endParaRPr lang="en-IN" dirty="0"/>
          </a:p>
        </p:txBody>
      </p:sp>
      <p:pic>
        <p:nvPicPr>
          <p:cNvPr id="2050" name="Picture 2" descr="C:\Users\Kops\Desktop\1367-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0" y="4005064"/>
            <a:ext cx="3488316" cy="2618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434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7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IN" sz="3300" u="sng" dirty="0" smtClean="0">
                <a:latin typeface="Copperplate Gothic Light" pitchFamily="34" charset="0"/>
              </a:rPr>
              <a:t>Bluetooth Dongle</a:t>
            </a:r>
            <a:endParaRPr lang="en-IN" sz="3300" u="sng" dirty="0">
              <a:latin typeface="Copperplate Gothic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720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Calibri" pitchFamily="34" charset="0"/>
              </a:rPr>
              <a:t>A small coin sized </a:t>
            </a:r>
            <a:r>
              <a:rPr lang="en-IN" sz="2400" b="1" dirty="0" err="1" smtClean="0">
                <a:latin typeface="Calibri" pitchFamily="34" charset="0"/>
              </a:rPr>
              <a:t>bluetooth</a:t>
            </a:r>
            <a:r>
              <a:rPr lang="en-IN" sz="2400" b="1" dirty="0" smtClean="0">
                <a:latin typeface="Calibri" pitchFamily="34" charset="0"/>
              </a:rPr>
              <a:t> dongle attached to Raspberry Pi module via USB port.</a:t>
            </a:r>
          </a:p>
          <a:p>
            <a:endParaRPr lang="en-IN" sz="2400" b="1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Connects to any smartphone via </a:t>
            </a:r>
            <a:r>
              <a:rPr lang="en-IN" sz="2400" b="1" dirty="0" err="1" smtClean="0">
                <a:latin typeface="Calibri" pitchFamily="34" charset="0"/>
              </a:rPr>
              <a:t>bluetooth</a:t>
            </a:r>
            <a:r>
              <a:rPr lang="en-IN" sz="2400" b="1" dirty="0" smtClean="0">
                <a:latin typeface="Calibri" pitchFamily="34" charset="0"/>
              </a:rPr>
              <a:t> very easily.</a:t>
            </a:r>
          </a:p>
          <a:p>
            <a:endParaRPr lang="en-IN" sz="2400" b="1" dirty="0" smtClean="0">
              <a:latin typeface="Calibri" pitchFamily="34" charset="0"/>
            </a:endParaRPr>
          </a:p>
          <a:p>
            <a:r>
              <a:rPr lang="en-IN" sz="2400" b="1" dirty="0" smtClean="0">
                <a:latin typeface="Calibri" pitchFamily="34" charset="0"/>
              </a:rPr>
              <a:t>Allows pushing images from Raspberry Pi module to Smartphone.</a:t>
            </a:r>
            <a:endParaRPr lang="en-IN" sz="2400" b="1" dirty="0">
              <a:latin typeface="Calibri" pitchFamily="34" charset="0"/>
            </a:endParaRPr>
          </a:p>
        </p:txBody>
      </p:sp>
      <p:pic>
        <p:nvPicPr>
          <p:cNvPr id="3074" name="Picture 2" descr="C:\Users\Kops\Desktop\raspberry_pi_1327_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72080"/>
            <a:ext cx="3048000" cy="2343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113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466</TotalTime>
  <Words>306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IMAGE  CAPTURING  USING BLINK  DETECTION</vt:lpstr>
      <vt:lpstr>INTRODUCTION </vt:lpstr>
      <vt:lpstr>Problem statement</vt:lpstr>
      <vt:lpstr>BLINK DETECTION TECHNIQUES</vt:lpstr>
      <vt:lpstr>PowerPoint Presentation</vt:lpstr>
      <vt:lpstr>PowerPoint Presentation</vt:lpstr>
      <vt:lpstr>MICRO CONTROLLER</vt:lpstr>
      <vt:lpstr>Camera Module</vt:lpstr>
      <vt:lpstr>Bluetooth Dongle</vt:lpstr>
      <vt:lpstr>Proposed Solution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Kops</dc:creator>
  <cp:lastModifiedBy>Kops</cp:lastModifiedBy>
  <cp:revision>34</cp:revision>
  <dcterms:created xsi:type="dcterms:W3CDTF">2015-11-02T09:52:06Z</dcterms:created>
  <dcterms:modified xsi:type="dcterms:W3CDTF">2015-11-03T06:09:42Z</dcterms:modified>
</cp:coreProperties>
</file>