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  <p:embeddedFontLst>
    <p:embeddedFont>
      <p:font typeface="Century Schoolbook" panose="02040604050505020304"/>
      <p:regular r:id="rId21"/>
      <p:bold r:id="rId22"/>
      <p:italic r:id="rId23"/>
      <p:boldItalic r:id="rId24"/>
    </p:embeddedFont>
    <p:embeddedFont>
      <p:font typeface="Corbel" panose="020B0503020204020204"/>
      <p:regular r:id="rId25"/>
    </p:embeddedFont>
    <p:embeddedFont>
      <p:font typeface="Calibri" panose="020F0502020204030204"/>
      <p:regular r:id="rId26"/>
      <p:bold r:id="rId27"/>
      <p:italic r:id="rId28"/>
      <p:boldItalic r:id="rId29"/>
    </p:embeddedFont>
    <p:embeddedFont>
      <p:font typeface="Arial Black" panose="020B0A04020102020204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0.fntdata"/><Relationship Id="rId3" Type="http://schemas.openxmlformats.org/officeDocument/2006/relationships/slide" Target="slides/slide1.xml"/><Relationship Id="rId29" Type="http://schemas.openxmlformats.org/officeDocument/2006/relationships/font" Target="fonts/font9.fntdata"/><Relationship Id="rId28" Type="http://schemas.openxmlformats.org/officeDocument/2006/relationships/font" Target="fonts/font8.fntdata"/><Relationship Id="rId27" Type="http://schemas.openxmlformats.org/officeDocument/2006/relationships/font" Target="fonts/font7.fntdata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" name="Google Shape;12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22" name="Google Shape;22;p2"/>
            <p:cNvSpPr/>
            <p:nvPr/>
          </p:nvSpPr>
          <p:spPr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l" t="t" r="r" b="b"/>
              <a:pathLst>
                <a:path w="2882" h="2160" extrusionOk="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l" t="t" r="r" b="b"/>
              <a:pathLst>
                <a:path w="2882" h="1833" extrusionOk="0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l" t="t" r="r" b="b"/>
              <a:pathLst>
                <a:path w="2726" h="2162" extrusionOk="0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" name="Google Shape;25;p2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26" name="Google Shape;26;p2"/>
            <p:cNvSpPr/>
            <p:nvPr/>
          </p:nvSpPr>
          <p:spPr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l" t="t" r="r" b="b"/>
              <a:pathLst>
                <a:path w="1152" h="1865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474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6010049" y="4714230"/>
              <a:ext cx="521208" cy="0"/>
            </a:xfrm>
            <a:prstGeom prst="straightConnector1">
              <a:avLst/>
            </a:pr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" name="Google Shape;28;p2"/>
            <p:cNvSpPr/>
            <p:nvPr/>
          </p:nvSpPr>
          <p:spPr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l" t="t" r="r" b="b"/>
              <a:pathLst>
                <a:path w="1093" h="1745" extrusionOk="0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" name="Google Shape;29;p2"/>
          <p:cNvSpPr txBox="1"/>
          <p:nvPr>
            <p:ph type="dt" idx="10"/>
          </p:nvPr>
        </p:nvSpPr>
        <p:spPr>
          <a:xfrm>
            <a:off x="6729989" y="644252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type="ftr" idx="11"/>
          </p:nvPr>
        </p:nvSpPr>
        <p:spPr>
          <a:xfrm>
            <a:off x="3024158" y="6442525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type="sldNum" idx="12"/>
          </p:nvPr>
        </p:nvSpPr>
        <p:spPr>
          <a:xfrm>
            <a:off x="349824" y="6442525"/>
            <a:ext cx="20665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" name="Google Shape;32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5940564" y="1023868"/>
            <a:ext cx="2845259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Century Schoolbook" panose="02040604050505020304"/>
              <a:buNone/>
              <a:defRPr sz="3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1700"/>
              <a:buNone/>
              <a:defRPr sz="17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6" name="Google Shape;36;p2"/>
          <p:cNvSpPr/>
          <p:nvPr/>
        </p:nvSpPr>
        <p:spPr>
          <a:xfrm>
            <a:off x="3342085" y="31750"/>
            <a:ext cx="0" cy="1588"/>
          </a:xfrm>
          <a:custGeom>
            <a:avLst/>
            <a:gdLst/>
            <a:ahLst/>
            <a:cxnLst/>
            <a:rect l="l" t="t" r="r" b="b"/>
            <a:pathLst>
              <a:path w="2" h="2" extrusionOk="0">
                <a:moveTo>
                  <a:pt x="0" y="0"/>
                </a:moveTo>
                <a:lnTo>
                  <a:pt x="0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9525" cap="flat" cmpd="sng">
            <a:solidFill>
              <a:srgbClr val="30466D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"/>
          <p:cNvSpPr/>
          <p:nvPr/>
        </p:nvSpPr>
        <p:spPr>
          <a:xfrm>
            <a:off x="3299222" y="-5000626"/>
            <a:ext cx="1191" cy="3175"/>
          </a:xfrm>
          <a:custGeom>
            <a:avLst/>
            <a:gdLst/>
            <a:ahLst/>
            <a:cxnLst/>
            <a:rect l="l" t="t" r="r" b="b"/>
            <a:pathLst>
              <a:path w="2" h="3" extrusionOk="0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9525" cap="flat" cmpd="sng">
            <a:solidFill>
              <a:srgbClr val="ADBC87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type="body" idx="1"/>
          </p:nvPr>
        </p:nvSpPr>
        <p:spPr>
          <a:xfrm rot="5400000">
            <a:off x="3663488" y="975188"/>
            <a:ext cx="3651504" cy="6577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08" name="Google Shape;108;p12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0" name="Google Shape;110;p12"/>
          <p:cNvSpPr txBox="1"/>
          <p:nvPr>
            <p:ph type="title"/>
          </p:nvPr>
        </p:nvSpPr>
        <p:spPr>
          <a:xfrm rot="5400000">
            <a:off x="4685681" y="2395191"/>
            <a:ext cx="533993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type="body" idx="1"/>
          </p:nvPr>
        </p:nvSpPr>
        <p:spPr>
          <a:xfrm rot="5400000">
            <a:off x="1582666" y="1141981"/>
            <a:ext cx="5322596" cy="408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type="dt" idx="10"/>
          </p:nvPr>
        </p:nvSpPr>
        <p:spPr>
          <a:xfrm>
            <a:off x="6958474" y="6296616"/>
            <a:ext cx="18794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type="ftr" idx="11"/>
          </p:nvPr>
        </p:nvSpPr>
        <p:spPr>
          <a:xfrm>
            <a:off x="2200275" y="6296616"/>
            <a:ext cx="44696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type="sldNum" idx="12"/>
          </p:nvPr>
        </p:nvSpPr>
        <p:spPr>
          <a:xfrm rot="5400000">
            <a:off x="5878074" y="2928735"/>
            <a:ext cx="5383267" cy="45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15" name="Google Shape;115;p12" title="Rule Line"/>
          <p:cNvCxnSpPr/>
          <p:nvPr/>
        </p:nvCxnSpPr>
        <p:spPr>
          <a:xfrm>
            <a:off x="6476240" y="571503"/>
            <a:ext cx="0" cy="527546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bg>
      <p:bgPr>
        <a:solidFill>
          <a:schemeClr val="lt2"/>
        </a:solidFill>
        <a:effectLst/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46" name="Google Shape;46;p4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8" name="Google Shape;48;p4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5"/>
          <p:cNvSpPr txBox="1"/>
          <p:nvPr>
            <p:ph type="title"/>
          </p:nvPr>
        </p:nvSpPr>
        <p:spPr>
          <a:xfrm>
            <a:off x="6355080" y="1503910"/>
            <a:ext cx="2423160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 panose="02040604050505020304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/>
          <p:nvPr>
            <p:ph type="pic" idx="2"/>
          </p:nvPr>
        </p:nvSpPr>
        <p:spPr>
          <a:xfrm>
            <a:off x="1" y="1"/>
            <a:ext cx="6076988" cy="685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400"/>
              <a:buFont typeface="Corbel" panose="020B0503020204020204"/>
              <a:buNone/>
              <a:defRPr sz="24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100"/>
              <a:buFont typeface="Corbel" panose="020B0503020204020204"/>
              <a:buNone/>
              <a:defRPr sz="21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 panose="020B0503020204020204"/>
              <a:buNone/>
              <a:defRPr sz="18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 panose="020B0503020204020204"/>
              <a:buNone/>
              <a:defRPr sz="15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Font typeface="Corbel" panose="020B0503020204020204"/>
              <a:buNone/>
              <a:defRPr sz="15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500"/>
              <a:buFont typeface="Corbel" panose="020B0503020204020204"/>
              <a:buNone/>
              <a:defRPr sz="15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type="body" idx="1"/>
          </p:nvPr>
        </p:nvSpPr>
        <p:spPr>
          <a:xfrm>
            <a:off x="6355080" y="3223806"/>
            <a:ext cx="2423160" cy="287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6" name="Google Shape;56;p5"/>
          <p:cNvSpPr txBox="1"/>
          <p:nvPr>
            <p:ph type="dt" idx="10"/>
          </p:nvPr>
        </p:nvSpPr>
        <p:spPr>
          <a:xfrm>
            <a:off x="6350194" y="6296616"/>
            <a:ext cx="2428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ftr" idx="11"/>
          </p:nvPr>
        </p:nvSpPr>
        <p:spPr>
          <a:xfrm>
            <a:off x="365798" y="6296616"/>
            <a:ext cx="57111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type="sldNum" idx="12"/>
          </p:nvPr>
        </p:nvSpPr>
        <p:spPr>
          <a:xfrm>
            <a:off x="6355080" y="373607"/>
            <a:ext cx="2423160" cy="816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bg>
      <p:bgPr>
        <a:solidFill>
          <a:schemeClr val="accent1"/>
        </a:solidFill>
        <a:effectLst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1" y="1"/>
            <a:ext cx="9149366" cy="6858000"/>
          </a:xfrm>
          <a:custGeom>
            <a:avLst/>
            <a:gdLst/>
            <a:ahLst/>
            <a:cxnLst/>
            <a:rect l="l" t="t" r="r" b="b"/>
            <a:pathLst>
              <a:path w="2884" h="2161" extrusionOk="0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rgbClr val="474A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" name="Google Shape;61;p6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62" name="Google Shape;62;p6"/>
            <p:cNvSpPr/>
            <p:nvPr/>
          </p:nvSpPr>
          <p:spPr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l" t="t" r="r" b="b"/>
              <a:pathLst>
                <a:path w="1728" h="1364" extrusionOk="0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3" name="Google Shape;63;p6"/>
            <p:cNvCxnSpPr/>
            <p:nvPr/>
          </p:nvCxnSpPr>
          <p:spPr>
            <a:xfrm>
              <a:off x="4057650" y="3862794"/>
              <a:ext cx="1028700" cy="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" name="Google Shape;64;p6"/>
            <p:cNvSpPr/>
            <p:nvPr/>
          </p:nvSpPr>
          <p:spPr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l" t="t" r="r" b="b"/>
              <a:pathLst>
                <a:path w="1608" h="1244" extrusionOk="0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cxnSp>
        <p:nvCxnSpPr>
          <p:cNvPr id="65" name="Google Shape;65;p6"/>
          <p:cNvCxnSpPr/>
          <p:nvPr/>
        </p:nvCxnSpPr>
        <p:spPr>
          <a:xfrm>
            <a:off x="4057650" y="3862794"/>
            <a:ext cx="1028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6"/>
          <p:cNvSpPr txBox="1"/>
          <p:nvPr>
            <p:ph type="dt" idx="10"/>
          </p:nvPr>
        </p:nvSpPr>
        <p:spPr>
          <a:xfrm>
            <a:off x="6738557" y="629673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ftr" idx="11"/>
          </p:nvPr>
        </p:nvSpPr>
        <p:spPr>
          <a:xfrm>
            <a:off x="3030683" y="629673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type="sldNum" idx="12"/>
          </p:nvPr>
        </p:nvSpPr>
        <p:spPr>
          <a:xfrm>
            <a:off x="348057" y="6296731"/>
            <a:ext cx="20861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2371726" y="1830580"/>
            <a:ext cx="4394793" cy="184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300"/>
              <a:buFont typeface="Century Schoolbook" panose="02040604050505020304"/>
              <a:buNone/>
              <a:defRPr sz="3300">
                <a:solidFill>
                  <a:srgbClr val="464B5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type="body" idx="1"/>
          </p:nvPr>
        </p:nvSpPr>
        <p:spPr>
          <a:xfrm>
            <a:off x="2860938" y="4176132"/>
            <a:ext cx="3424856" cy="10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 sz="1800">
                <a:solidFill>
                  <a:srgbClr val="464B56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type="body" idx="1"/>
          </p:nvPr>
        </p:nvSpPr>
        <p:spPr>
          <a:xfrm>
            <a:off x="2212609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body" idx="2"/>
          </p:nvPr>
        </p:nvSpPr>
        <p:spPr>
          <a:xfrm>
            <a:off x="5650955" y="2438400"/>
            <a:ext cx="3127248" cy="365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/>
          <p:nvPr>
            <p:ph type="title"/>
          </p:nvPr>
        </p:nvSpPr>
        <p:spPr>
          <a:xfrm>
            <a:off x="2104338" y="566928"/>
            <a:ext cx="6673866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type="body" idx="1"/>
          </p:nvPr>
        </p:nvSpPr>
        <p:spPr>
          <a:xfrm>
            <a:off x="2200276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81" name="Google Shape;81;p8"/>
          <p:cNvSpPr txBox="1"/>
          <p:nvPr>
            <p:ph type="body" idx="2"/>
          </p:nvPr>
        </p:nvSpPr>
        <p:spPr>
          <a:xfrm>
            <a:off x="2200276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type="body" idx="3"/>
          </p:nvPr>
        </p:nvSpPr>
        <p:spPr>
          <a:xfrm>
            <a:off x="5641811" y="2456408"/>
            <a:ext cx="313639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83" name="Google Shape;83;p8"/>
          <p:cNvSpPr txBox="1"/>
          <p:nvPr>
            <p:ph type="body" idx="4"/>
          </p:nvPr>
        </p:nvSpPr>
        <p:spPr>
          <a:xfrm>
            <a:off x="5641811" y="3316640"/>
            <a:ext cx="3136392" cy="277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1pPr>
            <a:lvl2pPr marL="914400" lvl="1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 title="Feather"/>
          <p:cNvSpPr/>
          <p:nvPr/>
        </p:nvSpPr>
        <p:spPr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l" t="t" r="r" b="b"/>
            <a:pathLst>
              <a:path w="869" h="1495" extrusionOk="0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rgbClr val="D0CDBB">
              <a:alpha val="4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6355080" y="1503907"/>
            <a:ext cx="2420786" cy="168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Font typeface="Century Schoolbook" panose="02040604050505020304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type="body" idx="1"/>
          </p:nvPr>
        </p:nvSpPr>
        <p:spPr>
          <a:xfrm>
            <a:off x="365798" y="441414"/>
            <a:ext cx="5697780" cy="5654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2385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500"/>
              <a:buChar char="–"/>
              <a:defRPr sz="1500"/>
            </a:lvl1pPr>
            <a:lvl2pPr marL="914400" lvl="1" indent="-31432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350"/>
              <a:buChar char="–"/>
              <a:defRPr sz="1350"/>
            </a:lvl2pPr>
            <a:lvl3pPr marL="1371600" lvl="2" indent="-30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200"/>
              <a:buChar char="–"/>
              <a:defRPr sz="1200"/>
            </a:lvl3pPr>
            <a:lvl4pPr marL="1828800" lvl="3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4pPr>
            <a:lvl5pPr marL="2286000" lvl="4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Char char="–"/>
              <a:defRPr sz="1050"/>
            </a:lvl5pPr>
            <a:lvl6pPr marL="2743200" lvl="5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6pPr>
            <a:lvl7pPr marL="3200400" lvl="6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7pPr>
            <a:lvl8pPr marL="3657600" lvl="7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8pPr>
            <a:lvl9pPr marL="4114800" lvl="8" indent="-29527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050"/>
              <a:buChar char="–"/>
              <a:defRPr sz="1050"/>
            </a:lvl9pPr>
          </a:lstStyle>
          <a:p/>
        </p:txBody>
      </p:sp>
      <p:sp>
        <p:nvSpPr>
          <p:cNvPr id="96" name="Google Shape;96;p10"/>
          <p:cNvSpPr txBox="1"/>
          <p:nvPr>
            <p:ph type="body" idx="2"/>
          </p:nvPr>
        </p:nvSpPr>
        <p:spPr>
          <a:xfrm>
            <a:off x="6355080" y="3223804"/>
            <a:ext cx="2420786" cy="287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111000"/>
              </a:lnSpc>
              <a:spcBef>
                <a:spcPts val="1200"/>
              </a:spcBef>
              <a:spcAft>
                <a:spcPts val="0"/>
              </a:spcAft>
              <a:buClr>
                <a:srgbClr val="464B56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7" name="Google Shape;97;p10"/>
          <p:cNvSpPr txBox="1"/>
          <p:nvPr>
            <p:ph type="dt" idx="10"/>
          </p:nvPr>
        </p:nvSpPr>
        <p:spPr>
          <a:xfrm>
            <a:off x="6357417" y="6286501"/>
            <a:ext cx="2420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type="ftr" idx="11"/>
          </p:nvPr>
        </p:nvSpPr>
        <p:spPr>
          <a:xfrm>
            <a:off x="365798" y="6286501"/>
            <a:ext cx="56977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type="sldNum" idx="12"/>
          </p:nvPr>
        </p:nvSpPr>
        <p:spPr>
          <a:xfrm>
            <a:off x="6355080" y="373605"/>
            <a:ext cx="2420786" cy="81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lvl="1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lvl="2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lvl="3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lvl="4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lvl="5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lvl="6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lvl="7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lvl="8" indent="0" algn="l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1" name="Google Shape;11;p1"/>
            <p:cNvSpPr/>
            <p:nvPr/>
          </p:nvSpPr>
          <p:spPr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l" t="t" r="r" b="b"/>
              <a:pathLst>
                <a:path w="697" h="1954" extrusionOk="0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rgbClr val="D0CDBB">
                <a:alpha val="7490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l" t="t" r="r" b="b"/>
              <a:pathLst>
                <a:path w="869" h="1495" extrusionOk="0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rgbClr val="D0CDBB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3800"/>
              <a:buFont typeface="Century Schoolbook" panose="02040604050505020304"/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orbel" panose="020B0503020204020204"/>
              <a:buChar char="–"/>
              <a:defRPr sz="20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Corbel" panose="020B0503020204020204"/>
              <a:buChar char="–"/>
              <a:defRPr sz="18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0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600"/>
              <a:buFont typeface="Corbel" panose="020B0503020204020204"/>
              <a:buChar char="–"/>
              <a:defRPr sz="16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400"/>
              <a:buFont typeface="Corbel" panose="020B0503020204020204"/>
              <a:buChar char="–"/>
              <a:defRPr sz="1400" b="0" i="1" u="none" strike="noStrike" cap="none">
                <a:solidFill>
                  <a:srgbClr val="464B5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0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74A55"/>
              </a:buClr>
              <a:buSzPts val="1400"/>
              <a:buFont typeface="Corbel" panose="020B0503020204020204"/>
              <a:buChar char="–"/>
              <a:defRPr sz="1400" b="0" i="1" u="none" strike="noStrike" cap="none">
                <a:solidFill>
                  <a:srgbClr val="474A5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type="dt" idx="10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type="ftr" idx="11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type="sldNum" idx="12"/>
          </p:nvPr>
        </p:nvSpPr>
        <p:spPr>
          <a:xfrm>
            <a:off x="285750" y="627886"/>
            <a:ext cx="1413261" cy="60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3800" b="0" i="0" u="none" strike="noStrike" cap="none">
                <a:solidFill>
                  <a:srgbClr val="464B56"/>
                </a:solidFill>
                <a:latin typeface="Century Schoolbook" panose="02040604050505020304"/>
                <a:ea typeface="Century Schoolbook" panose="02040604050505020304"/>
                <a:cs typeface="Century Schoolbook" panose="02040604050505020304"/>
                <a:sym typeface="Century Schoolbook" panose="020406040505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18" name="Google Shape;18;p1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" name="Google Shape;19;p1" title="Rule Line"/>
          <p:cNvCxnSpPr/>
          <p:nvPr/>
        </p:nvCxnSpPr>
        <p:spPr>
          <a:xfrm>
            <a:off x="2200276" y="2176009"/>
            <a:ext cx="6577928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ctrTitle"/>
          </p:nvPr>
        </p:nvSpPr>
        <p:spPr>
          <a:xfrm>
            <a:off x="5715000" y="1023868"/>
            <a:ext cx="3070823" cy="334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Arial" panose="020B0604020202020204"/>
              <a:buNone/>
            </a:pPr>
            <a:r>
              <a:rPr lang="en-US" sz="29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ONLINE LIBRARY MANAGEMENT SYSTEM</a:t>
            </a:r>
            <a:endParaRPr lang="en-US" sz="29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13"/>
          <p:cNvSpPr txBox="1"/>
          <p:nvPr>
            <p:ph type="subTitle" idx="1"/>
          </p:nvPr>
        </p:nvSpPr>
        <p:spPr>
          <a:xfrm>
            <a:off x="5940564" y="4945377"/>
            <a:ext cx="2845259" cy="10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1700"/>
              <a:buNone/>
            </a:pPr>
            <a:r>
              <a:rPr lang="en-US" b="1">
                <a:solidFill>
                  <a:srgbClr val="55837F"/>
                </a:solidFill>
              </a:rPr>
              <a:t>Open Source Programming Project</a:t>
            </a:r>
            <a:endParaRPr lang="en-US" b="1">
              <a:solidFill>
                <a:srgbClr val="55837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7 - Feedback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77" name="Google Shape;177;p22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Feedback will be taken from the user related to our system and all the feedback will be stored in a database and will be displayed in admin login which will help us to remove all the bugs and improve our library management system.</a:t>
            </a:r>
            <a:endParaRPr lang="en-US"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62200" y="3962400"/>
            <a:ext cx="6248400" cy="2636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Other Functionalities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84" name="Google Shape;184;p23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Like in Facebook until and unless  the user logs out whenever he goes on the website his/her session remains active. Similarly in our management system the user will not be logged out from the system until he clicks on  the logout button .</a:t>
            </a:r>
            <a:endParaRPr lang="en-US"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14600" y="4191000"/>
            <a:ext cx="616898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ER DIAGRAM 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91" name="Google Shape;191;p24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is clear that the physical objects from the previous section – the member, books, library – correspond to entities in the Entity-Relationship model, and the operations to be done on those entities – holds, checkouts, and so on – correspond to relationships. However, a good design will minimize redundancy and attempt to store all the required information in as small a space as possible.</a:t>
            </a:r>
            <a:endParaRPr lang="en-US"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 rotWithShape="1">
          <a:blip r:embed="rId1"/>
          <a:srcRect b="16025"/>
          <a:stretch>
            <a:fillRect/>
          </a:stretch>
        </p:blipFill>
        <p:spPr>
          <a:xfrm>
            <a:off x="152400" y="76200"/>
            <a:ext cx="8915400" cy="66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>
            <p:ph type="title"/>
          </p:nvPr>
        </p:nvSpPr>
        <p:spPr>
          <a:xfrm>
            <a:off x="1981200" y="2057400"/>
            <a:ext cx="4648200" cy="2068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5400"/>
              <a:buFont typeface="Arial Black" panose="020B0A04020102020204"/>
              <a:buNone/>
            </a:pPr>
            <a:r>
              <a:rPr lang="en-US" sz="5400" b="1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THANK YOU!!</a:t>
            </a:r>
            <a:endParaRPr lang="en-US" sz="5400" b="1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GROUP MEMBERS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27" name="Google Shape;127;p14"/>
          <p:cNvSpPr txBox="1"/>
          <p:nvPr>
            <p:ph type="body" idx="1"/>
          </p:nvPr>
        </p:nvSpPr>
        <p:spPr>
          <a:xfrm>
            <a:off x="2019301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Jasmin Akter (2023-1-60-258)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Rezwan Ahamed (2024-1-60-216)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Jamshed Rahman Auntor (2024-1-60-217)</a:t>
            </a:r>
            <a:endParaRPr lang="en-US"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42410" y="2895600"/>
            <a:ext cx="2213203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OVERVIEW</a:t>
            </a:r>
            <a:r>
              <a:rPr lang="en-US"/>
              <a:t> </a:t>
            </a:r>
            <a:br>
              <a:rPr lang="en-US"/>
            </a:br>
            <a:endParaRPr lang="en-US"/>
          </a:p>
        </p:txBody>
      </p:sp>
      <p:sp>
        <p:nvSpPr>
          <p:cNvPr id="134" name="Google Shape;134;p15"/>
          <p:cNvSpPr txBox="1"/>
          <p:nvPr>
            <p:ph type="body" idx="1"/>
          </p:nvPr>
        </p:nvSpPr>
        <p:spPr>
          <a:xfrm>
            <a:off x="1981200" y="2438400"/>
            <a:ext cx="6797004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 panose="02040604050505020304"/>
              <a:buAutoNum type="arabicPeriod"/>
            </a:pPr>
            <a:r>
              <a:rPr lang="en-US"/>
              <a:t>To build a library management which contains two login :- student and admin(librarian).</a:t>
            </a:r>
            <a:endParaRPr lang="en-US"/>
          </a:p>
          <a:p>
            <a:pPr marL="457200" lvl="0" indent="-45720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Century Schoolbook" panose="02040604050505020304"/>
              <a:buAutoNum type="arabicPeriod"/>
            </a:pPr>
            <a:r>
              <a:rPr lang="en-US"/>
              <a:t>There will be various features like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Searching of books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Issuing and returning books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Paying fine(if any) online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Librarian can read information about any member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Librarian can track the books issued by a particular student</a:t>
            </a:r>
            <a:endParaRPr lang="en-US"/>
          </a:p>
          <a:p>
            <a:pPr marL="240030" lvl="0" indent="-113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420"/>
              <a:buFont typeface="Arial Black" panose="020B0A04020102020204"/>
              <a:buNone/>
            </a:pPr>
            <a:r>
              <a:rPr lang="en-US" sz="3420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1 - Student Login / Admin Login</a:t>
            </a:r>
            <a:br>
              <a:rPr lang="en-US" sz="3420"/>
            </a:br>
            <a:endParaRPr sz="3420"/>
          </a:p>
        </p:txBody>
      </p:sp>
      <p:sp>
        <p:nvSpPr>
          <p:cNvPr id="140" name="Google Shape;140;p16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Authentication of the user will be there.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Username and password will be matched from our database. Once both username and password matches, then only a user is allowed to enter into the system.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Similarly for admin there will be a authentication system.</a:t>
            </a:r>
            <a:endParaRPr lang="en-US"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19400" y="4648201"/>
            <a:ext cx="470535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2 - Signup For New Uses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47" name="Google Shape;147;p17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For new users there will be sign up option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like registration number , username , password etc. will be taken from the user and then it will be updated in our database.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this , the user will be redirected to the login page.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3 - Student Profile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53" name="Google Shape;153;p18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into system, user can see its details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Various details which will be shown are:-</a:t>
            </a:r>
            <a:endParaRPr lang="en-US"/>
          </a:p>
          <a:p>
            <a:pPr marL="0" lvl="0" indent="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  <a:r>
              <a:rPr lang="en-US"/>
              <a:t>    Issued books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Date of issue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When to return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Current fine the user has to pay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Searching book in the library.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4 - Admin Panel 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59" name="Google Shape;159;p19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After successful login admin can keep track of the books issued </a:t>
            </a:r>
            <a:endParaRPr lang="en-US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It can also track various other details such as 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 Fine of all students.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Which book is issued by the student </a:t>
            </a:r>
            <a:endParaRPr lang="en-US"/>
          </a:p>
          <a:p>
            <a:pPr marL="480060" lvl="1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1800"/>
              <a:buFont typeface="Arial" panose="020B0604020202020204"/>
              <a:buChar char="•"/>
            </a:pPr>
            <a:r>
              <a:rPr lang="en-US"/>
              <a:t>The number of copies of book which can help the librarian to know which book to order.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5 – Book Search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65" name="Google Shape;165;p20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Books present in the library can be searched 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Char char="–"/>
            </a:pPr>
            <a:r>
              <a:rPr lang="en-US"/>
              <a:t>The books can be searched on various parameters such as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Subject wise Search- If a student wants a book related to open source programming then system will show all the books related to osp present in the library .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Author Wise Search- Can search a book on particular author. The system will show all the books on that author available in the library </a:t>
            </a:r>
            <a:endParaRPr lang="en-US"/>
          </a:p>
          <a:p>
            <a:pPr marL="240030" lvl="0" indent="-240030" algn="l" rtl="0">
              <a:lnSpc>
                <a:spcPct val="10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Font typeface="Arial" panose="020B0604020202020204"/>
              <a:buChar char="•"/>
            </a:pPr>
            <a:r>
              <a:rPr lang="en-US"/>
              <a:t>Year Wise Search- Searching a book based on particular edition will be available.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5837F"/>
              </a:buClr>
              <a:buSzPts val="3800"/>
              <a:buFont typeface="Arial Black" panose="020B0A04020102020204"/>
              <a:buNone/>
            </a:pPr>
            <a:r>
              <a:rPr lang="en-US">
                <a:solidFill>
                  <a:srgbClr val="55837F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Module 6 - Book Recommendation </a:t>
            </a:r>
            <a:endParaRPr lang="en-US">
              <a:solidFill>
                <a:srgbClr val="55837F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71" name="Google Shape;171;p21"/>
          <p:cNvSpPr txBox="1"/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40030" lvl="0" indent="-240030" algn="l" rtl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In this , user will be allowed to recommend any book he/she require . </a:t>
            </a:r>
            <a:endParaRPr lang="en-US" sz="2800"/>
          </a:p>
          <a:p>
            <a:pPr marL="240030" lvl="0" indent="-240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800"/>
              <a:buChar char="–"/>
            </a:pPr>
            <a:r>
              <a:rPr lang="en-US" sz="2800"/>
              <a:t>This information will go into the admin login where he can inform the higher authorities for  supply of the books.</a:t>
            </a:r>
            <a:endParaRPr lang="en-US" sz="2800"/>
          </a:p>
          <a:p>
            <a:pPr marL="240030" lvl="0" indent="-113030" algn="l" rtl="0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464B56"/>
              </a:buClr>
              <a:buSzPts val="2000"/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rgbClr val="000000"/>
      </a:dk1>
      <a:lt1>
        <a:srgbClr val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3187</Words>
  <Application>WPS Presentation</Application>
  <PresentationFormat/>
  <Paragraphs>80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Century Schoolbook</vt:lpstr>
      <vt:lpstr>Corbel</vt:lpstr>
      <vt:lpstr>Calibri</vt:lpstr>
      <vt:lpstr>Arial Black</vt:lpstr>
      <vt:lpstr>Microsoft YaHei</vt:lpstr>
      <vt:lpstr>Arial Unicode MS</vt:lpstr>
      <vt:lpstr>Feathered</vt:lpstr>
      <vt:lpstr>ONLINE LIBRARY MANAGEMENT SYSTEM</vt:lpstr>
      <vt:lpstr>GROUP MEMBERS</vt:lpstr>
      <vt:lpstr>OVERVIEW  </vt:lpstr>
      <vt:lpstr>Module 1 - Student Login / Admin Login </vt:lpstr>
      <vt:lpstr>Module 2 - Signup For New Uses</vt:lpstr>
      <vt:lpstr>Module 3 - Student Profile</vt:lpstr>
      <vt:lpstr>Module 4 - Admin Panel </vt:lpstr>
      <vt:lpstr>Module 5 – Book Search</vt:lpstr>
      <vt:lpstr>Module 6 - Book Recommendation </vt:lpstr>
      <vt:lpstr>Module 7 - Feedback</vt:lpstr>
      <vt:lpstr>Other Functionalities</vt:lpstr>
      <vt:lpstr>ER DIAGRAM </vt:lpstr>
      <vt:lpstr>PowerPoint 演示文稿</vt:lpstr>
      <vt:lpstr>THANK YOU!!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LIBRARY MANAGEMENT SYSTEM</dc:title>
  <dc:creator/>
  <cp:lastModifiedBy>Dell</cp:lastModifiedBy>
  <cp:revision>1</cp:revision>
  <dcterms:created xsi:type="dcterms:W3CDTF">2025-09-03T15:24:37Z</dcterms:created>
  <dcterms:modified xsi:type="dcterms:W3CDTF">2025-09-03T15:24:40Z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8E300F2C91CE406882A8214E337FC394_12</vt:lpwstr>
  </property>
  <property fmtid="{D5CDD505-2E9C-101B-9397-08002B2CF9AE}" pid="3" name="KSOProductBuildVer">
    <vt:lpwstr>1033-12.2.0.22222</vt:lpwstr>
  </property>
</Properties>
</file>