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  <p:sldMasterId id="2147483672" r:id="rId2"/>
  </p:sldMasterIdLst>
  <p:notesMasterIdLst>
    <p:notesMasterId r:id="rId16"/>
  </p:notesMasterIdLst>
  <p:sldIdLst>
    <p:sldId id="270" r:id="rId3"/>
    <p:sldId id="275" r:id="rId4"/>
    <p:sldId id="277" r:id="rId5"/>
    <p:sldId id="278" r:id="rId6"/>
    <p:sldId id="279" r:id="rId7"/>
    <p:sldId id="280" r:id="rId8"/>
    <p:sldId id="286" r:id="rId9"/>
    <p:sldId id="287" r:id="rId10"/>
    <p:sldId id="288" r:id="rId11"/>
    <p:sldId id="289" r:id="rId12"/>
    <p:sldId id="285" r:id="rId13"/>
    <p:sldId id="276" r:id="rId14"/>
    <p:sldId id="290" r:id="rId15"/>
  </p:sldIdLst>
  <p:sldSz cx="9144000" cy="6858000" type="screen4x3"/>
  <p:notesSz cx="6858000" cy="9144000"/>
  <p:embeddedFontLst>
    <p:embeddedFont>
      <p:font typeface="Verdana" pitchFamily="34" charset="0"/>
      <p:regular r:id="rId17"/>
      <p:bold r:id="rId18"/>
      <p:italic r:id="rId19"/>
      <p:boldItalic r:id="rId20"/>
    </p:embeddedFont>
    <p:embeddedFont>
      <p:font typeface="Arial Narrow" pitchFamily="34" charset="0"/>
      <p:regular r:id="rId21"/>
      <p:bold r:id="rId22"/>
      <p:italic r:id="rId23"/>
      <p:boldItalic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1392" y="-84"/>
      </p:cViewPr>
      <p:guideLst>
        <p:guide orient="horz" pos="295"/>
        <p:guide orient="horz"/>
        <p:guide orient="horz" pos="5"/>
        <p:guide orient="horz" pos="4142"/>
        <p:guide orient="horz" pos="799"/>
        <p:guide orient="horz" pos="3974"/>
        <p:guide pos="295"/>
        <p:guide/>
        <p:guide pos="589"/>
        <p:guide pos="5534"/>
        <p:guide pos="535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7E9CB9-021E-4C8A-AD14-6BADCDC8CC3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51901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schwarz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>
            <a:spLocks/>
          </p:cNvSpPr>
          <p:nvPr userDrawn="1"/>
        </p:nvSpPr>
        <p:spPr bwMode="auto">
          <a:xfrm>
            <a:off x="0" y="1268413"/>
            <a:ext cx="8785225" cy="531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0"/>
              </a:cxn>
              <a:cxn ang="0">
                <a:pos x="691" y="19"/>
              </a:cxn>
              <a:cxn ang="0">
                <a:pos x="691" y="418"/>
              </a:cxn>
              <a:cxn ang="0">
                <a:pos x="0" y="418"/>
              </a:cxn>
              <a:cxn ang="0">
                <a:pos x="0" y="0"/>
              </a:cxn>
            </a:cxnLst>
            <a:rect l="0" t="0" r="r" b="b"/>
            <a:pathLst>
              <a:path w="691" h="418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0" y="6570000"/>
            <a:ext cx="8785225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98749" y="1808163"/>
            <a:ext cx="5814287" cy="8905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824B-C556-438F-A7B6-11338662A465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519113" indent="-519113" algn="l">
              <a:tabLst>
                <a:tab pos="720725" algn="l"/>
              </a:tabLst>
            </a:pPr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698750" y="3136896"/>
            <a:ext cx="4708536" cy="309573"/>
          </a:xfrm>
          <a:prstGeom prst="rect">
            <a:avLst/>
          </a:prstGeom>
        </p:spPr>
        <p:txBody>
          <a:bodyPr lIns="0" tIns="0"/>
          <a:lstStyle>
            <a:lvl1pPr marL="0" indent="0" algn="l">
              <a:buNone/>
              <a:defRPr sz="18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Referent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1808163"/>
            <a:ext cx="7578725" cy="387333"/>
          </a:xfrm>
        </p:spPr>
        <p:txBody>
          <a:bodyPr anchor="t"/>
          <a:lstStyle/>
          <a:p>
            <a:r>
              <a:rPr lang="de-DE" dirty="0" smtClean="0"/>
              <a:t>Hier steht eine Musterüberschrift</a:t>
            </a:r>
            <a:endParaRPr lang="de-DE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7578725" cy="345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935038" y="2443149"/>
            <a:ext cx="7578725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EF9DD4C-2AD2-4FFE-8269-6BBA98D5CF1E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tabLst>
                <a:tab pos="896938" algn="l"/>
              </a:tabLst>
              <a:defRPr/>
            </a:lvl1pPr>
          </a:lstStyle>
          <a:p>
            <a:pPr marL="519113" indent="-519113" algn="l"/>
            <a:r>
              <a:rPr lang="de-DE" dirty="0" smtClean="0"/>
              <a:t>©  2009  UNIVERSITÄT ROSTOC 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/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9" y="1808163"/>
            <a:ext cx="4951430" cy="350820"/>
          </a:xfrm>
        </p:spPr>
        <p:txBody>
          <a:bodyPr lIns="0" tIns="0" rIns="0" bIns="0"/>
          <a:lstStyle/>
          <a:p>
            <a:r>
              <a:rPr lang="de-DE" dirty="0" smtClean="0"/>
              <a:t>Hier steht eine Musterüberschrift</a:t>
            </a:r>
            <a:endParaRPr lang="de-DE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4986354" cy="345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935038" y="2443149"/>
            <a:ext cx="4986354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>
          <a:xfrm>
            <a:off x="5922981" y="1493811"/>
            <a:ext cx="2862244" cy="4746690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D543B1-1C2F-4ECD-8715-AD3031B7BC59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>
          <a:xfrm>
            <a:off x="1139779" y="6569118"/>
            <a:ext cx="7193060" cy="288882"/>
          </a:xfrm>
        </p:spPr>
        <p:txBody>
          <a:bodyPr/>
          <a:lstStyle/>
          <a:p>
            <a:pPr marL="519113" indent="-519113" algn="l"/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/Bildfolie Universitä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1808163"/>
            <a:ext cx="5207021" cy="415908"/>
          </a:xfrm>
        </p:spPr>
        <p:txBody>
          <a:bodyPr/>
          <a:lstStyle/>
          <a:p>
            <a:r>
              <a:rPr lang="de-DE" dirty="0" smtClean="0"/>
              <a:t>Hier steht eine Musterüberschrift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68313" y="6569118"/>
            <a:ext cx="671465" cy="288882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9D4AB8E9-DAAA-43A0-B6E4-CDBA05323B9E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39778" y="6569118"/>
            <a:ext cx="7193061" cy="288882"/>
          </a:xfrm>
        </p:spPr>
        <p:txBody>
          <a:bodyPr/>
          <a:lstStyle/>
          <a:p>
            <a:pPr marL="509588" indent="-509588" algn="l"/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5040000" cy="14240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935038" y="2443149"/>
            <a:ext cx="5040000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6726267" y="2004993"/>
            <a:ext cx="2205009" cy="1497033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9" name="Bildplatzhalter 2"/>
          <p:cNvSpPr>
            <a:spLocks noGrp="1"/>
          </p:cNvSpPr>
          <p:nvPr>
            <p:ph type="pic" idx="14"/>
          </p:nvPr>
        </p:nvSpPr>
        <p:spPr>
          <a:xfrm>
            <a:off x="6215085" y="3538540"/>
            <a:ext cx="1643085" cy="2765424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5"/>
          </p:nvPr>
        </p:nvSpPr>
        <p:spPr>
          <a:xfrm>
            <a:off x="935037" y="4268799"/>
            <a:ext cx="5040000" cy="2035164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1"/>
              </a:buClr>
              <a:buFont typeface="Wingdings" pitchFamily="2" charset="2"/>
              <a:buChar char=""/>
              <a:defRPr sz="1800">
                <a:latin typeface="+mn-lt"/>
              </a:defRPr>
            </a:lvl1pPr>
            <a:lvl2pPr>
              <a:buClr>
                <a:schemeClr val="accent1"/>
              </a:buClr>
              <a:buSzPct val="50000"/>
              <a:buFont typeface="Wingdings" pitchFamily="2" charset="2"/>
              <a:buChar char=""/>
              <a:defRPr sz="1800">
                <a:latin typeface="+mn-lt"/>
              </a:defRPr>
            </a:lvl2pPr>
            <a:lvl3pPr>
              <a:buClr>
                <a:schemeClr val="accent1"/>
              </a:buClr>
              <a:buFont typeface="Symbol" pitchFamily="18" charset="2"/>
              <a:buChar char="-"/>
              <a:defRPr sz="1800">
                <a:latin typeface="+mn-lt"/>
              </a:defRPr>
            </a:lvl3pPr>
            <a:lvl4pPr>
              <a:buClr>
                <a:srgbClr val="004A99"/>
              </a:buClr>
              <a:buFont typeface="Arial" pitchFamily="34" charset="0"/>
              <a:buChar char="•"/>
              <a:defRPr sz="1800"/>
            </a:lvl4pPr>
            <a:lvl5pPr>
              <a:buClr>
                <a:srgbClr val="004A99"/>
              </a:buClr>
              <a:buFont typeface="Arial" pitchFamily="34" charset="0"/>
              <a:buChar char="•"/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98421"/>
            <a:ext cx="8316912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 smtClean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468313" y="909603"/>
            <a:ext cx="8316912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1"/>
          </p:nvPr>
        </p:nvSpPr>
        <p:spPr>
          <a:xfrm>
            <a:off x="2928915" y="6411957"/>
            <a:ext cx="693747" cy="266700"/>
          </a:xfrm>
          <a:prstGeom prst="rect">
            <a:avLst/>
          </a:prstGeom>
        </p:spPr>
        <p:txBody>
          <a:bodyPr vert="horz" lIns="0" tIns="0" rIns="0" bIns="45720" rtlCol="0" anchor="ctr" anchorCtr="0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730432D-057F-4F48-942D-BC75EE0C3698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2660" y="6411957"/>
            <a:ext cx="4746691" cy="266700"/>
          </a:xfrm>
          <a:prstGeom prst="rect">
            <a:avLst/>
          </a:prstGeom>
        </p:spPr>
        <p:txBody>
          <a:bodyPr vert="horz" lIns="0" tIns="46800" rIns="0" bIns="45720" rtlCol="0" anchor="t" anchorCtr="0"/>
          <a:lstStyle>
            <a:lvl1pPr algn="ctr">
              <a:defRPr sz="800">
                <a:solidFill>
                  <a:srgbClr val="FFFFFF"/>
                </a:solidFill>
                <a:latin typeface="+mj-lt"/>
              </a:defRPr>
            </a:lvl1pPr>
          </a:lstStyle>
          <a:p>
            <a:pPr marL="509588" indent="-509588" algn="l">
              <a:tabLst>
                <a:tab pos="623888" algn="l"/>
              </a:tabLst>
            </a:pPr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1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23299" y="6411957"/>
            <a:ext cx="561925" cy="266700"/>
          </a:xfrm>
        </p:spPr>
        <p:txBody>
          <a:bodyPr tIns="0" rIns="90000"/>
          <a:lstStyle>
            <a:lvl1pPr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D75E278-B7A8-46AD-AE70-60A8FF4239F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468313" y="1268413"/>
            <a:ext cx="8316912" cy="489906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 ---nur für viel Text---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0" y="6575425"/>
            <a:ext cx="8785225" cy="287998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5038" y="1822427"/>
            <a:ext cx="7578725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Hier steht eine Musterüberschrift</a:t>
            </a:r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2"/>
          </p:nvPr>
        </p:nvSpPr>
        <p:spPr>
          <a:xfrm>
            <a:off x="468313" y="6575425"/>
            <a:ext cx="671465" cy="28257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4DD255B-9B23-4D1F-B6BF-4E937474909B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3"/>
          </p:nvPr>
        </p:nvSpPr>
        <p:spPr>
          <a:xfrm>
            <a:off x="1139779" y="6569118"/>
            <a:ext cx="7193060" cy="28888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519113" indent="-519113" algn="l">
              <a:tabLst>
                <a:tab pos="1169988" algn="l"/>
              </a:tabLst>
            </a:pPr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4"/>
          </p:nvPr>
        </p:nvSpPr>
        <p:spPr>
          <a:xfrm>
            <a:off x="8332840" y="6569118"/>
            <a:ext cx="452386" cy="288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0" y="1268413"/>
            <a:ext cx="8785225" cy="531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0"/>
              </a:cxn>
              <a:cxn ang="0">
                <a:pos x="691" y="19"/>
              </a:cxn>
              <a:cxn ang="0">
                <a:pos x="691" y="418"/>
              </a:cxn>
              <a:cxn ang="0">
                <a:pos x="0" y="418"/>
              </a:cxn>
              <a:cxn ang="0">
                <a:pos x="0" y="0"/>
              </a:cxn>
            </a:cxnLst>
            <a:rect l="0" t="0" r="r" b="b"/>
            <a:pathLst>
              <a:path w="691" h="418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 descr="UNI-Logo_Siegel_4c_89mm_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68313" y="325395"/>
            <a:ext cx="3204000" cy="658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9" r:id="rId3"/>
    <p:sldLayoutId id="2147483670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UNI-Logo_Siegel_4c_149m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901" y="6248196"/>
            <a:ext cx="2632687" cy="540000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 userDrawn="1"/>
        </p:nvSpPr>
        <p:spPr bwMode="auto">
          <a:xfrm>
            <a:off x="2819375" y="6296818"/>
            <a:ext cx="5965850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63" y="0"/>
              </a:cxn>
              <a:cxn ang="0">
                <a:pos x="4376" y="2"/>
              </a:cxn>
              <a:cxn ang="0">
                <a:pos x="4389" y="6"/>
              </a:cxn>
              <a:cxn ang="0">
                <a:pos x="4400" y="13"/>
              </a:cxn>
              <a:cxn ang="0">
                <a:pos x="4409" y="21"/>
              </a:cxn>
              <a:cxn ang="0">
                <a:pos x="4417" y="30"/>
              </a:cxn>
              <a:cxn ang="0">
                <a:pos x="4424" y="41"/>
              </a:cxn>
              <a:cxn ang="0">
                <a:pos x="4428" y="54"/>
              </a:cxn>
              <a:cxn ang="0">
                <a:pos x="4428" y="67"/>
              </a:cxn>
              <a:cxn ang="0">
                <a:pos x="4428" y="729"/>
              </a:cxn>
              <a:cxn ang="0">
                <a:pos x="0" y="729"/>
              </a:cxn>
              <a:cxn ang="0">
                <a:pos x="0" y="0"/>
              </a:cxn>
            </a:cxnLst>
            <a:rect l="0" t="0" r="r" b="b"/>
            <a:pathLst>
              <a:path w="4428" h="729">
                <a:moveTo>
                  <a:pt x="0" y="0"/>
                </a:moveTo>
                <a:lnTo>
                  <a:pt x="4363" y="0"/>
                </a:lnTo>
                <a:lnTo>
                  <a:pt x="4376" y="2"/>
                </a:lnTo>
                <a:lnTo>
                  <a:pt x="4389" y="6"/>
                </a:lnTo>
                <a:lnTo>
                  <a:pt x="4400" y="13"/>
                </a:lnTo>
                <a:lnTo>
                  <a:pt x="4409" y="21"/>
                </a:lnTo>
                <a:lnTo>
                  <a:pt x="4417" y="30"/>
                </a:lnTo>
                <a:lnTo>
                  <a:pt x="4424" y="41"/>
                </a:lnTo>
                <a:lnTo>
                  <a:pt x="4428" y="54"/>
                </a:lnTo>
                <a:lnTo>
                  <a:pt x="4428" y="67"/>
                </a:lnTo>
                <a:lnTo>
                  <a:pt x="4428" y="729"/>
                </a:lnTo>
                <a:lnTo>
                  <a:pt x="0" y="729"/>
                </a:lnTo>
                <a:lnTo>
                  <a:pt x="0" y="0"/>
                </a:lnTo>
                <a:close/>
              </a:path>
            </a:pathLst>
          </a:cu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8313" y="468313"/>
            <a:ext cx="8316912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 smtClean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"/>
          </p:nvPr>
        </p:nvSpPr>
        <p:spPr>
          <a:xfrm>
            <a:off x="2928915" y="6411957"/>
            <a:ext cx="693747" cy="266700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17DBAA2-AAEF-4307-A49F-77ABC68DDB6B}" type="datetime1">
              <a:rPr lang="de-DE" smtClean="0"/>
              <a:pPr/>
              <a:t>29.07.2012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2660" y="6429461"/>
            <a:ext cx="4746691" cy="249196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marL="0" indent="0" algn="ct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519113" indent="-519113" algn="l">
              <a:tabLst>
                <a:tab pos="1073150" algn="l"/>
              </a:tabLst>
            </a:pPr>
            <a:r>
              <a:rPr lang="de-DE" dirty="0" smtClean="0"/>
              <a:t>©  2009  UNIVERSITÄT ROSTOCK </a:t>
            </a:r>
            <a:r>
              <a:rPr lang="de-DE" b="1" dirty="0" smtClean="0"/>
              <a:t>| </a:t>
            </a:r>
            <a:r>
              <a:rPr lang="de-DE" cap="all" dirty="0" smtClean="0"/>
              <a:t>Fakultät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6327" y="6411957"/>
            <a:ext cx="488898" cy="266700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D75E278-B7A8-46AD-AE70-60A8FF4239F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de-DE" sz="220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2267744" y="1556792"/>
            <a:ext cx="5814287" cy="890577"/>
          </a:xfrm>
        </p:spPr>
        <p:txBody>
          <a:bodyPr/>
          <a:lstStyle/>
          <a:p>
            <a:r>
              <a:rPr lang="de-DE" b="1" dirty="0" smtClean="0"/>
              <a:t>Signalprozessortechnik</a:t>
            </a:r>
            <a:br>
              <a:rPr lang="de-DE" b="1" dirty="0" smtClean="0"/>
            </a:br>
            <a:r>
              <a:rPr lang="de-DE" b="1" dirty="0" smtClean="0"/>
              <a:t>		Projektarbeit – „Hall“</a:t>
            </a: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824B-C556-438F-A7B6-11338662A465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519113" indent="-519113" algn="l">
              <a:tabLst>
                <a:tab pos="720725" algn="l"/>
              </a:tabLst>
            </a:pPr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b="1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3815916" y="2420888"/>
            <a:ext cx="3024336" cy="309573"/>
          </a:xfrm>
        </p:spPr>
        <p:txBody>
          <a:bodyPr/>
          <a:lstStyle/>
          <a:p>
            <a:r>
              <a:rPr lang="de-DE" dirty="0" smtClean="0"/>
              <a:t>Hall Software für das EZ-Kit BF533</a:t>
            </a:r>
            <a:endParaRPr lang="de-DE" dirty="0"/>
          </a:p>
        </p:txBody>
      </p:sp>
      <p:sp>
        <p:nvSpPr>
          <p:cNvPr id="6" name="Untertitel 9"/>
          <p:cNvSpPr txBox="1">
            <a:spLocks/>
          </p:cNvSpPr>
          <p:nvPr/>
        </p:nvSpPr>
        <p:spPr>
          <a:xfrm>
            <a:off x="5940152" y="3176972"/>
            <a:ext cx="1836204" cy="504056"/>
          </a:xfrm>
          <a:prstGeom prst="rect">
            <a:avLst/>
          </a:prstGeom>
        </p:spPr>
        <p:txBody>
          <a:bodyPr lIns="0" t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i="1" kern="0" dirty="0" smtClean="0">
                <a:latin typeface="+mn-lt"/>
              </a:rPr>
              <a:t>Florian Grützmacher,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i="1" kern="0" dirty="0" smtClean="0">
                <a:latin typeface="+mn-lt"/>
              </a:rPr>
              <a:t>Simeon Wiedenmann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C:\Users\aunwin\Universitaet\6 Semester\Signalprozessortechnik\Präsentation\präsentation bilder\Creative_Common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6558905"/>
            <a:ext cx="811386" cy="297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Implementierung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1931967"/>
            <a:ext cx="7525394" cy="448536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Buffer als Ringspeicher mit laufendem </a:t>
            </a:r>
            <a:r>
              <a:rPr lang="de-DE" dirty="0" smtClean="0"/>
              <a:t>Index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Abgriff vom Buffer relativ zu neuestem Wert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smtClean="0"/>
          </a:p>
          <a:p>
            <a:pPr>
              <a:buFont typeface="Arial" pitchFamily="34" charset="0"/>
              <a:buChar char="•"/>
            </a:pPr>
            <a:r>
              <a:rPr lang="de-DE" smtClean="0"/>
              <a:t> </a:t>
            </a:r>
            <a:r>
              <a:rPr lang="de-DE" dirty="0" smtClean="0"/>
              <a:t>Ringspeicher mit 4096 Werten </a:t>
            </a:r>
          </a:p>
          <a:p>
            <a:r>
              <a:rPr lang="de-DE" dirty="0" smtClean="0">
                <a:sym typeface="Wingdings" pitchFamily="2" charset="2"/>
              </a:rPr>
              <a:t>	</a:t>
            </a:r>
            <a:r>
              <a:rPr lang="de-DE" dirty="0" smtClean="0"/>
              <a:t> inkrementierung des Index und AND mit 0x0fff </a:t>
            </a:r>
          </a:p>
          <a:p>
            <a:r>
              <a:rPr lang="de-DE" dirty="0" smtClean="0"/>
              <a:t>	</a:t>
            </a:r>
          </a:p>
          <a:p>
            <a:r>
              <a:rPr lang="de-DE" dirty="0" smtClean="0"/>
              <a:t>	   Dezimal: 4095    Binär: 0000 1111 1111 1111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Koeffizienten für neuen Wert und Rückkopplung als 2er Potenz, daher reicht Schieben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Quellen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47564" y="2024844"/>
            <a:ext cx="7525394" cy="4176464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Arial" pitchFamily="34" charset="0"/>
              <a:buChar char="•"/>
            </a:pPr>
            <a:r>
              <a:rPr lang="de-DE" sz="1800" dirty="0" smtClean="0"/>
              <a:t>Vorlesungsskript Signalprozessortechnik, SS2012</a:t>
            </a:r>
          </a:p>
          <a:p>
            <a:pPr>
              <a:buFont typeface="Arial" pitchFamily="34" charset="0"/>
              <a:buChar char="•"/>
            </a:pPr>
            <a:endParaRPr lang="de-DE" sz="1800" dirty="0" smtClean="0"/>
          </a:p>
          <a:p>
            <a:pPr>
              <a:buFont typeface="Arial" pitchFamily="34" charset="0"/>
              <a:buChar char="•"/>
            </a:pPr>
            <a:r>
              <a:rPr lang="de-DE" sz="1800" dirty="0" smtClean="0"/>
              <a:t>Versuchsanleitung Nr. 2 „Digitale Filter“, Praktikum zur Veranstaltung  „Digi-tale Signalverarbeitung“ Institut für Nachrichtentechnik, Universität Rostock</a:t>
            </a:r>
          </a:p>
          <a:p>
            <a:pPr>
              <a:buFont typeface="Arial" pitchFamily="34" charset="0"/>
              <a:buChar char="•"/>
            </a:pPr>
            <a:endParaRPr lang="de-DE" sz="1800" dirty="0" smtClean="0"/>
          </a:p>
          <a:p>
            <a:pPr>
              <a:buFont typeface="Arial" pitchFamily="34" charset="0"/>
              <a:buChar char="•"/>
            </a:pPr>
            <a:r>
              <a:rPr lang="de-DE" sz="1800" dirty="0" smtClean="0"/>
              <a:t>http://feedingthepuppy.typepad.com/.a/6a00e550f4976688340147e05708ca970b-800wi</a:t>
            </a:r>
          </a:p>
          <a:p>
            <a:pPr>
              <a:buFont typeface="Arial" pitchFamily="34" charset="0"/>
              <a:buChar char="•"/>
            </a:pPr>
            <a:endParaRPr lang="de-DE" sz="1800" dirty="0" smtClean="0"/>
          </a:p>
          <a:p>
            <a:pPr>
              <a:buFont typeface="Arial" pitchFamily="34" charset="0"/>
              <a:buChar char="•"/>
            </a:pPr>
            <a:r>
              <a:rPr lang="de-DE" sz="1800" dirty="0" smtClean="0"/>
              <a:t>http://git-scm.com/downloads/logos</a:t>
            </a:r>
          </a:p>
          <a:p>
            <a:pPr>
              <a:buFont typeface="Arial" pitchFamily="34" charset="0"/>
              <a:buChar char="•"/>
            </a:pPr>
            <a:r>
              <a:rPr lang="de-DE" sz="1800" dirty="0" smtClean="0"/>
              <a:t>http://gregrickaby.com/2012/03/how-to-use-github.html</a:t>
            </a:r>
          </a:p>
          <a:p>
            <a:pPr>
              <a:buFont typeface="Arial" pitchFamily="34" charset="0"/>
              <a:buChar char="•"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935038" y="2443148"/>
            <a:ext cx="7237362" cy="2930067"/>
          </a:xfrm>
        </p:spPr>
        <p:txBody>
          <a:bodyPr/>
          <a:lstStyle/>
          <a:p>
            <a:pPr algn="ctr"/>
            <a:r>
              <a:rPr lang="de-DE" sz="9600" u="sng" dirty="0" smtClean="0">
                <a:solidFill>
                  <a:srgbClr val="004A99"/>
                </a:solidFill>
              </a:rPr>
              <a:t>DEMO</a:t>
            </a:r>
            <a:endParaRPr lang="en-US" sz="9600" u="sng" dirty="0">
              <a:solidFill>
                <a:srgbClr val="004A9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D543B1-1C2F-4ECD-8715-AD3031B7BC59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19113" indent="-519113" algn="l"/>
            <a:r>
              <a:rPr lang="de-DE" smtClean="0"/>
              <a:t>©  2009  UNIVERSITÄT ROSTOCK  | </a:t>
            </a:r>
            <a:r>
              <a:rPr lang="de-DE" cap="all" smtClean="0"/>
              <a:t>Fakultät für Informatik und Elektrotechnik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935596" y="1448780"/>
            <a:ext cx="7237362" cy="1332149"/>
          </a:xfrm>
        </p:spPr>
        <p:txBody>
          <a:bodyPr/>
          <a:lstStyle/>
          <a:p>
            <a:pPr algn="ctr"/>
            <a:r>
              <a:rPr lang="de-DE" sz="9600" u="sng" dirty="0" smtClean="0">
                <a:solidFill>
                  <a:srgbClr val="004A99"/>
                </a:solidFill>
              </a:rPr>
              <a:t>GitHub</a:t>
            </a:r>
            <a:endParaRPr lang="en-US" sz="9600" u="sng" dirty="0">
              <a:solidFill>
                <a:srgbClr val="004A9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D543B1-1C2F-4ECD-8715-AD3031B7BC59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19113" indent="-519113" algn="l"/>
            <a:r>
              <a:rPr lang="de-DE" smtClean="0"/>
              <a:t>©  2009  UNIVERSITÄT ROSTOCK  | </a:t>
            </a:r>
            <a:r>
              <a:rPr lang="de-DE" cap="all" smtClean="0"/>
              <a:t>Fakultät für Informatik und Elektrotechnik</a:t>
            </a:r>
            <a:endParaRPr lang="de-DE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884" y="3609020"/>
            <a:ext cx="2114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Gliederung</a:t>
            </a:r>
            <a:endParaRPr lang="de-DE" sz="2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11560" y="2060848"/>
            <a:ext cx="3528392" cy="39604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Aufgabenstellung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Versuchsaufbau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Prinzip digitaler Signalverarbeitung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Was ist Hall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Implementierung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Demo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4572000" y="4257092"/>
            <a:ext cx="3564396" cy="612068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EZ-KIT BF533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Evaluation Board – Analog Devices</a:t>
            </a:r>
            <a:endParaRPr lang="de-DE" sz="1400" kern="0" dirty="0" smtClean="0">
              <a:latin typeface="Arial Narrow" pitchFamily="34" charset="0"/>
            </a:endParaRPr>
          </a:p>
        </p:txBody>
      </p:sp>
      <p:pic>
        <p:nvPicPr>
          <p:cNvPr id="1028" name="Picture 4" descr="C:\Users\aunwin\Documents\ES_Projekt ePuck\epuck-robot-device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52472" y="1556792"/>
            <a:ext cx="3595044" cy="269375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164288" y="4293096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Aufgabenstellung</a:t>
            </a:r>
            <a:endParaRPr lang="de-DE" sz="2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503548" y="2384884"/>
            <a:ext cx="5364088" cy="12601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Software zur erzeugung künstlichen Halls erstellen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analoges Eingangssignal mit künstlichem Hall versehen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analoge Ausgangssignal ausgeben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half" idx="2"/>
          </p:nvPr>
        </p:nvSpPr>
        <p:spPr>
          <a:xfrm>
            <a:off x="539552" y="3969060"/>
            <a:ext cx="5472608" cy="22682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Hausarbeit zur Projektarbeit erstellen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Präsentation des Projektes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/>
          </p:nvPr>
        </p:nvSpPr>
        <p:spPr>
          <a:xfrm>
            <a:off x="611560" y="2060848"/>
            <a:ext cx="4986354" cy="360040"/>
          </a:xfrm>
        </p:spPr>
        <p:txBody>
          <a:bodyPr/>
          <a:lstStyle/>
          <a:p>
            <a:r>
              <a:rPr lang="de-DE" dirty="0" smtClean="0"/>
              <a:t>Hall-Software für das EZ-Kit BF533:</a:t>
            </a:r>
            <a:endParaRPr lang="en-US" dirty="0"/>
          </a:p>
        </p:txBody>
      </p:sp>
      <p:pic>
        <p:nvPicPr>
          <p:cNvPr id="1026" name="Picture 2" descr="C:\Users\aunwin\Universitaet\6 Semester\Signalprozessortechnik\Präsentation\Gitrepo wie bei abgabezeitpunkt\Hausarbeit\Bilder\visualdsp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996" y="3753036"/>
            <a:ext cx="3744416" cy="2644250"/>
          </a:xfrm>
          <a:prstGeom prst="rect">
            <a:avLst/>
          </a:prstGeom>
          <a:noFill/>
        </p:spPr>
      </p:pic>
      <p:pic>
        <p:nvPicPr>
          <p:cNvPr id="1027" name="Picture 3" descr="C:\Users\aunwin\Universitaet\6 Semester\Signalprozessortechnik\Präsentation\präsentation bilder\Hausarbe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520788"/>
            <a:ext cx="1469214" cy="207064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272300" y="3537012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8304" y="6345324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Versuchsaufbau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0"/>
          </p:nvPr>
        </p:nvSpPr>
        <p:spPr>
          <a:xfrm>
            <a:off x="539552" y="4041068"/>
            <a:ext cx="4986354" cy="360040"/>
          </a:xfrm>
        </p:spPr>
        <p:txBody>
          <a:bodyPr/>
          <a:lstStyle/>
          <a:p>
            <a:r>
              <a:rPr lang="de-DE" dirty="0" smtClean="0"/>
              <a:t>Demonstration:</a:t>
            </a:r>
            <a:endParaRPr lang="en-US" dirty="0"/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383868" y="2420888"/>
            <a:ext cx="4939750" cy="972108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Signalgenerator erzeugt gewähltes Eingangssignal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noProof="0" dirty="0" smtClean="0">
                <a:latin typeface="Arial Narrow" pitchFamily="34" charset="0"/>
              </a:rPr>
              <a:t>digitale Signalverarbeitung im DSP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noProof="0" dirty="0" smtClean="0">
                <a:latin typeface="Arial Narrow" pitchFamily="34" charset="0"/>
              </a:rPr>
              <a:t>analoges Ausgangssignal im Oszilloskop darstellbar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2050" name="Picture 2" descr="C:\Users\aunwin\Universitaet\6 Semester\Signalprozessortechnik\Präsentation\Gitrepo wie bei abgabezeitpunkt\Hausarbeit\Bilder\Versuchsaufbau_Demonstr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56" y="4545124"/>
            <a:ext cx="2533650" cy="1009650"/>
          </a:xfrm>
          <a:prstGeom prst="rect">
            <a:avLst/>
          </a:prstGeom>
          <a:noFill/>
        </p:spPr>
      </p:pic>
      <p:pic>
        <p:nvPicPr>
          <p:cNvPr id="2051" name="Picture 3" descr="C:\Users\aunwin\Universitaet\6 Semester\Signalprozessortechnik\Präsentation\Gitrepo wie bei abgabezeitpunkt\Hausarbeit\Bilder\Versuchsaufbau_Implemen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40" y="2492896"/>
            <a:ext cx="2600325" cy="1200150"/>
          </a:xfrm>
          <a:prstGeom prst="rect">
            <a:avLst/>
          </a:prstGeom>
          <a:noFill/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611560" y="2024844"/>
            <a:ext cx="4986354" cy="36513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Implementierung: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3383868" y="4293096"/>
            <a:ext cx="5292588" cy="118813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analoges Eingangssignal vom Mikrophon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noProof="0" dirty="0" smtClean="0">
                <a:latin typeface="Arial Narrow" pitchFamily="34" charset="0"/>
              </a:rPr>
              <a:t>mit künstlichem Hall versehen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noProof="0" dirty="0" smtClean="0">
                <a:latin typeface="Arial Narrow" pitchFamily="34" charset="0"/>
              </a:rPr>
              <a:t>als analoges Ausgangssignal durch Lautsprecher ausgegeben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548" y="5697252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540" y="3717032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Das Prinzip digitaler Signalverarbeitung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971600" y="3212976"/>
            <a:ext cx="7093346" cy="320435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analoges Eingangssignal x(t)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Bandbegrenzung durch analogen Tiefpass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Sample &amp; Hold Glied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Analog-Digitalwandler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digitales Signal wird manipuliert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Digital-Analogwandler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analoger Tiefpass glättet Ausgangssignal y(t)</a:t>
            </a:r>
          </a:p>
          <a:p>
            <a:pPr>
              <a:buFont typeface="Arial" pitchFamily="34" charset="0"/>
              <a:buChar char="•"/>
            </a:pPr>
            <a:endParaRPr lang="de-DE" sz="1600" dirty="0" smtClean="0"/>
          </a:p>
        </p:txBody>
      </p:sp>
      <p:pic>
        <p:nvPicPr>
          <p:cNvPr id="4098" name="Picture 2" descr="C:\Users\aunwin\Universitaet\6 Semester\Signalprozessortechnik\Präsentation\Gitrepo wie bei abgabezeitpunkt\Hausarbeit\Bilder\DSV_Blockschaltbi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56" y="2024844"/>
            <a:ext cx="7762875" cy="904875"/>
          </a:xfrm>
          <a:prstGeom prst="rect">
            <a:avLst/>
          </a:prstGeom>
          <a:noFill/>
        </p:spPr>
      </p:pic>
      <p:pic>
        <p:nvPicPr>
          <p:cNvPr id="4099" name="Picture 3" descr="C:\Users\aunwin\Universitaet\6 Semester\Signalprozessortechnik\Präsentation\Gitrepo wie bei abgabezeitpunkt\Hausarbeit\Bilder\Versuchsaufbau_Demonstr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812" y="2060848"/>
            <a:ext cx="2533650" cy="10096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904148" y="2852936"/>
            <a:ext cx="2268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Quelle: Versuchsanleitung „Digitale Filter“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Was ist Hall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719572" y="1880828"/>
            <a:ext cx="3132348" cy="453650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kontinuierliche Reflexionen einer Schallwelle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unterschiedliche Laufzeiten der reflektierten Schallwellen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Überlagerung mehrerer, unterschiedlich stark gedämpfter Schallwellen 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Unterteilung in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frühe Reflexionen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diffuser Nachhall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Dämpfung durch Wärmeverlust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 Luftreibung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Reflektionen</a:t>
            </a:r>
          </a:p>
        </p:txBody>
      </p:sp>
      <p:pic>
        <p:nvPicPr>
          <p:cNvPr id="6146" name="Picture 2" descr="C:\Users\aunwin\Universitaet\6 Semester\Signalprozessortechnik\Präsentation\Gitrepo wie bei abgabezeitpunkt\Hausarbeit\Bilder\raumimpulsantw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8846" y="1412777"/>
            <a:ext cx="4565725" cy="36004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192180" y="4725144"/>
            <a:ext cx="2226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http://feedingthepuppy.typepad.com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Implementierung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1916832"/>
            <a:ext cx="7525394" cy="4500500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benutzte Software: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VisualDSP++ 5.0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verteilte Versionsverwaltung mittels GIT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GitHub – Webbasierter Hosting-Dienst für Software-Entwicklungsprojekte</a:t>
            </a:r>
          </a:p>
        </p:txBody>
      </p:sp>
      <p:pic>
        <p:nvPicPr>
          <p:cNvPr id="8" name="Picture 7" descr="githu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2180" y="5373216"/>
            <a:ext cx="2414574" cy="953655"/>
          </a:xfrm>
          <a:prstGeom prst="rect">
            <a:avLst/>
          </a:prstGeom>
        </p:spPr>
      </p:pic>
      <p:pic>
        <p:nvPicPr>
          <p:cNvPr id="10" name="Picture 9" descr="Git-Logo-2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4426" y="5519268"/>
            <a:ext cx="1824348" cy="7618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7944" y="6309320"/>
            <a:ext cx="14029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 smtClean="0"/>
              <a:t>Quelle: http://git-scm.com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6876256" y="6309320"/>
            <a:ext cx="17281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Quelle: http://gregrickaby.com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Implementierung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1931967"/>
            <a:ext cx="7525394" cy="448536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künstlicher Hall durch Infinite-Impulse-Response Filterstruktur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Buffer mit 4096 Werten im fractional-32 Format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Akkumulator im fractional-32 Format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Rückkopplung des Akkumulators auf neuen Buffer-Wert, versehen mit faktor 0.25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Neuer Buffer Wert aus dem AD-Wandler, versehen mit faktor 0.5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Akkumulator wird an den DA-Wandler übergeben</a:t>
            </a:r>
          </a:p>
        </p:txBody>
      </p:sp>
      <p:pic>
        <p:nvPicPr>
          <p:cNvPr id="10" name="Picture 9" descr="ii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2" y="2481262"/>
            <a:ext cx="7800975" cy="1895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4288" y="4473116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Implementierung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30.07.2012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1931967"/>
            <a:ext cx="7525394" cy="448536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Akkumulator wird mit 11 Abgriffen vom Buffer geladen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Koeffizienten für Abgriffe wurden mittels Exponentialfunktion berechnet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k - koeffizient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 - Index des Abgriffes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84275" y="2735263"/>
          <a:ext cx="1397000" cy="349250"/>
        </p:xfrm>
        <a:graphic>
          <a:graphicData uri="http://schemas.openxmlformats.org/presentationml/2006/ole">
            <p:oleObj spid="_x0000_s7170" name="Equation" r:id="rId3" imgW="812520" imgH="203040" progId="Equation.3">
              <p:embed/>
            </p:oleObj>
          </a:graphicData>
        </a:graphic>
      </p:graphicFrame>
      <p:pic>
        <p:nvPicPr>
          <p:cNvPr id="9" name="Picture 8" descr="signalabgriff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38454" y="2990844"/>
            <a:ext cx="5650996" cy="3390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36296" y="3212976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Quelle: selfmade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ät">
  <a:themeElements>
    <a:clrScheme name="Unibl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A99"/>
      </a:accent1>
      <a:accent2>
        <a:srgbClr val="1957A0"/>
      </a:accent2>
      <a:accent3>
        <a:srgbClr val="4066AA"/>
      </a:accent3>
      <a:accent4>
        <a:srgbClr val="5C77B4"/>
      </a:accent4>
      <a:accent5>
        <a:srgbClr val="7588BF"/>
      </a:accent5>
      <a:accent6>
        <a:srgbClr val="8E9AC9"/>
      </a:accent6>
      <a:hlink>
        <a:srgbClr val="A5AED5"/>
      </a:hlink>
      <a:folHlink>
        <a:srgbClr val="BCC3E0"/>
      </a:folHlink>
    </a:clrScheme>
    <a:fontScheme name="Benutzerdefiniert 1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ehr viel Text">
  <a:themeElements>
    <a:clrScheme name="Universität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A99"/>
      </a:accent1>
      <a:accent2>
        <a:srgbClr val="1957A0"/>
      </a:accent2>
      <a:accent3>
        <a:srgbClr val="4066AA"/>
      </a:accent3>
      <a:accent4>
        <a:srgbClr val="5C77B4"/>
      </a:accent4>
      <a:accent5>
        <a:srgbClr val="7588BF"/>
      </a:accent5>
      <a:accent6>
        <a:srgbClr val="8E9AC9"/>
      </a:accent6>
      <a:hlink>
        <a:srgbClr val="A5AED5"/>
      </a:hlink>
      <a:folHlink>
        <a:srgbClr val="BCC3E0"/>
      </a:folHlink>
    </a:clrScheme>
    <a:fontScheme name="Uni_Powerpoint_praesi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447</TotalTime>
  <Words>507</Words>
  <Application>Microsoft Office PowerPoint</Application>
  <PresentationFormat>On-screen Show (4:3)</PresentationFormat>
  <Paragraphs>149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Verdana</vt:lpstr>
      <vt:lpstr>Arial Narrow</vt:lpstr>
      <vt:lpstr>Times New Roman</vt:lpstr>
      <vt:lpstr>Wingdings</vt:lpstr>
      <vt:lpstr>Symbol</vt:lpstr>
      <vt:lpstr>Universität</vt:lpstr>
      <vt:lpstr>1_sehr viel Text</vt:lpstr>
      <vt:lpstr>Microsoft Equation 3.0</vt:lpstr>
      <vt:lpstr>Signalprozessortechnik   Projektarbeit – „Hall“</vt:lpstr>
      <vt:lpstr>Gliederung</vt:lpstr>
      <vt:lpstr>Aufgabenstellung</vt:lpstr>
      <vt:lpstr>Versuchsaufbau</vt:lpstr>
      <vt:lpstr>Das Prinzip digitaler Signalverarbeitung</vt:lpstr>
      <vt:lpstr>Was ist Hall</vt:lpstr>
      <vt:lpstr>Implementierung</vt:lpstr>
      <vt:lpstr>Implementierung</vt:lpstr>
      <vt:lpstr>Implementierung</vt:lpstr>
      <vt:lpstr>Implementierung</vt:lpstr>
      <vt:lpstr>Quellen</vt:lpstr>
      <vt:lpstr>Slide 12</vt:lpstr>
      <vt:lpstr>Slide 13</vt:lpstr>
    </vt:vector>
  </TitlesOfParts>
  <Company>URZ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r06</dc:creator>
  <cp:lastModifiedBy>ML</cp:lastModifiedBy>
  <cp:revision>1441</cp:revision>
  <dcterms:created xsi:type="dcterms:W3CDTF">2009-05-15T06:28:25Z</dcterms:created>
  <dcterms:modified xsi:type="dcterms:W3CDTF">2012-07-29T22:23:23Z</dcterms:modified>
</cp:coreProperties>
</file>