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  <p:sldMasterId id="2147483672" r:id="rId2"/>
  </p:sldMasterIdLst>
  <p:notesMasterIdLst>
    <p:notesMasterId r:id="rId13"/>
  </p:notesMasterIdLst>
  <p:sldIdLst>
    <p:sldId id="270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9144000" cy="6858000" type="screen4x3"/>
  <p:notesSz cx="6858000" cy="9144000"/>
  <p:embeddedFontLst>
    <p:embeddedFont>
      <p:font typeface="Verdana" pitchFamily="34" charset="0"/>
      <p:regular r:id="rId14"/>
      <p:bold r:id="rId15"/>
      <p:italic r:id="rId16"/>
      <p:boldItalic r:id="rId17"/>
    </p:embeddedFont>
    <p:embeddedFont>
      <p:font typeface="Arial Narrow" pitchFamily="3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1392" y="-84"/>
      </p:cViewPr>
      <p:guideLst>
        <p:guide orient="horz" pos="295"/>
        <p:guide orient="horz"/>
        <p:guide orient="horz" pos="5"/>
        <p:guide orient="horz" pos="4142"/>
        <p:guide orient="horz" pos="799"/>
        <p:guide orient="horz" pos="3974"/>
        <p:guide pos="295"/>
        <p:guide/>
        <p:guide pos="589"/>
        <p:guide pos="5534"/>
        <p:guide pos="535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7E9CB9-021E-4C8A-AD14-6BADCDC8CC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519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chwarz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  <a:ln w="635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0" y="6570000"/>
            <a:ext cx="8785225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98749" y="1808163"/>
            <a:ext cx="5814287" cy="8905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8750" y="3136896"/>
            <a:ext cx="4708536" cy="309573"/>
          </a:xfrm>
          <a:prstGeom prst="rect">
            <a:avLst/>
          </a:prstGeom>
        </p:spPr>
        <p:txBody>
          <a:bodyPr lIns="0" tIns="0"/>
          <a:lstStyle>
            <a:lvl1pPr marL="0" indent="0" algn="l">
              <a:buNone/>
              <a:defRPr sz="18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Referent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7578725" cy="387333"/>
          </a:xfrm>
        </p:spPr>
        <p:txBody>
          <a:bodyPr anchor="t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757872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7578725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EF9DD4C-2AD2-4FFE-8269-6BBA98D5CF1E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tabLst>
                <a:tab pos="896938" algn="l"/>
              </a:tabLst>
              <a:defRPr/>
            </a:lvl1pPr>
          </a:lstStyle>
          <a:p>
            <a:pPr marL="519113" indent="-519113" algn="l"/>
            <a:r>
              <a:rPr lang="de-DE" dirty="0" smtClean="0"/>
              <a:t>©  2009  UNIVERSITÄT ROSTOC 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9" y="1808163"/>
            <a:ext cx="4951430" cy="350820"/>
          </a:xfrm>
        </p:spPr>
        <p:txBody>
          <a:bodyPr lIns="0" tIns="0" rIns="0" bIns="0"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4986354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49"/>
            <a:ext cx="4986354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5922981" y="1493811"/>
            <a:ext cx="2862244" cy="4746690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>
          <a:xfrm>
            <a:off x="1139779" y="6569118"/>
            <a:ext cx="7193060" cy="288882"/>
          </a:xfrm>
        </p:spPr>
        <p:txBody>
          <a:bodyPr/>
          <a:lstStyle/>
          <a:p>
            <a:pPr marL="519113" indent="-519113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 Universi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35038" y="1808163"/>
            <a:ext cx="5207021" cy="415908"/>
          </a:xfrm>
        </p:spPr>
        <p:txBody>
          <a:bodyPr/>
          <a:lstStyle/>
          <a:p>
            <a:r>
              <a:rPr lang="de-DE" dirty="0" smtClean="0"/>
              <a:t>Hier steht eine Musterüberschrift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68313" y="6569118"/>
            <a:ext cx="671465" cy="288882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9D4AB8E9-DAAA-43A0-B6E4-CDBA05323B9E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39778" y="6569118"/>
            <a:ext cx="7193061" cy="288882"/>
          </a:xfrm>
        </p:spPr>
        <p:txBody>
          <a:bodyPr/>
          <a:lstStyle/>
          <a:p>
            <a:pPr marL="509588" indent="-509588" algn="l"/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2"/>
            <a:ext cx="5040000" cy="1424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935038" y="2443149"/>
            <a:ext cx="5040000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6726267" y="2004993"/>
            <a:ext cx="2205009" cy="1497033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6215085" y="3538540"/>
            <a:ext cx="1643085" cy="2765424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5"/>
          </p:nvPr>
        </p:nvSpPr>
        <p:spPr>
          <a:xfrm>
            <a:off x="935037" y="4268799"/>
            <a:ext cx="5040000" cy="203516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"/>
              <a:defRPr sz="1800">
                <a:latin typeface="+mn-lt"/>
              </a:defRPr>
            </a:lvl1pPr>
            <a:lvl2pPr>
              <a:buClr>
                <a:schemeClr val="accent1"/>
              </a:buClr>
              <a:buSzPct val="50000"/>
              <a:buFont typeface="Wingdings" pitchFamily="2" charset="2"/>
              <a:buChar char=""/>
              <a:defRPr sz="1800">
                <a:latin typeface="+mn-lt"/>
              </a:defRPr>
            </a:lvl2pPr>
            <a:lvl3pPr>
              <a:buClr>
                <a:schemeClr val="accent1"/>
              </a:buClr>
              <a:buFont typeface="Symbol" pitchFamily="18" charset="2"/>
              <a:buChar char="-"/>
              <a:defRPr sz="1800">
                <a:latin typeface="+mn-lt"/>
              </a:defRPr>
            </a:lvl3pPr>
            <a:lvl4pPr>
              <a:buClr>
                <a:srgbClr val="004A99"/>
              </a:buClr>
              <a:buFont typeface="Arial" pitchFamily="34" charset="0"/>
              <a:buChar char="•"/>
              <a:defRPr sz="1800"/>
            </a:lvl4pPr>
            <a:lvl5pPr>
              <a:buClr>
                <a:srgbClr val="004A99"/>
              </a:buClr>
              <a:buFont typeface="Arial" pitchFamily="34" charset="0"/>
              <a:buChar char="•"/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98421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468313" y="909603"/>
            <a:ext cx="8316912" cy="3651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latin typeface="Arial Narrow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Musterfließtextheadline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1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 anchorCtr="0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730432D-057F-4F48-942D-BC75EE0C3698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11957"/>
            <a:ext cx="4746691" cy="266700"/>
          </a:xfrm>
          <a:prstGeom prst="rect">
            <a:avLst/>
          </a:prstGeom>
        </p:spPr>
        <p:txBody>
          <a:bodyPr vert="horz" lIns="0" tIns="46800" rIns="0" bIns="45720" rtlCol="0" anchor="t" anchorCtr="0"/>
          <a:lstStyle>
            <a:lvl1pPr algn="ctr">
              <a:defRPr sz="800">
                <a:solidFill>
                  <a:srgbClr val="FFFFFF"/>
                </a:solidFill>
                <a:latin typeface="+mj-lt"/>
              </a:defRPr>
            </a:lvl1pPr>
          </a:lstStyle>
          <a:p>
            <a:pPr marL="509588" indent="-509588" algn="l">
              <a:tabLst>
                <a:tab pos="6238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b="1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23299" y="6411957"/>
            <a:ext cx="561925" cy="266700"/>
          </a:xfrm>
        </p:spPr>
        <p:txBody>
          <a:bodyPr tIns="0" rIns="90000"/>
          <a:lstStyle>
            <a:lvl1pPr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68313" y="1268413"/>
            <a:ext cx="8316912" cy="489906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 ---nur für viel Text---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0" y="6575425"/>
            <a:ext cx="8785225" cy="287998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5038" y="1822427"/>
            <a:ext cx="7578725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Hier steht eine Musterüberschrift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468313" y="6575425"/>
            <a:ext cx="671465" cy="28257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4DD255B-9B23-4D1F-B6BF-4E937474909B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3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169988" algn="l"/>
              </a:tabLst>
            </a:pPr>
            <a:r>
              <a:rPr lang="de-DE" dirty="0" smtClean="0"/>
              <a:t>©  2009  UNIVERSITÄT ROSTOCK  | </a:t>
            </a:r>
            <a:r>
              <a:rPr lang="de-DE" cap="all" dirty="0" smtClean="0"/>
              <a:t>Fakultät für Informatik und Elektrotechnik</a:t>
            </a:r>
            <a:endParaRPr lang="de-DE" b="1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4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0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UNI-Logo_Siegel_4c_89mm_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68313" y="325395"/>
            <a:ext cx="3204000" cy="658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9" r:id="rId3"/>
    <p:sldLayoutId id="2147483670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UNI-Logo_Siegel_4c_149mm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0901" y="6248196"/>
            <a:ext cx="2632687" cy="540000"/>
          </a:xfrm>
          <a:prstGeom prst="rect">
            <a:avLst/>
          </a:prstGeom>
        </p:spPr>
      </p:pic>
      <p:sp>
        <p:nvSpPr>
          <p:cNvPr id="7" name="Freeform 6"/>
          <p:cNvSpPr>
            <a:spLocks/>
          </p:cNvSpPr>
          <p:nvPr userDrawn="1"/>
        </p:nvSpPr>
        <p:spPr bwMode="auto">
          <a:xfrm>
            <a:off x="2819375" y="6296818"/>
            <a:ext cx="5965850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63" y="0"/>
              </a:cxn>
              <a:cxn ang="0">
                <a:pos x="4376" y="2"/>
              </a:cxn>
              <a:cxn ang="0">
                <a:pos x="4389" y="6"/>
              </a:cxn>
              <a:cxn ang="0">
                <a:pos x="4400" y="13"/>
              </a:cxn>
              <a:cxn ang="0">
                <a:pos x="4409" y="21"/>
              </a:cxn>
              <a:cxn ang="0">
                <a:pos x="4417" y="30"/>
              </a:cxn>
              <a:cxn ang="0">
                <a:pos x="4424" y="41"/>
              </a:cxn>
              <a:cxn ang="0">
                <a:pos x="4428" y="54"/>
              </a:cxn>
              <a:cxn ang="0">
                <a:pos x="4428" y="67"/>
              </a:cxn>
              <a:cxn ang="0">
                <a:pos x="4428" y="729"/>
              </a:cxn>
              <a:cxn ang="0">
                <a:pos x="0" y="729"/>
              </a:cxn>
              <a:cxn ang="0">
                <a:pos x="0" y="0"/>
              </a:cxn>
            </a:cxnLst>
            <a:rect l="0" t="0" r="r" b="b"/>
            <a:pathLst>
              <a:path w="4428" h="729">
                <a:moveTo>
                  <a:pt x="0" y="0"/>
                </a:moveTo>
                <a:lnTo>
                  <a:pt x="4363" y="0"/>
                </a:lnTo>
                <a:lnTo>
                  <a:pt x="4376" y="2"/>
                </a:lnTo>
                <a:lnTo>
                  <a:pt x="4389" y="6"/>
                </a:lnTo>
                <a:lnTo>
                  <a:pt x="4400" y="13"/>
                </a:lnTo>
                <a:lnTo>
                  <a:pt x="4409" y="21"/>
                </a:lnTo>
                <a:lnTo>
                  <a:pt x="4417" y="30"/>
                </a:lnTo>
                <a:lnTo>
                  <a:pt x="4424" y="41"/>
                </a:lnTo>
                <a:lnTo>
                  <a:pt x="4428" y="54"/>
                </a:lnTo>
                <a:lnTo>
                  <a:pt x="4428" y="67"/>
                </a:lnTo>
                <a:lnTo>
                  <a:pt x="4428" y="729"/>
                </a:lnTo>
                <a:lnTo>
                  <a:pt x="0" y="729"/>
                </a:lnTo>
                <a:lnTo>
                  <a:pt x="0" y="0"/>
                </a:lnTo>
                <a:close/>
              </a:path>
            </a:pathLst>
          </a:custGeom>
          <a:solidFill>
            <a:srgbClr val="004A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0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8313" y="468313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 smtClean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2928915" y="6411957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17DBAA2-AAEF-4307-A49F-77ABC68DDB6B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0" y="6429461"/>
            <a:ext cx="4746691" cy="249196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marL="0" indent="0"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113" indent="-519113" algn="l">
              <a:tabLst>
                <a:tab pos="1073150" algn="l"/>
              </a:tabLst>
            </a:pPr>
            <a:r>
              <a:rPr lang="de-DE" dirty="0" smtClean="0"/>
              <a:t>©  2009  UNIVERSITÄT ROSTOCK </a:t>
            </a:r>
            <a:r>
              <a:rPr lang="de-DE" b="1" dirty="0" smtClean="0"/>
              <a:t>| </a:t>
            </a:r>
            <a:r>
              <a:rPr lang="de-DE" cap="all" dirty="0" smtClean="0"/>
              <a:t>Fakultät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6327" y="6411957"/>
            <a:ext cx="488898" cy="26670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lang="de-DE" sz="2200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2267744" y="1556792"/>
            <a:ext cx="5814287" cy="890577"/>
          </a:xfrm>
        </p:spPr>
        <p:txBody>
          <a:bodyPr/>
          <a:lstStyle/>
          <a:p>
            <a:r>
              <a:rPr lang="de-DE" b="1" dirty="0" smtClean="0"/>
              <a:t>Eingebettete System</a:t>
            </a:r>
            <a:br>
              <a:rPr lang="de-DE" b="1" dirty="0" smtClean="0"/>
            </a:br>
            <a:r>
              <a:rPr lang="de-DE" b="1" dirty="0" smtClean="0"/>
              <a:t>	</a:t>
            </a:r>
            <a:r>
              <a:rPr lang="de-DE" b="1" dirty="0" smtClean="0"/>
              <a:t>	Projektarbeit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824B-C556-438F-A7B6-11338662A465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113" indent="-519113" algn="l">
              <a:tabLst>
                <a:tab pos="720725" algn="l"/>
              </a:tabLst>
            </a:pPr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b="1" dirty="0"/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3815916" y="2420888"/>
            <a:ext cx="2952328" cy="309573"/>
          </a:xfrm>
        </p:spPr>
        <p:txBody>
          <a:bodyPr/>
          <a:lstStyle/>
          <a:p>
            <a:r>
              <a:rPr lang="de-DE" dirty="0" smtClean="0"/>
              <a:t>ePuck Steuerung vie Bluetooth</a:t>
            </a:r>
            <a:endParaRPr lang="de-DE" dirty="0"/>
          </a:p>
        </p:txBody>
      </p:sp>
      <p:sp>
        <p:nvSpPr>
          <p:cNvPr id="6" name="Untertitel 9"/>
          <p:cNvSpPr txBox="1">
            <a:spLocks/>
          </p:cNvSpPr>
          <p:nvPr/>
        </p:nvSpPr>
        <p:spPr>
          <a:xfrm>
            <a:off x="5940152" y="3176972"/>
            <a:ext cx="1836204" cy="504056"/>
          </a:xfrm>
          <a:prstGeom prst="rect">
            <a:avLst/>
          </a:prstGeom>
        </p:spPr>
        <p:txBody>
          <a:bodyPr lIns="0" t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Florian Grützmacher,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i="1" kern="0" dirty="0" smtClean="0">
                <a:latin typeface="+mn-lt"/>
              </a:rPr>
              <a:t>Simeon Wiedenmann</a:t>
            </a:r>
            <a:endParaRPr kumimoji="0" lang="de-DE" sz="14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10"/>
          </p:nvPr>
        </p:nvSpPr>
        <p:spPr>
          <a:xfrm>
            <a:off x="935038" y="2443148"/>
            <a:ext cx="7237362" cy="2930067"/>
          </a:xfrm>
        </p:spPr>
        <p:txBody>
          <a:bodyPr/>
          <a:lstStyle/>
          <a:p>
            <a:pPr algn="ctr"/>
            <a:r>
              <a:rPr lang="de-DE" sz="9600" u="sng" dirty="0" smtClean="0">
                <a:solidFill>
                  <a:srgbClr val="004A99"/>
                </a:solidFill>
              </a:rPr>
              <a:t>DEMO</a:t>
            </a:r>
            <a:endParaRPr lang="en-US" sz="9600" u="sng" dirty="0">
              <a:solidFill>
                <a:srgbClr val="004A99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DD543B1-1C2F-4ECD-8715-AD3031B7BC59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519113" indent="-519113" algn="l"/>
            <a:r>
              <a:rPr lang="de-DE" smtClean="0"/>
              <a:t>©  2009  UNIVERSITÄT ROSTOCK  | </a:t>
            </a:r>
            <a:r>
              <a:rPr lang="de-DE" cap="all" smtClean="0"/>
              <a:t>Fakultät für Informatik und Elektrotechnik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Roboter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467544" y="1916832"/>
            <a:ext cx="4284476" cy="104411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mobiler Roboter für Lehre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open hardware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onboard software open source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/>
          </p:nvPr>
        </p:nvSpPr>
        <p:spPr>
          <a:xfrm>
            <a:off x="467544" y="3969060"/>
            <a:ext cx="4986354" cy="365130"/>
          </a:xfrm>
        </p:spPr>
        <p:txBody>
          <a:bodyPr/>
          <a:lstStyle/>
          <a:p>
            <a:r>
              <a:rPr lang="de-DE" dirty="0" smtClean="0"/>
              <a:t>Technische Details:</a:t>
            </a:r>
            <a:endParaRPr lang="en-US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5292080" y="4617132"/>
            <a:ext cx="3312368" cy="1800200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640x480 VGA Kamera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3D accelerometers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3</a:t>
            </a:r>
            <a:r>
              <a:rPr kumimoji="0" lang="de-DE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Mikrofone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baseline="0" dirty="0" smtClean="0">
                <a:latin typeface="Arial Narrow" pitchFamily="34" charset="0"/>
              </a:rPr>
              <a:t>1</a:t>
            </a:r>
            <a:r>
              <a:rPr lang="de-DE" sz="1800" kern="0" dirty="0" smtClean="0">
                <a:latin typeface="Arial Narrow" pitchFamily="34" charset="0"/>
              </a:rPr>
              <a:t> Lautsprecher</a:t>
            </a:r>
          </a:p>
        </p:txBody>
      </p:sp>
      <p:pic>
        <p:nvPicPr>
          <p:cNvPr id="1028" name="Picture 4" descr="C:\Users\aunwin\Documents\ES_Projekt ePuck\epuck-robot-devi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7964" y="1556792"/>
            <a:ext cx="4204060" cy="2693752"/>
          </a:xfrm>
          <a:prstGeom prst="rect">
            <a:avLst/>
          </a:prstGeom>
          <a:noFill/>
        </p:spPr>
      </p:pic>
      <p:sp>
        <p:nvSpPr>
          <p:cNvPr id="15" name="Textplatzhalter 2"/>
          <p:cNvSpPr txBox="1">
            <a:spLocks/>
          </p:cNvSpPr>
          <p:nvPr/>
        </p:nvSpPr>
        <p:spPr>
          <a:xfrm>
            <a:off x="3203848" y="4617132"/>
            <a:ext cx="2484276" cy="191659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Bluetooth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Infrarot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8 KB RAM</a:t>
            </a:r>
            <a:endParaRPr kumimoji="0" lang="de-DE" sz="18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baseline="0" dirty="0" smtClean="0">
                <a:latin typeface="Arial Narrow" pitchFamily="34" charset="0"/>
              </a:rPr>
              <a:t>114 KB Flash</a:t>
            </a:r>
            <a:endParaRPr lang="de-DE" sz="1800" kern="0" dirty="0" smtClean="0">
              <a:latin typeface="Arial Narrow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2 Schrittmotoren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6" name="Textplatzhalter 2"/>
          <p:cNvSpPr txBox="1">
            <a:spLocks/>
          </p:cNvSpPr>
          <p:nvPr/>
        </p:nvSpPr>
        <p:spPr>
          <a:xfrm>
            <a:off x="539552" y="4617132"/>
            <a:ext cx="2628292" cy="191659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70 mm Durchmesser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50 mm Höhe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200g Gewicht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12 cm/s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2h autonome Versorgung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Projektaufgabe</a:t>
            </a:r>
            <a:endParaRPr lang="de-DE" sz="2400" b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>
          <a:xfrm>
            <a:off x="503548" y="2204864"/>
            <a:ext cx="5364088" cy="12601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Aufbau einer Bluetooth RFCOMM Verbindung zum ePuck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Steuerung des ePucks über serielle Schnittstelle anhand Herstellerdokumentation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Userinterface zur Steuerung des ePucks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2"/>
          </p:nvPr>
        </p:nvSpPr>
        <p:spPr>
          <a:xfrm>
            <a:off x="539552" y="4473116"/>
            <a:ext cx="3024336" cy="176419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klassisches Client-Server Modell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Client:	 Notebook/ Android-Gerät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Server: ePuck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2 Steuermöglichkeiten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USB Controller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Andriod-Gerät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/>
          </p:nvPr>
        </p:nvSpPr>
        <p:spPr>
          <a:xfrm>
            <a:off x="611560" y="1880828"/>
            <a:ext cx="4986354" cy="360040"/>
          </a:xfrm>
        </p:spPr>
        <p:txBody>
          <a:bodyPr/>
          <a:lstStyle/>
          <a:p>
            <a:r>
              <a:rPr lang="de-DE" dirty="0" smtClean="0"/>
              <a:t>Aufgabe:</a:t>
            </a:r>
            <a:endParaRPr lang="en-US" dirty="0"/>
          </a:p>
        </p:txBody>
      </p:sp>
      <p:sp>
        <p:nvSpPr>
          <p:cNvPr id="14" name="Text Placeholder 3"/>
          <p:cNvSpPr txBox="1">
            <a:spLocks/>
          </p:cNvSpPr>
          <p:nvPr/>
        </p:nvSpPr>
        <p:spPr>
          <a:xfrm>
            <a:off x="611560" y="3969060"/>
            <a:ext cx="5138754" cy="324036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kern="0" dirty="0" smtClean="0">
                <a:latin typeface="Arial Narrow" pitchFamily="34" charset="0"/>
              </a:rPr>
              <a:t>Lösung</a:t>
            </a:r>
            <a:r>
              <a:rPr kumimoji="0" lang="de-DE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: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pic>
        <p:nvPicPr>
          <p:cNvPr id="15" name="Picture 3" descr="C:\Users\aunwin\Documents\ES_Projekt ePuck\ePu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60948"/>
            <a:ext cx="3983298" cy="2952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Projekt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2462491"/>
            <a:ext cx="7525394" cy="642473"/>
          </a:xfrm>
        </p:spPr>
        <p:txBody>
          <a:bodyPr/>
          <a:lstStyle/>
          <a:p>
            <a:r>
              <a:rPr lang="de-DE" dirty="0" smtClean="0"/>
              <a:t>	// </a:t>
            </a:r>
            <a:r>
              <a:rPr lang="de-DE" dirty="0" smtClean="0"/>
              <a:t>request socket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 </a:t>
            </a:r>
            <a:r>
              <a:rPr lang="de-DE" dirty="0" smtClean="0"/>
              <a:t>= socket(AF_BLUETOOTH, SOCK_STREAM, BTPROTO_RFCOMM);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0"/>
          </p:nvPr>
        </p:nvSpPr>
        <p:spPr>
          <a:xfrm>
            <a:off x="539552" y="2060848"/>
            <a:ext cx="4986354" cy="365130"/>
          </a:xfrm>
        </p:spPr>
        <p:txBody>
          <a:bodyPr/>
          <a:lstStyle/>
          <a:p>
            <a:r>
              <a:rPr lang="de-DE" dirty="0" smtClean="0"/>
              <a:t>Lösungsdetails:</a:t>
            </a:r>
            <a:endParaRPr lang="en-US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539552" y="4329100"/>
            <a:ext cx="7525394" cy="187220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Quellcode in drei Funktionen</a:t>
            </a:r>
          </a:p>
          <a:p>
            <a:pPr lvl="1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kern="0" dirty="0" smtClean="0">
                <a:latin typeface="Arial Narrow" pitchFamily="34" charset="0"/>
              </a:rPr>
              <a:t>main</a:t>
            </a:r>
          </a:p>
          <a:p>
            <a:pPr lvl="1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eventloop</a:t>
            </a:r>
          </a:p>
          <a:p>
            <a:pPr lvl="1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1600" kern="0" dirty="0" smtClean="0">
                <a:latin typeface="Arial Narrow" pitchFamily="34" charset="0"/>
              </a:rPr>
              <a:t>Joystick_Info</a:t>
            </a:r>
            <a:endParaRPr kumimoji="0" lang="de-DE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 Verteilte Versionsverwaltung mittels 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800" kern="0" dirty="0" smtClean="0">
                <a:latin typeface="Arial Narrow" pitchFamily="34" charset="0"/>
              </a:rPr>
              <a:t> GitHub – Webbasierter Hosting-Dienst für Software-Entwicklungsprojekte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2483768" y="3176972"/>
            <a:ext cx="3456384" cy="792088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Adressfamilie</a:t>
            </a:r>
            <a:r>
              <a:rPr lang="de-DE" sz="1400" kern="0" dirty="0" smtClean="0">
                <a:latin typeface="Arial Narrow" pitchFamily="34" charset="0"/>
              </a:rPr>
              <a:t>:	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AF_BLUETOOTH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kern="0" dirty="0" smtClean="0">
                <a:latin typeface="Arial Narrow" pitchFamily="34" charset="0"/>
              </a:rPr>
              <a:t>Sockettype:		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SOCK_STREAM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1400" kern="0" dirty="0" smtClean="0">
                <a:latin typeface="Arial Narrow" pitchFamily="34" charset="0"/>
              </a:rPr>
              <a:t>Protocol:		</a:t>
            </a:r>
            <a:r>
              <a:rPr kumimoji="0" lang="de-D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BTPROTO_RFCOMM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Client: main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1916832"/>
            <a:ext cx="7525394" cy="45005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bt_destination_address festlegen &amp; Format checken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Socket erstellen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connect 2 Server &amp; send messages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initial dummies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Standartgeschwindigkeit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1 sec LEDs blinken lassen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Flashlight </a:t>
            </a:r>
            <a:r>
              <a:rPr lang="de-DE" dirty="0" smtClean="0"/>
              <a:t>ausmachen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polling Schleife für USB Controller Befehle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Verbindung beenden per JoyStick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Rädergeschwindigkeit </a:t>
            </a:r>
            <a:r>
              <a:rPr lang="de-DE" dirty="0" smtClean="0"/>
              <a:t>= 0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Licht aus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Sound aus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LED‘s </a:t>
            </a:r>
            <a:r>
              <a:rPr lang="de-DE" dirty="0" smtClean="0"/>
              <a:t>aus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Ausgabe „bye“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Speicher freigeben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Bluetoothverbindung beenden: </a:t>
            </a:r>
            <a:r>
              <a:rPr lang="de-DE" sz="1600" dirty="0" smtClean="0"/>
              <a:t>close(s)</a:t>
            </a:r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Client: eventloop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2456892"/>
            <a:ext cx="7525394" cy="3960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Sounds abspielen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Variablen </a:t>
            </a:r>
            <a:r>
              <a:rPr lang="de-DE" dirty="0" smtClean="0"/>
              <a:t>setzen für: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Geschwindigkeit Rad Links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Geschwindigkeit Rad Rechts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LED Status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Flashlight Status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Gang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Räder anhalten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ButtonUp – Event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neue Status senden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Geschwindigkeit der Räder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LED Zustände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Flashlight Zustand</a:t>
            </a:r>
            <a:endParaRPr lang="de-DE" sz="1600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647564" y="1880828"/>
            <a:ext cx="4986354" cy="360040"/>
          </a:xfrm>
        </p:spPr>
        <p:txBody>
          <a:bodyPr/>
          <a:lstStyle/>
          <a:p>
            <a:r>
              <a:rPr lang="de-DE" dirty="0" smtClean="0"/>
              <a:t>Zum Polling der JoyStick Befehle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Client: Joystick_Info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half" idx="2"/>
          </p:nvPr>
        </p:nvSpPr>
        <p:spPr>
          <a:xfrm>
            <a:off x="539552" y="2456892"/>
            <a:ext cx="7525394" cy="39604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Suche nach Joysticks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gibt Anzahl gefundener Joysticks aus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ggf. Fehlermeldung</a:t>
            </a:r>
          </a:p>
          <a:p>
            <a:pPr lvl="1"/>
            <a:r>
              <a:rPr lang="de-DE" sz="1400" dirty="0" smtClean="0"/>
              <a:t>"</a:t>
            </a:r>
            <a:r>
              <a:rPr lang="de-DE" sz="1400" dirty="0" smtClean="0"/>
              <a:t>Kann Joystick %d nicht </a:t>
            </a:r>
            <a:r>
              <a:rPr lang="de-DE" sz="1400" dirty="0" smtClean="0"/>
              <a:t>öffnen“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Ausgabe /* </a:t>
            </a:r>
            <a:r>
              <a:rPr lang="de-DE" dirty="0" smtClean="0"/>
              <a:t>Informationen zum Joystick */</a:t>
            </a:r>
          </a:p>
          <a:p>
            <a:r>
              <a:rPr lang="de-DE" dirty="0" smtClean="0"/>
              <a:t>    	printf ("Joystick %d\n", i);</a:t>
            </a:r>
          </a:p>
          <a:p>
            <a:r>
              <a:rPr lang="de-DE" dirty="0" smtClean="0"/>
              <a:t>    	printf ("\tName:       %s\n", SDL_JoystickName(i));</a:t>
            </a:r>
          </a:p>
          <a:p>
            <a:r>
              <a:rPr lang="de-DE" dirty="0" smtClean="0"/>
              <a:t>    	printf ("\tAxen:       %i\n", SDL_JoystickNumAxes(js));</a:t>
            </a:r>
          </a:p>
          <a:p>
            <a:r>
              <a:rPr lang="de-DE" dirty="0" smtClean="0"/>
              <a:t>    	printf ("\tTrackballs: %i\n", SDL_JoystickNumBalls(js));</a:t>
            </a:r>
          </a:p>
          <a:p>
            <a:r>
              <a:rPr lang="de-DE" dirty="0" smtClean="0"/>
              <a:t>    	printf ("\tButtons:   %i\n",SDL_JoystickNumButtons(js</a:t>
            </a:r>
            <a:r>
              <a:rPr lang="de-DE" dirty="0" smtClean="0"/>
              <a:t>));</a:t>
            </a:r>
            <a:endParaRPr lang="de-DE" sz="1600" dirty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647564" y="1880828"/>
            <a:ext cx="4986354" cy="360040"/>
          </a:xfrm>
        </p:spPr>
        <p:txBody>
          <a:bodyPr/>
          <a:lstStyle/>
          <a:p>
            <a:r>
              <a:rPr lang="de-DE" dirty="0" smtClean="0"/>
              <a:t>Allgemeine Infos und Verbindung zu Joystick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Befehle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47564" y="2024844"/>
            <a:ext cx="7525394" cy="417646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FontTx/>
              <a:buChar char="-"/>
            </a:pPr>
            <a:r>
              <a:rPr lang="en-US" sz="1800" dirty="0" err="1" smtClean="0"/>
              <a:t>d,X,Y</a:t>
            </a:r>
            <a:r>
              <a:rPr lang="en-US" sz="1800" dirty="0" smtClean="0"/>
              <a:t>	</a:t>
            </a:r>
            <a:r>
              <a:rPr lang="en-US" sz="1800" dirty="0" smtClean="0"/>
              <a:t>	//</a:t>
            </a:r>
            <a:r>
              <a:rPr lang="en-US" sz="1800" dirty="0" smtClean="0"/>
              <a:t>drive, left wheel with speed X, right </a:t>
            </a:r>
            <a:r>
              <a:rPr lang="en-US" sz="1800" dirty="0" smtClean="0"/>
              <a:t>wheel with </a:t>
            </a:r>
            <a:r>
              <a:rPr lang="en-US" sz="1800" dirty="0" smtClean="0"/>
              <a:t>speed Y</a:t>
            </a:r>
          </a:p>
          <a:p>
            <a:r>
              <a:rPr lang="de-DE" sz="1800" dirty="0" smtClean="0"/>
              <a:t>		//Maximum for X,Y = 1000</a:t>
            </a:r>
          </a:p>
          <a:p>
            <a:endParaRPr lang="de-DE" sz="1800" dirty="0" smtClean="0"/>
          </a:p>
          <a:p>
            <a:r>
              <a:rPr lang="en-US" sz="1800" dirty="0" smtClean="0"/>
              <a:t>- </a:t>
            </a:r>
            <a:r>
              <a:rPr lang="en-US" sz="1800" dirty="0" smtClean="0"/>
              <a:t>f,1</a:t>
            </a:r>
            <a:r>
              <a:rPr lang="en-US" sz="1800" dirty="0" smtClean="0"/>
              <a:t>		//turning on the flashlight</a:t>
            </a:r>
          </a:p>
          <a:p>
            <a:r>
              <a:rPr lang="en-US" sz="1800" dirty="0" smtClean="0"/>
              <a:t>- </a:t>
            </a:r>
            <a:r>
              <a:rPr lang="en-US" sz="1800" dirty="0" smtClean="0"/>
              <a:t>f,0</a:t>
            </a:r>
            <a:r>
              <a:rPr lang="en-US" sz="1800" dirty="0" smtClean="0"/>
              <a:t>		//turning of the flashlight</a:t>
            </a:r>
          </a:p>
          <a:p>
            <a:endParaRPr lang="de-DE" sz="1800" dirty="0" smtClean="0"/>
          </a:p>
          <a:p>
            <a:r>
              <a:rPr lang="en-US" sz="1800" dirty="0" smtClean="0"/>
              <a:t>- </a:t>
            </a:r>
            <a:r>
              <a:rPr lang="en-US" sz="1800" dirty="0" smtClean="0"/>
              <a:t>l,X,1</a:t>
            </a:r>
            <a:r>
              <a:rPr lang="en-US" sz="1800" dirty="0" smtClean="0"/>
              <a:t>		//turning on LED number X  1 &lt;= X &lt;= 8</a:t>
            </a:r>
          </a:p>
          <a:p>
            <a:r>
              <a:rPr lang="en-US" sz="1800" dirty="0" smtClean="0"/>
              <a:t>- </a:t>
            </a:r>
            <a:r>
              <a:rPr lang="en-US" sz="1800" dirty="0" smtClean="0"/>
              <a:t>l,X,0</a:t>
            </a:r>
            <a:r>
              <a:rPr lang="en-US" sz="1800" dirty="0" smtClean="0"/>
              <a:t>		//turning off LED number X</a:t>
            </a:r>
          </a:p>
          <a:p>
            <a:r>
              <a:rPr lang="de-DE" sz="1800" dirty="0" smtClean="0"/>
              <a:t>		</a:t>
            </a:r>
          </a:p>
          <a:p>
            <a:r>
              <a:rPr lang="en-US" sz="1800" dirty="0" smtClean="0"/>
              <a:t>- l,9,1		//turning on all LEDs</a:t>
            </a:r>
          </a:p>
          <a:p>
            <a:r>
              <a:rPr lang="en-US" sz="1800" dirty="0" smtClean="0"/>
              <a:t>- l,9,0		//turning off all LEDs</a:t>
            </a:r>
          </a:p>
          <a:p>
            <a:endParaRPr lang="de-DE" sz="1800" dirty="0" smtClean="0"/>
          </a:p>
          <a:p>
            <a:r>
              <a:rPr lang="de-DE" sz="1800" dirty="0" smtClean="0"/>
              <a:t>- t,0	</a:t>
            </a:r>
            <a:r>
              <a:rPr lang="de-DE" sz="1800" dirty="0" smtClean="0"/>
              <a:t>	//stop sounds</a:t>
            </a:r>
            <a:endParaRPr lang="de-DE" sz="1800" dirty="0" smtClean="0"/>
          </a:p>
          <a:p>
            <a:r>
              <a:rPr lang="de-DE" sz="1800" dirty="0" smtClean="0"/>
              <a:t>- t,X	</a:t>
            </a:r>
            <a:r>
              <a:rPr lang="de-DE" sz="1800" dirty="0" smtClean="0"/>
              <a:t>	//plays </a:t>
            </a:r>
            <a:r>
              <a:rPr lang="de-DE" sz="1800" dirty="0" smtClean="0"/>
              <a:t>sound </a:t>
            </a:r>
            <a:r>
              <a:rPr lang="de-DE" sz="1800" dirty="0" smtClean="0"/>
              <a:t>X, for  </a:t>
            </a:r>
            <a:r>
              <a:rPr lang="de-DE" sz="1800" dirty="0" smtClean="0"/>
              <a:t>1&lt;=X&lt;=5</a:t>
            </a:r>
          </a:p>
          <a:p>
            <a:endParaRPr lang="de-DE" sz="18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1412776"/>
            <a:ext cx="7578725" cy="387333"/>
          </a:xfrm>
        </p:spPr>
        <p:txBody>
          <a:bodyPr/>
          <a:lstStyle/>
          <a:p>
            <a:r>
              <a:rPr lang="de-DE" sz="2400" b="1" dirty="0" smtClean="0"/>
              <a:t>ePuck Steuerung</a:t>
            </a:r>
            <a:endParaRPr lang="de-DE" sz="2400" b="1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71B3EA-D9F8-4156-97BF-B4B397DC4D61}" type="datetime1">
              <a:rPr lang="de-DE" smtClean="0"/>
              <a:pPr/>
              <a:t>08.07.2012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 smtClean="0"/>
              <a:t>©  2009  </a:t>
            </a:r>
            <a:r>
              <a:rPr lang="de-DE" b="1" dirty="0" smtClean="0"/>
              <a:t>UNIVERSITÄT ROSTOCK </a:t>
            </a:r>
            <a:r>
              <a:rPr lang="de-DE" dirty="0" smtClean="0"/>
              <a:t>| </a:t>
            </a:r>
            <a:r>
              <a:rPr lang="de-DE" cap="all" dirty="0"/>
              <a:t>Fakultät für Informatik und Elektrotechnik</a:t>
            </a:r>
            <a:endParaRPr lang="de-DE" dirty="0"/>
          </a:p>
        </p:txBody>
      </p:sp>
      <p:pic>
        <p:nvPicPr>
          <p:cNvPr id="2050" name="Picture 2" descr="C:\Users\aunwin\Documents\ES_Projekt ePuck\controll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1580" y="1880828"/>
            <a:ext cx="7222166" cy="4515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1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versität">
  <a:themeElements>
    <a:clrScheme name="Uniblau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Benutzerdefiniert 1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hr viel Text">
  <a:themeElements>
    <a:clrScheme name="Universitä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Uni_Powerpoint_praesi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252</TotalTime>
  <Words>375</Words>
  <Application>Microsoft Office PowerPoint</Application>
  <PresentationFormat>On-screen Show (4:3)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Verdana</vt:lpstr>
      <vt:lpstr>Arial Narrow</vt:lpstr>
      <vt:lpstr>Times New Roman</vt:lpstr>
      <vt:lpstr>Wingdings</vt:lpstr>
      <vt:lpstr>Symbol</vt:lpstr>
      <vt:lpstr>Universität</vt:lpstr>
      <vt:lpstr>1_sehr viel Text</vt:lpstr>
      <vt:lpstr>Eingebettete System   Projektarbeit</vt:lpstr>
      <vt:lpstr>ePuck Roboter</vt:lpstr>
      <vt:lpstr>ePuck Projektaufgabe</vt:lpstr>
      <vt:lpstr>ePuck Projekt</vt:lpstr>
      <vt:lpstr>ePuck Client: main</vt:lpstr>
      <vt:lpstr>ePuck Client: eventloop</vt:lpstr>
      <vt:lpstr>ePuck Client: Joystick_Info</vt:lpstr>
      <vt:lpstr>ePuck Befehle</vt:lpstr>
      <vt:lpstr>ePuck Steuerung</vt:lpstr>
      <vt:lpstr>Slide 10</vt:lpstr>
    </vt:vector>
  </TitlesOfParts>
  <Company>URZ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r06</dc:creator>
  <cp:lastModifiedBy>ML</cp:lastModifiedBy>
  <cp:revision>1412</cp:revision>
  <dcterms:created xsi:type="dcterms:W3CDTF">2009-05-15T06:28:25Z</dcterms:created>
  <dcterms:modified xsi:type="dcterms:W3CDTF">2012-07-08T21:43:41Z</dcterms:modified>
</cp:coreProperties>
</file>