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9" r:id="rId4"/>
    <p:sldId id="344" r:id="rId5"/>
    <p:sldId id="345" r:id="rId6"/>
    <p:sldId id="331" r:id="rId7"/>
    <p:sldId id="346" r:id="rId8"/>
    <p:sldId id="333" r:id="rId9"/>
    <p:sldId id="347" r:id="rId10"/>
    <p:sldId id="348" r:id="rId11"/>
    <p:sldId id="349" r:id="rId12"/>
    <p:sldId id="287" r:id="rId13"/>
    <p:sldId id="341" r:id="rId14"/>
    <p:sldId id="332" r:id="rId15"/>
    <p:sldId id="350" r:id="rId16"/>
    <p:sldId id="352" r:id="rId17"/>
    <p:sldId id="334" r:id="rId18"/>
    <p:sldId id="353" r:id="rId19"/>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330" autoAdjust="0"/>
  </p:normalViewPr>
  <p:slideViewPr>
    <p:cSldViewPr>
      <p:cViewPr varScale="1">
        <p:scale>
          <a:sx n="90" d="100"/>
          <a:sy n="90" d="100"/>
        </p:scale>
        <p:origin x="147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248008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Remember the difference</a:t>
            </a:r>
            <a:r>
              <a:rPr lang="en-US" sz="1200" kern="1200" baseline="0" dirty="0" smtClean="0">
                <a:solidFill>
                  <a:schemeClr val="tx1"/>
                </a:solidFill>
                <a:effectLst/>
                <a:latin typeface="Arial" panose="020B0604020202020204" pitchFamily="34" charset="0"/>
                <a:ea typeface="+mn-ea"/>
                <a:cs typeface="+mn-cs"/>
              </a:rPr>
              <a:t> between the parse tree and the abstract syntax tree. The design is the abstract representation to serve the needs! The design exemplified here resembles to the AST. It is isolated from the derivations with help of the parser actions that are taken in opportune moments of parsing process!</a:t>
            </a:r>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a:t>
            </a:r>
            <a:r>
              <a:rPr lang="en-US" sz="1200" kern="1200" baseline="0" dirty="0" smtClean="0">
                <a:solidFill>
                  <a:schemeClr val="tx1"/>
                </a:solidFill>
                <a:effectLst/>
                <a:latin typeface="Arial" panose="020B0604020202020204" pitchFamily="34" charset="0"/>
                <a:ea typeface="+mn-ea"/>
                <a:cs typeface="+mn-cs"/>
              </a:rPr>
              <a:t> </a:t>
            </a:r>
            <a:r>
              <a:rPr lang="en-US" sz="1200" kern="1200" baseline="0" dirty="0" smtClean="0">
                <a:solidFill>
                  <a:schemeClr val="tx1"/>
                </a:solidFill>
                <a:effectLst/>
                <a:latin typeface="Arial" panose="020B0604020202020204" pitchFamily="34" charset="0"/>
                <a:ea typeface="+mn-ea"/>
                <a:cs typeface="+mn-cs"/>
              </a:rPr>
              <a:t>abstract syntax tree  a structure that is isolated from the details generated by the syntactic analysis. Remember that grammar of the intended language may be transformed for many reasons like elimination of ambiguity, elimination of left recursion, elimination of conflicts, component modularity, and similar. Even though the intended syntax remains the same, the derivations will generate interim symbols and hence, the parse tree will be populated for applicability reasons. The AST reflects the minimum necessary elements only. AST is less complex, more expressive, tool independent, and easy to process.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393275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Conceptual view</a:t>
            </a:r>
            <a:r>
              <a:rPr lang="en-GB" baseline="0" dirty="0" smtClean="0"/>
              <a:t> of JSON-like sample when semantic representation is achieved. </a:t>
            </a:r>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249012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a:t>
            </a:r>
            <a:r>
              <a:rPr lang="en-US" sz="1200" kern="1200" dirty="0" err="1" smtClean="0">
                <a:solidFill>
                  <a:schemeClr val="tx1"/>
                </a:solidFill>
                <a:effectLst/>
                <a:latin typeface="Arial" panose="020B0604020202020204" pitchFamily="34" charset="0"/>
                <a:ea typeface="+mn-ea"/>
                <a:cs typeface="+mn-cs"/>
              </a:rPr>
              <a:t>lexer</a:t>
            </a:r>
            <a:r>
              <a:rPr lang="en-US" sz="1200" kern="1200" dirty="0" smtClean="0">
                <a:solidFill>
                  <a:schemeClr val="tx1"/>
                </a:solidFill>
                <a:effectLst/>
                <a:latin typeface="Arial" panose="020B0604020202020204" pitchFamily="34" charset="0"/>
                <a:ea typeface="+mn-ea"/>
                <a:cs typeface="+mn-cs"/>
              </a:rPr>
              <a:t> (</a:t>
            </a:r>
            <a:r>
              <a:rPr lang="en-US" sz="1200" kern="1200" dirty="0" err="1" smtClean="0">
                <a:solidFill>
                  <a:schemeClr val="tx1"/>
                </a:solidFill>
                <a:effectLst/>
                <a:latin typeface="Arial" panose="020B0604020202020204" pitchFamily="34" charset="0"/>
                <a:ea typeface="+mn-ea"/>
                <a:cs typeface="+mn-cs"/>
              </a:rPr>
              <a:t>MyFlexLexer</a:t>
            </a:r>
            <a:r>
              <a:rPr lang="en-US" sz="1200" kern="1200" dirty="0" smtClean="0">
                <a:solidFill>
                  <a:schemeClr val="tx1"/>
                </a:solidFill>
                <a:effectLst/>
                <a:latin typeface="Arial" panose="020B0604020202020204" pitchFamily="34" charset="0"/>
                <a:ea typeface="+mn-ea"/>
                <a:cs typeface="+mn-cs"/>
              </a:rPr>
              <a:t>) and the parser (</a:t>
            </a:r>
            <a:r>
              <a:rPr lang="en-US" sz="1200" kern="1200" dirty="0" err="1" smtClean="0">
                <a:solidFill>
                  <a:schemeClr val="tx1"/>
                </a:solidFill>
                <a:effectLst/>
                <a:latin typeface="Arial" panose="020B0604020202020204" pitchFamily="34" charset="0"/>
                <a:ea typeface="+mn-ea"/>
                <a:cs typeface="+mn-cs"/>
              </a:rPr>
              <a:t>MyParserBase</a:t>
            </a:r>
            <a:r>
              <a:rPr lang="en-US" sz="1200" kern="1200" dirty="0" smtClean="0">
                <a:solidFill>
                  <a:schemeClr val="tx1"/>
                </a:solidFill>
                <a:effectLst/>
                <a:latin typeface="Arial" panose="020B0604020202020204" pitchFamily="34" charset="0"/>
                <a:ea typeface="+mn-ea"/>
                <a:cs typeface="+mn-cs"/>
              </a:rPr>
              <a:t>)</a:t>
            </a:r>
            <a:r>
              <a:rPr lang="en-US" sz="1200" kern="1200" baseline="0" dirty="0" smtClean="0">
                <a:solidFill>
                  <a:schemeClr val="tx1"/>
                </a:solidFill>
                <a:effectLst/>
                <a:latin typeface="Arial" panose="020B0604020202020204" pitchFamily="34" charset="0"/>
                <a:ea typeface="+mn-ea"/>
                <a:cs typeface="+mn-cs"/>
              </a:rPr>
              <a:t> points to the driver (</a:t>
            </a:r>
            <a:r>
              <a:rPr lang="en-US" sz="1200" kern="1200" baseline="0" dirty="0" err="1" smtClean="0">
                <a:solidFill>
                  <a:schemeClr val="tx1"/>
                </a:solidFill>
                <a:effectLst/>
                <a:latin typeface="Arial" panose="020B0604020202020204" pitchFamily="34" charset="0"/>
                <a:ea typeface="+mn-ea"/>
                <a:cs typeface="+mn-cs"/>
              </a:rPr>
              <a:t>MyParser</a:t>
            </a:r>
            <a:r>
              <a:rPr lang="en-US" sz="1200" kern="1200" baseline="0" dirty="0" smtClean="0">
                <a:solidFill>
                  <a:schemeClr val="tx1"/>
                </a:solidFill>
                <a:effectLst/>
                <a:latin typeface="Arial" panose="020B0604020202020204" pitchFamily="34" charset="0"/>
                <a:ea typeface="+mn-ea"/>
                <a:cs typeface="+mn-cs"/>
              </a:rPr>
              <a:t>) so that each component has access to the others. The pointer from the </a:t>
            </a:r>
            <a:r>
              <a:rPr lang="en-US" sz="1200" kern="1200" baseline="0" dirty="0" err="1" smtClean="0">
                <a:solidFill>
                  <a:schemeClr val="tx1"/>
                </a:solidFill>
                <a:effectLst/>
                <a:latin typeface="Arial" panose="020B0604020202020204" pitchFamily="34" charset="0"/>
                <a:ea typeface="+mn-ea"/>
                <a:cs typeface="+mn-cs"/>
              </a:rPr>
              <a:t>MyFlexLexer</a:t>
            </a:r>
            <a:r>
              <a:rPr lang="en-US" sz="1200" kern="1200" baseline="0" dirty="0" smtClean="0">
                <a:solidFill>
                  <a:schemeClr val="tx1"/>
                </a:solidFill>
                <a:effectLst/>
                <a:latin typeface="Arial" panose="020B0604020202020204" pitchFamily="34" charset="0"/>
                <a:ea typeface="+mn-ea"/>
                <a:cs typeface="+mn-cs"/>
              </a:rPr>
              <a:t> is hand-coded in </a:t>
            </a:r>
            <a:r>
              <a:rPr lang="en-US" sz="1200" kern="1200" baseline="0" dirty="0" err="1" smtClean="0">
                <a:solidFill>
                  <a:schemeClr val="tx1"/>
                </a:solidFill>
                <a:effectLst/>
                <a:latin typeface="Arial" panose="020B0604020202020204" pitchFamily="34" charset="0"/>
                <a:ea typeface="+mn-ea"/>
                <a:cs typeface="+mn-cs"/>
              </a:rPr>
              <a:t>MyFlexLexer.h</a:t>
            </a:r>
            <a:r>
              <a:rPr lang="en-US" sz="1200" kern="1200" baseline="0" dirty="0" smtClean="0">
                <a:solidFill>
                  <a:schemeClr val="tx1"/>
                </a:solidFill>
                <a:effectLst/>
                <a:latin typeface="Arial" panose="020B0604020202020204" pitchFamily="34" charset="0"/>
                <a:ea typeface="+mn-ea"/>
                <a:cs typeface="+mn-cs"/>
              </a:rPr>
              <a:t>.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pointer from the </a:t>
            </a:r>
            <a:r>
              <a:rPr lang="en-US" sz="1200" kern="1200" baseline="0" dirty="0" err="1" smtClean="0">
                <a:solidFill>
                  <a:schemeClr val="tx1"/>
                </a:solidFill>
                <a:effectLst/>
                <a:latin typeface="Arial" panose="020B0604020202020204" pitchFamily="34" charset="0"/>
                <a:ea typeface="+mn-ea"/>
                <a:cs typeface="+mn-cs"/>
              </a:rPr>
              <a:t>MyParserBase</a:t>
            </a:r>
            <a:r>
              <a:rPr lang="en-US" sz="1200" kern="1200" baseline="0" dirty="0" smtClean="0">
                <a:solidFill>
                  <a:schemeClr val="tx1"/>
                </a:solidFill>
                <a:effectLst/>
                <a:latin typeface="Arial" panose="020B0604020202020204" pitchFamily="34" charset="0"/>
                <a:ea typeface="+mn-ea"/>
                <a:cs typeface="+mn-cs"/>
              </a:rPr>
              <a:t> is generated automatically by the Bison because of the declaration coded in sample03.y. See %parse-</a:t>
            </a:r>
            <a:r>
              <a:rPr lang="en-US" sz="1200" kern="1200" baseline="0" dirty="0" err="1" smtClean="0">
                <a:solidFill>
                  <a:schemeClr val="tx1"/>
                </a:solidFill>
                <a:effectLst/>
                <a:latin typeface="Arial" panose="020B0604020202020204" pitchFamily="34" charset="0"/>
                <a:ea typeface="+mn-ea"/>
                <a:cs typeface="+mn-cs"/>
              </a:rPr>
              <a:t>param</a:t>
            </a:r>
            <a:r>
              <a:rPr lang="en-US" sz="1200" kern="1200" baseline="0" dirty="0" smtClean="0">
                <a:solidFill>
                  <a:schemeClr val="tx1"/>
                </a:solidFill>
                <a:effectLst/>
                <a:latin typeface="Arial" panose="020B0604020202020204" pitchFamily="34" charset="0"/>
                <a:ea typeface="+mn-ea"/>
                <a:cs typeface="+mn-cs"/>
              </a:rPr>
              <a:t> {</a:t>
            </a:r>
            <a:r>
              <a:rPr lang="en-US" sz="1200" kern="1200" baseline="0" dirty="0" err="1" smtClean="0">
                <a:solidFill>
                  <a:schemeClr val="tx1"/>
                </a:solidFill>
                <a:effectLst/>
                <a:latin typeface="Arial" panose="020B0604020202020204" pitchFamily="34" charset="0"/>
                <a:ea typeface="+mn-ea"/>
                <a:cs typeface="+mn-cs"/>
              </a:rPr>
              <a:t>MyParser</a:t>
            </a:r>
            <a:r>
              <a:rPr lang="en-US" sz="1200" kern="1200" baseline="0" dirty="0" smtClean="0">
                <a:solidFill>
                  <a:schemeClr val="tx1"/>
                </a:solidFill>
                <a:effectLst/>
                <a:latin typeface="Arial" panose="020B0604020202020204" pitchFamily="34" charset="0"/>
                <a:ea typeface="+mn-ea"/>
                <a:cs typeface="+mn-cs"/>
              </a:rPr>
              <a:t> *driver} The Bison generates a member and a parameter for the parse-</a:t>
            </a:r>
            <a:r>
              <a:rPr lang="en-US" sz="1200" kern="1200" baseline="0" dirty="0" err="1" smtClean="0">
                <a:solidFill>
                  <a:schemeClr val="tx1"/>
                </a:solidFill>
                <a:effectLst/>
                <a:latin typeface="Arial" panose="020B0604020202020204" pitchFamily="34" charset="0"/>
                <a:ea typeface="+mn-ea"/>
                <a:cs typeface="+mn-cs"/>
              </a:rPr>
              <a:t>param</a:t>
            </a:r>
            <a:r>
              <a:rPr lang="en-US" sz="1200" kern="1200" baseline="0" dirty="0" smtClean="0">
                <a:solidFill>
                  <a:schemeClr val="tx1"/>
                </a:solidFill>
                <a:effectLst/>
                <a:latin typeface="Arial" panose="020B0604020202020204" pitchFamily="34" charset="0"/>
                <a:ea typeface="+mn-ea"/>
                <a:cs typeface="+mn-cs"/>
              </a:rPr>
              <a:t>. The constructor generated by the Bison initializes the member with the parameter. See the lines 195, 429, 786 in sample03.tab.hh and the lines 134, 141 in sample03.tab.cc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Bison generates the parser named as </a:t>
            </a:r>
            <a:r>
              <a:rPr lang="en-US" sz="1200" kern="1200" baseline="0" dirty="0" err="1" smtClean="0">
                <a:solidFill>
                  <a:schemeClr val="tx1"/>
                </a:solidFill>
                <a:effectLst/>
                <a:latin typeface="Arial" panose="020B0604020202020204" pitchFamily="34" charset="0"/>
                <a:ea typeface="+mn-ea"/>
                <a:cs typeface="+mn-cs"/>
              </a:rPr>
              <a:t>MyParserBase</a:t>
            </a:r>
            <a:r>
              <a:rPr lang="en-US" sz="1200" kern="1200" baseline="0" dirty="0" smtClean="0">
                <a:solidFill>
                  <a:schemeClr val="tx1"/>
                </a:solidFill>
                <a:effectLst/>
                <a:latin typeface="Arial" panose="020B0604020202020204" pitchFamily="34" charset="0"/>
                <a:ea typeface="+mn-ea"/>
                <a:cs typeface="+mn-cs"/>
              </a:rPr>
              <a:t> because it is asked to do so by the line </a:t>
            </a:r>
          </a:p>
          <a:p>
            <a:endParaRPr lang="en-US" sz="1200" kern="1200" baseline="0" dirty="0" smtClean="0">
              <a:solidFill>
                <a:schemeClr val="tx1"/>
              </a:solidFill>
              <a:effectLst/>
              <a:latin typeface="Arial" panose="020B0604020202020204" pitchFamily="34" charset="0"/>
              <a:ea typeface="+mn-ea"/>
              <a:cs typeface="+mn-cs"/>
            </a:endParaRPr>
          </a:p>
          <a:p>
            <a:r>
              <a:rPr lang="tr-TR" sz="1200" kern="1200" dirty="0" smtClean="0">
                <a:solidFill>
                  <a:schemeClr val="tx1"/>
                </a:solidFill>
                <a:effectLst/>
                <a:latin typeface="Arial" panose="020B0604020202020204" pitchFamily="34" charset="0"/>
                <a:ea typeface="+mn-ea"/>
                <a:cs typeface="+mn-cs"/>
              </a:rPr>
              <a:t>%define </a:t>
            </a:r>
            <a:r>
              <a:rPr lang="tr-TR" sz="1200" kern="1200" dirty="0" err="1" smtClean="0">
                <a:solidFill>
                  <a:schemeClr val="tx1"/>
                </a:solidFill>
                <a:effectLst/>
                <a:latin typeface="Arial" panose="020B0604020202020204" pitchFamily="34" charset="0"/>
                <a:ea typeface="+mn-ea"/>
                <a:cs typeface="+mn-cs"/>
              </a:rPr>
              <a:t>api.parser.class</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MyParserBase</a:t>
            </a:r>
            <a:r>
              <a:rPr lang="tr-TR" sz="1200" kern="1200" dirty="0" smtClean="0">
                <a:solidFill>
                  <a:schemeClr val="tx1"/>
                </a:solidFill>
                <a:effectLst/>
                <a:latin typeface="Arial" panose="020B0604020202020204" pitchFamily="34" charset="0"/>
                <a:ea typeface="+mn-ea"/>
                <a:cs typeface="+mn-cs"/>
              </a:rPr>
              <a:t>}</a:t>
            </a:r>
            <a:endParaRPr lang="en-US" sz="1200" kern="1200" dirty="0" smtClean="0">
              <a:solidFill>
                <a:schemeClr val="tx1"/>
              </a:solidFill>
              <a:effectLst/>
              <a:latin typeface="Arial" panose="020B0604020202020204" pitchFamily="34" charset="0"/>
              <a:ea typeface="+mn-ea"/>
              <a:cs typeface="+mn-cs"/>
            </a:endParaRP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in sample03.y .</a:t>
            </a:r>
          </a:p>
          <a:p>
            <a:endParaRPr lang="en-US" sz="1200" kern="1200" baseline="0" dirty="0" smtClean="0">
              <a:solidFill>
                <a:schemeClr val="tx1"/>
              </a:solidFill>
              <a:effectLst/>
              <a:latin typeface="Arial" panose="020B0604020202020204" pitchFamily="34" charset="0"/>
              <a:ea typeface="+mn-ea"/>
              <a:cs typeface="+mn-cs"/>
            </a:endParaRPr>
          </a:p>
          <a:p>
            <a:endParaRPr lang="en-US" sz="1200" kern="1200" baseline="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2767520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141938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hijacking occurs by the definition of the YY_DECL macro</a:t>
            </a:r>
            <a:r>
              <a:rPr lang="en-US" sz="1200" kern="1200" baseline="0" dirty="0" smtClean="0">
                <a:solidFill>
                  <a:schemeClr val="tx1"/>
                </a:solidFill>
                <a:effectLst/>
                <a:latin typeface="Arial" panose="020B0604020202020204" pitchFamily="34" charset="0"/>
                <a:ea typeface="+mn-ea"/>
                <a:cs typeface="+mn-cs"/>
              </a:rPr>
              <a:t> in the .l file.</a:t>
            </a:r>
            <a:endParaRPr lang="en-US" sz="1200" kern="1200" dirty="0" smtClean="0">
              <a:solidFill>
                <a:schemeClr val="tx1"/>
              </a:solidFill>
              <a:effectLst/>
              <a:latin typeface="Arial" panose="020B0604020202020204" pitchFamily="34" charset="0"/>
              <a:ea typeface="+mn-ea"/>
              <a:cs typeface="+mn-cs"/>
            </a:endParaRPr>
          </a:p>
          <a:p>
            <a:endParaRPr lang="en-US" sz="1200" kern="1200" dirty="0" smtClean="0">
              <a:solidFill>
                <a:schemeClr val="tx1"/>
              </a:solidFill>
              <a:effectLst/>
              <a:latin typeface="Arial" panose="020B0604020202020204" pitchFamily="34" charset="0"/>
              <a:ea typeface="+mn-ea"/>
              <a:cs typeface="+mn-cs"/>
            </a:endParaRPr>
          </a:p>
          <a:p>
            <a:r>
              <a:rPr lang="tr-TR" sz="1200" kern="1200" dirty="0" smtClean="0">
                <a:solidFill>
                  <a:schemeClr val="tx1"/>
                </a:solidFill>
                <a:effectLst/>
                <a:latin typeface="Arial" panose="020B0604020202020204" pitchFamily="34" charset="0"/>
                <a:ea typeface="+mn-ea"/>
                <a:cs typeface="+mn-cs"/>
              </a:rPr>
              <a:t>#</a:t>
            </a:r>
            <a:r>
              <a:rPr lang="tr-TR" sz="1200" u="sng" kern="1200" dirty="0" err="1" smtClean="0">
                <a:solidFill>
                  <a:schemeClr val="tx1"/>
                </a:solidFill>
                <a:effectLst/>
                <a:latin typeface="Arial" panose="020B0604020202020204" pitchFamily="34" charset="0"/>
                <a:ea typeface="+mn-ea"/>
                <a:cs typeface="+mn-cs"/>
              </a:rPr>
              <a:t>undef</a:t>
            </a:r>
            <a:r>
              <a:rPr lang="tr-TR" sz="1200" kern="1200" dirty="0" smtClean="0">
                <a:solidFill>
                  <a:schemeClr val="tx1"/>
                </a:solidFill>
                <a:effectLst/>
                <a:latin typeface="Arial" panose="020B0604020202020204" pitchFamily="34" charset="0"/>
                <a:ea typeface="+mn-ea"/>
                <a:cs typeface="+mn-cs"/>
              </a:rPr>
              <a:t> YY_DECL</a:t>
            </a:r>
          </a:p>
          <a:p>
            <a:r>
              <a:rPr lang="tr-TR" sz="1200" kern="1200" dirty="0" smtClean="0">
                <a:solidFill>
                  <a:schemeClr val="tx1"/>
                </a:solidFill>
                <a:effectLst/>
                <a:latin typeface="Arial" panose="020B0604020202020204" pitchFamily="34" charset="0"/>
                <a:ea typeface="+mn-ea"/>
                <a:cs typeface="+mn-cs"/>
              </a:rPr>
              <a:t>#define YY_DECL </a:t>
            </a:r>
            <a:r>
              <a:rPr lang="tr-TR" sz="1200" u="sng" kern="1200" dirty="0" err="1" smtClean="0">
                <a:solidFill>
                  <a:schemeClr val="tx1"/>
                </a:solidFill>
                <a:effectLst/>
                <a:latin typeface="Arial" panose="020B0604020202020204" pitchFamily="34" charset="0"/>
                <a:ea typeface="+mn-ea"/>
                <a:cs typeface="+mn-cs"/>
              </a:rPr>
              <a:t>int</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MyFlexLexer</a:t>
            </a:r>
            <a:r>
              <a:rPr lang="tr-TR" sz="1200" kern="1200" dirty="0" smtClean="0">
                <a:solidFill>
                  <a:schemeClr val="tx1"/>
                </a:solidFill>
                <a:effectLst/>
                <a:latin typeface="Arial" panose="020B0604020202020204" pitchFamily="34" charset="0"/>
                <a:ea typeface="+mn-ea"/>
                <a:cs typeface="+mn-cs"/>
              </a:rPr>
              <a:t>::</a:t>
            </a:r>
            <a:r>
              <a:rPr lang="tr-TR" sz="1200" u="sng" kern="1200" dirty="0" err="1" smtClean="0">
                <a:solidFill>
                  <a:schemeClr val="tx1"/>
                </a:solidFill>
                <a:effectLst/>
                <a:latin typeface="Arial" panose="020B0604020202020204" pitchFamily="34" charset="0"/>
                <a:ea typeface="+mn-ea"/>
                <a:cs typeface="+mn-cs"/>
              </a:rPr>
              <a:t>lex</a:t>
            </a:r>
            <a:r>
              <a:rPr lang="tr-TR" sz="1200" kern="1200" dirty="0" smtClean="0">
                <a:solidFill>
                  <a:schemeClr val="tx1"/>
                </a:solidFill>
                <a:effectLst/>
                <a:latin typeface="Arial" panose="020B0604020202020204" pitchFamily="34" charset="0"/>
                <a:ea typeface="+mn-ea"/>
                <a:cs typeface="+mn-cs"/>
              </a:rPr>
              <a:t>(</a:t>
            </a:r>
            <a:r>
              <a:rPr lang="tr-TR" sz="1200" u="sng" kern="1200" dirty="0" smtClean="0">
                <a:solidFill>
                  <a:schemeClr val="tx1"/>
                </a:solidFill>
                <a:effectLst/>
                <a:latin typeface="Arial" panose="020B0604020202020204" pitchFamily="34" charset="0"/>
                <a:ea typeface="+mn-ea"/>
                <a:cs typeface="+mn-cs"/>
              </a:rPr>
              <a:t>yy</a:t>
            </a:r>
            <a:r>
              <a:rPr lang="tr-TR" sz="1200" kern="1200" dirty="0" smtClean="0">
                <a:solidFill>
                  <a:schemeClr val="tx1"/>
                </a:solidFill>
                <a:effectLst/>
                <a:latin typeface="Arial" panose="020B0604020202020204" pitchFamily="34" charset="0"/>
                <a:ea typeface="+mn-ea"/>
                <a:cs typeface="+mn-cs"/>
              </a:rPr>
              <a:t>::</a:t>
            </a:r>
            <a:r>
              <a:rPr lang="tr-TR" sz="1200" kern="1200" dirty="0" err="1" smtClean="0">
                <a:solidFill>
                  <a:schemeClr val="tx1"/>
                </a:solidFill>
                <a:effectLst/>
                <a:latin typeface="Arial" panose="020B0604020202020204" pitchFamily="34" charset="0"/>
                <a:ea typeface="+mn-ea"/>
                <a:cs typeface="+mn-cs"/>
              </a:rPr>
              <a:t>MyParserBase</a:t>
            </a:r>
            <a:r>
              <a:rPr lang="tr-TR" sz="1200" kern="1200" dirty="0" smtClean="0">
                <a:solidFill>
                  <a:schemeClr val="tx1"/>
                </a:solidFill>
                <a:effectLst/>
                <a:latin typeface="Arial" panose="020B0604020202020204" pitchFamily="34" charset="0"/>
                <a:ea typeface="+mn-ea"/>
                <a:cs typeface="+mn-cs"/>
              </a:rPr>
              <a:t>::</a:t>
            </a:r>
            <a:r>
              <a:rPr lang="tr-TR" sz="1200" kern="1200" dirty="0" err="1" smtClean="0">
                <a:solidFill>
                  <a:schemeClr val="tx1"/>
                </a:solidFill>
                <a:effectLst/>
                <a:latin typeface="Arial" panose="020B0604020202020204" pitchFamily="34" charset="0"/>
                <a:ea typeface="+mn-ea"/>
                <a:cs typeface="+mn-cs"/>
              </a:rPr>
              <a:t>semantic_type</a:t>
            </a:r>
            <a:r>
              <a:rPr lang="tr-TR" sz="1200" kern="1200" dirty="0" smtClean="0">
                <a:solidFill>
                  <a:schemeClr val="tx1"/>
                </a:solidFill>
                <a:effectLst/>
                <a:latin typeface="Arial" panose="020B0604020202020204" pitchFamily="34" charset="0"/>
                <a:ea typeface="+mn-ea"/>
                <a:cs typeface="+mn-cs"/>
              </a:rPr>
              <a:t> *</a:t>
            </a:r>
            <a:r>
              <a:rPr lang="tr-TR" sz="1200" u="sng" kern="1200" dirty="0" err="1" smtClean="0">
                <a:solidFill>
                  <a:schemeClr val="tx1"/>
                </a:solidFill>
                <a:effectLst/>
                <a:latin typeface="Arial" panose="020B0604020202020204" pitchFamily="34" charset="0"/>
                <a:ea typeface="+mn-ea"/>
                <a:cs typeface="+mn-cs"/>
              </a:rPr>
              <a:t>lval</a:t>
            </a:r>
            <a:r>
              <a:rPr lang="tr-TR" sz="1200" kern="1200" dirty="0" smtClean="0">
                <a:solidFill>
                  <a:schemeClr val="tx1"/>
                </a:solidFill>
                <a:effectLst/>
                <a:latin typeface="Arial" panose="020B0604020202020204" pitchFamily="34" charset="0"/>
                <a:ea typeface="+mn-ea"/>
                <a:cs typeface="+mn-cs"/>
              </a:rPr>
              <a:t>)</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relevant lines in lex.yy.cc</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The main scanner function which does all the work.</a:t>
            </a:r>
          </a:p>
          <a:p>
            <a:r>
              <a:rPr lang="en-US" sz="1200" kern="1200" dirty="0" smtClean="0">
                <a:solidFill>
                  <a:schemeClr val="tx1"/>
                </a:solidFill>
                <a:effectLst/>
                <a:latin typeface="Arial" panose="020B0604020202020204" pitchFamily="34" charset="0"/>
                <a:ea typeface="+mn-ea"/>
                <a:cs typeface="+mn-cs"/>
              </a:rPr>
              <a:t>*/</a:t>
            </a:r>
          </a:p>
          <a:p>
            <a:r>
              <a:rPr lang="en-US" sz="1200" kern="1200" dirty="0" smtClean="0">
                <a:solidFill>
                  <a:schemeClr val="tx1"/>
                </a:solidFill>
                <a:effectLst/>
                <a:latin typeface="Arial" panose="020B0604020202020204" pitchFamily="34" charset="0"/>
                <a:ea typeface="+mn-ea"/>
                <a:cs typeface="+mn-cs"/>
              </a:rPr>
              <a:t>YY_DECL</a:t>
            </a:r>
          </a:p>
          <a:p>
            <a:r>
              <a:rPr lang="en-US" sz="1200" kern="1200" dirty="0" smtClean="0">
                <a:solidFill>
                  <a:schemeClr val="tx1"/>
                </a:solidFill>
                <a:effectLst/>
                <a:latin typeface="Arial" panose="020B0604020202020204" pitchFamily="34" charset="0"/>
                <a:ea typeface="+mn-ea"/>
                <a:cs typeface="+mn-cs"/>
              </a:rPr>
              <a:t>{</a:t>
            </a:r>
          </a:p>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3649612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55892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270054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problem was designed to demonstrate the</a:t>
            </a:r>
            <a:r>
              <a:rPr lang="en-US" sz="1200" kern="1200" baseline="0" dirty="0" smtClean="0">
                <a:solidFill>
                  <a:schemeClr val="tx1"/>
                </a:solidFill>
                <a:effectLst/>
                <a:latin typeface="Arial" panose="020B0604020202020204" pitchFamily="34" charset="0"/>
                <a:ea typeface="+mn-ea"/>
                <a:cs typeface="+mn-cs"/>
              </a:rPr>
              <a:t> way of achieving semantic representation of the input having certain syntactic properties at some complexity level that can be solved by Flex and Bison.</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2617127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example</a:t>
            </a:r>
            <a:r>
              <a:rPr lang="en-US" sz="1200" kern="1200" baseline="0" dirty="0" smtClean="0">
                <a:solidFill>
                  <a:schemeClr val="tx1"/>
                </a:solidFill>
                <a:effectLst/>
                <a:latin typeface="Arial" panose="020B0604020202020204" pitchFamily="34" charset="0"/>
                <a:ea typeface="+mn-ea"/>
                <a:cs typeface="+mn-cs"/>
              </a:rPr>
              <a:t> above demonstrates majority of the requirements presented in the preceding slide. Note that the strings may have \r, \n, \t, \\ encoding for some special characters. Any 8 bit value in the form \</a:t>
            </a:r>
            <a:r>
              <a:rPr lang="en-US" sz="1200" kern="1200" baseline="0" dirty="0" err="1" smtClean="0">
                <a:solidFill>
                  <a:schemeClr val="tx1"/>
                </a:solidFill>
                <a:effectLst/>
                <a:latin typeface="Arial" panose="020B0604020202020204" pitchFamily="34" charset="0"/>
                <a:ea typeface="+mn-ea"/>
                <a:cs typeface="+mn-cs"/>
              </a:rPr>
              <a:t>xh</a:t>
            </a:r>
            <a:r>
              <a:rPr lang="en-US" sz="1200" kern="1200" baseline="0" dirty="0" smtClean="0">
                <a:solidFill>
                  <a:schemeClr val="tx1"/>
                </a:solidFill>
                <a:effectLst/>
                <a:latin typeface="Arial" panose="020B0604020202020204" pitchFamily="34" charset="0"/>
                <a:ea typeface="+mn-ea"/>
                <a:cs typeface="+mn-cs"/>
              </a:rPr>
              <a:t> or \</a:t>
            </a:r>
            <a:r>
              <a:rPr lang="en-US" sz="1200" kern="1200" baseline="0" dirty="0" err="1" smtClean="0">
                <a:solidFill>
                  <a:schemeClr val="tx1"/>
                </a:solidFill>
                <a:effectLst/>
                <a:latin typeface="Arial" panose="020B0604020202020204" pitchFamily="34" charset="0"/>
                <a:ea typeface="+mn-ea"/>
                <a:cs typeface="+mn-cs"/>
              </a:rPr>
              <a:t>xhh</a:t>
            </a:r>
            <a:r>
              <a:rPr lang="en-US" sz="1200" kern="1200" baseline="0" dirty="0" smtClean="0">
                <a:solidFill>
                  <a:schemeClr val="tx1"/>
                </a:solidFill>
                <a:effectLst/>
                <a:latin typeface="Arial" panose="020B0604020202020204" pitchFamily="34" charset="0"/>
                <a:ea typeface="+mn-ea"/>
                <a:cs typeface="+mn-cs"/>
              </a:rPr>
              <a:t> is acceptable where h is a hexadecimal digit. The numbers can be fractional with exponential extensions as required in your previous assignments.</a:t>
            </a:r>
            <a:endParaRPr lang="en-US"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571703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major</a:t>
            </a:r>
            <a:r>
              <a:rPr lang="en-US" sz="1200" kern="1200" baseline="0" dirty="0" smtClean="0">
                <a:solidFill>
                  <a:schemeClr val="tx1"/>
                </a:solidFill>
                <a:effectLst/>
                <a:latin typeface="Arial" panose="020B0604020202020204" pitchFamily="34" charset="0"/>
                <a:ea typeface="+mn-ea"/>
                <a:cs typeface="+mn-cs"/>
              </a:rPr>
              <a:t> steps can be as shown in the slide. Identification of the tokens is virtually straightforward.</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257633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grammar developed</a:t>
            </a:r>
            <a:r>
              <a:rPr lang="en-US" sz="1200" kern="1200" baseline="0" dirty="0" smtClean="0">
                <a:solidFill>
                  <a:schemeClr val="tx1"/>
                </a:solidFill>
                <a:effectLst/>
                <a:latin typeface="Arial" panose="020B0604020202020204" pitchFamily="34" charset="0"/>
                <a:ea typeface="+mn-ea"/>
                <a:cs typeface="+mn-cs"/>
              </a:rPr>
              <a:t> to solve the </a:t>
            </a:r>
            <a:r>
              <a:rPr lang="en-US" sz="1200" kern="1200" dirty="0" smtClean="0">
                <a:solidFill>
                  <a:schemeClr val="tx1"/>
                </a:solidFill>
                <a:effectLst/>
                <a:latin typeface="Arial" panose="020B0604020202020204" pitchFamily="34" charset="0"/>
                <a:ea typeface="+mn-ea"/>
                <a:cs typeface="+mn-cs"/>
              </a:rPr>
              <a:t>problem is in this slide. Pay attention to the Epsilon</a:t>
            </a:r>
            <a:r>
              <a:rPr lang="en-US" sz="1200" kern="1200" baseline="0" dirty="0" smtClean="0">
                <a:solidFill>
                  <a:schemeClr val="tx1"/>
                </a:solidFill>
                <a:effectLst/>
                <a:latin typeface="Arial" panose="020B0604020202020204" pitchFamily="34" charset="0"/>
                <a:ea typeface="+mn-ea"/>
                <a:cs typeface="+mn-cs"/>
              </a:rPr>
              <a:t> productions for the member list and the value list. Both the tokens and the grammar will be augmented with semantic properties later.</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405798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132785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190903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2587113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181600"/>
            <a:ext cx="3263900" cy="685800"/>
          </a:xfrm>
        </p:spPr>
        <p:txBody>
          <a:bodyPr/>
          <a:lstStyle/>
          <a:p>
            <a:r>
              <a:rPr lang="en-US" altLang="tr-TR" sz="2400" dirty="0" smtClean="0">
                <a:solidFill>
                  <a:srgbClr val="3ECF29"/>
                </a:solidFill>
              </a:rPr>
              <a:t>Semantic </a:t>
            </a:r>
            <a:r>
              <a:rPr lang="en-US" altLang="tr-TR" sz="2400" dirty="0" smtClean="0">
                <a:solidFill>
                  <a:srgbClr val="3ECF29"/>
                </a:solidFill>
              </a:rPr>
              <a:t>Analysis</a:t>
            </a:r>
            <a:br>
              <a:rPr lang="en-US" altLang="tr-TR" sz="2400" dirty="0" smtClean="0">
                <a:solidFill>
                  <a:srgbClr val="3ECF29"/>
                </a:solidFill>
              </a:rPr>
            </a:br>
            <a:r>
              <a:rPr lang="en-US" altLang="tr-TR" sz="1800" dirty="0" smtClean="0">
                <a:solidFill>
                  <a:srgbClr val="3ECF29"/>
                </a:solidFill>
              </a:rPr>
              <a:t>on top of Flex + Bison</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Solution Steps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Design semantic representation</a:t>
            </a:r>
            <a:endParaRPr lang="en-GB" sz="4000" b="1" dirty="0">
              <a:solidFill>
                <a:srgbClr val="3ECF29"/>
              </a:solidFill>
            </a:endParaRPr>
          </a:p>
        </p:txBody>
      </p:sp>
      <p:sp>
        <p:nvSpPr>
          <p:cNvPr id="4" name="TextBox 3"/>
          <p:cNvSpPr txBox="1"/>
          <p:nvPr/>
        </p:nvSpPr>
        <p:spPr>
          <a:xfrm>
            <a:off x="2057400" y="1524000"/>
            <a:ext cx="679634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smtClean="0"/>
              <a:t>The representation is hierarchy of values!</a:t>
            </a:r>
            <a:endParaRPr lang="en-US" b="0" dirty="0" smtClean="0"/>
          </a:p>
        </p:txBody>
      </p:sp>
      <p:sp>
        <p:nvSpPr>
          <p:cNvPr id="6" name="TextBox 5"/>
          <p:cNvSpPr txBox="1"/>
          <p:nvPr/>
        </p:nvSpPr>
        <p:spPr>
          <a:xfrm>
            <a:off x="2057400" y="3352800"/>
            <a:ext cx="6172200" cy="3139321"/>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class </a:t>
            </a:r>
            <a:r>
              <a:rPr lang="en-GB" dirty="0" err="1">
                <a:latin typeface="Courier New" panose="02070309020205020404" pitchFamily="49" charset="0"/>
                <a:cs typeface="Courier New" panose="02070309020205020404" pitchFamily="49" charset="0"/>
              </a:rPr>
              <a:t>JArray</a:t>
            </a:r>
            <a:r>
              <a:rPr lang="en-GB" dirty="0">
                <a:latin typeface="Courier New" panose="02070309020205020404" pitchFamily="49" charset="0"/>
                <a:cs typeface="Courier New" panose="02070309020205020404" pitchFamily="49" charset="0"/>
              </a:rPr>
              <a:t> : public </a:t>
            </a:r>
            <a:r>
              <a:rPr lang="en-GB" dirty="0" err="1">
                <a:latin typeface="Courier New" panose="02070309020205020404" pitchFamily="49" charset="0"/>
                <a:cs typeface="Courier New" panose="02070309020205020404" pitchFamily="49" charset="0"/>
              </a:rPr>
              <a:t>JValue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private:</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std</a:t>
            </a:r>
            <a:r>
              <a:rPr lang="en-GB" dirty="0">
                <a:latin typeface="Courier New" panose="02070309020205020404" pitchFamily="49" charset="0"/>
                <a:cs typeface="Courier New" panose="02070309020205020404" pitchFamily="49" charset="0"/>
              </a:rPr>
              <a:t>::vector&lt;</a:t>
            </a:r>
            <a:r>
              <a:rPr lang="en-GB" dirty="0" err="1">
                <a:latin typeface="Courier New" panose="02070309020205020404" pitchFamily="49" charset="0"/>
                <a:cs typeface="Courier New" panose="02070309020205020404" pitchFamily="49" charset="0"/>
              </a:rPr>
              <a:t>JValue</a:t>
            </a: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arr</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public:</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JArray</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JArray</a:t>
            </a:r>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void </a:t>
            </a:r>
            <a:r>
              <a:rPr lang="en-GB" dirty="0" err="1">
                <a:latin typeface="Courier New" panose="02070309020205020404" pitchFamily="49" charset="0"/>
                <a:cs typeface="Courier New" panose="02070309020205020404" pitchFamily="49" charset="0"/>
              </a:rPr>
              <a:t>addElement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JValue</a:t>
            </a:r>
            <a:r>
              <a:rPr lang="en-GB" dirty="0">
                <a:latin typeface="Courier New" panose="02070309020205020404" pitchFamily="49" charset="0"/>
                <a:cs typeface="Courier New" panose="02070309020205020404" pitchFamily="49" charset="0"/>
              </a:rPr>
              <a:t> *v);</a:t>
            </a:r>
          </a:p>
          <a:p>
            <a:r>
              <a:rPr lang="en-GB" dirty="0">
                <a:latin typeface="Courier New" panose="02070309020205020404" pitchFamily="49" charset="0"/>
                <a:cs typeface="Courier New" panose="02070309020205020404" pitchFamily="49" charset="0"/>
              </a:rPr>
              <a:t>      virtual void report(</a:t>
            </a:r>
            <a:r>
              <a:rPr lang="en-GB" dirty="0" err="1">
                <a:latin typeface="Courier New" panose="02070309020205020404" pitchFamily="49" charset="0"/>
                <a:cs typeface="Courier New" panose="02070309020205020404" pitchFamily="49" charset="0"/>
              </a:rPr>
              <a:t>ofstream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6928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smtClean="0">
                <a:solidFill>
                  <a:srgbClr val="3ECF29"/>
                </a:solidFill>
              </a:rPr>
              <a:t>Bridging Syntax to Semantic Representation</a:t>
            </a:r>
            <a:endParaRPr lang="en-GB" sz="4000" b="1" dirty="0">
              <a:solidFill>
                <a:srgbClr val="3ECF29"/>
              </a:solidFill>
            </a:endParaRPr>
          </a:p>
        </p:txBody>
      </p:sp>
      <p:sp>
        <p:nvSpPr>
          <p:cNvPr id="8" name="TextBox 7"/>
          <p:cNvSpPr txBox="1"/>
          <p:nvPr/>
        </p:nvSpPr>
        <p:spPr>
          <a:xfrm>
            <a:off x="2057400" y="1524000"/>
            <a:ext cx="679634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Parse tree reflects derivations.</a:t>
            </a:r>
          </a:p>
          <a:p>
            <a:r>
              <a:rPr lang="en-US" sz="2000" b="0" dirty="0" smtClean="0"/>
              <a:t>AST reflects logical structure.</a:t>
            </a:r>
          </a:p>
        </p:txBody>
      </p:sp>
      <p:sp>
        <p:nvSpPr>
          <p:cNvPr id="9" name="Rectangle 8"/>
          <p:cNvSpPr/>
          <p:nvPr/>
        </p:nvSpPr>
        <p:spPr>
          <a:xfrm>
            <a:off x="2057400" y="2611696"/>
            <a:ext cx="1909497" cy="369332"/>
          </a:xfrm>
          <a:prstGeom prst="rect">
            <a:avLst/>
          </a:prstGeom>
        </p:spPr>
        <p:txBody>
          <a:bodyPr wrap="none">
            <a:spAutoFit/>
          </a:bodyPr>
          <a:lstStyle/>
          <a:p>
            <a:pPr algn="ctr"/>
            <a:r>
              <a:rPr lang="en-US" dirty="0"/>
              <a:t>Input: </a:t>
            </a:r>
            <a:r>
              <a:rPr lang="en-GB" b="0" dirty="0"/>
              <a:t>id + id * id</a:t>
            </a:r>
            <a:endParaRPr lang="en-US" dirty="0"/>
          </a:p>
        </p:txBody>
      </p:sp>
      <p:pic>
        <p:nvPicPr>
          <p:cNvPr id="10" name="Picture 9"/>
          <p:cNvPicPr>
            <a:picLocks noChangeAspect="1"/>
          </p:cNvPicPr>
          <p:nvPr/>
        </p:nvPicPr>
        <p:blipFill>
          <a:blip r:embed="rId3"/>
          <a:stretch>
            <a:fillRect/>
          </a:stretch>
        </p:blipFill>
        <p:spPr>
          <a:xfrm>
            <a:off x="2057400" y="3505200"/>
            <a:ext cx="3612000" cy="2767734"/>
          </a:xfrm>
          <a:prstGeom prst="rect">
            <a:avLst/>
          </a:prstGeom>
        </p:spPr>
      </p:pic>
      <p:sp>
        <p:nvSpPr>
          <p:cNvPr id="11" name="Rectangle 10"/>
          <p:cNvSpPr/>
          <p:nvPr/>
        </p:nvSpPr>
        <p:spPr>
          <a:xfrm>
            <a:off x="304800" y="3657600"/>
            <a:ext cx="1603375" cy="2308324"/>
          </a:xfrm>
          <a:prstGeom prst="rect">
            <a:avLst/>
          </a:prstGeom>
        </p:spPr>
        <p:txBody>
          <a:bodyPr wrap="square">
            <a:spAutoFit/>
          </a:bodyPr>
          <a:lstStyle/>
          <a:p>
            <a:r>
              <a:rPr lang="en-US" sz="1200" dirty="0" smtClean="0"/>
              <a:t>G: </a:t>
            </a:r>
          </a:p>
          <a:p>
            <a:r>
              <a:rPr lang="en-US" sz="1200" b="0" dirty="0" smtClean="0"/>
              <a:t>E</a:t>
            </a:r>
            <a:r>
              <a:rPr lang="en-US" sz="1200" dirty="0" smtClean="0"/>
              <a:t> </a:t>
            </a:r>
            <a:r>
              <a:rPr lang="en-US" sz="1200" dirty="0">
                <a:latin typeface="Symbol" panose="05050102010706020507" pitchFamily="18" charset="2"/>
              </a:rPr>
              <a:t>®</a:t>
            </a:r>
            <a:r>
              <a:rPr lang="en-US" sz="1200" dirty="0"/>
              <a:t>  </a:t>
            </a:r>
            <a:r>
              <a:rPr lang="en-US" sz="1200" b="0" dirty="0"/>
              <a:t>E</a:t>
            </a:r>
            <a:r>
              <a:rPr lang="en-US" sz="1200" dirty="0"/>
              <a:t> + </a:t>
            </a:r>
            <a:r>
              <a:rPr lang="en-US" sz="1200" b="0" dirty="0" smtClean="0"/>
              <a:t>T</a:t>
            </a:r>
            <a:r>
              <a:rPr lang="en-US" sz="1200" dirty="0" smtClean="0"/>
              <a:t> </a:t>
            </a:r>
            <a:r>
              <a:rPr lang="en-US" sz="1200" b="0" dirty="0"/>
              <a:t>I </a:t>
            </a:r>
            <a:r>
              <a:rPr lang="en-US" sz="1200" b="0" dirty="0" smtClean="0"/>
              <a:t>T</a:t>
            </a:r>
          </a:p>
          <a:p>
            <a:r>
              <a:rPr lang="en-US" sz="1200" b="0" dirty="0" smtClean="0"/>
              <a:t>T </a:t>
            </a:r>
            <a:r>
              <a:rPr lang="en-US" sz="1200" dirty="0">
                <a:latin typeface="Symbol" panose="05050102010706020507" pitchFamily="18" charset="2"/>
              </a:rPr>
              <a:t>®</a:t>
            </a:r>
            <a:r>
              <a:rPr lang="en-US" sz="1200" dirty="0" smtClean="0"/>
              <a:t>  </a:t>
            </a:r>
            <a:r>
              <a:rPr lang="en-US" sz="1200" b="0" dirty="0" smtClean="0"/>
              <a:t>T</a:t>
            </a:r>
            <a:r>
              <a:rPr lang="en-US" sz="1200" dirty="0" smtClean="0"/>
              <a:t> * </a:t>
            </a:r>
            <a:r>
              <a:rPr lang="en-US" sz="1200" b="0" dirty="0" smtClean="0"/>
              <a:t>F | F</a:t>
            </a:r>
          </a:p>
          <a:p>
            <a:r>
              <a:rPr lang="en-US" sz="1200" b="0" dirty="0" smtClean="0"/>
              <a:t>F </a:t>
            </a:r>
            <a:r>
              <a:rPr lang="en-US" sz="1200" dirty="0">
                <a:latin typeface="Symbol" panose="05050102010706020507" pitchFamily="18" charset="2"/>
              </a:rPr>
              <a:t>®</a:t>
            </a:r>
            <a:r>
              <a:rPr lang="en-US" sz="1200" b="0" dirty="0" smtClean="0"/>
              <a:t> </a:t>
            </a:r>
            <a:r>
              <a:rPr lang="en-US" sz="1200" dirty="0" smtClean="0"/>
              <a:t> - </a:t>
            </a:r>
            <a:r>
              <a:rPr lang="en-US" sz="1200" b="0" dirty="0"/>
              <a:t>E </a:t>
            </a:r>
            <a:r>
              <a:rPr lang="en-US" sz="1200" b="0" dirty="0" smtClean="0"/>
              <a:t>I </a:t>
            </a:r>
            <a:r>
              <a:rPr lang="en-US" sz="1200" dirty="0" smtClean="0"/>
              <a:t>( </a:t>
            </a:r>
            <a:r>
              <a:rPr lang="en-US" sz="1200" b="0" dirty="0"/>
              <a:t>E</a:t>
            </a:r>
            <a:r>
              <a:rPr lang="en-US" sz="1200" dirty="0"/>
              <a:t> ) </a:t>
            </a:r>
            <a:r>
              <a:rPr lang="en-US" sz="1200" b="0" dirty="0"/>
              <a:t>I</a:t>
            </a:r>
            <a:r>
              <a:rPr lang="en-US" sz="1200" dirty="0"/>
              <a:t> </a:t>
            </a:r>
            <a:r>
              <a:rPr lang="en-US" sz="1200" dirty="0" smtClean="0"/>
              <a:t>id</a:t>
            </a:r>
          </a:p>
          <a:p>
            <a:endParaRPr lang="en-US" sz="1200" dirty="0" smtClean="0"/>
          </a:p>
          <a:p>
            <a:r>
              <a:rPr lang="en-US" sz="1200" b="0" dirty="0" smtClean="0"/>
              <a:t>E</a:t>
            </a:r>
            <a:r>
              <a:rPr lang="en-US" sz="1200" dirty="0" smtClean="0"/>
              <a:t> </a:t>
            </a:r>
            <a:r>
              <a:rPr lang="en-US" sz="1200" dirty="0">
                <a:latin typeface="Symbol" panose="05050102010706020507" pitchFamily="18" charset="2"/>
              </a:rPr>
              <a:t>®</a:t>
            </a:r>
            <a:r>
              <a:rPr lang="en-US" sz="1200" dirty="0"/>
              <a:t> </a:t>
            </a:r>
            <a:r>
              <a:rPr lang="en-US" sz="1200" b="0" dirty="0" smtClean="0"/>
              <a:t>E</a:t>
            </a:r>
            <a:r>
              <a:rPr lang="en-US" sz="1200" dirty="0" smtClean="0"/>
              <a:t> </a:t>
            </a:r>
            <a:r>
              <a:rPr lang="en-US" sz="1200" dirty="0"/>
              <a:t>+ </a:t>
            </a:r>
            <a:r>
              <a:rPr lang="en-US" sz="1200" b="0" dirty="0" smtClean="0"/>
              <a:t>T</a:t>
            </a:r>
          </a:p>
          <a:p>
            <a:r>
              <a:rPr lang="en-US" sz="1200" b="0" dirty="0"/>
              <a:t>E</a:t>
            </a:r>
            <a:r>
              <a:rPr lang="en-US" sz="1200" dirty="0"/>
              <a:t> </a:t>
            </a:r>
            <a:r>
              <a:rPr lang="en-US" sz="1200" dirty="0">
                <a:latin typeface="Symbol" panose="05050102010706020507" pitchFamily="18" charset="2"/>
              </a:rPr>
              <a:t>®</a:t>
            </a:r>
            <a:r>
              <a:rPr lang="en-US" sz="1200" dirty="0"/>
              <a:t> </a:t>
            </a:r>
            <a:r>
              <a:rPr lang="en-US" sz="1200" b="0" dirty="0" smtClean="0"/>
              <a:t>T</a:t>
            </a:r>
            <a:endParaRPr lang="en-US" sz="1200" dirty="0"/>
          </a:p>
          <a:p>
            <a:r>
              <a:rPr lang="en-US" sz="1200" b="0" dirty="0" smtClean="0"/>
              <a:t>T</a:t>
            </a:r>
            <a:r>
              <a:rPr lang="en-US" sz="1200" dirty="0" smtClean="0"/>
              <a:t> </a:t>
            </a:r>
            <a:r>
              <a:rPr lang="en-US" sz="1200" dirty="0">
                <a:latin typeface="Symbol" panose="05050102010706020507" pitchFamily="18" charset="2"/>
              </a:rPr>
              <a:t>®</a:t>
            </a:r>
            <a:r>
              <a:rPr lang="en-US" sz="1200" dirty="0"/>
              <a:t> </a:t>
            </a:r>
            <a:r>
              <a:rPr lang="en-US" sz="1200" b="0" dirty="0" smtClean="0"/>
              <a:t>T</a:t>
            </a:r>
            <a:r>
              <a:rPr lang="en-US" sz="1200" dirty="0" smtClean="0"/>
              <a:t> * </a:t>
            </a:r>
            <a:r>
              <a:rPr lang="en-US" sz="1200" b="0" dirty="0" smtClean="0"/>
              <a:t>F</a:t>
            </a:r>
          </a:p>
          <a:p>
            <a:r>
              <a:rPr lang="en-US" sz="1200" b="0" dirty="0" smtClean="0"/>
              <a:t>T </a:t>
            </a:r>
            <a:r>
              <a:rPr lang="en-US" sz="1200" dirty="0" smtClean="0">
                <a:latin typeface="Symbol" panose="05050102010706020507" pitchFamily="18" charset="2"/>
              </a:rPr>
              <a:t>®</a:t>
            </a:r>
            <a:r>
              <a:rPr lang="en-US" sz="1200" dirty="0"/>
              <a:t> </a:t>
            </a:r>
            <a:r>
              <a:rPr lang="en-US" sz="1200" b="0" dirty="0"/>
              <a:t>F</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 </a:t>
            </a:r>
            <a:r>
              <a:rPr lang="en-US" sz="1200" b="0" dirty="0" smtClean="0"/>
              <a:t>E</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 </a:t>
            </a:r>
            <a:r>
              <a:rPr lang="en-US" sz="1200" b="0" dirty="0"/>
              <a:t>E</a:t>
            </a:r>
            <a:r>
              <a:rPr lang="en-US" sz="1200" dirty="0"/>
              <a:t> </a:t>
            </a:r>
            <a:r>
              <a:rPr lang="en-US" sz="1200" dirty="0" smtClean="0"/>
              <a:t>)</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id</a:t>
            </a:r>
            <a:endParaRPr lang="en-US" sz="1200" dirty="0"/>
          </a:p>
        </p:txBody>
      </p:sp>
      <p:pic>
        <p:nvPicPr>
          <p:cNvPr id="13" name="Picture 12"/>
          <p:cNvPicPr>
            <a:picLocks noChangeAspect="1"/>
          </p:cNvPicPr>
          <p:nvPr/>
        </p:nvPicPr>
        <p:blipFill>
          <a:blip r:embed="rId4"/>
          <a:stretch>
            <a:fillRect/>
          </a:stretch>
        </p:blipFill>
        <p:spPr>
          <a:xfrm>
            <a:off x="6751800" y="4746800"/>
            <a:ext cx="1935000" cy="1526134"/>
          </a:xfrm>
          <a:prstGeom prst="rect">
            <a:avLst/>
          </a:prstGeom>
        </p:spPr>
      </p:pic>
      <p:pic>
        <p:nvPicPr>
          <p:cNvPr id="14" name="Picture 13"/>
          <p:cNvPicPr>
            <a:picLocks noChangeAspect="1"/>
          </p:cNvPicPr>
          <p:nvPr/>
        </p:nvPicPr>
        <p:blipFill>
          <a:blip r:embed="rId5"/>
          <a:stretch>
            <a:fillRect/>
          </a:stretch>
        </p:blipFill>
        <p:spPr>
          <a:xfrm>
            <a:off x="5680346" y="1898133"/>
            <a:ext cx="3173400" cy="2140467"/>
          </a:xfrm>
          <a:prstGeom prst="rect">
            <a:avLst/>
          </a:prstGeom>
        </p:spPr>
      </p:pic>
    </p:spTree>
    <p:extLst>
      <p:ext uri="{BB962C8B-B14F-4D97-AF65-F5344CB8AC3E}">
        <p14:creationId xmlns:p14="http://schemas.microsoft.com/office/powerpoint/2010/main" val="409212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765986" y="1524000"/>
            <a:ext cx="7378013" cy="5008926"/>
          </a:xfrm>
          <a:prstGeom prst="rect">
            <a:avLst/>
          </a:prstGeom>
        </p:spPr>
      </p:pic>
      <p:sp>
        <p:nvSpPr>
          <p:cNvPr id="2" name="Title 1"/>
          <p:cNvSpPr>
            <a:spLocks noGrp="1"/>
          </p:cNvSpPr>
          <p:nvPr>
            <p:ph type="title"/>
          </p:nvPr>
        </p:nvSpPr>
        <p:spPr/>
        <p:txBody>
          <a:bodyPr/>
          <a:lstStyle/>
          <a:p>
            <a:pPr algn="r"/>
            <a:r>
              <a:rPr lang="en-GB" sz="4000" b="1" dirty="0">
                <a:solidFill>
                  <a:srgbClr val="3ECF29"/>
                </a:solidFill>
              </a:rPr>
              <a:t>Abstract Syntax Tree (AST)</a:t>
            </a:r>
            <a:br>
              <a:rPr lang="en-GB" sz="4000" b="1" dirty="0">
                <a:solidFill>
                  <a:srgbClr val="3ECF29"/>
                </a:solidFill>
              </a:rPr>
            </a:br>
            <a:r>
              <a:rPr lang="en-GB" sz="2000" b="1" dirty="0">
                <a:solidFill>
                  <a:srgbClr val="3ECF29"/>
                </a:solidFill>
              </a:rPr>
              <a:t>Bridging Syntax to Semantic Representation</a:t>
            </a:r>
            <a:endParaRPr lang="en-GB" sz="2000" dirty="0"/>
          </a:p>
        </p:txBody>
      </p:sp>
      <p:sp>
        <p:nvSpPr>
          <p:cNvPr id="9" name="TextBox 8"/>
          <p:cNvSpPr txBox="1"/>
          <p:nvPr/>
        </p:nvSpPr>
        <p:spPr>
          <a:xfrm>
            <a:off x="152400" y="4038600"/>
            <a:ext cx="6626225" cy="1815882"/>
          </a:xfrm>
          <a:prstGeom prst="rect">
            <a:avLst/>
          </a:prstGeom>
          <a:noFill/>
        </p:spPr>
        <p:txBody>
          <a:bodyPr wrap="square" rtlCol="0">
            <a:spAutoFit/>
          </a:bodyPr>
          <a:lstStyle/>
          <a:p>
            <a:r>
              <a:rPr lang="en-US" sz="1600" dirty="0" smtClean="0">
                <a:cs typeface="Arial" panose="020B0604020202020204" pitchFamily="34" charset="0"/>
              </a:rPr>
              <a:t>Input:</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 "Test\x30\</a:t>
            </a:r>
            <a:r>
              <a:rPr lang="en-US" sz="1600" dirty="0" err="1">
                <a:latin typeface="Courier New" panose="02070309020205020404" pitchFamily="49" charset="0"/>
                <a:cs typeface="Courier New" panose="02070309020205020404" pitchFamily="49" charset="0"/>
              </a:rPr>
              <a:t>nAbc</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"field": [1, "</a:t>
            </a:r>
            <a:r>
              <a:rPr lang="en-US" sz="1600" dirty="0" err="1">
                <a:latin typeface="Courier New" panose="02070309020205020404" pitchFamily="49" charset="0"/>
                <a:cs typeface="Courier New" panose="02070309020205020404" pitchFamily="49" charset="0"/>
              </a:rPr>
              <a:t>Anv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id:"Test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anothermember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0.5E2</a:t>
            </a:r>
          </a:p>
          <a:p>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3541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Flex + </a:t>
            </a:r>
            <a:r>
              <a:rPr lang="en-GB" sz="4000" b="1" dirty="0" smtClean="0">
                <a:solidFill>
                  <a:srgbClr val="3ECF29"/>
                </a:solidFill>
              </a:rPr>
              <a:t>Bison</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Objects for Parsing</a:t>
            </a:r>
            <a:endParaRPr lang="en-GB" sz="4000" b="1" dirty="0">
              <a:solidFill>
                <a:srgbClr val="3ECF29"/>
              </a:solidFill>
            </a:endParaRPr>
          </a:p>
        </p:txBody>
      </p:sp>
      <p:sp>
        <p:nvSpPr>
          <p:cNvPr id="4" name="Rectangle 3"/>
          <p:cNvSpPr/>
          <p:nvPr/>
        </p:nvSpPr>
        <p:spPr bwMode="auto">
          <a:xfrm>
            <a:off x="3352800" y="2667000"/>
            <a:ext cx="3886200" cy="3200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Arial" panose="020B0604020202020204" pitchFamily="34" charset="0"/>
              </a:rPr>
              <a:t>MyParser</a:t>
            </a:r>
            <a:endParaRPr kumimoji="0" lang="en-GB" sz="1800" b="1" i="0" u="none" strike="noStrike" cap="none" normalizeH="0" baseline="0" dirty="0" smtClean="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GB" sz="1600" b="0" dirty="0" smtClean="0"/>
              <a:t>This is the driver.</a:t>
            </a:r>
          </a:p>
          <a:p>
            <a:pPr marL="0" marR="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rPr>
              <a:t>Encompasses the parser, the </a:t>
            </a:r>
            <a:r>
              <a:rPr kumimoji="0" lang="en-GB" sz="1600" b="0" i="0" u="none" strike="noStrike" cap="none" normalizeH="0" baseline="0" dirty="0" err="1" smtClean="0">
                <a:ln>
                  <a:noFill/>
                </a:ln>
                <a:solidFill>
                  <a:schemeClr val="tx1"/>
                </a:solidFill>
                <a:effectLst/>
              </a:rPr>
              <a:t>lexer</a:t>
            </a:r>
            <a:r>
              <a:rPr kumimoji="0" lang="en-GB" sz="1600" b="0" i="0" u="none" strike="noStrike" cap="none" normalizeH="0" baseline="0" dirty="0" smtClean="0">
                <a:ln>
                  <a:noFill/>
                </a:ln>
                <a:solidFill>
                  <a:schemeClr val="tx1"/>
                </a:solidFill>
                <a:effectLst/>
              </a:rPr>
              <a:t>, and the whole state and semantics.</a:t>
            </a:r>
            <a:endParaRPr kumimoji="0" lang="en-GB" sz="1800" b="0" i="0" u="none" strike="noStrike" cap="none" normalizeH="0" baseline="0" dirty="0" smtClean="0">
              <a:ln>
                <a:noFill/>
              </a:ln>
              <a:solidFill>
                <a:schemeClr val="tx1"/>
              </a:solidFill>
              <a:effectLst/>
            </a:endParaRPr>
          </a:p>
        </p:txBody>
      </p:sp>
      <p:sp>
        <p:nvSpPr>
          <p:cNvPr id="5" name="TextBox 4"/>
          <p:cNvSpPr txBox="1"/>
          <p:nvPr/>
        </p:nvSpPr>
        <p:spPr>
          <a:xfrm>
            <a:off x="4724400" y="4033821"/>
            <a:ext cx="2344758" cy="615553"/>
          </a:xfrm>
          <a:prstGeom prst="rect">
            <a:avLst/>
          </a:prstGeom>
          <a:noFill/>
          <a:ln>
            <a:solidFill>
              <a:schemeClr val="tx1"/>
            </a:solidFill>
          </a:ln>
        </p:spPr>
        <p:txBody>
          <a:bodyPr wrap="square" rtlCol="0">
            <a:spAutoFit/>
          </a:bodyPr>
          <a:lstStyle/>
          <a:p>
            <a:r>
              <a:rPr lang="en-GB" dirty="0" err="1" smtClean="0"/>
              <a:t>MyParserBase</a:t>
            </a:r>
            <a:endParaRPr lang="en-GB" dirty="0" smtClean="0"/>
          </a:p>
          <a:p>
            <a:r>
              <a:rPr lang="en-GB" sz="1600" b="0" dirty="0" smtClean="0"/>
              <a:t>Generated by Bison</a:t>
            </a:r>
            <a:endParaRPr lang="en-GB" sz="1600" b="0" dirty="0"/>
          </a:p>
        </p:txBody>
      </p:sp>
      <p:sp>
        <p:nvSpPr>
          <p:cNvPr id="9" name="TextBox 8"/>
          <p:cNvSpPr txBox="1"/>
          <p:nvPr/>
        </p:nvSpPr>
        <p:spPr>
          <a:xfrm>
            <a:off x="4724400" y="4800600"/>
            <a:ext cx="2344758" cy="861774"/>
          </a:xfrm>
          <a:prstGeom prst="rect">
            <a:avLst/>
          </a:prstGeom>
          <a:noFill/>
          <a:ln>
            <a:solidFill>
              <a:schemeClr val="tx1"/>
            </a:solidFill>
          </a:ln>
        </p:spPr>
        <p:txBody>
          <a:bodyPr wrap="square" rtlCol="0">
            <a:spAutoFit/>
          </a:bodyPr>
          <a:lstStyle/>
          <a:p>
            <a:r>
              <a:rPr lang="en-GB" dirty="0" err="1" smtClean="0"/>
              <a:t>MyFlexLexer</a:t>
            </a:r>
            <a:endParaRPr lang="en-GB" dirty="0" smtClean="0"/>
          </a:p>
          <a:p>
            <a:r>
              <a:rPr lang="en-GB" sz="1600" b="0" dirty="0" smtClean="0"/>
              <a:t>Generated by Flex as subclass of </a:t>
            </a:r>
            <a:r>
              <a:rPr lang="en-GB" sz="1600" b="0" dirty="0" err="1" smtClean="0"/>
              <a:t>FlexLexer</a:t>
            </a:r>
            <a:endParaRPr lang="en-GB" sz="1600" b="0" dirty="0"/>
          </a:p>
        </p:txBody>
      </p:sp>
      <p:sp>
        <p:nvSpPr>
          <p:cNvPr id="10" name="TextBox 9"/>
          <p:cNvSpPr txBox="1"/>
          <p:nvPr/>
        </p:nvSpPr>
        <p:spPr>
          <a:xfrm>
            <a:off x="1908175" y="1785883"/>
            <a:ext cx="6778625" cy="369332"/>
          </a:xfrm>
          <a:prstGeom prst="rect">
            <a:avLst/>
          </a:prstGeom>
          <a:noFill/>
        </p:spPr>
        <p:txBody>
          <a:bodyPr wrap="square" rtlCol="0">
            <a:spAutoFit/>
          </a:bodyPr>
          <a:lstStyle/>
          <a:p>
            <a:pPr algn="ctr">
              <a:spcBef>
                <a:spcPts val="600"/>
              </a:spcBef>
            </a:pPr>
            <a:r>
              <a:rPr lang="en-GB" dirty="0" smtClean="0"/>
              <a:t>It is a fine wiring!</a:t>
            </a:r>
            <a:endParaRPr lang="en-GB" dirty="0" smtClean="0"/>
          </a:p>
        </p:txBody>
      </p:sp>
    </p:spTree>
    <p:extLst>
      <p:ext uri="{BB962C8B-B14F-4D97-AF65-F5344CB8AC3E}">
        <p14:creationId xmlns:p14="http://schemas.microsoft.com/office/powerpoint/2010/main" val="259980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Flex + </a:t>
            </a:r>
            <a:r>
              <a:rPr lang="en-GB" sz="4000" b="1" dirty="0" smtClean="0">
                <a:solidFill>
                  <a:srgbClr val="3ECF29"/>
                </a:solidFill>
              </a:rPr>
              <a:t>Bison</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Scraping semantics from lexemes</a:t>
            </a:r>
            <a:endParaRPr lang="en-GB" sz="4000" b="1" dirty="0">
              <a:solidFill>
                <a:srgbClr val="3ECF29"/>
              </a:solidFill>
            </a:endParaRPr>
          </a:p>
        </p:txBody>
      </p:sp>
      <p:sp>
        <p:nvSpPr>
          <p:cNvPr id="4" name="Rectangle 3"/>
          <p:cNvSpPr/>
          <p:nvPr/>
        </p:nvSpPr>
        <p:spPr bwMode="auto">
          <a:xfrm>
            <a:off x="1908175" y="1828800"/>
            <a:ext cx="7007225" cy="38100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kumimoji="0" lang="en-GB" sz="1800" b="1" i="0" u="none" strike="noStrike" cap="none" normalizeH="0" baseline="0" dirty="0" smtClean="0">
                <a:ln>
                  <a:noFill/>
                </a:ln>
                <a:solidFill>
                  <a:schemeClr val="tx1"/>
                </a:solidFill>
                <a:effectLst/>
                <a:latin typeface="Arial" panose="020B0604020202020204" pitchFamily="34" charset="0"/>
              </a:rPr>
              <a:t>Application requests</a:t>
            </a:r>
            <a:r>
              <a:rPr kumimoji="0" lang="en-GB" sz="1800" b="1" i="0" u="none" strike="noStrike" cap="none" normalizeH="0" dirty="0" smtClean="0">
                <a:ln>
                  <a:noFill/>
                </a:ln>
                <a:solidFill>
                  <a:schemeClr val="tx1"/>
                </a:solidFill>
                <a:effectLst/>
                <a:latin typeface="Arial" panose="020B0604020202020204" pitchFamily="34" charset="0"/>
              </a:rPr>
              <a:t> parse using driver</a:t>
            </a:r>
          </a:p>
          <a:p>
            <a:pPr marL="742950" lvl="1" indent="-285750">
              <a:spcBef>
                <a:spcPts val="600"/>
              </a:spcBef>
              <a:buFont typeface="Arial" panose="020B0604020202020204" pitchFamily="34" charset="0"/>
              <a:buChar char="•"/>
            </a:pPr>
            <a:r>
              <a:rPr lang="en-GB" baseline="0" dirty="0" smtClean="0"/>
              <a:t>The driver sets up configuration and uses auto-generated parser’s parse method</a:t>
            </a:r>
          </a:p>
          <a:p>
            <a:pPr marL="1200150" lvl="2" indent="-285750">
              <a:spcBef>
                <a:spcPts val="600"/>
              </a:spcBef>
              <a:buFont typeface="Arial" panose="020B0604020202020204" pitchFamily="34" charset="0"/>
              <a:buChar char="•"/>
            </a:pPr>
            <a:r>
              <a:rPr kumimoji="0" lang="en-GB" b="1" i="0" u="none" strike="noStrike" cap="none" normalizeH="0" dirty="0" smtClean="0">
                <a:ln>
                  <a:noFill/>
                </a:ln>
                <a:solidFill>
                  <a:schemeClr val="tx1"/>
                </a:solidFill>
                <a:effectLst/>
                <a:latin typeface="Arial" panose="020B0604020202020204" pitchFamily="34" charset="0"/>
              </a:rPr>
              <a:t>The parse method runs SR method and requests </a:t>
            </a:r>
            <a:r>
              <a:rPr kumimoji="0" lang="en-GB" b="1" i="0" u="none" strike="noStrike" cap="none" normalizeH="0" dirty="0" err="1" smtClean="0">
                <a:ln>
                  <a:noFill/>
                </a:ln>
                <a:solidFill>
                  <a:schemeClr val="tx1"/>
                </a:solidFill>
                <a:effectLst/>
                <a:latin typeface="Arial" panose="020B0604020202020204" pitchFamily="34" charset="0"/>
              </a:rPr>
              <a:t>lexer</a:t>
            </a:r>
            <a:r>
              <a:rPr kumimoji="0" lang="en-GB" b="1" i="0" u="none" strike="noStrike" cap="none" normalizeH="0" dirty="0" smtClean="0">
                <a:ln>
                  <a:noFill/>
                </a:ln>
                <a:solidFill>
                  <a:schemeClr val="tx1"/>
                </a:solidFill>
                <a:effectLst/>
                <a:latin typeface="Arial" panose="020B0604020202020204" pitchFamily="34" charset="0"/>
              </a:rPr>
              <a:t> to report a lexeme</a:t>
            </a:r>
          </a:p>
          <a:p>
            <a:pPr marL="1657350" lvl="3" indent="-285750">
              <a:spcBef>
                <a:spcPts val="600"/>
              </a:spcBef>
              <a:buFont typeface="Arial" panose="020B0604020202020204" pitchFamily="34" charset="0"/>
              <a:buChar char="•"/>
            </a:pPr>
            <a:r>
              <a:rPr lang="en-GB" baseline="0" dirty="0" smtClean="0"/>
              <a:t>The</a:t>
            </a:r>
            <a:r>
              <a:rPr lang="en-GB" dirty="0" smtClean="0"/>
              <a:t> lexeme is reported back to the action code! </a:t>
            </a:r>
          </a:p>
          <a:p>
            <a:pPr marL="2114550" lvl="4" indent="-285750">
              <a:spcBef>
                <a:spcPts val="600"/>
              </a:spcBef>
              <a:buFont typeface="Arial" panose="020B0604020202020204" pitchFamily="34" charset="0"/>
              <a:buChar char="•"/>
            </a:pPr>
            <a:r>
              <a:rPr lang="en-GB" dirty="0">
                <a:solidFill>
                  <a:srgbClr val="FF0000"/>
                </a:solidFill>
              </a:rPr>
              <a:t>The action code calculates and sets </a:t>
            </a:r>
            <a:r>
              <a:rPr lang="en-GB" dirty="0" smtClean="0">
                <a:solidFill>
                  <a:srgbClr val="FF0000"/>
                </a:solidFill>
              </a:rPr>
              <a:t>the semantics </a:t>
            </a:r>
            <a:r>
              <a:rPr lang="en-GB" dirty="0">
                <a:solidFill>
                  <a:srgbClr val="FF0000"/>
                </a:solidFill>
              </a:rPr>
              <a:t>for the lexeme. </a:t>
            </a:r>
            <a:endParaRPr lang="en-GB" dirty="0" smtClean="0">
              <a:solidFill>
                <a:srgbClr val="FF0000"/>
              </a:solidFill>
            </a:endParaRPr>
          </a:p>
          <a:p>
            <a:pPr marL="2114550" lvl="4" indent="-285750">
              <a:spcBef>
                <a:spcPts val="600"/>
              </a:spcBef>
              <a:buFont typeface="Arial" panose="020B0604020202020204" pitchFamily="34" charset="0"/>
              <a:buChar char="•"/>
            </a:pPr>
            <a:r>
              <a:rPr kumimoji="0" lang="en-GB" b="1" i="0" u="none" strike="noStrike" cap="none" normalizeH="0" baseline="0" dirty="0" smtClean="0">
                <a:ln>
                  <a:noFill/>
                </a:ln>
                <a:solidFill>
                  <a:srgbClr val="FF0000"/>
                </a:solidFill>
                <a:effectLst/>
                <a:latin typeface="Arial" panose="020B0604020202020204" pitchFamily="34" charset="0"/>
              </a:rPr>
              <a:t>The</a:t>
            </a:r>
            <a:r>
              <a:rPr kumimoji="0" lang="en-GB" b="1" i="0" u="none" strike="noStrike" cap="none" normalizeH="0" dirty="0" smtClean="0">
                <a:ln>
                  <a:noFill/>
                </a:ln>
                <a:solidFill>
                  <a:srgbClr val="FF0000"/>
                </a:solidFill>
                <a:effectLst/>
                <a:latin typeface="Arial" panose="020B0604020202020204" pitchFamily="34" charset="0"/>
              </a:rPr>
              <a:t> action code returns the relevant token identifier.</a:t>
            </a:r>
          </a:p>
          <a:p>
            <a:pPr marL="2114550" lvl="4" indent="-285750">
              <a:spcBef>
                <a:spcPts val="600"/>
              </a:spcBef>
              <a:buFont typeface="Arial" panose="020B0604020202020204" pitchFamily="34" charset="0"/>
              <a:buChar char="•"/>
            </a:pPr>
            <a:endParaRPr kumimoji="0" lang="en-GB" b="1"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908175" y="5865296"/>
            <a:ext cx="7007225" cy="661720"/>
          </a:xfrm>
          <a:prstGeom prst="rect">
            <a:avLst/>
          </a:prstGeom>
          <a:noFill/>
        </p:spPr>
        <p:txBody>
          <a:bodyPr wrap="square" rtlCol="0">
            <a:spAutoFit/>
          </a:bodyPr>
          <a:lstStyle/>
          <a:p>
            <a:pPr>
              <a:spcBef>
                <a:spcPts val="600"/>
              </a:spcBef>
            </a:pPr>
            <a:r>
              <a:rPr lang="en-US" sz="1600" dirty="0" smtClean="0"/>
              <a:t>The driver has actions for both </a:t>
            </a:r>
            <a:r>
              <a:rPr lang="en-US" sz="1600" dirty="0" err="1" smtClean="0"/>
              <a:t>lexer</a:t>
            </a:r>
            <a:r>
              <a:rPr lang="en-US" sz="1600" dirty="0" smtClean="0"/>
              <a:t> and the parser.</a:t>
            </a:r>
          </a:p>
          <a:p>
            <a:pPr>
              <a:spcBef>
                <a:spcPts val="600"/>
              </a:spcBef>
            </a:pPr>
            <a:r>
              <a:rPr lang="en-US" sz="1600" dirty="0" smtClean="0"/>
              <a:t>The driver is made accessible from both the </a:t>
            </a:r>
            <a:r>
              <a:rPr lang="en-US" sz="1600" dirty="0" err="1" smtClean="0"/>
              <a:t>lexer</a:t>
            </a:r>
            <a:r>
              <a:rPr lang="en-US" sz="1600" dirty="0" smtClean="0"/>
              <a:t> and the parser.</a:t>
            </a:r>
            <a:endParaRPr lang="en-US" sz="1600" dirty="0" smtClean="0"/>
          </a:p>
        </p:txBody>
      </p:sp>
    </p:spTree>
    <p:extLst>
      <p:ext uri="{BB962C8B-B14F-4D97-AF65-F5344CB8AC3E}">
        <p14:creationId xmlns:p14="http://schemas.microsoft.com/office/powerpoint/2010/main" val="2652587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Flex + </a:t>
            </a:r>
            <a:r>
              <a:rPr lang="en-GB" sz="4000" b="1" dirty="0" smtClean="0">
                <a:solidFill>
                  <a:srgbClr val="3ECF29"/>
                </a:solidFill>
              </a:rPr>
              <a:t>Bison</a:t>
            </a:r>
            <a:r>
              <a:rPr lang="en-GB" sz="4000" b="1" dirty="0" smtClean="0">
                <a:solidFill>
                  <a:srgbClr val="3ECF29"/>
                </a:solidFill>
              </a:rPr>
              <a:t/>
            </a:r>
            <a:br>
              <a:rPr lang="en-GB" sz="4000" b="1" dirty="0" smtClean="0">
                <a:solidFill>
                  <a:srgbClr val="3ECF29"/>
                </a:solidFill>
              </a:rPr>
            </a:br>
            <a:r>
              <a:rPr lang="en-US" sz="2000" b="1" dirty="0" smtClean="0">
                <a:solidFill>
                  <a:srgbClr val="3ECF29"/>
                </a:solidFill>
              </a:rPr>
              <a:t>Synthesizing semantics </a:t>
            </a:r>
            <a:endParaRPr lang="en-US" sz="4000" b="1" dirty="0">
              <a:solidFill>
                <a:srgbClr val="3ECF29"/>
              </a:solidFill>
            </a:endParaRPr>
          </a:p>
        </p:txBody>
      </p:sp>
      <p:sp>
        <p:nvSpPr>
          <p:cNvPr id="4" name="Rectangle 3"/>
          <p:cNvSpPr/>
          <p:nvPr/>
        </p:nvSpPr>
        <p:spPr bwMode="auto">
          <a:xfrm>
            <a:off x="1908175" y="1828800"/>
            <a:ext cx="7007225" cy="4495800"/>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GB" dirty="0" smtClean="0"/>
              <a:t>The art(!) of returning semantics using fine-wiring.</a:t>
            </a:r>
            <a:endParaRPr kumimoji="0" lang="en-GB" sz="1800" b="1" i="0" u="none" strike="noStrike" cap="none" normalizeH="0" baseline="0" dirty="0" smtClean="0">
              <a:ln>
                <a:noFill/>
              </a:ln>
              <a:solidFill>
                <a:schemeClr val="tx1"/>
              </a:solidFill>
              <a:effectLst/>
              <a:latin typeface="Arial" panose="020B0604020202020204" pitchFamily="34" charset="0"/>
            </a:endParaRPr>
          </a:p>
          <a:p>
            <a:pPr marL="285750" indent="-285750">
              <a:spcBef>
                <a:spcPts val="600"/>
              </a:spcBef>
              <a:buFont typeface="Arial" panose="020B0604020202020204" pitchFamily="34" charset="0"/>
              <a:buChar char="•"/>
            </a:pPr>
            <a:r>
              <a:rPr kumimoji="0" lang="en-GB" sz="1800" b="1" i="0" u="none" strike="noStrike" cap="none" normalizeH="0" baseline="0" dirty="0" smtClean="0">
                <a:ln>
                  <a:noFill/>
                </a:ln>
                <a:solidFill>
                  <a:schemeClr val="tx1"/>
                </a:solidFill>
                <a:effectLst/>
                <a:latin typeface="Arial" panose="020B0604020202020204" pitchFamily="34" charset="0"/>
              </a:rPr>
              <a:t>The parser calls driver’s </a:t>
            </a:r>
            <a:r>
              <a:rPr kumimoji="0" lang="en-GB" sz="1800" b="1" i="0" u="none" strike="noStrike" cap="none" normalizeH="0" baseline="0" dirty="0" err="1" smtClean="0">
                <a:ln>
                  <a:noFill/>
                </a:ln>
                <a:solidFill>
                  <a:schemeClr val="tx1"/>
                </a:solidFill>
                <a:effectLst/>
                <a:latin typeface="Arial" panose="020B0604020202020204" pitchFamily="34" charset="0"/>
              </a:rPr>
              <a:t>lex</a:t>
            </a:r>
            <a:r>
              <a:rPr kumimoji="0" lang="en-GB" sz="1800" b="1" i="0" u="none" strike="noStrike" cap="none" normalizeH="0" baseline="0" dirty="0" smtClean="0">
                <a:ln>
                  <a:noFill/>
                </a:ln>
                <a:solidFill>
                  <a:schemeClr val="tx1"/>
                </a:solidFill>
                <a:effectLst/>
                <a:latin typeface="Arial" panose="020B0604020202020204" pitchFamily="34" charset="0"/>
              </a:rPr>
              <a:t> method because it</a:t>
            </a:r>
            <a:r>
              <a:rPr kumimoji="0" lang="en-GB" sz="1800" b="1" i="0" u="none" strike="noStrike" cap="none" normalizeH="0" dirty="0" smtClean="0">
                <a:ln>
                  <a:noFill/>
                </a:ln>
                <a:solidFill>
                  <a:schemeClr val="tx1"/>
                </a:solidFill>
                <a:effectLst/>
                <a:latin typeface="Arial" panose="020B0604020202020204" pitchFamily="34" charset="0"/>
              </a:rPr>
              <a:t> was instructed to do so in .y </a:t>
            </a:r>
            <a:r>
              <a:rPr lang="en-GB" dirty="0" smtClean="0"/>
              <a:t>(see line 19 and its effects</a:t>
            </a:r>
            <a:r>
              <a:rPr lang="en-US" dirty="0" smtClean="0"/>
              <a:t>). The generated parser passes a pointer where the semantics can be saved! </a:t>
            </a:r>
            <a:r>
              <a:rPr lang="en-US" dirty="0" smtClean="0">
                <a:solidFill>
                  <a:srgbClr val="FF0000"/>
                </a:solidFill>
              </a:rPr>
              <a:t>This is the opportunity to save the pointer </a:t>
            </a:r>
            <a:r>
              <a:rPr lang="en-US" dirty="0" smtClean="0"/>
              <a:t>( </a:t>
            </a:r>
            <a:r>
              <a:rPr lang="en-US" dirty="0" err="1" smtClean="0"/>
              <a:t>lval</a:t>
            </a:r>
            <a:r>
              <a:rPr lang="en-US" dirty="0"/>
              <a:t> </a:t>
            </a:r>
            <a:r>
              <a:rPr lang="en-US" dirty="0" smtClean="0"/>
              <a:t>).</a:t>
            </a:r>
            <a:endParaRPr kumimoji="0" lang="en-GB" sz="1800" b="1" i="0" u="none" strike="noStrike" cap="none" normalizeH="0" dirty="0" smtClean="0">
              <a:ln>
                <a:noFill/>
              </a:ln>
              <a:solidFill>
                <a:schemeClr val="tx1"/>
              </a:solidFill>
              <a:effectLst/>
              <a:latin typeface="Arial" panose="020B0604020202020204" pitchFamily="34" charset="0"/>
            </a:endParaRPr>
          </a:p>
          <a:p>
            <a:pPr marL="742950" lvl="1" indent="-285750">
              <a:spcBef>
                <a:spcPts val="600"/>
              </a:spcBef>
              <a:buFont typeface="Arial" panose="020B0604020202020204" pitchFamily="34" charset="0"/>
              <a:buChar char="•"/>
            </a:pPr>
            <a:r>
              <a:rPr kumimoji="0" lang="en-GB" b="1" i="0" u="none" strike="noStrike" cap="none" normalizeH="0" dirty="0" smtClean="0">
                <a:ln>
                  <a:noFill/>
                </a:ln>
                <a:solidFill>
                  <a:schemeClr val="tx1"/>
                </a:solidFill>
                <a:effectLst/>
                <a:latin typeface="Arial" panose="020B0604020202020204" pitchFamily="34" charset="0"/>
              </a:rPr>
              <a:t>The driver’s </a:t>
            </a:r>
            <a:r>
              <a:rPr kumimoji="0" lang="en-GB" b="1" i="0" u="none" strike="noStrike" cap="none" normalizeH="0" dirty="0" err="1" smtClean="0">
                <a:ln>
                  <a:noFill/>
                </a:ln>
                <a:solidFill>
                  <a:schemeClr val="tx1"/>
                </a:solidFill>
                <a:effectLst/>
                <a:latin typeface="Arial" panose="020B0604020202020204" pitchFamily="34" charset="0"/>
              </a:rPr>
              <a:t>lex</a:t>
            </a:r>
            <a:r>
              <a:rPr kumimoji="0" lang="en-GB" b="1" i="0" u="none" strike="noStrike" cap="none" normalizeH="0" dirty="0" smtClean="0">
                <a:ln>
                  <a:noFill/>
                </a:ln>
                <a:solidFill>
                  <a:schemeClr val="tx1"/>
                </a:solidFill>
                <a:effectLst/>
                <a:latin typeface="Arial" panose="020B0604020202020204" pitchFamily="34" charset="0"/>
              </a:rPr>
              <a:t> method calls </a:t>
            </a:r>
            <a:r>
              <a:rPr kumimoji="0" lang="en-GB" b="1" i="0" u="none" strike="noStrike" cap="none" normalizeH="0" dirty="0" err="1" smtClean="0">
                <a:ln>
                  <a:noFill/>
                </a:ln>
                <a:solidFill>
                  <a:schemeClr val="tx1"/>
                </a:solidFill>
                <a:effectLst/>
                <a:latin typeface="Arial" panose="020B0604020202020204" pitchFamily="34" charset="0"/>
              </a:rPr>
              <a:t>MyFlexLexer’s</a:t>
            </a:r>
            <a:r>
              <a:rPr kumimoji="0" lang="en-GB" b="1" i="0" u="none" strike="noStrike" cap="none" normalizeH="0" dirty="0" smtClean="0">
                <a:ln>
                  <a:noFill/>
                </a:ln>
                <a:solidFill>
                  <a:schemeClr val="tx1"/>
                </a:solidFill>
                <a:effectLst/>
                <a:latin typeface="Arial" panose="020B0604020202020204" pitchFamily="34" charset="0"/>
              </a:rPr>
              <a:t> </a:t>
            </a:r>
            <a:r>
              <a:rPr kumimoji="0" lang="en-GB" b="1" i="0" u="none" strike="noStrike" cap="none" normalizeH="0" dirty="0" err="1" smtClean="0">
                <a:ln>
                  <a:noFill/>
                </a:ln>
                <a:solidFill>
                  <a:schemeClr val="tx1"/>
                </a:solidFill>
                <a:effectLst/>
                <a:latin typeface="Arial" panose="020B0604020202020204" pitchFamily="34" charset="0"/>
              </a:rPr>
              <a:t>lex</a:t>
            </a:r>
            <a:r>
              <a:rPr kumimoji="0" lang="en-GB" b="1" i="0" u="none" strike="noStrike" cap="none" normalizeH="0" dirty="0" smtClean="0">
                <a:ln>
                  <a:noFill/>
                </a:ln>
                <a:solidFill>
                  <a:schemeClr val="tx1"/>
                </a:solidFill>
                <a:effectLst/>
                <a:latin typeface="Arial" panose="020B0604020202020204" pitchFamily="34" charset="0"/>
              </a:rPr>
              <a:t> method, which </a:t>
            </a:r>
            <a:r>
              <a:rPr lang="en-GB" dirty="0" smtClean="0"/>
              <a:t>is </a:t>
            </a:r>
            <a:r>
              <a:rPr lang="en-GB" dirty="0" smtClean="0">
                <a:solidFill>
                  <a:srgbClr val="FF0000"/>
                </a:solidFill>
              </a:rPr>
              <a:t>not</a:t>
            </a:r>
            <a:r>
              <a:rPr lang="en-GB" dirty="0" smtClean="0"/>
              <a:t> in MyFlexLexer.cpp module! It is hijacked by the YY_DECL macro through the definition in the .l file (see the lines in .l and its effects).</a:t>
            </a:r>
          </a:p>
          <a:p>
            <a:pPr marL="1200150" lvl="2" indent="-285750">
              <a:spcBef>
                <a:spcPts val="600"/>
              </a:spcBef>
              <a:buFont typeface="Arial" panose="020B0604020202020204" pitchFamily="34" charset="0"/>
              <a:buChar char="•"/>
            </a:pPr>
            <a:r>
              <a:rPr kumimoji="0" lang="en-GB" b="1" i="0" u="none" strike="noStrike" cap="none" normalizeH="0" baseline="0" dirty="0" smtClean="0">
                <a:ln>
                  <a:noFill/>
                </a:ln>
                <a:solidFill>
                  <a:schemeClr val="tx1"/>
                </a:solidFill>
                <a:effectLst/>
                <a:latin typeface="Arial" panose="020B0604020202020204" pitchFamily="34" charset="0"/>
              </a:rPr>
              <a:t>When the driver’s action method is called by the </a:t>
            </a:r>
            <a:r>
              <a:rPr kumimoji="0" lang="en-GB" b="1" i="0" u="none" strike="noStrike" cap="none" normalizeH="0" baseline="0" dirty="0" err="1" smtClean="0">
                <a:ln>
                  <a:noFill/>
                </a:ln>
                <a:solidFill>
                  <a:schemeClr val="tx1"/>
                </a:solidFill>
                <a:effectLst/>
                <a:latin typeface="Arial" panose="020B0604020202020204" pitchFamily="34" charset="0"/>
              </a:rPr>
              <a:t>lexer</a:t>
            </a:r>
            <a:r>
              <a:rPr kumimoji="0" lang="en-GB" b="1" i="0" u="none" strike="noStrike" cap="none" normalizeH="0" baseline="0" dirty="0" smtClean="0">
                <a:ln>
                  <a:noFill/>
                </a:ln>
                <a:solidFill>
                  <a:schemeClr val="tx1"/>
                </a:solidFill>
                <a:effectLst/>
                <a:latin typeface="Arial" panose="020B0604020202020204" pitchFamily="34" charset="0"/>
              </a:rPr>
              <a:t>,</a:t>
            </a:r>
            <a:r>
              <a:rPr kumimoji="0" lang="en-GB" b="1" i="0" u="none" strike="noStrike" cap="none" normalizeH="0" dirty="0" smtClean="0">
                <a:ln>
                  <a:noFill/>
                </a:ln>
                <a:solidFill>
                  <a:schemeClr val="tx1"/>
                </a:solidFill>
                <a:effectLst/>
                <a:latin typeface="Arial" panose="020B0604020202020204" pitchFamily="34" charset="0"/>
              </a:rPr>
              <a:t> the saved pointer ( </a:t>
            </a:r>
            <a:r>
              <a:rPr kumimoji="0" lang="en-GB" b="1" i="0" u="none" strike="noStrike" cap="none" normalizeH="0" dirty="0" err="1" smtClean="0">
                <a:ln>
                  <a:noFill/>
                </a:ln>
                <a:solidFill>
                  <a:schemeClr val="tx1"/>
                </a:solidFill>
                <a:effectLst/>
                <a:latin typeface="Arial" panose="020B0604020202020204" pitchFamily="34" charset="0"/>
              </a:rPr>
              <a:t>lval</a:t>
            </a:r>
            <a:r>
              <a:rPr kumimoji="0" lang="en-GB" b="1" i="0" u="none" strike="noStrike" cap="none" normalizeH="0" dirty="0" smtClean="0">
                <a:ln>
                  <a:noFill/>
                </a:ln>
                <a:solidFill>
                  <a:schemeClr val="tx1"/>
                </a:solidFill>
                <a:effectLst/>
                <a:latin typeface="Arial" panose="020B0604020202020204" pitchFamily="34" charset="0"/>
              </a:rPr>
              <a:t> ) can be used </a:t>
            </a:r>
            <a:r>
              <a:rPr kumimoji="0" lang="en-GB" b="1" i="0" u="none" strike="noStrike" cap="none" normalizeH="0" dirty="0" smtClean="0">
                <a:ln>
                  <a:noFill/>
                </a:ln>
                <a:solidFill>
                  <a:srgbClr val="FF0000"/>
                </a:solidFill>
                <a:effectLst/>
                <a:latin typeface="Arial" panose="020B0604020202020204" pitchFamily="34" charset="0"/>
              </a:rPr>
              <a:t>thread-safely</a:t>
            </a:r>
            <a:r>
              <a:rPr kumimoji="0" lang="en-GB" b="1" i="0" u="none" strike="noStrike" cap="none" normalizeH="0" dirty="0" smtClean="0">
                <a:ln>
                  <a:noFill/>
                </a:ln>
                <a:solidFill>
                  <a:schemeClr val="tx1"/>
                </a:solidFill>
                <a:effectLst/>
                <a:latin typeface="Arial" panose="020B0604020202020204" pitchFamily="34" charset="0"/>
              </a:rPr>
              <a:t> to store semantics! From this point on, the extracted semantics is in the game field of bison parser.</a:t>
            </a:r>
            <a:endParaRPr kumimoji="0" lang="en-GB"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317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Types for Semantics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Bison’s </a:t>
            </a:r>
            <a:r>
              <a:rPr lang="en-GB" sz="2000" b="1" dirty="0" err="1" smtClean="0">
                <a:solidFill>
                  <a:srgbClr val="3ECF29"/>
                </a:solidFill>
              </a:rPr>
              <a:t>semantic_type</a:t>
            </a:r>
            <a:endParaRPr lang="en-GB" sz="4000" b="1" dirty="0">
              <a:solidFill>
                <a:srgbClr val="3ECF29"/>
              </a:solidFill>
            </a:endParaRPr>
          </a:p>
        </p:txBody>
      </p:sp>
      <p:sp>
        <p:nvSpPr>
          <p:cNvPr id="4" name="TextBox 3"/>
          <p:cNvSpPr txBox="1"/>
          <p:nvPr/>
        </p:nvSpPr>
        <p:spPr>
          <a:xfrm>
            <a:off x="3377117" y="3276600"/>
            <a:ext cx="184731" cy="369332"/>
          </a:xfrm>
          <a:prstGeom prst="rect">
            <a:avLst/>
          </a:prstGeom>
          <a:noFill/>
        </p:spPr>
        <p:txBody>
          <a:bodyPr wrap="none" rtlCol="0">
            <a:spAutoFit/>
          </a:bodyPr>
          <a:lstStyle/>
          <a:p>
            <a:endParaRPr lang="en-GB" dirty="0"/>
          </a:p>
        </p:txBody>
      </p:sp>
      <p:sp>
        <p:nvSpPr>
          <p:cNvPr id="5" name="TextBox 4"/>
          <p:cNvSpPr txBox="1"/>
          <p:nvPr/>
        </p:nvSpPr>
        <p:spPr>
          <a:xfrm>
            <a:off x="1371600" y="2743200"/>
            <a:ext cx="4257897" cy="2923877"/>
          </a:xfrm>
          <a:prstGeom prst="rect">
            <a:avLst/>
          </a:prstGeom>
          <a:noFill/>
          <a:ln>
            <a:solidFill>
              <a:schemeClr val="tx1"/>
            </a:solidFill>
          </a:ln>
        </p:spPr>
        <p:txBody>
          <a:bodyPr wrap="none" rtlCol="0">
            <a:spAutoFit/>
          </a:bodyPr>
          <a:lstStyle/>
          <a:p>
            <a:pPr>
              <a:spcBef>
                <a:spcPts val="600"/>
              </a:spcBef>
            </a:pPr>
            <a:r>
              <a:rPr lang="tr-TR" sz="1600" dirty="0">
                <a:latin typeface="Courier New" panose="02070309020205020404" pitchFamily="49" charset="0"/>
                <a:cs typeface="Courier New" panose="02070309020205020404" pitchFamily="49" charset="0"/>
              </a:rPr>
              <a:t>%define </a:t>
            </a:r>
            <a:r>
              <a:rPr lang="tr-TR" sz="1600" dirty="0" err="1">
                <a:latin typeface="Courier New" panose="02070309020205020404" pitchFamily="49" charset="0"/>
                <a:cs typeface="Courier New" panose="02070309020205020404" pitchFamily="49" charset="0"/>
              </a:rPr>
              <a:t>api.value.type</a:t>
            </a:r>
            <a:r>
              <a:rPr lang="tr-TR" sz="1600" dirty="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union</a:t>
            </a:r>
            <a:endParaRPr lang="en-US" sz="1600" dirty="0" smtClean="0">
              <a:latin typeface="Courier New" panose="02070309020205020404" pitchFamily="49" charset="0"/>
              <a:cs typeface="Courier New" panose="02070309020205020404" pitchFamily="49" charset="0"/>
            </a:endParaRPr>
          </a:p>
          <a:p>
            <a:pPr>
              <a:spcBef>
                <a:spcPts val="600"/>
              </a:spcBef>
            </a:pPr>
            <a:endParaRPr lang="tr-TR" sz="1600" dirty="0">
              <a:latin typeface="Courier New" panose="02070309020205020404" pitchFamily="49" charset="0"/>
              <a:cs typeface="Courier New" panose="02070309020205020404" pitchFamily="49" charset="0"/>
            </a:endParaRP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JValue</a:t>
            </a:r>
            <a:r>
              <a:rPr lang="tr-TR" sz="1600" dirty="0">
                <a:latin typeface="Courier New" panose="02070309020205020404" pitchFamily="49" charset="0"/>
                <a:cs typeface="Courier New" panose="02070309020205020404" pitchFamily="49" charset="0"/>
              </a:rPr>
              <a:t> *&gt; </a:t>
            </a:r>
            <a:r>
              <a:rPr lang="tr-TR" sz="1600" dirty="0" err="1">
                <a:latin typeface="Courier New" panose="02070309020205020404" pitchFamily="49" charset="0"/>
                <a:cs typeface="Courier New" panose="02070309020205020404" pitchFamily="49" charset="0"/>
              </a:rPr>
              <a:t>jvalue</a:t>
            </a:r>
            <a:r>
              <a:rPr lang="tr-TR" sz="1600" dirty="0">
                <a:latin typeface="Courier New" panose="02070309020205020404" pitchFamily="49" charset="0"/>
                <a:cs typeface="Courier New" panose="02070309020205020404" pitchFamily="49" charset="0"/>
              </a:rPr>
              <a:t> </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JDictionary</a:t>
            </a:r>
            <a:r>
              <a:rPr lang="tr-TR" sz="1600" dirty="0">
                <a:latin typeface="Courier New" panose="02070309020205020404" pitchFamily="49" charset="0"/>
                <a:cs typeface="Courier New" panose="02070309020205020404" pitchFamily="49" charset="0"/>
              </a:rPr>
              <a:t> *&gt; </a:t>
            </a:r>
            <a:r>
              <a:rPr lang="tr-TR" sz="1600" dirty="0" err="1">
                <a:latin typeface="Courier New" panose="02070309020205020404" pitchFamily="49" charset="0"/>
                <a:cs typeface="Courier New" panose="02070309020205020404" pitchFamily="49" charset="0"/>
              </a:rPr>
              <a:t>dictionary</a:t>
            </a:r>
            <a:endParaRPr lang="tr-TR" sz="1600" dirty="0">
              <a:latin typeface="Courier New" panose="02070309020205020404" pitchFamily="49" charset="0"/>
              <a:cs typeface="Courier New" panose="02070309020205020404" pitchFamily="49" charset="0"/>
            </a:endParaRP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JDictionary</a:t>
            </a:r>
            <a:r>
              <a:rPr lang="tr-TR" sz="1600" dirty="0">
                <a:latin typeface="Courier New" panose="02070309020205020404" pitchFamily="49" charset="0"/>
                <a:cs typeface="Courier New" panose="02070309020205020404" pitchFamily="49" charset="0"/>
              </a:rPr>
              <a:t> *&gt; </a:t>
            </a:r>
            <a:r>
              <a:rPr lang="tr-TR" sz="1600" dirty="0" err="1">
                <a:latin typeface="Courier New" panose="02070309020205020404" pitchFamily="49" charset="0"/>
                <a:cs typeface="Courier New" panose="02070309020205020404" pitchFamily="49" charset="0"/>
              </a:rPr>
              <a:t>memberlist</a:t>
            </a:r>
            <a:endParaRPr lang="tr-TR" sz="1600" dirty="0">
              <a:latin typeface="Courier New" panose="02070309020205020404" pitchFamily="49" charset="0"/>
              <a:cs typeface="Courier New" panose="02070309020205020404" pitchFamily="49" charset="0"/>
            </a:endParaRP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JArray</a:t>
            </a:r>
            <a:r>
              <a:rPr lang="tr-TR" sz="1600" dirty="0">
                <a:latin typeface="Courier New" panose="02070309020205020404" pitchFamily="49" charset="0"/>
                <a:cs typeface="Courier New" panose="02070309020205020404" pitchFamily="49" charset="0"/>
              </a:rPr>
              <a:t> *&gt; </a:t>
            </a:r>
            <a:r>
              <a:rPr lang="tr-TR" sz="1600" dirty="0" err="1">
                <a:latin typeface="Courier New" panose="02070309020205020404" pitchFamily="49" charset="0"/>
                <a:cs typeface="Courier New" panose="02070309020205020404" pitchFamily="49" charset="0"/>
              </a:rPr>
              <a:t>array</a:t>
            </a:r>
            <a:endParaRPr lang="tr-TR" sz="1600" dirty="0">
              <a:latin typeface="Courier New" panose="02070309020205020404" pitchFamily="49" charset="0"/>
              <a:cs typeface="Courier New" panose="02070309020205020404" pitchFamily="49" charset="0"/>
            </a:endParaRP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JArray</a:t>
            </a:r>
            <a:r>
              <a:rPr lang="tr-TR" sz="1600" dirty="0">
                <a:latin typeface="Courier New" panose="02070309020205020404" pitchFamily="49" charset="0"/>
                <a:cs typeface="Courier New" panose="02070309020205020404" pitchFamily="49" charset="0"/>
              </a:rPr>
              <a:t> *&gt; </a:t>
            </a:r>
            <a:r>
              <a:rPr lang="tr-TR" sz="1600" dirty="0" err="1">
                <a:latin typeface="Courier New" panose="02070309020205020404" pitchFamily="49" charset="0"/>
                <a:cs typeface="Courier New" panose="02070309020205020404" pitchFamily="49" charset="0"/>
              </a:rPr>
              <a:t>valuelist</a:t>
            </a:r>
            <a:endParaRPr lang="tr-TR" sz="1600" dirty="0">
              <a:latin typeface="Courier New" panose="02070309020205020404" pitchFamily="49" charset="0"/>
              <a:cs typeface="Courier New" panose="02070309020205020404" pitchFamily="49" charset="0"/>
            </a:endParaRP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string</a:t>
            </a:r>
            <a:r>
              <a:rPr lang="tr-TR" sz="1600" dirty="0">
                <a:latin typeface="Courier New" panose="02070309020205020404" pitchFamily="49" charset="0"/>
                <a:cs typeface="Courier New" panose="02070309020205020404" pitchFamily="49" charset="0"/>
              </a:rPr>
              <a:t> *&gt; name</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nterm</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JMember</a:t>
            </a:r>
            <a:r>
              <a:rPr lang="tr-TR" sz="1600" dirty="0">
                <a:latin typeface="Courier New" panose="02070309020205020404" pitchFamily="49" charset="0"/>
                <a:cs typeface="Courier New" panose="02070309020205020404" pitchFamily="49" charset="0"/>
              </a:rPr>
              <a:t> *&gt; </a:t>
            </a:r>
            <a:r>
              <a:rPr lang="tr-TR" sz="1600" dirty="0" err="1">
                <a:latin typeface="Courier New" panose="02070309020205020404" pitchFamily="49" charset="0"/>
                <a:cs typeface="Courier New" panose="02070309020205020404" pitchFamily="49" charset="0"/>
              </a:rPr>
              <a:t>member</a:t>
            </a:r>
            <a:endParaRPr lang="tr-TR" sz="1600" dirty="0">
              <a:latin typeface="Courier New" panose="02070309020205020404" pitchFamily="49" charset="0"/>
              <a:cs typeface="Courier New" panose="02070309020205020404" pitchFamily="49" charset="0"/>
            </a:endParaRPr>
          </a:p>
        </p:txBody>
      </p:sp>
      <p:sp>
        <p:nvSpPr>
          <p:cNvPr id="9" name="TextBox 8"/>
          <p:cNvSpPr txBox="1"/>
          <p:nvPr/>
        </p:nvSpPr>
        <p:spPr>
          <a:xfrm>
            <a:off x="5759179" y="2743200"/>
            <a:ext cx="2653290" cy="2923877"/>
          </a:xfrm>
          <a:prstGeom prst="rect">
            <a:avLst/>
          </a:prstGeom>
          <a:noFill/>
          <a:ln>
            <a:solidFill>
              <a:schemeClr val="tx1"/>
            </a:solidFill>
          </a:ln>
        </p:spPr>
        <p:txBody>
          <a:bodyPr wrap="none" rtlCol="0">
            <a:spAutoFit/>
          </a:bodyPr>
          <a:lstStyle/>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SOB</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EOB</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OB</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CB</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string</a:t>
            </a:r>
            <a:r>
              <a:rPr lang="tr-TR" sz="1600" dirty="0">
                <a:latin typeface="Courier New" panose="02070309020205020404" pitchFamily="49" charset="0"/>
                <a:cs typeface="Courier New" panose="02070309020205020404" pitchFamily="49" charset="0"/>
              </a:rPr>
              <a:t> *&gt;ID</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string</a:t>
            </a:r>
            <a:r>
              <a:rPr lang="tr-TR" sz="1600" dirty="0">
                <a:latin typeface="Courier New" panose="02070309020205020404" pitchFamily="49" charset="0"/>
                <a:cs typeface="Courier New" panose="02070309020205020404" pitchFamily="49" charset="0"/>
              </a:rPr>
              <a:t> *&gt;STR</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&lt;</a:t>
            </a:r>
            <a:r>
              <a:rPr lang="tr-TR" sz="1600" dirty="0" err="1">
                <a:latin typeface="Courier New" panose="02070309020205020404" pitchFamily="49" charset="0"/>
                <a:cs typeface="Courier New" panose="02070309020205020404" pitchFamily="49" charset="0"/>
              </a:rPr>
              <a:t>double</a:t>
            </a:r>
            <a:r>
              <a:rPr lang="tr-TR" sz="1600" dirty="0">
                <a:latin typeface="Courier New" panose="02070309020205020404" pitchFamily="49" charset="0"/>
                <a:cs typeface="Courier New" panose="02070309020205020404" pitchFamily="49" charset="0"/>
              </a:rPr>
              <a:t>&gt; NUM</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COLON</a:t>
            </a:r>
          </a:p>
          <a:p>
            <a:pPr>
              <a:spcBef>
                <a:spcPts val="600"/>
              </a:spcBef>
            </a:pPr>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token</a:t>
            </a:r>
            <a:r>
              <a:rPr lang="tr-TR" sz="1600" dirty="0">
                <a:latin typeface="Courier New" panose="02070309020205020404" pitchFamily="49" charset="0"/>
                <a:cs typeface="Courier New" panose="02070309020205020404" pitchFamily="49" charset="0"/>
              </a:rPr>
              <a:t> COMMA</a:t>
            </a:r>
            <a:endParaRPr lang="tr-TR" sz="1600" dirty="0">
              <a:latin typeface="Courier New" panose="02070309020205020404" pitchFamily="49" charset="0"/>
              <a:cs typeface="Courier New" panose="02070309020205020404" pitchFamily="49" charset="0"/>
            </a:endParaRPr>
          </a:p>
        </p:txBody>
      </p:sp>
      <p:sp>
        <p:nvSpPr>
          <p:cNvPr id="10" name="TextBox 9"/>
          <p:cNvSpPr txBox="1"/>
          <p:nvPr/>
        </p:nvSpPr>
        <p:spPr>
          <a:xfrm>
            <a:off x="1981200" y="1417638"/>
            <a:ext cx="66294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Use of </a:t>
            </a:r>
            <a:r>
              <a:rPr lang="en-US" sz="2000" b="0" dirty="0" smtClean="0"/>
              <a:t>the </a:t>
            </a:r>
            <a:r>
              <a:rPr lang="en-US" sz="2000" b="0" dirty="0" smtClean="0"/>
              <a:t>union semantic type.  </a:t>
            </a:r>
          </a:p>
          <a:p>
            <a:r>
              <a:rPr lang="en-US" sz="2000" b="0" dirty="0" smtClean="0"/>
              <a:t>Define data types to represent semantics </a:t>
            </a:r>
            <a:r>
              <a:rPr lang="en-US" sz="2000" b="0" dirty="0" smtClean="0"/>
              <a:t>for both tokens and non-terminals!</a:t>
            </a:r>
            <a:endParaRPr lang="en-US" sz="2000" b="0" dirty="0" smtClean="0"/>
          </a:p>
        </p:txBody>
      </p:sp>
    </p:spTree>
    <p:extLst>
      <p:ext uri="{BB962C8B-B14F-4D97-AF65-F5344CB8AC3E}">
        <p14:creationId xmlns:p14="http://schemas.microsoft.com/office/powerpoint/2010/main" val="708912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Actions for Semantics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Bison’s semantics game!</a:t>
            </a:r>
            <a:endParaRPr lang="en-GB" sz="4000" b="1" dirty="0">
              <a:solidFill>
                <a:srgbClr val="3ECF29"/>
              </a:solidFill>
            </a:endParaRPr>
          </a:p>
        </p:txBody>
      </p:sp>
      <p:sp>
        <p:nvSpPr>
          <p:cNvPr id="4" name="TextBox 3"/>
          <p:cNvSpPr txBox="1"/>
          <p:nvPr/>
        </p:nvSpPr>
        <p:spPr>
          <a:xfrm>
            <a:off x="3377117" y="3276600"/>
            <a:ext cx="184731" cy="369332"/>
          </a:xfrm>
          <a:prstGeom prst="rect">
            <a:avLst/>
          </a:prstGeom>
          <a:noFill/>
        </p:spPr>
        <p:txBody>
          <a:bodyPr wrap="none" rtlCol="0">
            <a:spAutoFit/>
          </a:bodyPr>
          <a:lstStyle/>
          <a:p>
            <a:endParaRPr lang="en-GB" dirty="0"/>
          </a:p>
        </p:txBody>
      </p:sp>
      <p:sp>
        <p:nvSpPr>
          <p:cNvPr id="7" name="Rectangle 6"/>
          <p:cNvSpPr/>
          <p:nvPr/>
        </p:nvSpPr>
        <p:spPr bwMode="auto">
          <a:xfrm>
            <a:off x="2209800" y="1861066"/>
            <a:ext cx="6324600" cy="316813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GB" dirty="0" smtClean="0"/>
              <a:t>See use of semantics in combination with actions and the methods called.</a:t>
            </a:r>
          </a:p>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GB" dirty="0" smtClean="0"/>
              <a:t>No </a:t>
            </a:r>
            <a:r>
              <a:rPr lang="en-GB" dirty="0" err="1" smtClean="0"/>
              <a:t>globals</a:t>
            </a:r>
            <a:r>
              <a:rPr lang="en-GB" dirty="0" smtClean="0"/>
              <a:t> in solution! </a:t>
            </a:r>
          </a:p>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GB" dirty="0" smtClean="0"/>
              <a:t>Download, compile, and observe by using debugger!</a:t>
            </a:r>
          </a:p>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GB" dirty="0" smtClean="0"/>
              <a:t>See the output sample03output.txt as a means of verification.</a:t>
            </a:r>
          </a:p>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GB" dirty="0" smtClean="0"/>
              <a:t>This is also the Intermediate Representation and the Target for this problem.</a:t>
            </a:r>
          </a:p>
          <a:p>
            <a:pPr marL="285750" marR="0" indent="-2857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GB" dirty="0" smtClean="0"/>
              <a:t>What is missing to serve potential application needs!</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GB" sz="1800" b="0" i="0" u="none" strike="noStrike" cap="none" normalizeH="0" baseline="0" dirty="0" smtClean="0">
              <a:ln>
                <a:noFill/>
              </a:ln>
              <a:solidFill>
                <a:schemeClr val="tx1"/>
              </a:solidFill>
              <a:effectLst/>
            </a:endParaRPr>
          </a:p>
        </p:txBody>
      </p:sp>
      <p:sp>
        <p:nvSpPr>
          <p:cNvPr id="3" name="TextBox 2"/>
          <p:cNvSpPr txBox="1"/>
          <p:nvPr/>
        </p:nvSpPr>
        <p:spPr>
          <a:xfrm>
            <a:off x="3048000" y="5428446"/>
            <a:ext cx="3211135" cy="584775"/>
          </a:xfrm>
          <a:prstGeom prst="rect">
            <a:avLst/>
          </a:prstGeom>
          <a:noFill/>
        </p:spPr>
        <p:txBody>
          <a:bodyPr wrap="none" rtlCol="0">
            <a:spAutoFit/>
          </a:bodyPr>
          <a:lstStyle/>
          <a:p>
            <a:r>
              <a:rPr lang="en-GB" sz="3200" dirty="0" smtClean="0">
                <a:solidFill>
                  <a:srgbClr val="FF0000"/>
                </a:solidFill>
                <a:latin typeface="Old Rubber Stamp" panose="03000000000000000000" pitchFamily="66" charset="0"/>
              </a:rPr>
              <a:t>QUESTIONS!</a:t>
            </a:r>
            <a:endParaRPr lang="en-GB" sz="32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421692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Problem</a:t>
            </a:r>
            <a:br>
              <a:rPr lang="en-GB" sz="4000" b="1" dirty="0" smtClean="0">
                <a:solidFill>
                  <a:srgbClr val="3ECF29"/>
                </a:solidFill>
              </a:rPr>
            </a:br>
            <a:r>
              <a:rPr lang="en-GB" sz="2000" b="1" dirty="0" smtClean="0">
                <a:solidFill>
                  <a:srgbClr val="3ECF29"/>
                </a:solidFill>
              </a:rPr>
              <a:t>JSON-like translation</a:t>
            </a:r>
            <a:endParaRPr lang="en-GB" sz="4000" b="1" dirty="0">
              <a:solidFill>
                <a:srgbClr val="3ECF29"/>
              </a:solidFill>
            </a:endParaRPr>
          </a:p>
        </p:txBody>
      </p:sp>
      <p:sp>
        <p:nvSpPr>
          <p:cNvPr id="3" name="TextBox 2"/>
          <p:cNvSpPr txBox="1"/>
          <p:nvPr/>
        </p:nvSpPr>
        <p:spPr>
          <a:xfrm>
            <a:off x="1524000" y="1981200"/>
            <a:ext cx="7315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smtClean="0"/>
              <a:t>Implement a tool to verify and load the value contained in a text file.</a:t>
            </a:r>
          </a:p>
          <a:p>
            <a:endParaRPr lang="en-US" sz="2800" b="0" dirty="0" smtClean="0"/>
          </a:p>
          <a:p>
            <a:r>
              <a:rPr lang="en-US" sz="2400" b="0" dirty="0" smtClean="0"/>
              <a:t>The value is encoded in JSON-like syntax. Make the value available for application specific purposes. </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Problem</a:t>
            </a:r>
            <a:br>
              <a:rPr lang="en-GB" sz="4000" b="1" dirty="0" smtClean="0">
                <a:solidFill>
                  <a:srgbClr val="3ECF29"/>
                </a:solidFill>
              </a:rPr>
            </a:br>
            <a:r>
              <a:rPr lang="en-GB" sz="2000" b="1" dirty="0" smtClean="0">
                <a:solidFill>
                  <a:srgbClr val="3ECF29"/>
                </a:solidFill>
              </a:rPr>
              <a:t>Details and </a:t>
            </a:r>
            <a:r>
              <a:rPr lang="en-GB" sz="2000" b="1" dirty="0">
                <a:solidFill>
                  <a:srgbClr val="3ECF29"/>
                </a:solidFill>
              </a:rPr>
              <a:t>c</a:t>
            </a:r>
            <a:r>
              <a:rPr lang="en-GB" sz="2000" b="1" dirty="0" smtClean="0">
                <a:solidFill>
                  <a:srgbClr val="3ECF29"/>
                </a:solidFill>
              </a:rPr>
              <a:t>onstraints</a:t>
            </a:r>
            <a:endParaRPr lang="en-GB" sz="4000" b="1" dirty="0">
              <a:solidFill>
                <a:srgbClr val="3ECF29"/>
              </a:solidFill>
            </a:endParaRPr>
          </a:p>
        </p:txBody>
      </p:sp>
      <p:sp>
        <p:nvSpPr>
          <p:cNvPr id="4" name="TextBox 3"/>
          <p:cNvSpPr txBox="1"/>
          <p:nvPr/>
        </p:nvSpPr>
        <p:spPr>
          <a:xfrm>
            <a:off x="1752601" y="1524000"/>
            <a:ext cx="7239000" cy="5324535"/>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dirty="0" smtClean="0"/>
              <a:t>A value can be simple or complex</a:t>
            </a:r>
          </a:p>
          <a:p>
            <a:pPr marL="285750" indent="-285750">
              <a:spcBef>
                <a:spcPts val="600"/>
              </a:spcBef>
              <a:buFont typeface="Arial" panose="020B0604020202020204" pitchFamily="34" charset="0"/>
              <a:buChar char="•"/>
            </a:pPr>
            <a:r>
              <a:rPr lang="en-GB" dirty="0" smtClean="0"/>
              <a:t>Simple values are numbers and strings</a:t>
            </a:r>
            <a:endParaRPr lang="en-GB" dirty="0" smtClean="0"/>
          </a:p>
          <a:p>
            <a:pPr marL="285750" indent="-285750">
              <a:spcBef>
                <a:spcPts val="600"/>
              </a:spcBef>
              <a:buFont typeface="Arial" panose="020B0604020202020204" pitchFamily="34" charset="0"/>
              <a:buChar char="•"/>
            </a:pPr>
            <a:r>
              <a:rPr lang="en-GB" dirty="0" smtClean="0"/>
              <a:t>Complex values are dictionaries and arrays</a:t>
            </a:r>
            <a:endParaRPr lang="en-GB" dirty="0"/>
          </a:p>
          <a:p>
            <a:pPr marL="285750" indent="-285750">
              <a:spcBef>
                <a:spcPts val="600"/>
              </a:spcBef>
              <a:buFont typeface="Arial" panose="020B0604020202020204" pitchFamily="34" charset="0"/>
              <a:buChar char="•"/>
            </a:pPr>
            <a:endParaRPr lang="en-GB" dirty="0" smtClean="0"/>
          </a:p>
          <a:p>
            <a:pPr marL="285750" indent="-285750">
              <a:spcBef>
                <a:spcPts val="600"/>
              </a:spcBef>
              <a:buFont typeface="Arial" panose="020B0604020202020204" pitchFamily="34" charset="0"/>
              <a:buChar char="•"/>
            </a:pPr>
            <a:r>
              <a:rPr lang="en-GB" dirty="0" smtClean="0"/>
              <a:t>A dictionary is sequence of members enclosed by “{“ and “}”</a:t>
            </a:r>
          </a:p>
          <a:p>
            <a:pPr marL="285750" indent="-285750">
              <a:spcBef>
                <a:spcPts val="600"/>
              </a:spcBef>
              <a:buFont typeface="Arial" panose="020B0604020202020204" pitchFamily="34" charset="0"/>
              <a:buChar char="•"/>
            </a:pPr>
            <a:r>
              <a:rPr lang="en-GB" dirty="0" smtClean="0"/>
              <a:t>A dictionary without member is possible</a:t>
            </a:r>
          </a:p>
          <a:p>
            <a:pPr marL="285750" indent="-285750">
              <a:spcBef>
                <a:spcPts val="600"/>
              </a:spcBef>
              <a:buFont typeface="Arial" panose="020B0604020202020204" pitchFamily="34" charset="0"/>
              <a:buChar char="•"/>
            </a:pPr>
            <a:r>
              <a:rPr lang="en-GB" dirty="0" smtClean="0"/>
              <a:t>Members are separated by commas</a:t>
            </a:r>
          </a:p>
          <a:p>
            <a:pPr marL="285750" indent="-285750">
              <a:spcBef>
                <a:spcPts val="600"/>
              </a:spcBef>
              <a:buFont typeface="Arial" panose="020B0604020202020204" pitchFamily="34" charset="0"/>
              <a:buChar char="•"/>
            </a:pPr>
            <a:r>
              <a:rPr lang="en-GB" dirty="0" smtClean="0"/>
              <a:t>A </a:t>
            </a:r>
            <a:r>
              <a:rPr lang="en-GB" dirty="0"/>
              <a:t>member </a:t>
            </a:r>
            <a:r>
              <a:rPr lang="en-GB" dirty="0" smtClean="0"/>
              <a:t>can be either </a:t>
            </a:r>
          </a:p>
          <a:p>
            <a:pPr marL="742950" lvl="1" indent="-285750">
              <a:spcBef>
                <a:spcPts val="600"/>
              </a:spcBef>
              <a:buFont typeface="Arial" panose="020B0604020202020204" pitchFamily="34" charset="0"/>
              <a:buChar char="•"/>
            </a:pPr>
            <a:r>
              <a:rPr lang="en-GB" dirty="0" smtClean="0"/>
              <a:t>in the </a:t>
            </a:r>
            <a:r>
              <a:rPr lang="en-GB" dirty="0"/>
              <a:t>form </a:t>
            </a:r>
            <a:r>
              <a:rPr lang="en-GB" dirty="0" smtClean="0"/>
              <a:t>of </a:t>
            </a:r>
            <a:r>
              <a:rPr lang="en-GB" dirty="0" smtClean="0">
                <a:solidFill>
                  <a:srgbClr val="FF0000"/>
                </a:solidFill>
              </a:rPr>
              <a:t>“&lt;</a:t>
            </a:r>
            <a:r>
              <a:rPr lang="en-GB" dirty="0">
                <a:solidFill>
                  <a:srgbClr val="FF0000"/>
                </a:solidFill>
              </a:rPr>
              <a:t>member-name</a:t>
            </a:r>
            <a:r>
              <a:rPr lang="en-GB" dirty="0" smtClean="0">
                <a:solidFill>
                  <a:srgbClr val="FF0000"/>
                </a:solidFill>
              </a:rPr>
              <a:t>&gt;” “:” value</a:t>
            </a:r>
            <a:r>
              <a:rPr lang="en-GB" dirty="0" smtClean="0"/>
              <a:t> </a:t>
            </a:r>
          </a:p>
          <a:p>
            <a:pPr marL="742950" lvl="1" indent="-285750">
              <a:spcBef>
                <a:spcPts val="600"/>
              </a:spcBef>
              <a:buFont typeface="Arial" panose="020B0604020202020204" pitchFamily="34" charset="0"/>
              <a:buChar char="•"/>
            </a:pPr>
            <a:r>
              <a:rPr lang="en-GB" dirty="0" smtClean="0"/>
              <a:t>or, in the form of </a:t>
            </a:r>
            <a:r>
              <a:rPr lang="en-GB" dirty="0" smtClean="0">
                <a:solidFill>
                  <a:srgbClr val="FF0000"/>
                </a:solidFill>
              </a:rPr>
              <a:t>&lt;member-name&gt; “:” value</a:t>
            </a:r>
            <a:endParaRPr lang="en-GB" dirty="0">
              <a:solidFill>
                <a:srgbClr val="FF0000"/>
              </a:solidFill>
            </a:endParaRPr>
          </a:p>
          <a:p>
            <a:pPr marL="285750" indent="-285750">
              <a:spcBef>
                <a:spcPts val="600"/>
              </a:spcBef>
              <a:buFont typeface="Arial" panose="020B0604020202020204" pitchFamily="34" charset="0"/>
              <a:buChar char="•"/>
            </a:pPr>
            <a:endParaRPr lang="en-GB" dirty="0" smtClean="0"/>
          </a:p>
          <a:p>
            <a:pPr marL="285750" indent="-285750">
              <a:spcBef>
                <a:spcPts val="600"/>
              </a:spcBef>
              <a:buFont typeface="Arial" panose="020B0604020202020204" pitchFamily="34" charset="0"/>
              <a:buChar char="•"/>
            </a:pPr>
            <a:r>
              <a:rPr lang="en-GB" dirty="0" smtClean="0"/>
              <a:t>An array is sequence of values enclosed by “[“ and “]”</a:t>
            </a:r>
          </a:p>
          <a:p>
            <a:pPr marL="285750" indent="-285750">
              <a:spcBef>
                <a:spcPts val="600"/>
              </a:spcBef>
              <a:buFont typeface="Arial" panose="020B0604020202020204" pitchFamily="34" charset="0"/>
              <a:buChar char="•"/>
            </a:pPr>
            <a:r>
              <a:rPr lang="en-GB" dirty="0" smtClean="0"/>
              <a:t>An array without value is possible</a:t>
            </a:r>
          </a:p>
          <a:p>
            <a:pPr marL="285750" indent="-285750">
              <a:spcBef>
                <a:spcPts val="600"/>
              </a:spcBef>
              <a:buFont typeface="Arial" panose="020B0604020202020204" pitchFamily="34" charset="0"/>
              <a:buChar char="•"/>
            </a:pPr>
            <a:r>
              <a:rPr lang="en-GB" dirty="0" smtClean="0"/>
              <a:t>Values are separated by commas</a:t>
            </a:r>
          </a:p>
          <a:p>
            <a:pPr marL="285750" indent="-285750">
              <a:spcBef>
                <a:spcPts val="600"/>
              </a:spcBef>
              <a:buFont typeface="Arial" panose="020B0604020202020204" pitchFamily="34" charset="0"/>
              <a:buChar char="•"/>
            </a:pPr>
            <a:endParaRPr lang="en-GB" dirty="0" smtClean="0"/>
          </a:p>
        </p:txBody>
      </p:sp>
    </p:spTree>
    <p:extLst>
      <p:ext uri="{BB962C8B-B14F-4D97-AF65-F5344CB8AC3E}">
        <p14:creationId xmlns:p14="http://schemas.microsoft.com/office/powerpoint/2010/main" val="2327619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Problem</a:t>
            </a:r>
            <a:br>
              <a:rPr lang="en-GB" sz="4000" b="1" dirty="0" smtClean="0">
                <a:solidFill>
                  <a:srgbClr val="3ECF29"/>
                </a:solidFill>
              </a:rPr>
            </a:br>
            <a:r>
              <a:rPr lang="en-GB" sz="2000" b="1" dirty="0" smtClean="0">
                <a:solidFill>
                  <a:srgbClr val="3ECF29"/>
                </a:solidFill>
              </a:rPr>
              <a:t>Sample Input</a:t>
            </a:r>
            <a:endParaRPr lang="en-GB" sz="4000" b="1" dirty="0">
              <a:solidFill>
                <a:srgbClr val="3ECF29"/>
              </a:solidFill>
            </a:endParaRPr>
          </a:p>
        </p:txBody>
      </p:sp>
      <p:sp>
        <p:nvSpPr>
          <p:cNvPr id="4" name="TextBox 3"/>
          <p:cNvSpPr txBox="1"/>
          <p:nvPr/>
        </p:nvSpPr>
        <p:spPr>
          <a:xfrm>
            <a:off x="1908175" y="2438400"/>
            <a:ext cx="6626225" cy="1754326"/>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m: "Test\x30\</a:t>
            </a:r>
            <a:r>
              <a:rPr lang="en-US" dirty="0" err="1">
                <a:latin typeface="Courier New" panose="02070309020205020404" pitchFamily="49" charset="0"/>
                <a:cs typeface="Courier New" panose="02070309020205020404" pitchFamily="49" charset="0"/>
              </a:rPr>
              <a:t>nAbc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"field": [1, "</a:t>
            </a:r>
            <a:r>
              <a:rPr lang="en-US" dirty="0" err="1">
                <a:latin typeface="Courier New" panose="02070309020205020404" pitchFamily="49" charset="0"/>
                <a:cs typeface="Courier New" panose="02070309020205020404" pitchFamily="49" charset="0"/>
              </a:rPr>
              <a:t>Anv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id:"Test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anothermember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0.5E2</a:t>
            </a:r>
          </a:p>
          <a:p>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3772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Solution Steps</a:t>
            </a:r>
            <a:endParaRPr lang="en-GB" sz="4000" b="1" dirty="0">
              <a:solidFill>
                <a:srgbClr val="3ECF29"/>
              </a:solidFill>
            </a:endParaRPr>
          </a:p>
        </p:txBody>
      </p:sp>
      <p:sp>
        <p:nvSpPr>
          <p:cNvPr id="7" name="TextBox 6"/>
          <p:cNvSpPr txBox="1"/>
          <p:nvPr/>
        </p:nvSpPr>
        <p:spPr>
          <a:xfrm>
            <a:off x="2057400" y="1981200"/>
            <a:ext cx="5750292" cy="1431161"/>
          </a:xfrm>
          <a:prstGeom prst="rect">
            <a:avLst/>
          </a:prstGeom>
          <a:noFill/>
        </p:spPr>
        <p:txBody>
          <a:bodyPr wrap="none" rtlCol="0">
            <a:spAutoFit/>
          </a:bodyPr>
          <a:lstStyle/>
          <a:p>
            <a:pPr>
              <a:spcBef>
                <a:spcPts val="600"/>
              </a:spcBef>
            </a:pPr>
            <a:r>
              <a:rPr lang="en-US" dirty="0" smtClean="0"/>
              <a:t>Analyze the problem statement and the example to</a:t>
            </a:r>
          </a:p>
          <a:p>
            <a:pPr marL="285750" indent="-285750">
              <a:spcBef>
                <a:spcPts val="600"/>
              </a:spcBef>
              <a:buFont typeface="Arial" panose="020B0604020202020204" pitchFamily="34" charset="0"/>
              <a:buChar char="•"/>
            </a:pPr>
            <a:r>
              <a:rPr lang="en-US" dirty="0" smtClean="0"/>
              <a:t>Identify Tokens</a:t>
            </a:r>
            <a:endParaRPr lang="en-US" dirty="0" smtClean="0"/>
          </a:p>
          <a:p>
            <a:pPr marL="285750" indent="-285750">
              <a:spcBef>
                <a:spcPts val="600"/>
              </a:spcBef>
              <a:buFont typeface="Arial" panose="020B0604020202020204" pitchFamily="34" charset="0"/>
              <a:buChar char="•"/>
            </a:pPr>
            <a:r>
              <a:rPr lang="en-US" dirty="0" smtClean="0"/>
              <a:t>Develop Grammar</a:t>
            </a:r>
          </a:p>
          <a:p>
            <a:pPr marL="285750" indent="-285750">
              <a:spcBef>
                <a:spcPts val="600"/>
              </a:spcBef>
              <a:buFont typeface="Arial" panose="020B0604020202020204" pitchFamily="34" charset="0"/>
              <a:buChar char="•"/>
            </a:pPr>
            <a:r>
              <a:rPr lang="en-US" dirty="0" smtClean="0"/>
              <a:t>Design Semantic Representation</a:t>
            </a:r>
            <a:endParaRPr lang="en-US" dirty="0" smtClean="0"/>
          </a:p>
        </p:txBody>
      </p:sp>
      <p:sp>
        <p:nvSpPr>
          <p:cNvPr id="8" name="TextBox 7"/>
          <p:cNvSpPr txBox="1"/>
          <p:nvPr/>
        </p:nvSpPr>
        <p:spPr>
          <a:xfrm>
            <a:off x="2057400" y="3657600"/>
            <a:ext cx="6430030" cy="723275"/>
          </a:xfrm>
          <a:prstGeom prst="rect">
            <a:avLst/>
          </a:prstGeom>
          <a:noFill/>
        </p:spPr>
        <p:txBody>
          <a:bodyPr wrap="none" rtlCol="0">
            <a:spAutoFit/>
          </a:bodyPr>
          <a:lstStyle/>
          <a:p>
            <a:pPr>
              <a:spcBef>
                <a:spcPts val="600"/>
              </a:spcBef>
            </a:pPr>
            <a:r>
              <a:rPr lang="en-US" dirty="0" smtClean="0"/>
              <a:t>The tokens are</a:t>
            </a:r>
          </a:p>
          <a:p>
            <a:pPr>
              <a:spcBef>
                <a:spcPts val="600"/>
              </a:spcBef>
            </a:pPr>
            <a:r>
              <a:rPr lang="en-US" dirty="0" smtClean="0"/>
              <a:t>“{”, “}”, “[”, “]”, comma, colon, identifier, string, number </a:t>
            </a:r>
          </a:p>
        </p:txBody>
      </p:sp>
    </p:spTree>
    <p:extLst>
      <p:ext uri="{BB962C8B-B14F-4D97-AF65-F5344CB8AC3E}">
        <p14:creationId xmlns:p14="http://schemas.microsoft.com/office/powerpoint/2010/main" val="2856419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Solution Steps</a:t>
            </a:r>
            <a:br>
              <a:rPr lang="en-GB" sz="4000" b="1" dirty="0" smtClean="0">
                <a:solidFill>
                  <a:srgbClr val="3ECF29"/>
                </a:solidFill>
              </a:rPr>
            </a:br>
            <a:r>
              <a:rPr lang="en-GB" sz="2000" b="1" dirty="0" smtClean="0">
                <a:solidFill>
                  <a:srgbClr val="3ECF29"/>
                </a:solidFill>
              </a:rPr>
              <a:t>Develop grammar</a:t>
            </a:r>
            <a:endParaRPr lang="en-GB" sz="4000" b="1" dirty="0">
              <a:solidFill>
                <a:srgbClr val="3ECF29"/>
              </a:solidFill>
            </a:endParaRPr>
          </a:p>
        </p:txBody>
      </p:sp>
      <p:sp>
        <p:nvSpPr>
          <p:cNvPr id="7" name="TextBox 6"/>
          <p:cNvSpPr txBox="1"/>
          <p:nvPr/>
        </p:nvSpPr>
        <p:spPr>
          <a:xfrm>
            <a:off x="304800" y="2864211"/>
            <a:ext cx="1838965" cy="3200876"/>
          </a:xfrm>
          <a:prstGeom prst="rect">
            <a:avLst/>
          </a:prstGeom>
          <a:noFill/>
        </p:spPr>
        <p:txBody>
          <a:bodyPr wrap="none" rtlCol="0">
            <a:spAutoFit/>
          </a:bodyPr>
          <a:lstStyle/>
          <a:p>
            <a:pPr>
              <a:spcBef>
                <a:spcPts val="600"/>
              </a:spcBef>
            </a:pPr>
            <a:r>
              <a:rPr lang="en-US" dirty="0">
                <a:latin typeface="Courier New" panose="02070309020205020404" pitchFamily="49" charset="0"/>
                <a:cs typeface="Courier New" panose="02070309020205020404" pitchFamily="49" charset="0"/>
              </a:rPr>
              <a:t>%token SOB</a:t>
            </a:r>
          </a:p>
          <a:p>
            <a:pPr>
              <a:spcBef>
                <a:spcPts val="600"/>
              </a:spcBef>
            </a:pPr>
            <a:r>
              <a:rPr lang="en-US" dirty="0">
                <a:latin typeface="Courier New" panose="02070309020205020404" pitchFamily="49" charset="0"/>
                <a:cs typeface="Courier New" panose="02070309020205020404" pitchFamily="49" charset="0"/>
              </a:rPr>
              <a:t>%token EOB</a:t>
            </a:r>
          </a:p>
          <a:p>
            <a:pPr>
              <a:spcBef>
                <a:spcPts val="600"/>
              </a:spcBef>
            </a:pPr>
            <a:r>
              <a:rPr lang="en-US" dirty="0">
                <a:latin typeface="Courier New" panose="02070309020205020404" pitchFamily="49" charset="0"/>
                <a:cs typeface="Courier New" panose="02070309020205020404" pitchFamily="49" charset="0"/>
              </a:rPr>
              <a:t>%token OB</a:t>
            </a:r>
          </a:p>
          <a:p>
            <a:pPr>
              <a:spcBef>
                <a:spcPts val="600"/>
              </a:spcBef>
            </a:pPr>
            <a:r>
              <a:rPr lang="en-US" dirty="0">
                <a:latin typeface="Courier New" panose="02070309020205020404" pitchFamily="49" charset="0"/>
                <a:cs typeface="Courier New" panose="02070309020205020404" pitchFamily="49" charset="0"/>
              </a:rPr>
              <a:t>%token CB</a:t>
            </a:r>
          </a:p>
          <a:p>
            <a:pPr>
              <a:spcBef>
                <a:spcPts val="600"/>
              </a:spcBef>
            </a:pPr>
            <a:r>
              <a:rPr lang="en-US" dirty="0">
                <a:latin typeface="Courier New" panose="02070309020205020404" pitchFamily="49" charset="0"/>
                <a:cs typeface="Courier New" panose="02070309020205020404" pitchFamily="49" charset="0"/>
              </a:rPr>
              <a:t>%token </a:t>
            </a:r>
            <a:r>
              <a:rPr lang="en-US" dirty="0" smtClean="0">
                <a:latin typeface="Courier New" panose="02070309020205020404" pitchFamily="49" charset="0"/>
                <a:cs typeface="Courier New" panose="02070309020205020404" pitchFamily="49" charset="0"/>
              </a:rPr>
              <a:t>ID</a:t>
            </a: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%token </a:t>
            </a:r>
            <a:r>
              <a:rPr lang="en-US" dirty="0" smtClean="0">
                <a:latin typeface="Courier New" panose="02070309020205020404" pitchFamily="49" charset="0"/>
                <a:cs typeface="Courier New" panose="02070309020205020404" pitchFamily="49" charset="0"/>
              </a:rPr>
              <a:t>STR</a:t>
            </a: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%token </a:t>
            </a:r>
            <a:r>
              <a:rPr lang="en-US" dirty="0" smtClean="0">
                <a:latin typeface="Courier New" panose="02070309020205020404" pitchFamily="49" charset="0"/>
                <a:cs typeface="Courier New" panose="02070309020205020404" pitchFamily="49" charset="0"/>
              </a:rPr>
              <a:t>NUM</a:t>
            </a: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%token COLON</a:t>
            </a:r>
          </a:p>
          <a:p>
            <a:pPr>
              <a:spcBef>
                <a:spcPts val="600"/>
              </a:spcBef>
            </a:pPr>
            <a:r>
              <a:rPr lang="en-US" dirty="0">
                <a:latin typeface="Courier New" panose="02070309020205020404" pitchFamily="49" charset="0"/>
                <a:cs typeface="Courier New" panose="02070309020205020404" pitchFamily="49" charset="0"/>
              </a:rPr>
              <a:t>%token </a:t>
            </a:r>
            <a:r>
              <a:rPr lang="en-US" dirty="0" smtClean="0">
                <a:latin typeface="Courier New" panose="02070309020205020404" pitchFamily="49" charset="0"/>
                <a:cs typeface="Courier New" panose="02070309020205020404" pitchFamily="49" charset="0"/>
              </a:rPr>
              <a:t>COMMA</a:t>
            </a: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2342138" y="1828800"/>
            <a:ext cx="6801862" cy="2954655"/>
          </a:xfrm>
          <a:prstGeom prst="rect">
            <a:avLst/>
          </a:prstGeom>
          <a:noFill/>
        </p:spPr>
        <p:txBody>
          <a:bodyPr wrap="none" rtlCol="0">
            <a:spAutoFit/>
          </a:bodyPr>
          <a:lstStyle/>
          <a:p>
            <a:pPr>
              <a:spcBef>
                <a:spcPts val="1200"/>
              </a:spcBef>
            </a:pPr>
            <a:r>
              <a:rPr lang="en-US" dirty="0" smtClean="0">
                <a:latin typeface="Courier New" panose="02070309020205020404" pitchFamily="49" charset="0"/>
                <a:cs typeface="Courier New" panose="02070309020205020404" pitchFamily="49" charset="0"/>
              </a:rPr>
              <a:t>dictionary: </a:t>
            </a:r>
            <a:r>
              <a:rPr lang="en-US" dirty="0">
                <a:latin typeface="Courier New" panose="02070309020205020404" pitchFamily="49" charset="0"/>
                <a:cs typeface="Courier New" panose="02070309020205020404" pitchFamily="49" charset="0"/>
              </a:rPr>
              <a:t>SOB </a:t>
            </a:r>
            <a:r>
              <a:rPr lang="en-US" dirty="0" err="1">
                <a:latin typeface="Courier New" panose="02070309020205020404" pitchFamily="49" charset="0"/>
                <a:cs typeface="Courier New" panose="02070309020205020404" pitchFamily="49" charset="0"/>
              </a:rPr>
              <a:t>memberlist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EOB;</a:t>
            </a:r>
            <a:endParaRPr lang="en-US" dirty="0">
              <a:latin typeface="Courier New" panose="02070309020205020404" pitchFamily="49" charset="0"/>
              <a:cs typeface="Courier New" panose="02070309020205020404" pitchFamily="49" charset="0"/>
            </a:endParaRPr>
          </a:p>
          <a:p>
            <a:pPr>
              <a:spcBef>
                <a:spcPts val="1200"/>
              </a:spcBef>
            </a:pPr>
            <a:r>
              <a:rPr lang="en-US" dirty="0" smtClean="0">
                <a:latin typeface="Courier New" panose="02070309020205020404" pitchFamily="49" charset="0"/>
                <a:cs typeface="Courier New" panose="02070309020205020404" pitchFamily="49" charset="0"/>
              </a:rPr>
              <a:t>array: </a:t>
            </a:r>
            <a:r>
              <a:rPr lang="en-US" dirty="0">
                <a:latin typeface="Courier New" panose="02070309020205020404" pitchFamily="49" charset="0"/>
                <a:cs typeface="Courier New" panose="02070309020205020404" pitchFamily="49" charset="0"/>
              </a:rPr>
              <a:t>OB </a:t>
            </a:r>
            <a:r>
              <a:rPr lang="en-US" dirty="0" err="1">
                <a:latin typeface="Courier New" panose="02070309020205020404" pitchFamily="49" charset="0"/>
                <a:cs typeface="Courier New" panose="02070309020205020404" pitchFamily="49" charset="0"/>
              </a:rPr>
              <a:t>valuelist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CB;</a:t>
            </a:r>
            <a:endParaRPr lang="en-US" dirty="0">
              <a:latin typeface="Courier New" panose="02070309020205020404" pitchFamily="49" charset="0"/>
              <a:cs typeface="Courier New" panose="02070309020205020404" pitchFamily="49" charset="0"/>
            </a:endParaRPr>
          </a:p>
          <a:p>
            <a:pPr>
              <a:spcBef>
                <a:spcPts val="1200"/>
              </a:spcBef>
            </a:pPr>
            <a:r>
              <a:rPr lang="en-US" dirty="0" err="1" smtClean="0">
                <a:latin typeface="Courier New" panose="02070309020205020404" pitchFamily="49" charset="0"/>
                <a:cs typeface="Courier New" panose="02070309020205020404" pitchFamily="49" charset="0"/>
              </a:rPr>
              <a:t>memberlist</a:t>
            </a:r>
            <a:r>
              <a:rPr lang="en-US" dirty="0" smtClean="0">
                <a:latin typeface="Courier New" panose="02070309020205020404" pitchFamily="49" charset="0"/>
                <a:cs typeface="Courier New" panose="02070309020205020404" pitchFamily="49" charset="0"/>
              </a:rPr>
              <a:t>: member | member COMMA </a:t>
            </a:r>
            <a:r>
              <a:rPr lang="en-US" dirty="0" err="1" smtClean="0">
                <a:latin typeface="Courier New" panose="02070309020205020404" pitchFamily="49" charset="0"/>
                <a:cs typeface="Courier New" panose="02070309020205020404" pitchFamily="49" charset="0"/>
              </a:rPr>
              <a:t>memberlist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a:spcBef>
                <a:spcPts val="1200"/>
              </a:spcBef>
            </a:pPr>
            <a:r>
              <a:rPr lang="en-US" dirty="0" err="1" smtClean="0">
                <a:latin typeface="Courier New" panose="02070309020205020404" pitchFamily="49" charset="0"/>
                <a:cs typeface="Courier New" panose="02070309020205020404" pitchFamily="49" charset="0"/>
              </a:rPr>
              <a:t>valuelist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jvalue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jvalue</a:t>
            </a:r>
            <a:r>
              <a:rPr lang="en-US" dirty="0">
                <a:latin typeface="Courier New" panose="02070309020205020404" pitchFamily="49" charset="0"/>
                <a:cs typeface="Courier New" panose="02070309020205020404" pitchFamily="49" charset="0"/>
              </a:rPr>
              <a:t> COMMA </a:t>
            </a:r>
            <a:r>
              <a:rPr lang="en-US" dirty="0" err="1" smtClean="0">
                <a:latin typeface="Courier New" panose="02070309020205020404" pitchFamily="49" charset="0"/>
                <a:cs typeface="Courier New" panose="02070309020205020404" pitchFamily="49" charset="0"/>
              </a:rPr>
              <a:t>valuelist</a:t>
            </a:r>
            <a:r>
              <a:rPr lang="en-US" dirty="0" smtClean="0">
                <a:latin typeface="Courier New" panose="02070309020205020404" pitchFamily="49" charset="0"/>
                <a:cs typeface="Courier New" panose="02070309020205020404" pitchFamily="49" charset="0"/>
              </a:rPr>
              <a:t> | ;</a:t>
            </a:r>
            <a:endParaRPr lang="en-US" dirty="0">
              <a:latin typeface="Courier New" panose="02070309020205020404" pitchFamily="49" charset="0"/>
              <a:cs typeface="Courier New" panose="02070309020205020404" pitchFamily="49" charset="0"/>
            </a:endParaRPr>
          </a:p>
          <a:p>
            <a:pPr>
              <a:spcBef>
                <a:spcPts val="1200"/>
              </a:spcBef>
            </a:pPr>
            <a:r>
              <a:rPr lang="en-US" dirty="0" smtClean="0">
                <a:latin typeface="Courier New" panose="02070309020205020404" pitchFamily="49" charset="0"/>
                <a:cs typeface="Courier New" panose="02070309020205020404" pitchFamily="49" charset="0"/>
              </a:rPr>
              <a:t>member: </a:t>
            </a:r>
            <a:r>
              <a:rPr lang="en-US" dirty="0">
                <a:latin typeface="Courier New" panose="02070309020205020404" pitchFamily="49" charset="0"/>
                <a:cs typeface="Courier New" panose="02070309020205020404" pitchFamily="49" charset="0"/>
              </a:rPr>
              <a:t>name COLON </a:t>
            </a:r>
            <a:r>
              <a:rPr lang="en-US" dirty="0" err="1" smtClean="0">
                <a:latin typeface="Courier New" panose="02070309020205020404" pitchFamily="49" charset="0"/>
                <a:cs typeface="Courier New" panose="02070309020205020404" pitchFamily="49" charset="0"/>
              </a:rPr>
              <a:t>jvalue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spcBef>
                <a:spcPts val="1200"/>
              </a:spcBef>
            </a:pPr>
            <a:r>
              <a:rPr lang="en-US" dirty="0" smtClean="0">
                <a:latin typeface="Courier New" panose="02070309020205020404" pitchFamily="49" charset="0"/>
                <a:cs typeface="Courier New" panose="02070309020205020404" pitchFamily="49" charset="0"/>
              </a:rPr>
              <a:t>name: ID | STR;      </a:t>
            </a:r>
            <a:endParaRPr lang="en-US" dirty="0">
              <a:latin typeface="Courier New" panose="02070309020205020404" pitchFamily="49" charset="0"/>
              <a:cs typeface="Courier New" panose="02070309020205020404" pitchFamily="49" charset="0"/>
            </a:endParaRPr>
          </a:p>
          <a:p>
            <a:pPr>
              <a:spcBef>
                <a:spcPts val="1200"/>
              </a:spcBef>
            </a:pPr>
            <a:r>
              <a:rPr lang="en-US" dirty="0" err="1" smtClean="0">
                <a:latin typeface="Courier New" panose="02070309020205020404" pitchFamily="49" charset="0"/>
                <a:cs typeface="Courier New" panose="02070309020205020404" pitchFamily="49" charset="0"/>
              </a:rPr>
              <a:t>jvalue</a:t>
            </a:r>
            <a:r>
              <a:rPr lang="en-US" dirty="0" smtClean="0">
                <a:latin typeface="Courier New" panose="02070309020205020404" pitchFamily="49" charset="0"/>
                <a:cs typeface="Courier New" panose="02070309020205020404" pitchFamily="49" charset="0"/>
              </a:rPr>
              <a:t>: STR | NUM | dictionary | array;</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2705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Solution Steps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Design semantic representation</a:t>
            </a:r>
            <a:endParaRPr lang="en-GB" sz="4000" b="1" dirty="0">
              <a:solidFill>
                <a:srgbClr val="3ECF29"/>
              </a:solidFill>
            </a:endParaRPr>
          </a:p>
        </p:txBody>
      </p:sp>
      <p:sp>
        <p:nvSpPr>
          <p:cNvPr id="4" name="TextBox 3"/>
          <p:cNvSpPr txBox="1"/>
          <p:nvPr/>
        </p:nvSpPr>
        <p:spPr>
          <a:xfrm>
            <a:off x="2057400" y="1524000"/>
            <a:ext cx="679634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smtClean="0"/>
              <a:t>The representation is hierarchy of values!</a:t>
            </a:r>
            <a:endParaRPr lang="en-US" b="0" dirty="0" smtClean="0"/>
          </a:p>
        </p:txBody>
      </p:sp>
      <p:sp>
        <p:nvSpPr>
          <p:cNvPr id="7" name="TextBox 6"/>
          <p:cNvSpPr txBox="1"/>
          <p:nvPr/>
        </p:nvSpPr>
        <p:spPr>
          <a:xfrm>
            <a:off x="2057400" y="2773362"/>
            <a:ext cx="4493538" cy="369332"/>
          </a:xfrm>
          <a:prstGeom prst="rect">
            <a:avLst/>
          </a:prstGeom>
          <a:noFill/>
        </p:spPr>
        <p:txBody>
          <a:bodyPr wrap="none" rtlCol="0">
            <a:spAutoFit/>
          </a:bodyPr>
          <a:lstStyle/>
          <a:p>
            <a:pPr>
              <a:spcBef>
                <a:spcPts val="600"/>
              </a:spcBef>
            </a:pPr>
            <a:r>
              <a:rPr lang="en-GB" dirty="0" smtClean="0"/>
              <a:t>Dictionary and array may have children</a:t>
            </a:r>
            <a:endParaRPr lang="en-GB" dirty="0" smtClean="0"/>
          </a:p>
        </p:txBody>
      </p:sp>
      <p:sp>
        <p:nvSpPr>
          <p:cNvPr id="3" name="TextBox 2"/>
          <p:cNvSpPr txBox="1"/>
          <p:nvPr/>
        </p:nvSpPr>
        <p:spPr>
          <a:xfrm>
            <a:off x="782591" y="3488140"/>
            <a:ext cx="3124200" cy="2031325"/>
          </a:xfrm>
          <a:prstGeom prst="rect">
            <a:avLst/>
          </a:prstGeom>
          <a:noFill/>
        </p:spPr>
        <p:txBody>
          <a:bodyPr wrap="square" rtlCol="0">
            <a:spAutoFit/>
          </a:bodyPr>
          <a:lstStyle/>
          <a:p>
            <a:r>
              <a:rPr lang="en-GB" dirty="0" err="1">
                <a:latin typeface="Courier New" panose="02070309020205020404" pitchFamily="49" charset="0"/>
                <a:cs typeface="Courier New" panose="02070309020205020404" pitchFamily="49" charset="0"/>
              </a:rPr>
              <a:t>enum</a:t>
            </a:r>
            <a:r>
              <a:rPr lang="en-GB" dirty="0">
                <a:latin typeface="Courier New" panose="02070309020205020404" pitchFamily="49" charset="0"/>
                <a:cs typeface="Courier New" panose="02070309020205020404" pitchFamily="49" charset="0"/>
              </a:rPr>
              <a:t> class </a:t>
            </a:r>
            <a:r>
              <a:rPr lang="en-GB" dirty="0" err="1">
                <a:latin typeface="Courier New" panose="02070309020205020404" pitchFamily="49" charset="0"/>
                <a:cs typeface="Courier New" panose="02070309020205020404" pitchFamily="49" charset="0"/>
              </a:rPr>
              <a:t>JValueType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 = 0,</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Num</a:t>
            </a:r>
            <a:r>
              <a:rPr lang="en-GB" dirty="0">
                <a:latin typeface="Courier New" panose="02070309020205020404" pitchFamily="49" charset="0"/>
                <a:cs typeface="Courier New" panose="02070309020205020404" pitchFamily="49" charset="0"/>
              </a:rPr>
              <a:t> = 1,</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Dict</a:t>
            </a:r>
            <a:r>
              <a:rPr lang="en-GB" dirty="0">
                <a:latin typeface="Courier New" panose="02070309020205020404" pitchFamily="49" charset="0"/>
                <a:cs typeface="Courier New" panose="02070309020205020404" pitchFamily="49" charset="0"/>
              </a:rPr>
              <a:t> = 32,</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Arr</a:t>
            </a:r>
            <a:r>
              <a:rPr lang="en-GB" dirty="0">
                <a:latin typeface="Courier New" panose="02070309020205020404" pitchFamily="49" charset="0"/>
                <a:cs typeface="Courier New" panose="02070309020205020404" pitchFamily="49" charset="0"/>
              </a:rPr>
              <a:t> = 33</a:t>
            </a:r>
          </a:p>
          <a:p>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6" name="TextBox 5"/>
          <p:cNvSpPr txBox="1"/>
          <p:nvPr/>
        </p:nvSpPr>
        <p:spPr>
          <a:xfrm>
            <a:off x="4496698" y="3496101"/>
            <a:ext cx="4633654" cy="286232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class </a:t>
            </a:r>
            <a:r>
              <a:rPr lang="en-GB" dirty="0" err="1">
                <a:latin typeface="Courier New" panose="02070309020205020404" pitchFamily="49" charset="0"/>
                <a:cs typeface="Courier New" panose="02070309020205020404" pitchFamily="49" charset="0"/>
              </a:rPr>
              <a:t>JValue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JValueType</a:t>
            </a:r>
            <a:r>
              <a:rPr lang="en-GB" dirty="0">
                <a:latin typeface="Courier New" panose="02070309020205020404" pitchFamily="49" charset="0"/>
                <a:cs typeface="Courier New" panose="02070309020205020404" pitchFamily="49" charset="0"/>
              </a:rPr>
              <a:t> type;</a:t>
            </a:r>
          </a:p>
          <a:p>
            <a:r>
              <a:rPr lang="en-GB" dirty="0">
                <a:latin typeface="Courier New" panose="02070309020205020404" pitchFamily="49" charset="0"/>
                <a:cs typeface="Courier New" panose="02070309020205020404" pitchFamily="49" charset="0"/>
              </a:rPr>
              <a:t>   public:</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JValueType</a:t>
            </a:r>
            <a:r>
              <a:rPr lang="en-GB" dirty="0">
                <a:latin typeface="Courier New" panose="02070309020205020404" pitchFamily="49" charset="0"/>
                <a:cs typeface="Courier New" panose="02070309020205020404" pitchFamily="49" charset="0"/>
              </a:rPr>
              <a:t> 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JValueType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getType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virtual void report(</a:t>
            </a:r>
            <a:r>
              <a:rPr lang="en-GB" dirty="0" err="1">
                <a:latin typeface="Courier New" panose="02070309020205020404" pitchFamily="49" charset="0"/>
                <a:cs typeface="Courier New" panose="02070309020205020404" pitchFamily="49" charset="0"/>
              </a:rPr>
              <a:t>ofstream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)=0;</a:t>
            </a:r>
          </a:p>
          <a:p>
            <a:r>
              <a:rPr lang="en-GB" dirty="0">
                <a:latin typeface="Courier New" panose="02070309020205020404" pitchFamily="49" charset="0"/>
                <a:cs typeface="Courier New" panose="02070309020205020404" pitchFamily="49" charset="0"/>
              </a:rPr>
              <a:t>      virtual ~</a:t>
            </a:r>
            <a:r>
              <a:rPr lang="en-GB" dirty="0" err="1">
                <a:latin typeface="Courier New" panose="02070309020205020404" pitchFamily="49" charset="0"/>
                <a:cs typeface="Courier New" panose="02070309020205020404" pitchFamily="49" charset="0"/>
              </a:rPr>
              <a:t>JValue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1979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Solution Steps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Design semantic representation</a:t>
            </a:r>
            <a:endParaRPr lang="en-GB" sz="4000" b="1" dirty="0">
              <a:solidFill>
                <a:srgbClr val="3ECF29"/>
              </a:solidFill>
            </a:endParaRPr>
          </a:p>
        </p:txBody>
      </p:sp>
      <p:sp>
        <p:nvSpPr>
          <p:cNvPr id="4" name="TextBox 3"/>
          <p:cNvSpPr txBox="1"/>
          <p:nvPr/>
        </p:nvSpPr>
        <p:spPr>
          <a:xfrm>
            <a:off x="2057400" y="1524000"/>
            <a:ext cx="679634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smtClean="0"/>
              <a:t>The representation is hierarchy of values!</a:t>
            </a:r>
            <a:endParaRPr lang="en-US" b="0" dirty="0" smtClean="0"/>
          </a:p>
        </p:txBody>
      </p:sp>
      <p:sp>
        <p:nvSpPr>
          <p:cNvPr id="7" name="TextBox 6"/>
          <p:cNvSpPr txBox="1"/>
          <p:nvPr/>
        </p:nvSpPr>
        <p:spPr>
          <a:xfrm>
            <a:off x="1354921" y="2712218"/>
            <a:ext cx="7331879" cy="369332"/>
          </a:xfrm>
          <a:prstGeom prst="rect">
            <a:avLst/>
          </a:prstGeom>
          <a:noFill/>
        </p:spPr>
        <p:txBody>
          <a:bodyPr wrap="none" rtlCol="0">
            <a:spAutoFit/>
          </a:bodyPr>
          <a:lstStyle/>
          <a:p>
            <a:pPr algn="r">
              <a:spcBef>
                <a:spcPts val="600"/>
              </a:spcBef>
            </a:pPr>
            <a:r>
              <a:rPr lang="en-GB" dirty="0" smtClean="0"/>
              <a:t>A simple value without children can be either a double or a string.</a:t>
            </a:r>
            <a:endParaRPr lang="en-GB" dirty="0" smtClean="0"/>
          </a:p>
        </p:txBody>
      </p:sp>
      <p:sp>
        <p:nvSpPr>
          <p:cNvPr id="3" name="TextBox 2"/>
          <p:cNvSpPr txBox="1"/>
          <p:nvPr/>
        </p:nvSpPr>
        <p:spPr>
          <a:xfrm>
            <a:off x="170154" y="3484727"/>
            <a:ext cx="4170409" cy="286232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class </a:t>
            </a:r>
            <a:r>
              <a:rPr lang="en-GB" dirty="0" err="1">
                <a:latin typeface="Courier New" panose="02070309020205020404" pitchFamily="49" charset="0"/>
                <a:cs typeface="Courier New" panose="02070309020205020404" pitchFamily="49" charset="0"/>
              </a:rPr>
              <a:t>JValueDouble</a:t>
            </a:r>
            <a:r>
              <a:rPr lang="en-GB" dirty="0">
                <a:latin typeface="Courier New" panose="02070309020205020404" pitchFamily="49" charset="0"/>
                <a:cs typeface="Courier New" panose="02070309020205020404" pitchFamily="49" charset="0"/>
              </a:rPr>
              <a:t> : public </a:t>
            </a:r>
            <a:r>
              <a:rPr lang="en-GB" dirty="0" err="1">
                <a:latin typeface="Courier New" panose="02070309020205020404" pitchFamily="49" charset="0"/>
                <a:cs typeface="Courier New" panose="02070309020205020404" pitchFamily="49" charset="0"/>
              </a:rPr>
              <a:t>JValue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private:</a:t>
            </a:r>
          </a:p>
          <a:p>
            <a:r>
              <a:rPr lang="en-GB" dirty="0">
                <a:latin typeface="Courier New" panose="02070309020205020404" pitchFamily="49" charset="0"/>
                <a:cs typeface="Courier New" panose="02070309020205020404" pitchFamily="49" charset="0"/>
              </a:rPr>
              <a:t>      double   </a:t>
            </a:r>
            <a:r>
              <a:rPr lang="en-GB" dirty="0" err="1">
                <a:latin typeface="Courier New" panose="02070309020205020404" pitchFamily="49" charset="0"/>
                <a:cs typeface="Courier New" panose="02070309020205020404" pitchFamily="49" charset="0"/>
              </a:rPr>
              <a:t>val</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public:</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JValueDouble</a:t>
            </a:r>
            <a:r>
              <a:rPr lang="en-GB" dirty="0">
                <a:latin typeface="Courier New" panose="02070309020205020404" pitchFamily="49" charset="0"/>
                <a:cs typeface="Courier New" panose="02070309020205020404" pitchFamily="49" charset="0"/>
              </a:rPr>
              <a:t>(double d);</a:t>
            </a:r>
          </a:p>
          <a:p>
            <a:r>
              <a:rPr lang="en-GB" dirty="0">
                <a:latin typeface="Courier New" panose="02070309020205020404" pitchFamily="49" charset="0"/>
                <a:cs typeface="Courier New" panose="02070309020205020404" pitchFamily="49" charset="0"/>
              </a:rPr>
              <a:t>      virtual void report(</a:t>
            </a:r>
            <a:r>
              <a:rPr lang="en-GB" dirty="0" err="1">
                <a:latin typeface="Courier New" panose="02070309020205020404" pitchFamily="49" charset="0"/>
                <a:cs typeface="Courier New" panose="02070309020205020404" pitchFamily="49" charset="0"/>
              </a:rPr>
              <a:t>ofstream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6" name="TextBox 5"/>
          <p:cNvSpPr txBox="1"/>
          <p:nvPr/>
        </p:nvSpPr>
        <p:spPr>
          <a:xfrm>
            <a:off x="4496698" y="3496101"/>
            <a:ext cx="4633654" cy="286232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class </a:t>
            </a:r>
            <a:r>
              <a:rPr lang="en-GB" dirty="0" err="1">
                <a:latin typeface="Courier New" panose="02070309020205020404" pitchFamily="49" charset="0"/>
                <a:cs typeface="Courier New" panose="02070309020205020404" pitchFamily="49" charset="0"/>
              </a:rPr>
              <a:t>JValueStr</a:t>
            </a:r>
            <a:r>
              <a:rPr lang="en-GB" dirty="0">
                <a:latin typeface="Courier New" panose="02070309020205020404" pitchFamily="49" charset="0"/>
                <a:cs typeface="Courier New" panose="02070309020205020404" pitchFamily="49" charset="0"/>
              </a:rPr>
              <a:t> : public </a:t>
            </a:r>
            <a:r>
              <a:rPr lang="en-GB" dirty="0" err="1">
                <a:latin typeface="Courier New" panose="02070309020205020404" pitchFamily="49" charset="0"/>
                <a:cs typeface="Courier New" panose="02070309020205020404" pitchFamily="49" charset="0"/>
              </a:rPr>
              <a:t>JValue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private:</a:t>
            </a:r>
          </a:p>
          <a:p>
            <a:r>
              <a:rPr lang="en-GB" dirty="0">
                <a:latin typeface="Courier New" panose="02070309020205020404" pitchFamily="49" charset="0"/>
                <a:cs typeface="Courier New" panose="02070309020205020404" pitchFamily="49" charset="0"/>
              </a:rPr>
              <a:t>      string *</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public:</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JValueStr</a:t>
            </a:r>
            <a:r>
              <a:rPr lang="en-GB" dirty="0">
                <a:latin typeface="Courier New" panose="02070309020205020404" pitchFamily="49" charset="0"/>
                <a:cs typeface="Courier New" panose="02070309020205020404" pitchFamily="49" charset="0"/>
              </a:rPr>
              <a:t>(string *s);</a:t>
            </a:r>
          </a:p>
          <a:p>
            <a:r>
              <a:rPr lang="en-GB" dirty="0">
                <a:latin typeface="Courier New" panose="02070309020205020404" pitchFamily="49" charset="0"/>
                <a:cs typeface="Courier New" panose="02070309020205020404" pitchFamily="49" charset="0"/>
              </a:rPr>
              <a:t>      virtual ~</a:t>
            </a:r>
            <a:r>
              <a:rPr lang="en-GB" dirty="0" err="1">
                <a:latin typeface="Courier New" panose="02070309020205020404" pitchFamily="49" charset="0"/>
                <a:cs typeface="Courier New" panose="02070309020205020404" pitchFamily="49" charset="0"/>
              </a:rPr>
              <a:t>JValueStr</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virtual void report(</a:t>
            </a:r>
            <a:r>
              <a:rPr lang="en-GB" dirty="0" err="1">
                <a:latin typeface="Courier New" panose="02070309020205020404" pitchFamily="49" charset="0"/>
                <a:cs typeface="Courier New" panose="02070309020205020404" pitchFamily="49" charset="0"/>
              </a:rPr>
              <a:t>ofstream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7092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Solution Steps</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Design semantic representation</a:t>
            </a:r>
            <a:endParaRPr lang="en-GB" sz="4000" b="1" dirty="0">
              <a:solidFill>
                <a:srgbClr val="3ECF29"/>
              </a:solidFill>
            </a:endParaRPr>
          </a:p>
        </p:txBody>
      </p:sp>
      <p:sp>
        <p:nvSpPr>
          <p:cNvPr id="4" name="TextBox 3"/>
          <p:cNvSpPr txBox="1"/>
          <p:nvPr/>
        </p:nvSpPr>
        <p:spPr>
          <a:xfrm>
            <a:off x="2057400" y="1524000"/>
            <a:ext cx="679634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smtClean="0"/>
              <a:t>The representation is hierarchy of values!</a:t>
            </a:r>
            <a:endParaRPr lang="en-US" b="0" dirty="0" smtClean="0"/>
          </a:p>
        </p:txBody>
      </p:sp>
      <p:sp>
        <p:nvSpPr>
          <p:cNvPr id="7" name="TextBox 6"/>
          <p:cNvSpPr txBox="1"/>
          <p:nvPr/>
        </p:nvSpPr>
        <p:spPr>
          <a:xfrm>
            <a:off x="2816860" y="2712218"/>
            <a:ext cx="5869940" cy="369332"/>
          </a:xfrm>
          <a:prstGeom prst="rect">
            <a:avLst/>
          </a:prstGeom>
          <a:noFill/>
        </p:spPr>
        <p:txBody>
          <a:bodyPr wrap="none" rtlCol="0">
            <a:spAutoFit/>
          </a:bodyPr>
          <a:lstStyle/>
          <a:p>
            <a:pPr algn="r">
              <a:spcBef>
                <a:spcPts val="600"/>
              </a:spcBef>
            </a:pPr>
            <a:r>
              <a:rPr lang="en-GB" dirty="0" smtClean="0"/>
              <a:t>A dictionary is represented by a vector of members.</a:t>
            </a:r>
            <a:endParaRPr lang="en-GB" dirty="0" smtClean="0"/>
          </a:p>
        </p:txBody>
      </p:sp>
      <p:sp>
        <p:nvSpPr>
          <p:cNvPr id="3" name="TextBox 2"/>
          <p:cNvSpPr txBox="1"/>
          <p:nvPr/>
        </p:nvSpPr>
        <p:spPr>
          <a:xfrm>
            <a:off x="170154" y="3276600"/>
            <a:ext cx="4170409" cy="3416320"/>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class </a:t>
            </a:r>
            <a:r>
              <a:rPr lang="en-GB" dirty="0" err="1" smtClean="0">
                <a:latin typeface="Courier New" panose="02070309020205020404" pitchFamily="49" charset="0"/>
                <a:cs typeface="Courier New" panose="02070309020205020404" pitchFamily="49" charset="0"/>
              </a:rPr>
              <a:t>JMember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private:</a:t>
            </a:r>
          </a:p>
          <a:p>
            <a:r>
              <a:rPr lang="en-GB" dirty="0">
                <a:latin typeface="Courier New" panose="02070309020205020404" pitchFamily="49" charset="0"/>
                <a:cs typeface="Courier New" panose="02070309020205020404" pitchFamily="49" charset="0"/>
              </a:rPr>
              <a:t>      string     *id;</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a:t>
            </a:r>
            <a:r>
              <a:rPr lang="en-GB" dirty="0">
                <a:latin typeface="Courier New" panose="02070309020205020404" pitchFamily="49" charset="0"/>
                <a:cs typeface="Courier New" panose="02070309020205020404" pitchFamily="49" charset="0"/>
              </a:rPr>
              <a:t>     *value;</a:t>
            </a:r>
          </a:p>
          <a:p>
            <a:r>
              <a:rPr lang="en-GB" dirty="0">
                <a:latin typeface="Courier New" panose="02070309020205020404" pitchFamily="49" charset="0"/>
                <a:cs typeface="Courier New" panose="02070309020205020404" pitchFamily="49" charset="0"/>
              </a:rPr>
              <a:t>   public:</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JMember</a:t>
            </a:r>
            <a:r>
              <a:rPr lang="en-GB" dirty="0">
                <a:latin typeface="Courier New" panose="02070309020205020404" pitchFamily="49" charset="0"/>
                <a:cs typeface="Courier New" panose="02070309020205020404" pitchFamily="49" charset="0"/>
              </a:rPr>
              <a:t>(string *</a:t>
            </a:r>
            <a:r>
              <a:rPr lang="en-GB" dirty="0" err="1">
                <a:latin typeface="Courier New" panose="02070309020205020404" pitchFamily="49" charset="0"/>
                <a:cs typeface="Courier New" panose="02070309020205020404" pitchFamily="49" charset="0"/>
              </a:rPr>
              <a:t>pId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JValue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pValue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virtual ~</a:t>
            </a:r>
            <a:r>
              <a:rPr lang="en-GB" dirty="0" err="1">
                <a:latin typeface="Courier New" panose="02070309020205020404" pitchFamily="49" charset="0"/>
                <a:cs typeface="Courier New" panose="02070309020205020404" pitchFamily="49" charset="0"/>
              </a:rPr>
              <a:t>JMember</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virtual void report(</a:t>
            </a:r>
            <a:r>
              <a:rPr lang="en-GB" dirty="0" err="1">
                <a:latin typeface="Courier New" panose="02070309020205020404" pitchFamily="49" charset="0"/>
                <a:cs typeface="Courier New" panose="02070309020205020404" pitchFamily="49" charset="0"/>
              </a:rPr>
              <a:t>ofstream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6" name="TextBox 5"/>
          <p:cNvSpPr txBox="1"/>
          <p:nvPr/>
        </p:nvSpPr>
        <p:spPr>
          <a:xfrm>
            <a:off x="4191000" y="3287974"/>
            <a:ext cx="4939352" cy="3416320"/>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class </a:t>
            </a:r>
            <a:r>
              <a:rPr lang="en-GB" dirty="0" err="1">
                <a:latin typeface="Courier New" panose="02070309020205020404" pitchFamily="49" charset="0"/>
                <a:cs typeface="Courier New" panose="02070309020205020404" pitchFamily="49" charset="0"/>
              </a:rPr>
              <a:t>JDictionary</a:t>
            </a:r>
            <a:r>
              <a:rPr lang="en-GB" dirty="0">
                <a:latin typeface="Courier New" panose="02070309020205020404" pitchFamily="49" charset="0"/>
                <a:cs typeface="Courier New" panose="02070309020205020404" pitchFamily="49" charset="0"/>
              </a:rPr>
              <a:t> : public </a:t>
            </a:r>
            <a:r>
              <a:rPr lang="en-GB" dirty="0" err="1">
                <a:latin typeface="Courier New" panose="02070309020205020404" pitchFamily="49" charset="0"/>
                <a:cs typeface="Courier New" panose="02070309020205020404" pitchFamily="49" charset="0"/>
              </a:rPr>
              <a:t>JValue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std</a:t>
            </a:r>
            <a:r>
              <a:rPr lang="en-GB" dirty="0">
                <a:latin typeface="Courier New" panose="02070309020205020404" pitchFamily="49" charset="0"/>
                <a:cs typeface="Courier New" panose="02070309020205020404" pitchFamily="49" charset="0"/>
              </a:rPr>
              <a:t>::vector&lt;</a:t>
            </a:r>
            <a:r>
              <a:rPr lang="en-GB" dirty="0" err="1">
                <a:latin typeface="Courier New" panose="02070309020205020404" pitchFamily="49" charset="0"/>
                <a:cs typeface="Courier New" panose="02070309020205020404" pitchFamily="49" charset="0"/>
              </a:rPr>
              <a:t>JMember</a:t>
            </a: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arr</a:t>
            </a:r>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public:</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JDictionary</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JDictionary</a:t>
            </a:r>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void </a:t>
            </a:r>
            <a:r>
              <a:rPr lang="en-GB" dirty="0" err="1">
                <a:latin typeface="Courier New" panose="02070309020205020404" pitchFamily="49" charset="0"/>
                <a:cs typeface="Courier New" panose="02070309020205020404" pitchFamily="49" charset="0"/>
              </a:rPr>
              <a:t>addMember</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JMember</a:t>
            </a:r>
            <a:r>
              <a:rPr lang="en-GB" dirty="0">
                <a:latin typeface="Courier New" panose="02070309020205020404" pitchFamily="49" charset="0"/>
                <a:cs typeface="Courier New" panose="02070309020205020404" pitchFamily="49" charset="0"/>
              </a:rPr>
              <a:t> *m);</a:t>
            </a:r>
          </a:p>
          <a:p>
            <a:r>
              <a:rPr lang="en-GB" dirty="0">
                <a:latin typeface="Courier New" panose="02070309020205020404" pitchFamily="49" charset="0"/>
                <a:cs typeface="Courier New" panose="02070309020205020404" pitchFamily="49" charset="0"/>
              </a:rPr>
              <a:t>      virtual void report(</a:t>
            </a:r>
            <a:r>
              <a:rPr lang="en-GB" dirty="0" err="1">
                <a:latin typeface="Courier New" panose="02070309020205020404" pitchFamily="49" charset="0"/>
                <a:cs typeface="Courier New" panose="02070309020205020404" pitchFamily="49" charset="0"/>
              </a:rPr>
              <a:t>ofstream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24523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7654</TotalTime>
  <Words>1675</Words>
  <Application>Microsoft Office PowerPoint</Application>
  <PresentationFormat>On-screen Show (4:3)</PresentationFormat>
  <Paragraphs>249</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Century Gothic</vt:lpstr>
      <vt:lpstr>Courier New</vt:lpstr>
      <vt:lpstr>Old Rubber Stamp</vt:lpstr>
      <vt:lpstr>Symbol</vt:lpstr>
      <vt:lpstr>template</vt:lpstr>
      <vt:lpstr>Custom Design</vt:lpstr>
      <vt:lpstr>Semantic Analysis on top of Flex + Bison</vt:lpstr>
      <vt:lpstr>Problem JSON-like translation</vt:lpstr>
      <vt:lpstr>Problem Details and constraints</vt:lpstr>
      <vt:lpstr>Problem Sample Input</vt:lpstr>
      <vt:lpstr>Solution Steps</vt:lpstr>
      <vt:lpstr>Solution Steps Develop grammar</vt:lpstr>
      <vt:lpstr>Solution Steps Design semantic representation</vt:lpstr>
      <vt:lpstr>Solution Steps Design semantic representation</vt:lpstr>
      <vt:lpstr>Solution Steps Design semantic representation</vt:lpstr>
      <vt:lpstr>Solution Steps Design semantic representation</vt:lpstr>
      <vt:lpstr>Abstract Syntax Tree (AST) Bridging Syntax to Semantic Representation</vt:lpstr>
      <vt:lpstr>Abstract Syntax Tree (AST) Bridging Syntax to Semantic Representation</vt:lpstr>
      <vt:lpstr>Flex + Bison Objects for Parsing</vt:lpstr>
      <vt:lpstr>Flex + Bison Scraping semantics from lexemes</vt:lpstr>
      <vt:lpstr>Flex + Bison Synthesizing semantics </vt:lpstr>
      <vt:lpstr>Types for Semantics Bison’s semantic_type</vt:lpstr>
      <vt:lpstr>Actions for Semantics Bison’s semantics game!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310</cp:revision>
  <cp:lastPrinted>2024-03-21T19:07:25Z</cp:lastPrinted>
  <dcterms:created xsi:type="dcterms:W3CDTF">2024-02-18T08:29:48Z</dcterms:created>
  <dcterms:modified xsi:type="dcterms:W3CDTF">2024-04-04T19:03:19Z</dcterms:modified>
</cp:coreProperties>
</file>