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0"/>
  </p:notesMasterIdLst>
  <p:handoutMasterIdLst>
    <p:handoutMasterId r:id="rId31"/>
  </p:handoutMasterIdLst>
  <p:sldIdLst>
    <p:sldId id="256" r:id="rId3"/>
    <p:sldId id="259" r:id="rId4"/>
    <p:sldId id="260" r:id="rId5"/>
    <p:sldId id="261" r:id="rId6"/>
    <p:sldId id="262" r:id="rId7"/>
    <p:sldId id="271" r:id="rId8"/>
    <p:sldId id="263" r:id="rId9"/>
    <p:sldId id="265" r:id="rId10"/>
    <p:sldId id="266" r:id="rId11"/>
    <p:sldId id="268" r:id="rId12"/>
    <p:sldId id="269" r:id="rId13"/>
    <p:sldId id="270" r:id="rId14"/>
    <p:sldId id="272" r:id="rId15"/>
    <p:sldId id="278" r:id="rId16"/>
    <p:sldId id="273" r:id="rId17"/>
    <p:sldId id="274" r:id="rId18"/>
    <p:sldId id="275" r:id="rId19"/>
    <p:sldId id="276" r:id="rId20"/>
    <p:sldId id="277" r:id="rId21"/>
    <p:sldId id="279" r:id="rId22"/>
    <p:sldId id="280" r:id="rId23"/>
    <p:sldId id="283" r:id="rId24"/>
    <p:sldId id="284" r:id="rId25"/>
    <p:sldId id="282" r:id="rId26"/>
    <p:sldId id="285" r:id="rId27"/>
    <p:sldId id="286" r:id="rId28"/>
    <p:sldId id="281" r:id="rId29"/>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30" autoAdjust="0"/>
  </p:normalViewPr>
  <p:slideViewPr>
    <p:cSldViewPr>
      <p:cViewPr varScale="1">
        <p:scale>
          <a:sx n="90" d="100"/>
          <a:sy n="90" d="100"/>
        </p:scale>
        <p:origin x="219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3schools.com/js/js_regexp.as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paperpress.com/lexandyacc/download/flex.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eb.stanford.edu/class/cs143/lectures/lecture03.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There are many tools available that make practical use of the regular expressions. The libraries are widely accessible, even JavaScript has regular expressions as part of the programming language. An interesting class of the tools making use of regular expressions is the automatic scanner generators. In this course we will focus on “flex”, which will be used in the experiments. Like any tool that processes regular expressions, flex has specific notations to enable declaration of patterns with additional conventions. Be noted that the notational rules of regular expressions can be implementations specific. So, the notational conventions must be studied before developing regular expression based declarations.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Character sequences can be tested for their conformance to the patterns formally expressed by regular expressions. This conformance check is the operational basis of the lexical analyzers using the “micro-grammars” noted as regular expressions.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Regular expressions are objects that may be written as language literals. See </a:t>
            </a:r>
            <a:r>
              <a:rPr lang="en-US" sz="1200" u="sng" kern="1200" dirty="0" smtClean="0">
                <a:solidFill>
                  <a:schemeClr val="tx1"/>
                </a:solidFill>
                <a:effectLst/>
                <a:latin typeface="Arial" panose="020B0604020202020204" pitchFamily="34" charset="0"/>
                <a:ea typeface="+mn-ea"/>
                <a:cs typeface="+mn-cs"/>
                <a:hlinkClick r:id="rId3"/>
              </a:rPr>
              <a:t>https://www.w3schools.com/js/js_regexp.asp</a:t>
            </a:r>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4"/>
              </a:rPr>
              <a:t>https://epaperpress.com/lexandyacc/download/flex.pdf</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Note that the examples and the examinations will use notation of flex.</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317679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Knowing that each regular expression corresponds to a DFA, which is a topic we will get into soon, a buffer of only one character would be sufficient to implement a lexical analyzer operating as a finite state machine (FSM). But, there may be occasions forcing us to decide the lexeme based on forthcoming characters which are not part of the lexeme being recognized.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One good example from the lecture notes of Fredrik </a:t>
            </a:r>
            <a:r>
              <a:rPr lang="en-US" sz="1200" kern="1200" dirty="0" err="1" smtClean="0">
                <a:solidFill>
                  <a:schemeClr val="tx1"/>
                </a:solidFill>
                <a:effectLst/>
                <a:latin typeface="Arial" panose="020B0604020202020204" pitchFamily="34" charset="0"/>
                <a:ea typeface="+mn-ea"/>
                <a:cs typeface="+mn-cs"/>
              </a:rPr>
              <a:t>Kjolstad</a:t>
            </a:r>
            <a:r>
              <a:rPr lang="en-US" sz="1200" kern="1200" dirty="0" smtClean="0">
                <a:solidFill>
                  <a:schemeClr val="tx1"/>
                </a:solidFill>
                <a:effectLst/>
                <a:latin typeface="Arial" panose="020B0604020202020204" pitchFamily="34" charset="0"/>
                <a:ea typeface="+mn-ea"/>
                <a:cs typeface="+mn-cs"/>
              </a:rPr>
              <a:t> is below.</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C++ template syntax:</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Foo&lt;Bar&gt;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C++ stream syntax:</a:t>
            </a:r>
            <a:endParaRPr lang="tr-TR" sz="1200" kern="1200" dirty="0" smtClean="0">
              <a:solidFill>
                <a:schemeClr val="tx1"/>
              </a:solidFill>
              <a:effectLst/>
              <a:latin typeface="Arial" panose="020B0604020202020204" pitchFamily="34" charset="0"/>
              <a:ea typeface="+mn-ea"/>
              <a:cs typeface="+mn-cs"/>
            </a:endParaRPr>
          </a:p>
          <a:p>
            <a:r>
              <a:rPr lang="en-US" sz="1200" kern="1200" dirty="0" err="1" smtClean="0">
                <a:solidFill>
                  <a:schemeClr val="tx1"/>
                </a:solidFill>
                <a:effectLst/>
                <a:latin typeface="Arial" panose="020B0604020202020204" pitchFamily="34" charset="0"/>
                <a:ea typeface="+mn-ea"/>
                <a:cs typeface="+mn-cs"/>
              </a:rPr>
              <a:t>cin</a:t>
            </a:r>
            <a:r>
              <a:rPr lang="en-US" sz="1200" kern="1200" dirty="0" smtClean="0">
                <a:solidFill>
                  <a:schemeClr val="tx1"/>
                </a:solidFill>
                <a:effectLst/>
                <a:latin typeface="Arial" panose="020B0604020202020204" pitchFamily="34" charset="0"/>
                <a:ea typeface="+mn-ea"/>
                <a:cs typeface="+mn-cs"/>
              </a:rPr>
              <a:t> &gt;&gt; </a:t>
            </a:r>
            <a:r>
              <a:rPr lang="en-US" sz="1200" kern="1200" dirty="0" err="1" smtClean="0">
                <a:solidFill>
                  <a:schemeClr val="tx1"/>
                </a:solidFill>
                <a:effectLst/>
                <a:latin typeface="Arial" panose="020B0604020202020204" pitchFamily="34" charset="0"/>
                <a:ea typeface="+mn-ea"/>
                <a:cs typeface="+mn-cs"/>
              </a:rPr>
              <a:t>var</a:t>
            </a:r>
            <a:r>
              <a:rPr lang="en-US" sz="1200" kern="1200" dirty="0" smtClean="0">
                <a:solidFill>
                  <a:schemeClr val="tx1"/>
                </a:solidFill>
                <a:effectLst/>
                <a:latin typeface="Arial" panose="020B0604020202020204" pitchFamily="34" charset="0"/>
                <a:ea typeface="+mn-ea"/>
                <a:cs typeface="+mn-cs"/>
              </a:rPr>
              <a: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But there is a conflict with nested templates: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Foo&lt;Bar&lt;</a:t>
            </a:r>
            <a:r>
              <a:rPr lang="en-US" sz="1200" kern="1200" dirty="0" err="1" smtClean="0">
                <a:solidFill>
                  <a:schemeClr val="tx1"/>
                </a:solidFill>
                <a:effectLst/>
                <a:latin typeface="Arial" panose="020B0604020202020204" pitchFamily="34" charset="0"/>
                <a:ea typeface="+mn-ea"/>
                <a:cs typeface="+mn-cs"/>
              </a:rPr>
              <a:t>Bazz</a:t>
            </a:r>
            <a:r>
              <a:rPr lang="en-US" sz="1200" kern="1200" dirty="0" smtClean="0">
                <a:solidFill>
                  <a:schemeClr val="tx1"/>
                </a:solidFill>
                <a:effectLst/>
                <a:latin typeface="Arial" panose="020B0604020202020204" pitchFamily="34" charset="0"/>
                <a:ea typeface="+mn-ea"/>
                <a:cs typeface="+mn-cs"/>
              </a:rPr>
              <a:t>&gt;&gt;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Closing templates, not stream</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The ambiguity problem in this example cannot be solved by the flex rule of “longest prevails”.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In such cases, input management techniques must be considered for looking ahead with probable solutions that utilize buffers. When buffers are proposed as solution to any particular problem, the buffer length becomes a limit to be complied by the whole analysis! Further to this, additional overhead to “unread” the data might be involved. </a:t>
            </a:r>
            <a:r>
              <a:rPr lang="tr-TR" sz="1200" kern="1200" dirty="0" err="1" smtClean="0">
                <a:solidFill>
                  <a:schemeClr val="tx1"/>
                </a:solidFill>
                <a:effectLst/>
                <a:latin typeface="Arial" panose="020B0604020202020204" pitchFamily="34" charset="0"/>
                <a:ea typeface="+mn-ea"/>
                <a:cs typeface="+mn-cs"/>
              </a:rPr>
              <a:t>See</a:t>
            </a:r>
            <a:r>
              <a:rPr lang="tr-TR"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3"/>
              </a:rPr>
              <a:t>https://web.stanford.edu/class/cs143/lectures/lecture03.pdf</a:t>
            </a:r>
            <a:r>
              <a:rPr lang="en-US" sz="1200" kern="1200" dirty="0" smtClean="0">
                <a:solidFill>
                  <a:schemeClr val="tx1"/>
                </a:solidFill>
                <a:effectLst/>
                <a:latin typeface="Arial" panose="020B0604020202020204" pitchFamily="34" charset="0"/>
                <a:ea typeface="+mn-ea"/>
                <a:cs typeface="+mn-cs"/>
              </a:rPr>
              <a:t>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2809741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Use of two stage buffers managed as character queues is just an example for input management. Applications may choose their own method of handling buffers independent of low level parameters such as I/O buffer lengths as modern systems provide plenty of memory resources and very complex underlying I/O schemes that render consideration of low level parameters useless.</a:t>
            </a:r>
          </a:p>
          <a:p>
            <a:endParaRPr lang="tr-TR" sz="1200" kern="1200" dirty="0" smtClean="0">
              <a:solidFill>
                <a:schemeClr val="tx1"/>
              </a:solidFill>
              <a:effectLst/>
              <a:latin typeface="Arial" panose="020B0604020202020204" pitchFamily="34" charset="0"/>
              <a:ea typeface="+mn-ea"/>
              <a:cs typeface="+mn-cs"/>
            </a:endParaRPr>
          </a:p>
          <a:p>
            <a:r>
              <a:rPr lang="tr-TR" sz="1200" kern="1200" dirty="0" smtClean="0">
                <a:solidFill>
                  <a:schemeClr val="tx1"/>
                </a:solidFill>
                <a:effectLst/>
                <a:latin typeface="Arial" panose="020B0604020202020204" pitchFamily="34" charset="0"/>
                <a:ea typeface="+mn-ea"/>
                <a:cs typeface="+mn-cs"/>
              </a:rPr>
              <a:t>Dragon </a:t>
            </a:r>
            <a:r>
              <a:rPr lang="tr-TR" sz="1200" kern="1200" dirty="0" err="1" smtClean="0">
                <a:solidFill>
                  <a:schemeClr val="tx1"/>
                </a:solidFill>
                <a:effectLst/>
                <a:latin typeface="Arial" panose="020B0604020202020204" pitchFamily="34" charset="0"/>
                <a:ea typeface="+mn-ea"/>
                <a:cs typeface="+mn-cs"/>
              </a:rPr>
              <a:t>Book</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introduces</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sentinels</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while</a:t>
            </a:r>
            <a:r>
              <a:rPr lang="tr-TR" sz="1200" kern="1200" dirty="0" smtClean="0">
                <a:solidFill>
                  <a:schemeClr val="tx1"/>
                </a:solidFill>
                <a:effectLst/>
                <a:latin typeface="Arial" panose="020B0604020202020204" pitchFamily="34" charset="0"/>
                <a:ea typeface="+mn-ea"/>
                <a:cs typeface="+mn-cs"/>
              </a:rPr>
              <a:t> EAC </a:t>
            </a:r>
            <a:r>
              <a:rPr lang="tr-TR" sz="1200" kern="1200" dirty="0" err="1" smtClean="0">
                <a:solidFill>
                  <a:schemeClr val="tx1"/>
                </a:solidFill>
                <a:effectLst/>
                <a:latin typeface="Arial" panose="020B0604020202020204" pitchFamily="34" charset="0"/>
                <a:ea typeface="+mn-ea"/>
                <a:cs typeface="+mn-cs"/>
              </a:rPr>
              <a:t>defines</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input</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and</a:t>
            </a:r>
            <a:r>
              <a:rPr lang="tr-TR" sz="1200" kern="1200" dirty="0" smtClean="0">
                <a:solidFill>
                  <a:schemeClr val="tx1"/>
                </a:solidFill>
                <a:effectLst/>
                <a:latin typeface="Arial" panose="020B0604020202020204" pitchFamily="34" charset="0"/>
                <a:ea typeface="+mn-ea"/>
                <a:cs typeface="+mn-cs"/>
              </a:rPr>
              <a:t> “fence” </a:t>
            </a:r>
            <a:r>
              <a:rPr lang="tr-TR" sz="1200" kern="1200" dirty="0" err="1" smtClean="0">
                <a:solidFill>
                  <a:schemeClr val="tx1"/>
                </a:solidFill>
                <a:effectLst/>
                <a:latin typeface="Arial" panose="020B0604020202020204" pitchFamily="34" charset="0"/>
                <a:ea typeface="+mn-ea"/>
                <a:cs typeface="+mn-cs"/>
              </a:rPr>
              <a:t>pointers</a:t>
            </a:r>
            <a:r>
              <a:rPr lang="tr-TR" sz="1200" kern="1200" dirty="0" smtClean="0">
                <a:solidFill>
                  <a:schemeClr val="tx1"/>
                </a:solidFill>
                <a:effectLst/>
                <a:latin typeface="Arial" panose="020B0604020202020204" pitchFamily="34" charset="0"/>
                <a:ea typeface="+mn-ea"/>
                <a:cs typeface="+mn-cs"/>
              </a:rPr>
              <a:t>.</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4060532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239988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As noted before, regular expression based lexical analyzers are popular for a number of reasons including ad-hoc recognition or automatic generation of efficient recognizers.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Efficient checking of input against a regular expression requires transformation of regular expressions into structures that are used to drive the recognition algorithms in combination with the input.</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274564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15</a:t>
            </a:fld>
            <a:endParaRPr lang="ru-RU" altLang="tr-TR"/>
          </a:p>
        </p:txBody>
      </p:sp>
    </p:spTree>
    <p:extLst>
      <p:ext uri="{BB962C8B-B14F-4D97-AF65-F5344CB8AC3E}">
        <p14:creationId xmlns:p14="http://schemas.microsoft.com/office/powerpoint/2010/main" val="31064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16</a:t>
            </a:fld>
            <a:endParaRPr lang="ru-RU" altLang="tr-TR"/>
          </a:p>
        </p:txBody>
      </p:sp>
    </p:spTree>
    <p:extLst>
      <p:ext uri="{BB962C8B-B14F-4D97-AF65-F5344CB8AC3E}">
        <p14:creationId xmlns:p14="http://schemas.microsoft.com/office/powerpoint/2010/main" val="50619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17</a:t>
            </a:fld>
            <a:endParaRPr lang="ru-RU" altLang="tr-TR"/>
          </a:p>
        </p:txBody>
      </p:sp>
    </p:spTree>
    <p:extLst>
      <p:ext uri="{BB962C8B-B14F-4D97-AF65-F5344CB8AC3E}">
        <p14:creationId xmlns:p14="http://schemas.microsoft.com/office/powerpoint/2010/main" val="3109368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18</a:t>
            </a:fld>
            <a:endParaRPr lang="ru-RU" altLang="tr-TR"/>
          </a:p>
        </p:txBody>
      </p:sp>
    </p:spTree>
    <p:extLst>
      <p:ext uri="{BB962C8B-B14F-4D97-AF65-F5344CB8AC3E}">
        <p14:creationId xmlns:p14="http://schemas.microsoft.com/office/powerpoint/2010/main" val="1361440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19</a:t>
            </a:fld>
            <a:endParaRPr lang="ru-RU" altLang="tr-TR"/>
          </a:p>
        </p:txBody>
      </p:sp>
    </p:spTree>
    <p:extLst>
      <p:ext uri="{BB962C8B-B14F-4D97-AF65-F5344CB8AC3E}">
        <p14:creationId xmlns:p14="http://schemas.microsoft.com/office/powerpoint/2010/main" val="15814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Lexical analysis is the process of identifying the tokens which are basic building blocks of a given language. Basically, a lexical analyzer converts the series of the alphabetical elements to a series of words that are recognizable by the subsequent steps of the language processing. In this sense, the lexical analyzer can be addressed as the tentacles of the language processor on its input.</a:t>
            </a:r>
            <a:endParaRPr lang="tr-TR"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20</a:t>
            </a:fld>
            <a:endParaRPr lang="ru-RU" altLang="tr-TR"/>
          </a:p>
        </p:txBody>
      </p:sp>
    </p:spTree>
    <p:extLst>
      <p:ext uri="{BB962C8B-B14F-4D97-AF65-F5344CB8AC3E}">
        <p14:creationId xmlns:p14="http://schemas.microsoft.com/office/powerpoint/2010/main" val="171362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Subset construction (sometimes referred to as power set construction) is widely applied method to create a DFA structure having the equivalent recognition capability with increased efficiency because the transition function has no epsilon edges and an alphabet symbol leads to one and only one state.</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The method establishes DFA nodes by identifying the eligible subsets from the universal set U of the NFA nodes. To do so, it visits each node in the NFA and calculates epsilon closure of the transitions for each input character. Each examination in this process produces and picks one subset from the U. In the worst case, all subsets are selected. Since the number of the picked subsets determines the number of the steps, the worst case execution time for the algorithm is O(n) = 2</a:t>
            </a:r>
            <a:r>
              <a:rPr lang="en-US" sz="1200" kern="1200" baseline="30000" dirty="0" smtClean="0">
                <a:solidFill>
                  <a:schemeClr val="tx1"/>
                </a:solidFill>
                <a:effectLst/>
                <a:latin typeface="Arial" panose="020B0604020202020204" pitchFamily="34" charset="0"/>
                <a:ea typeface="+mn-ea"/>
                <a:cs typeface="+mn-cs"/>
              </a:rPr>
              <a:t>n</a:t>
            </a:r>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21</a:t>
            </a:fld>
            <a:endParaRPr lang="ru-RU" altLang="tr-TR"/>
          </a:p>
        </p:txBody>
      </p:sp>
    </p:spTree>
    <p:extLst>
      <p:ext uri="{BB962C8B-B14F-4D97-AF65-F5344CB8AC3E}">
        <p14:creationId xmlns:p14="http://schemas.microsoft.com/office/powerpoint/2010/main" val="2470944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It is possible to construct DFA without using Thompson’s construction, although the complexity remains as O(n) = 2</a:t>
            </a:r>
            <a:r>
              <a:rPr lang="en-US" sz="1200" kern="1200" baseline="30000" dirty="0" smtClean="0">
                <a:solidFill>
                  <a:schemeClr val="tx1"/>
                </a:solidFill>
                <a:effectLst/>
                <a:latin typeface="Arial" panose="020B0604020202020204" pitchFamily="34" charset="0"/>
                <a:ea typeface="+mn-ea"/>
                <a:cs typeface="+mn-cs"/>
              </a:rPr>
              <a:t>n</a:t>
            </a:r>
            <a:r>
              <a:rPr lang="en-US" sz="1200" kern="1200" dirty="0" smtClean="0">
                <a:solidFill>
                  <a:schemeClr val="tx1"/>
                </a:solidFill>
                <a:effectLst/>
                <a:latin typeface="Arial" panose="020B0604020202020204" pitchFamily="34" charset="0"/>
                <a:ea typeface="+mn-ea"/>
                <a:cs typeface="+mn-cs"/>
              </a:rPr>
              <a:t>, the resultant DFA may have fewer states.</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Direct construction method applies a simple augmentation to the regular expression, establishes a syntax tree, and generates </a:t>
            </a:r>
            <a:r>
              <a:rPr lang="en-US" sz="1200" kern="1200" dirty="0" err="1" smtClean="0">
                <a:solidFill>
                  <a:schemeClr val="tx1"/>
                </a:solidFill>
                <a:effectLst/>
                <a:latin typeface="Arial" panose="020B0604020202020204" pitchFamily="34" charset="0"/>
                <a:ea typeface="+mn-ea"/>
                <a:cs typeface="+mn-cs"/>
              </a:rPr>
              <a:t>followpos</a:t>
            </a:r>
            <a:r>
              <a:rPr lang="en-US" sz="1200" kern="1200" dirty="0" smtClean="0">
                <a:solidFill>
                  <a:schemeClr val="tx1"/>
                </a:solidFill>
                <a:effectLst/>
                <a:latin typeface="Arial" panose="020B0604020202020204" pitchFamily="34" charset="0"/>
                <a:ea typeface="+mn-ea"/>
                <a:cs typeface="+mn-cs"/>
              </a:rPr>
              <a:t> table using </a:t>
            </a:r>
            <a:r>
              <a:rPr lang="en-US" sz="1200" kern="1200" dirty="0" err="1" smtClean="0">
                <a:solidFill>
                  <a:schemeClr val="tx1"/>
                </a:solidFill>
                <a:effectLst/>
                <a:latin typeface="Arial" panose="020B0604020202020204" pitchFamily="34" charset="0"/>
                <a:ea typeface="+mn-ea"/>
                <a:cs typeface="+mn-cs"/>
              </a:rPr>
              <a:t>firstpos</a:t>
            </a:r>
            <a:r>
              <a:rPr lang="en-US" sz="1200" kern="1200" dirty="0" smtClean="0">
                <a:solidFill>
                  <a:schemeClr val="tx1"/>
                </a:solidFill>
                <a:effectLst/>
                <a:latin typeface="Arial" panose="020B0604020202020204" pitchFamily="34" charset="0"/>
                <a:ea typeface="+mn-ea"/>
                <a:cs typeface="+mn-cs"/>
              </a:rPr>
              <a:t> and </a:t>
            </a:r>
            <a:r>
              <a:rPr lang="en-US" sz="1200" kern="1200" dirty="0" err="1" smtClean="0">
                <a:solidFill>
                  <a:schemeClr val="tx1"/>
                </a:solidFill>
                <a:effectLst/>
                <a:latin typeface="Arial" panose="020B0604020202020204" pitchFamily="34" charset="0"/>
                <a:ea typeface="+mn-ea"/>
                <a:cs typeface="+mn-cs"/>
              </a:rPr>
              <a:t>lastpos</a:t>
            </a:r>
            <a:r>
              <a:rPr lang="en-US" sz="1200" kern="1200" dirty="0" smtClean="0">
                <a:solidFill>
                  <a:schemeClr val="tx1"/>
                </a:solidFill>
                <a:effectLst/>
                <a:latin typeface="Arial" panose="020B0604020202020204" pitchFamily="34" charset="0"/>
                <a:ea typeface="+mn-ea"/>
                <a:cs typeface="+mn-cs"/>
              </a:rPr>
              <a:t> functions, which provide interim sets. It constructs a DFA structure by using the </a:t>
            </a:r>
            <a:r>
              <a:rPr lang="en-US" sz="1200" kern="1200" dirty="0" err="1" smtClean="0">
                <a:solidFill>
                  <a:schemeClr val="tx1"/>
                </a:solidFill>
                <a:effectLst/>
                <a:latin typeface="Arial" panose="020B0604020202020204" pitchFamily="34" charset="0"/>
                <a:ea typeface="+mn-ea"/>
                <a:cs typeface="+mn-cs"/>
              </a:rPr>
              <a:t>followpos</a:t>
            </a:r>
            <a:r>
              <a:rPr lang="en-US" sz="1200" kern="1200" dirty="0" smtClean="0">
                <a:solidFill>
                  <a:schemeClr val="tx1"/>
                </a:solidFill>
                <a:effectLst/>
                <a:latin typeface="Arial" panose="020B0604020202020204" pitchFamily="34" charset="0"/>
                <a:ea typeface="+mn-ea"/>
                <a:cs typeface="+mn-cs"/>
              </a:rPr>
              <a:t> table.</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22</a:t>
            </a:fld>
            <a:endParaRPr lang="ru-RU" altLang="tr-TR"/>
          </a:p>
        </p:txBody>
      </p:sp>
    </p:spTree>
    <p:extLst>
      <p:ext uri="{BB962C8B-B14F-4D97-AF65-F5344CB8AC3E}">
        <p14:creationId xmlns:p14="http://schemas.microsoft.com/office/powerpoint/2010/main" val="3684880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23</a:t>
            </a:fld>
            <a:endParaRPr lang="ru-RU" altLang="tr-TR"/>
          </a:p>
        </p:txBody>
      </p:sp>
    </p:spTree>
    <p:extLst>
      <p:ext uri="{BB962C8B-B14F-4D97-AF65-F5344CB8AC3E}">
        <p14:creationId xmlns:p14="http://schemas.microsoft.com/office/powerpoint/2010/main" val="3999750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DFA structures established by subset construction may generate nodes having identical functionality. When a group of nodes A has same target group of nodes B for all input symbols, the group of nodes A can be reduced to a single node, eliminating extra states in the DFA structure. Hopcroft’s algorithm provides with an efficient method to eliminate the redundant states so that a compact set of states can be obtained. </a:t>
            </a:r>
            <a:endParaRPr lang="tr-TR" sz="1200" kern="1200" dirty="0" smtClean="0">
              <a:solidFill>
                <a:schemeClr val="tx1"/>
              </a:solidFill>
              <a:effectLst/>
              <a:latin typeface="Arial" panose="020B0604020202020204" pitchFamily="34" charset="0"/>
              <a:ea typeface="+mn-ea"/>
              <a:cs typeface="+mn-cs"/>
            </a:endParaRP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Minimization of the states reduces the sparsity when DFA is implemented as a matrix of states and input symbols. Additional minimization may also be considered for minimization of the dimension that represents the input symbols. When rows represent states and columns represent input symbols, identification of the columns having common values helps reduce the number of the columns to represent the DFA. The unified columns are associated with mutually exclusive subsets of symbols, which may cause slight changes in DFA based recognition algorithm.</a:t>
            </a:r>
            <a:endParaRPr lang="tr-TR" sz="1200" kern="1200" dirty="0" smtClean="0">
              <a:solidFill>
                <a:schemeClr val="tx1"/>
              </a:solidFill>
              <a:effectLst/>
              <a:latin typeface="Arial" panose="020B0604020202020204" pitchFamily="34" charset="0"/>
              <a:ea typeface="+mn-ea"/>
              <a:cs typeface="+mn-cs"/>
            </a:endParaRP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Speaking in matrix related terms, the row elimination and the column elimination algorithms can also be constructed by using standard sorting algorithms.</a:t>
            </a:r>
            <a:endParaRPr lang="tr-TR"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24</a:t>
            </a:fld>
            <a:endParaRPr lang="ru-RU" altLang="tr-TR"/>
          </a:p>
        </p:txBody>
      </p:sp>
    </p:spTree>
    <p:extLst>
      <p:ext uri="{BB962C8B-B14F-4D97-AF65-F5344CB8AC3E}">
        <p14:creationId xmlns:p14="http://schemas.microsoft.com/office/powerpoint/2010/main" val="1316933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Standard sorting algorithms can also be considered! After generating a sorting</a:t>
            </a:r>
            <a:r>
              <a:rPr lang="en-US" sz="1200" kern="1200" baseline="0" dirty="0" smtClean="0">
                <a:solidFill>
                  <a:schemeClr val="tx1"/>
                </a:solidFill>
                <a:effectLst/>
                <a:latin typeface="Arial" panose="020B0604020202020204" pitchFamily="34" charset="0"/>
                <a:ea typeface="+mn-ea"/>
                <a:cs typeface="+mn-cs"/>
              </a:rPr>
              <a:t> vector, enumeration of states becomes a straightforward process. Application of column minimization before state minimization is a common practice as alphabet size is usually much bigger than the number of states.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25</a:t>
            </a:fld>
            <a:endParaRPr lang="ru-RU" altLang="tr-TR"/>
          </a:p>
        </p:txBody>
      </p:sp>
    </p:spTree>
    <p:extLst>
      <p:ext uri="{BB962C8B-B14F-4D97-AF65-F5344CB8AC3E}">
        <p14:creationId xmlns:p14="http://schemas.microsoft.com/office/powerpoint/2010/main" val="3149097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26</a:t>
            </a:fld>
            <a:endParaRPr lang="ru-RU" altLang="tr-TR"/>
          </a:p>
        </p:txBody>
      </p:sp>
    </p:spTree>
    <p:extLst>
      <p:ext uri="{BB962C8B-B14F-4D97-AF65-F5344CB8AC3E}">
        <p14:creationId xmlns:p14="http://schemas.microsoft.com/office/powerpoint/2010/main" val="1779001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27</a:t>
            </a:fld>
            <a:endParaRPr lang="ru-RU" altLang="tr-TR"/>
          </a:p>
        </p:txBody>
      </p:sp>
    </p:spTree>
    <p:extLst>
      <p:ext uri="{BB962C8B-B14F-4D97-AF65-F5344CB8AC3E}">
        <p14:creationId xmlns:p14="http://schemas.microsoft.com/office/powerpoint/2010/main" val="358304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The interaction between the lexical analyzer and the parser is shown as above in the infamous Dragon book. This diagram is valid for the widely accepted scheme that processes input in a single pass. According this scheme, lexical analysis phase is oblivious to the context which it is acting in. The advantage of this approach is that the source is received through a stream which does not require substantial buffer size. The whole source program does not need to be held in the process memory space. However, input buffers and techniques to manage these buffers must be integrated to the lexical analysis in a way to allow various needs such as alternate switching, and look ahead.</a:t>
            </a:r>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Buffer management is a highly implementation dependent detail. Use of alternate buffers as a character queue is a probable solution but it is not absolutely necessary.</a:t>
            </a:r>
          </a:p>
          <a:p>
            <a:endParaRPr lang="tr-TR" sz="1200" kern="1200" dirty="0" smtClean="0">
              <a:solidFill>
                <a:schemeClr val="tx1"/>
              </a:solidFill>
              <a:effectLst/>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Unusual cases can be constructed as context dependent, multi-pass analyses, whole source buffer are also applicable especially for the cases where top-down parsing is applied. Alternative approaches can be chosen based on resource availability, complexity, context dependence, and similar. </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103510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terms are introduced here because the lexical analysis deals with strings. These definitions come handy while communicating the parts and properties of the strings.</a:t>
            </a:r>
          </a:p>
          <a:p>
            <a:endParaRPr lang="en-US" dirty="0" smtClean="0"/>
          </a:p>
          <a:p>
            <a:r>
              <a:rPr lang="en-US" dirty="0" smtClean="0"/>
              <a:t>A prefix of string S is any string obtained by removing zero or more symbols from the end of S. For example, ban, banana, and ε are prefixes of banana.</a:t>
            </a:r>
          </a:p>
          <a:p>
            <a:endParaRPr lang="en-US" dirty="0" smtClean="0"/>
          </a:p>
          <a:p>
            <a:r>
              <a:rPr lang="en-US" dirty="0" smtClean="0"/>
              <a:t>A suffix of string s is any string obtained by removing zero or more symbols from the beginning of S. For example, nana, banana, and ε are suffixes of banana.</a:t>
            </a:r>
          </a:p>
          <a:p>
            <a:endParaRPr lang="en-US" dirty="0" smtClean="0"/>
          </a:p>
          <a:p>
            <a:r>
              <a:rPr lang="en-US" dirty="0" smtClean="0"/>
              <a:t>A substring of s is obtained by deleting any prefix and any suffix from S. For instance, banana, nan, and ε are substrings of banana.</a:t>
            </a:r>
          </a:p>
          <a:p>
            <a:endParaRPr lang="en-US" dirty="0" smtClean="0"/>
          </a:p>
          <a:p>
            <a:r>
              <a:rPr lang="en-US" dirty="0" smtClean="0"/>
              <a:t>The proper prefixes, suffixes, and substrings of a string s are those, prefixes, suffixes, and substrings, respectively, of S that are not ε or not equal to S itself.</a:t>
            </a:r>
          </a:p>
          <a:p>
            <a:r>
              <a:rPr lang="en-US" dirty="0" smtClean="0"/>
              <a:t>A subsequence of s is any string formed by deleting zero or more not necessarily consecutive positions of s. For example, </a:t>
            </a:r>
            <a:r>
              <a:rPr lang="en-US" dirty="0" err="1" smtClean="0"/>
              <a:t>baan</a:t>
            </a:r>
            <a:r>
              <a:rPr lang="en-US" dirty="0" smtClean="0"/>
              <a:t> is a subsequence of banana.</a:t>
            </a: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250694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lexical analyzer is built with the capacity to recognize certain set of patterns from its input stream. In a typical language processing setting, the patterns are fixed for the reserved words, separators and delimiters; variable but rule dependent for the literal specifications like constants of various type domains. It is usually safe to state that the reserved word are limited in number but the literals are virtually unlimited, keeping the system imposed limits in mind.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Patterns are string formations that can be recognized at the lexical analysis phase. The patterns are straightforward as in the case of reserved words or complicated as in the well known case of floating point number literals. It is a common approach to use formal representations for the patterns with limited but enough flexibility.</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 string that fits one of the patterns recognizable by the lexical analyzer is called a lexeme. A token is a lexeme attached with context dependent data (a symbol id, position, and similar) that can be referenced from broader contexts, which are established by the subsequent stages of language processing.</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289413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lexical analyzer is built with the capacity to recognize certain set of patterns from its input stream. In a typical language processing setting, the patterns are fixed for the reserved words, separators and delimiters; variable but rule dependent for the literal specifications like constants of various type domains. It is usually safe to state that the reserved word are limited in number but the literals are virtually unlimited, keeping the system imposed limits in mind.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Patterns are string formations that can be recognized at the lexical analysis phase. The patterns are straightforward as in the case of reserved words or complicated as in the well known case of floating point number literals. It is a common approach to use formal representations for the patterns with limited but enough flexibility.</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 string that fits one of the patterns recognizable by the lexical analyzer is called a lexeme. A token is a lexeme attached with context dependent data (a symbol id, position, and similar) that can be referenced from broader contexts, which are established by the subsequent stages of language processing.</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2383725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Before proceeding to the details on lexical analysis, comments are worth noting for their specific handling and processing.</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In some applications, the scanners may be used to skip the parts of the input such as comment sections in the source. In such cases, the comment sections are not converted to the tokens and are not fed into the parsing stage. </a:t>
            </a:r>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Preprocessors can be placed before lexical</a:t>
            </a:r>
            <a:r>
              <a:rPr lang="en-US" sz="1200" kern="1200" baseline="0" dirty="0" smtClean="0">
                <a:solidFill>
                  <a:schemeClr val="tx1"/>
                </a:solidFill>
                <a:effectLst/>
                <a:latin typeface="Arial" panose="020B0604020202020204" pitchFamily="34" charset="0"/>
                <a:ea typeface="+mn-ea"/>
                <a:cs typeface="+mn-cs"/>
              </a:rPr>
              <a:t> analyzers as a component having effect over the whole language processing. In such cases the preprocessor handles delivery of critical contents such as comments, symbols, code location data, and more depending on requirements.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 single source code can be examined by the language processors other than the compiler. Preprocessors, as a prominent example, handle the commands, enable macros, conditional compilation, and file inclusion for C and C++. Further to this, the comments are fed to documentation processors such as Javadoc, </a:t>
            </a:r>
            <a:r>
              <a:rPr lang="en-US" sz="1200" kern="1200" dirty="0" err="1" smtClean="0">
                <a:solidFill>
                  <a:schemeClr val="tx1"/>
                </a:solidFill>
                <a:effectLst/>
                <a:latin typeface="Arial" panose="020B0604020202020204" pitchFamily="34" charset="0"/>
                <a:ea typeface="+mn-ea"/>
                <a:cs typeface="+mn-cs"/>
              </a:rPr>
              <a:t>JSDoc</a:t>
            </a:r>
            <a:r>
              <a:rPr lang="en-US" sz="1200" kern="1200" dirty="0" smtClean="0">
                <a:solidFill>
                  <a:schemeClr val="tx1"/>
                </a:solidFill>
                <a:effectLst/>
                <a:latin typeface="Arial" panose="020B0604020202020204" pitchFamily="34" charset="0"/>
                <a:ea typeface="+mn-ea"/>
                <a:cs typeface="+mn-cs"/>
              </a:rPr>
              <a:t>, </a:t>
            </a:r>
            <a:r>
              <a:rPr lang="en-US" sz="1200" kern="1200" dirty="0" err="1" smtClean="0">
                <a:solidFill>
                  <a:schemeClr val="tx1"/>
                </a:solidFill>
                <a:effectLst/>
                <a:latin typeface="Arial" panose="020B0604020202020204" pitchFamily="34" charset="0"/>
                <a:ea typeface="+mn-ea"/>
                <a:cs typeface="+mn-cs"/>
              </a:rPr>
              <a:t>DoxyGen</a:t>
            </a:r>
            <a:r>
              <a:rPr lang="en-US" sz="1200" kern="1200" dirty="0" smtClean="0">
                <a:solidFill>
                  <a:schemeClr val="tx1"/>
                </a:solidFill>
                <a:effectLst/>
                <a:latin typeface="Arial" panose="020B0604020202020204" pitchFamily="34" charset="0"/>
                <a:ea typeface="+mn-ea"/>
                <a:cs typeface="+mn-cs"/>
              </a:rPr>
              <a:t>, </a:t>
            </a:r>
            <a:r>
              <a:rPr lang="en-US" sz="1200" kern="1200" dirty="0" err="1" smtClean="0">
                <a:solidFill>
                  <a:schemeClr val="tx1"/>
                </a:solidFill>
                <a:effectLst/>
                <a:latin typeface="Arial" panose="020B0604020202020204" pitchFamily="34" charset="0"/>
                <a:ea typeface="+mn-ea"/>
                <a:cs typeface="+mn-cs"/>
              </a:rPr>
              <a:t>PHPDoc</a:t>
            </a:r>
            <a:r>
              <a:rPr lang="en-US" sz="1200" kern="1200" dirty="0" smtClean="0">
                <a:solidFill>
                  <a:schemeClr val="tx1"/>
                </a:solidFill>
                <a:effectLst/>
                <a:latin typeface="Arial" panose="020B0604020202020204" pitchFamily="34" charset="0"/>
                <a:ea typeface="+mn-ea"/>
                <a:cs typeface="+mn-cs"/>
              </a:rPr>
              <a:t> which are the tools named explicitly. In some language implementations such as C# and Swift, specially formed comments are presented as a source level documentation standard with no explicit reference to documentation processor. These tools are useful for generation of API documentation with the convenience of interweaving documentation in proximity of language constructs such as method / function names, parameters, variables, and so on. </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216886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A regular expression is representative of a grammar that generates regular languages. These regular languages can be decided by a finite state automaton.</a:t>
            </a:r>
            <a:endParaRPr lang="tr-TR" sz="1200" kern="1200" dirty="0" smtClean="0">
              <a:solidFill>
                <a:schemeClr val="tx1"/>
              </a:solidFill>
              <a:effectLst/>
              <a:latin typeface="Arial" panose="020B0604020202020204" pitchFamily="34" charset="0"/>
              <a:ea typeface="+mn-ea"/>
              <a:cs typeface="+mn-cs"/>
            </a:endParaRPr>
          </a:p>
          <a:p>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Regular expressions are string constructs with the capacity of recognizing certain character sequences. As we will see later, a regular expression corresponds to a deterministic finite automaton that will enable efficient recognition of the pattern that can be found in the source input.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Use of regular expressions to describe the patterns that will be recognized by the lexical analyzer is a common approach with the benefits as noted below.</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Ease of specification and maintenance.</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Ad-hoc recognition or automatic generation of efficient recognizers.</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404067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Regular expressions are formalisms that can be introduced by using following rules.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pPr lvl="0"/>
            <a:r>
              <a:rPr lang="el-GR" sz="1200" kern="1200" dirty="0" smtClean="0">
                <a:solidFill>
                  <a:schemeClr val="tx1"/>
                </a:solidFill>
                <a:effectLst/>
                <a:latin typeface="Arial" panose="020B0604020202020204" pitchFamily="34" charset="0"/>
                <a:ea typeface="+mn-ea"/>
                <a:cs typeface="+mn-cs"/>
              </a:rPr>
              <a:t>ε</a:t>
            </a:r>
            <a:r>
              <a:rPr lang="en-US" sz="1200" kern="1200" dirty="0" smtClean="0">
                <a:solidFill>
                  <a:schemeClr val="tx1"/>
                </a:solidFill>
                <a:effectLst/>
                <a:latin typeface="Arial" panose="020B0604020202020204" pitchFamily="34" charset="0"/>
                <a:ea typeface="+mn-ea"/>
                <a:cs typeface="+mn-cs"/>
              </a:rPr>
              <a:t> denotes empty string and is a valid regular expression that recognizes an empty string.</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If </a:t>
            </a:r>
            <a:r>
              <a:rPr lang="el-GR" sz="1200" kern="1200" dirty="0" smtClean="0">
                <a:solidFill>
                  <a:schemeClr val="tx1"/>
                </a:solidFill>
                <a:effectLst/>
                <a:latin typeface="Arial" panose="020B0604020202020204" pitchFamily="34" charset="0"/>
                <a:ea typeface="+mn-ea"/>
                <a:cs typeface="+mn-cs"/>
              </a:rPr>
              <a:t>α</a:t>
            </a:r>
            <a:r>
              <a:rPr lang="en-US" sz="1200" kern="1200" dirty="0" smtClean="0">
                <a:solidFill>
                  <a:schemeClr val="tx1"/>
                </a:solidFill>
                <a:effectLst/>
                <a:latin typeface="Arial" panose="020B0604020202020204" pitchFamily="34" charset="0"/>
                <a:ea typeface="+mn-ea"/>
                <a:cs typeface="+mn-cs"/>
              </a:rPr>
              <a:t> is an element of the Alphabet A then </a:t>
            </a:r>
            <a:r>
              <a:rPr lang="el-GR" sz="1200" kern="1200" dirty="0" smtClean="0">
                <a:solidFill>
                  <a:schemeClr val="tx1"/>
                </a:solidFill>
                <a:effectLst/>
                <a:latin typeface="Arial" panose="020B0604020202020204" pitchFamily="34" charset="0"/>
                <a:ea typeface="+mn-ea"/>
                <a:cs typeface="+mn-cs"/>
              </a:rPr>
              <a:t>α</a:t>
            </a:r>
            <a:r>
              <a:rPr lang="en-US" sz="1200" kern="1200" dirty="0" smtClean="0">
                <a:solidFill>
                  <a:schemeClr val="tx1"/>
                </a:solidFill>
                <a:effectLst/>
                <a:latin typeface="Arial" panose="020B0604020202020204" pitchFamily="34" charset="0"/>
                <a:ea typeface="+mn-ea"/>
                <a:cs typeface="+mn-cs"/>
              </a:rPr>
              <a:t> forms a regular expression r that recognizes </a:t>
            </a:r>
            <a:r>
              <a:rPr lang="el-GR" sz="1200" kern="1200" dirty="0" smtClean="0">
                <a:solidFill>
                  <a:schemeClr val="tx1"/>
                </a:solidFill>
                <a:effectLst/>
                <a:latin typeface="Arial" panose="020B0604020202020204" pitchFamily="34" charset="0"/>
                <a:ea typeface="+mn-ea"/>
                <a:cs typeface="+mn-cs"/>
              </a:rPr>
              <a:t>α</a:t>
            </a:r>
            <a:r>
              <a:rPr lang="en-US" sz="1200" kern="1200" dirty="0" smtClean="0">
                <a:solidFill>
                  <a:schemeClr val="tx1"/>
                </a:solidFill>
                <a:effectLst/>
                <a:latin typeface="Arial" panose="020B0604020202020204" pitchFamily="34" charset="0"/>
                <a:ea typeface="+mn-ea"/>
                <a:cs typeface="+mn-cs"/>
              </a:rPr>
              <a:t>.</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and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are regular expressions than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3</a:t>
            </a:r>
            <a:r>
              <a:rPr lang="en-US" sz="1200" kern="1200" dirty="0" smtClean="0">
                <a:solidFill>
                  <a:schemeClr val="tx1"/>
                </a:solidFill>
                <a:effectLst/>
                <a:latin typeface="Arial" panose="020B0604020202020204" pitchFamily="34" charset="0"/>
                <a:ea typeface="+mn-ea"/>
                <a:cs typeface="+mn-cs"/>
              </a:rPr>
              <a:t> that recognizes the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followed by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This is known as concatenation.</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and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are regular expression then r</a:t>
            </a:r>
            <a:r>
              <a:rPr lang="en-US" sz="1200" kern="1200" baseline="-25000" dirty="0" smtClean="0">
                <a:solidFill>
                  <a:schemeClr val="tx1"/>
                </a:solidFill>
                <a:effectLst/>
                <a:latin typeface="Arial" panose="020B0604020202020204" pitchFamily="34" charset="0"/>
                <a:ea typeface="+mn-ea"/>
                <a:cs typeface="+mn-cs"/>
              </a:rPr>
              <a:t>1 </a:t>
            </a:r>
            <a:r>
              <a:rPr lang="en-US" sz="1200" kern="1200" dirty="0" smtClean="0">
                <a:solidFill>
                  <a:schemeClr val="tx1"/>
                </a:solidFill>
                <a:effectLst/>
                <a:latin typeface="Arial" panose="020B0604020202020204" pitchFamily="34" charset="0"/>
                <a:ea typeface="+mn-ea"/>
                <a:cs typeface="+mn-cs"/>
              </a:rPr>
              <a:t>|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3</a:t>
            </a:r>
            <a:r>
              <a:rPr lang="en-US" sz="1200" kern="1200" dirty="0" smtClean="0">
                <a:solidFill>
                  <a:schemeClr val="tx1"/>
                </a:solidFill>
                <a:effectLst/>
                <a:latin typeface="Arial" panose="020B0604020202020204" pitchFamily="34" charset="0"/>
                <a:ea typeface="+mn-ea"/>
                <a:cs typeface="+mn-cs"/>
              </a:rPr>
              <a:t> that recognizes either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or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This is known as alternation.</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regular expression then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that recognizes zero or more occurrences of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This is known as Kleene Closure or simply closure.</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Last three rules imply that regular expressions are closed under concatenation, alternation, and closure.</a:t>
            </a:r>
            <a:endParaRPr lang="tr-TR" sz="1200" kern="1200" dirty="0" smtClean="0">
              <a:solidFill>
                <a:schemeClr val="tx1"/>
              </a:solidFill>
              <a:effectLst/>
              <a:latin typeface="Arial" panose="020B0604020202020204" pitchFamily="34" charset="0"/>
              <a:ea typeface="+mn-ea"/>
              <a:cs typeface="+mn-cs"/>
            </a:endParaRPr>
          </a:p>
          <a:p>
            <a:endParaRPr lang="en-US" dirty="0" smtClean="0"/>
          </a:p>
          <a:p>
            <a:r>
              <a:rPr lang="en-US" sz="1200" kern="1200" dirty="0" smtClean="0">
                <a:solidFill>
                  <a:schemeClr val="tx1"/>
                </a:solidFill>
                <a:effectLst/>
                <a:latin typeface="Arial" panose="020B0604020202020204" pitchFamily="34" charset="0"/>
                <a:ea typeface="+mn-ea"/>
                <a:cs typeface="+mn-cs"/>
              </a:rPr>
              <a:t>Precedence control.</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The order of precedence from the highest to the lowest is “closure”, “concatenation”, and “alternation”. Parentheses can be used to establish control over precedence. 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that recognizes the same languages that are recognized by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Practical closure notations.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Additional closures are possible for practical use. 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than r</a:t>
            </a:r>
            <a:r>
              <a:rPr lang="en-US" sz="1200" kern="1200" baseline="-25000" dirty="0" smtClean="0">
                <a:solidFill>
                  <a:schemeClr val="tx1"/>
                </a:solidFill>
                <a:effectLst/>
                <a:latin typeface="Arial" panose="020B0604020202020204" pitchFamily="34" charset="0"/>
                <a:ea typeface="+mn-ea"/>
                <a:cs typeface="+mn-cs"/>
              </a:rPr>
              <a:t>1</a:t>
            </a:r>
            <a:r>
              <a:rPr lang="en-US" sz="1200" kern="1200" baseline="30000" dirty="0" smtClean="0">
                <a:solidFill>
                  <a:schemeClr val="tx1"/>
                </a:solidFill>
                <a:effectLst/>
                <a:latin typeface="Arial" panose="020B0604020202020204" pitchFamily="34" charset="0"/>
                <a:ea typeface="+mn-ea"/>
                <a:cs typeface="+mn-cs"/>
              </a:rPr>
              <a:t>i</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which recognizes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a:t>
            </a:r>
            <a:r>
              <a:rPr lang="en-US" sz="1200" kern="1200" dirty="0" err="1" smtClean="0">
                <a:solidFill>
                  <a:schemeClr val="tx1"/>
                </a:solidFill>
                <a:effectLst/>
                <a:latin typeface="Arial" panose="020B0604020202020204" pitchFamily="34" charset="0"/>
                <a:ea typeface="+mn-ea"/>
                <a:cs typeface="+mn-cs"/>
              </a:rPr>
              <a:t>i</a:t>
            </a:r>
            <a:r>
              <a:rPr lang="en-US" sz="1200" kern="1200" dirty="0" smtClean="0">
                <a:solidFill>
                  <a:schemeClr val="tx1"/>
                </a:solidFill>
                <a:effectLst/>
                <a:latin typeface="Arial" panose="020B0604020202020204" pitchFamily="34" charset="0"/>
                <a:ea typeface="+mn-ea"/>
                <a:cs typeface="+mn-cs"/>
              </a:rPr>
              <a:t> times. This is known as finite closure. 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than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which recognizes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one or more times. Finally if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is a regular expression r</a:t>
            </a:r>
            <a:r>
              <a:rPr lang="en-US" sz="1200" kern="1200" baseline="-25000" dirty="0" smtClean="0">
                <a:solidFill>
                  <a:schemeClr val="tx1"/>
                </a:solidFill>
                <a:effectLst/>
                <a:latin typeface="Arial" panose="020B0604020202020204" pitchFamily="34" charset="0"/>
                <a:ea typeface="+mn-ea"/>
                <a:cs typeface="+mn-cs"/>
              </a:rPr>
              <a:t>2</a:t>
            </a:r>
            <a:r>
              <a:rPr lang="en-US" sz="1200" kern="1200" dirty="0" smtClean="0">
                <a:solidFill>
                  <a:schemeClr val="tx1"/>
                </a:solidFill>
                <a:effectLst/>
                <a:latin typeface="Arial" panose="020B0604020202020204" pitchFamily="34" charset="0"/>
                <a:ea typeface="+mn-ea"/>
                <a:cs typeface="+mn-cs"/>
              </a:rPr>
              <a:t> which recognizes r</a:t>
            </a:r>
            <a:r>
              <a:rPr lang="en-US" sz="1200" kern="1200" baseline="-25000" dirty="0" smtClean="0">
                <a:solidFill>
                  <a:schemeClr val="tx1"/>
                </a:solidFill>
                <a:effectLst/>
                <a:latin typeface="Arial" panose="020B0604020202020204" pitchFamily="34" charset="0"/>
                <a:ea typeface="+mn-ea"/>
                <a:cs typeface="+mn-cs"/>
              </a:rPr>
              <a:t>1</a:t>
            </a:r>
            <a:r>
              <a:rPr lang="en-US" sz="1200" kern="1200" dirty="0" smtClean="0">
                <a:solidFill>
                  <a:schemeClr val="tx1"/>
                </a:solidFill>
                <a:effectLst/>
                <a:latin typeface="Arial" panose="020B0604020202020204" pitchFamily="34" charset="0"/>
                <a:ea typeface="+mn-ea"/>
                <a:cs typeface="+mn-cs"/>
              </a:rPr>
              <a:t> zero or more times.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Operations out of notations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pPr lvl="0"/>
            <a:r>
              <a:rPr lang="en-US" sz="1200" kern="1200" dirty="0" smtClean="0">
                <a:solidFill>
                  <a:schemeClr val="tx1"/>
                </a:solidFill>
                <a:effectLst/>
                <a:latin typeface="Arial" panose="020B0604020202020204" pitchFamily="34" charset="0"/>
                <a:ea typeface="+mn-ea"/>
                <a:cs typeface="+mn-cs"/>
              </a:rPr>
              <a:t>Intersection and negation are also examined when regular languages are concerned, notations for these to operations will not be addressed in this course. However, it is good to keep in mind that, negation is inverting the “accepting” property of each node in a DFA, and intersection can algebraically be rewritten in terms of union (alternation) and negation.</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2331573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hyperlink" Target="https://epaperpress.com/lexandyacc/download/flex.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eb.stanford.edu/class/cs143/lectures/lecture03.pdf"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504825"/>
          </a:xfrm>
        </p:spPr>
        <p:txBody>
          <a:bodyPr/>
          <a:lstStyle/>
          <a:p>
            <a:r>
              <a:rPr lang="en-US" altLang="tr-TR" sz="2400" dirty="0" smtClean="0">
                <a:solidFill>
                  <a:srgbClr val="3ECF29"/>
                </a:solidFill>
              </a:rPr>
              <a:t>Lexical Analysis</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Regular Expressions</a:t>
            </a:r>
            <a:endParaRPr lang="en-GB" sz="4000" b="1" dirty="0">
              <a:solidFill>
                <a:srgbClr val="3ECF29"/>
              </a:solidFill>
            </a:endParaRPr>
          </a:p>
        </p:txBody>
      </p:sp>
      <p:sp>
        <p:nvSpPr>
          <p:cNvPr id="3" name="TextBox 2"/>
          <p:cNvSpPr txBox="1"/>
          <p:nvPr/>
        </p:nvSpPr>
        <p:spPr>
          <a:xfrm>
            <a:off x="231775" y="2947654"/>
            <a:ext cx="3352800" cy="1708160"/>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lvl1pPr>
          </a:lstStyle>
          <a:p>
            <a:r>
              <a:rPr lang="en-US" dirty="0" smtClean="0"/>
              <a:t>Tools (Lex, Flex, </a:t>
            </a:r>
            <a:r>
              <a:rPr lang="en-US" dirty="0" err="1" smtClean="0"/>
              <a:t>Antlr</a:t>
            </a:r>
            <a:r>
              <a:rPr lang="en-US" dirty="0" smtClean="0"/>
              <a:t>, …)</a:t>
            </a:r>
          </a:p>
          <a:p>
            <a:r>
              <a:rPr lang="en-US" dirty="0" smtClean="0"/>
              <a:t>Code Generation</a:t>
            </a:r>
          </a:p>
          <a:p>
            <a:r>
              <a:rPr lang="en-US" dirty="0" smtClean="0"/>
              <a:t>Conventions </a:t>
            </a:r>
            <a:r>
              <a:rPr lang="en-US" smtClean="0"/>
              <a:t>and Toolchains</a:t>
            </a:r>
            <a:endParaRPr lang="en-US" dirty="0" smtClean="0"/>
          </a:p>
          <a:p>
            <a:endParaRPr lang="en-US" dirty="0" smtClean="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462201"/>
            <a:ext cx="4765675" cy="4048125"/>
          </a:xfrm>
          <a:prstGeom prst="rect">
            <a:avLst/>
          </a:prstGeom>
          <a:noFill/>
          <a:ln>
            <a:noFill/>
          </a:ln>
        </p:spPr>
      </p:pic>
      <p:sp>
        <p:nvSpPr>
          <p:cNvPr id="5" name="TextBox 4"/>
          <p:cNvSpPr txBox="1"/>
          <p:nvPr/>
        </p:nvSpPr>
        <p:spPr>
          <a:xfrm>
            <a:off x="1492619" y="6019800"/>
            <a:ext cx="7086600" cy="276999"/>
          </a:xfrm>
          <a:prstGeom prst="rect">
            <a:avLst/>
          </a:prstGeom>
          <a:noFill/>
        </p:spPr>
        <p:txBody>
          <a:bodyPr wrap="square" rtlCol="0">
            <a:spAutoFit/>
          </a:bodyPr>
          <a:lstStyle/>
          <a:p>
            <a:pPr algn="r"/>
            <a:r>
              <a:rPr lang="en-GB" sz="1200" b="0" dirty="0" smtClean="0">
                <a:hlinkClick r:id="rId4"/>
              </a:rPr>
              <a:t>Excerpt from flex manual. https</a:t>
            </a:r>
            <a:r>
              <a:rPr lang="en-GB" sz="1200" b="0" dirty="0">
                <a:hlinkClick r:id="rId4"/>
              </a:rPr>
              <a:t>://</a:t>
            </a:r>
            <a:r>
              <a:rPr lang="en-GB" sz="1200" b="0" dirty="0" smtClean="0">
                <a:hlinkClick r:id="rId4"/>
              </a:rPr>
              <a:t>epaperpress.com/lexandyacc/download/flex.pdf</a:t>
            </a:r>
            <a:r>
              <a:rPr lang="en-GB" sz="1200" b="0" dirty="0" smtClean="0"/>
              <a:t> </a:t>
            </a:r>
            <a:endParaRPr lang="en-GB" sz="1200" b="0" dirty="0"/>
          </a:p>
        </p:txBody>
      </p:sp>
    </p:spTree>
    <p:extLst>
      <p:ext uri="{BB962C8B-B14F-4D97-AF65-F5344CB8AC3E}">
        <p14:creationId xmlns:p14="http://schemas.microsoft.com/office/powerpoint/2010/main" val="2199373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8175" y="1417638"/>
            <a:ext cx="6473825" cy="4001095"/>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lvl1pPr>
          </a:lstStyle>
          <a:p>
            <a:r>
              <a:rPr lang="en-US" dirty="0"/>
              <a:t>C++ template syntax</a:t>
            </a:r>
            <a:r>
              <a:rPr lang="en-US" dirty="0" smtClean="0"/>
              <a:t>:</a:t>
            </a:r>
          </a:p>
          <a:p>
            <a:endParaRPr lang="tr-TR" dirty="0"/>
          </a:p>
          <a:p>
            <a:pPr lvl="1"/>
            <a:r>
              <a:rPr lang="en-US" dirty="0">
                <a:latin typeface="Courier New" panose="02070309020205020404" pitchFamily="49" charset="0"/>
                <a:cs typeface="Courier New" panose="02070309020205020404" pitchFamily="49" charset="0"/>
              </a:rPr>
              <a:t>Foo&lt;Bar</a:t>
            </a:r>
            <a:r>
              <a:rPr lang="en-US" dirty="0" smtClean="0">
                <a:latin typeface="Courier New" panose="02070309020205020404" pitchFamily="49" charset="0"/>
                <a:cs typeface="Courier New" panose="02070309020205020404" pitchFamily="49" charset="0"/>
              </a:rPr>
              <a:t>&gt;</a:t>
            </a:r>
          </a:p>
          <a:p>
            <a:pPr lvl="1"/>
            <a:endParaRPr lang="tr-TR" dirty="0">
              <a:latin typeface="Courier New" panose="02070309020205020404" pitchFamily="49" charset="0"/>
              <a:cs typeface="Courier New" panose="02070309020205020404" pitchFamily="49" charset="0"/>
            </a:endParaRPr>
          </a:p>
          <a:p>
            <a:r>
              <a:rPr lang="en-US" dirty="0"/>
              <a:t>C++ stream syntax:</a:t>
            </a:r>
            <a:endParaRPr lang="tr-TR" dirty="0"/>
          </a:p>
          <a:p>
            <a:pPr lvl="1"/>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cin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&gt;&gt; </a:t>
            </a:r>
            <a:r>
              <a:rPr lang="en-US" dirty="0" err="1">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a:t>
            </a:r>
          </a:p>
          <a:p>
            <a:pPr lvl="1"/>
            <a:endParaRPr lang="tr-TR" dirty="0">
              <a:latin typeface="Courier New" panose="02070309020205020404" pitchFamily="49" charset="0"/>
              <a:cs typeface="Courier New" panose="02070309020205020404" pitchFamily="49" charset="0"/>
            </a:endParaRPr>
          </a:p>
          <a:p>
            <a:r>
              <a:rPr lang="en-US" dirty="0"/>
              <a:t>But there is a conflict with nested templates</a:t>
            </a:r>
            <a:r>
              <a:rPr lang="en-US" dirty="0" smtClean="0"/>
              <a:t>:</a:t>
            </a:r>
          </a:p>
          <a:p>
            <a:endParaRPr lang="tr-TR" dirty="0"/>
          </a:p>
          <a:p>
            <a:pPr lvl="1"/>
            <a:r>
              <a:rPr lang="en-US" dirty="0">
                <a:latin typeface="Courier New" panose="02070309020205020404" pitchFamily="49" charset="0"/>
                <a:cs typeface="Courier New" panose="02070309020205020404" pitchFamily="49" charset="0"/>
              </a:rPr>
              <a:t>Foo&lt;Bar&lt;</a:t>
            </a:r>
            <a:r>
              <a:rPr lang="en-US" dirty="0" err="1">
                <a:latin typeface="Courier New" panose="02070309020205020404" pitchFamily="49" charset="0"/>
                <a:cs typeface="Courier New" panose="02070309020205020404" pitchFamily="49" charset="0"/>
              </a:rPr>
              <a:t>Bazz</a:t>
            </a:r>
            <a:r>
              <a:rPr lang="en-US" dirty="0" smtClean="0">
                <a:latin typeface="Courier New" panose="02070309020205020404" pitchFamily="49" charset="0"/>
                <a:cs typeface="Courier New" panose="02070309020205020404" pitchFamily="49" charset="0"/>
              </a:rPr>
              <a:t>&gt;&gt;</a:t>
            </a:r>
          </a:p>
          <a:p>
            <a:pPr lvl="1"/>
            <a:endParaRPr lang="tr-TR" dirty="0">
              <a:latin typeface="Courier New" panose="02070309020205020404" pitchFamily="49" charset="0"/>
              <a:cs typeface="Courier New" panose="02070309020205020404" pitchFamily="49" charset="0"/>
            </a:endParaRPr>
          </a:p>
          <a:p>
            <a:pPr lvl="1"/>
            <a:r>
              <a:rPr lang="en-US" dirty="0"/>
              <a:t>Closing templates, not </a:t>
            </a:r>
            <a:r>
              <a:rPr lang="en-US" dirty="0" smtClean="0"/>
              <a:t>stream</a:t>
            </a:r>
            <a:endParaRPr lang="tr-TR" dirty="0"/>
          </a:p>
        </p:txBody>
      </p:sp>
      <p:sp>
        <p:nvSpPr>
          <p:cNvPr id="2" name="Title 1"/>
          <p:cNvSpPr>
            <a:spLocks noGrp="1"/>
          </p:cNvSpPr>
          <p:nvPr>
            <p:ph type="title"/>
          </p:nvPr>
        </p:nvSpPr>
        <p:spPr/>
        <p:txBody>
          <a:bodyPr/>
          <a:lstStyle/>
          <a:p>
            <a:pPr algn="r"/>
            <a:r>
              <a:rPr lang="en-GB" sz="4000" b="1" dirty="0" smtClean="0">
                <a:solidFill>
                  <a:srgbClr val="3ECF29"/>
                </a:solidFill>
              </a:rPr>
              <a:t>Look Ahead!</a:t>
            </a:r>
            <a:endParaRPr lang="en-GB" sz="4000" b="1" dirty="0">
              <a:solidFill>
                <a:srgbClr val="3ECF29"/>
              </a:solidFill>
            </a:endParaRPr>
          </a:p>
        </p:txBody>
      </p:sp>
      <p:sp>
        <p:nvSpPr>
          <p:cNvPr id="5" name="TextBox 4"/>
          <p:cNvSpPr txBox="1"/>
          <p:nvPr/>
        </p:nvSpPr>
        <p:spPr>
          <a:xfrm>
            <a:off x="1908175" y="5791200"/>
            <a:ext cx="7086600" cy="276999"/>
          </a:xfrm>
          <a:prstGeom prst="rect">
            <a:avLst/>
          </a:prstGeom>
          <a:noFill/>
        </p:spPr>
        <p:txBody>
          <a:bodyPr wrap="square" rtlCol="0">
            <a:spAutoFit/>
          </a:bodyPr>
          <a:lstStyle/>
          <a:p>
            <a:r>
              <a:rPr lang="en-GB" sz="1200" b="0" dirty="0" smtClean="0"/>
              <a:t>Excerpt from </a:t>
            </a:r>
            <a:r>
              <a:rPr lang="en-GB" sz="1200" b="0" dirty="0" smtClean="0">
                <a:hlinkClick r:id="rId3"/>
              </a:rPr>
              <a:t>https</a:t>
            </a:r>
            <a:r>
              <a:rPr lang="en-GB" sz="1200" b="0" dirty="0">
                <a:hlinkClick r:id="rId3"/>
              </a:rPr>
              <a:t>://</a:t>
            </a:r>
            <a:r>
              <a:rPr lang="en-GB" sz="1200" b="0" dirty="0" smtClean="0">
                <a:hlinkClick r:id="rId3"/>
              </a:rPr>
              <a:t>web.stanford.edu/class/cs143/lectures/lecture03.pdf</a:t>
            </a:r>
            <a:r>
              <a:rPr lang="en-GB" sz="1200" b="0" dirty="0" smtClean="0"/>
              <a:t>  </a:t>
            </a:r>
            <a:endParaRPr lang="en-GB" sz="1200" b="0" dirty="0"/>
          </a:p>
        </p:txBody>
      </p:sp>
    </p:spTree>
    <p:extLst>
      <p:ext uri="{BB962C8B-B14F-4D97-AF65-F5344CB8AC3E}">
        <p14:creationId xmlns:p14="http://schemas.microsoft.com/office/powerpoint/2010/main" val="4927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Look Ahead!</a:t>
            </a:r>
            <a:endParaRPr lang="en-GB" sz="4000" b="1" dirty="0">
              <a:solidFill>
                <a:srgbClr val="3ECF29"/>
              </a:solidFill>
            </a:endParaRPr>
          </a:p>
        </p:txBody>
      </p:sp>
      <p:sp>
        <p:nvSpPr>
          <p:cNvPr id="5" name="TextBox 4"/>
          <p:cNvSpPr txBox="1"/>
          <p:nvPr/>
        </p:nvSpPr>
        <p:spPr>
          <a:xfrm>
            <a:off x="1908175" y="4658856"/>
            <a:ext cx="4949825" cy="276999"/>
          </a:xfrm>
          <a:prstGeom prst="rect">
            <a:avLst/>
          </a:prstGeom>
          <a:noFill/>
        </p:spPr>
        <p:txBody>
          <a:bodyPr wrap="square" rtlCol="0">
            <a:spAutoFit/>
          </a:bodyPr>
          <a:lstStyle/>
          <a:p>
            <a:r>
              <a:rPr lang="en-GB" sz="1200" b="0" dirty="0" smtClean="0"/>
              <a:t>Diagram from </a:t>
            </a:r>
            <a:r>
              <a:rPr lang="en-US" sz="1200" b="0" dirty="0"/>
              <a:t>“Cooper, K.D., </a:t>
            </a:r>
            <a:r>
              <a:rPr lang="en-US" sz="1200" b="0" dirty="0" err="1"/>
              <a:t>Torczon</a:t>
            </a:r>
            <a:r>
              <a:rPr lang="en-US" sz="1200" b="0" dirty="0"/>
              <a:t>, L.; Engineering A Compiler</a:t>
            </a:r>
            <a:r>
              <a:rPr lang="en-US" sz="1200" b="0" dirty="0" smtClean="0"/>
              <a:t>”</a:t>
            </a:r>
            <a:endParaRPr lang="en-US" sz="1200" b="0" dirty="0"/>
          </a:p>
        </p:txBody>
      </p:sp>
      <p:sp>
        <p:nvSpPr>
          <p:cNvPr id="6" name="TextBox 5"/>
          <p:cNvSpPr txBox="1"/>
          <p:nvPr/>
        </p:nvSpPr>
        <p:spPr>
          <a:xfrm>
            <a:off x="1908175" y="1981200"/>
            <a:ext cx="4267200" cy="369332"/>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lvl1pPr>
          </a:lstStyle>
          <a:p>
            <a:r>
              <a:rPr lang="en-US" dirty="0" smtClean="0"/>
              <a:t>IO / Buffering Techniques</a:t>
            </a:r>
            <a:endParaRPr lang="tr-TR"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81199" y="2752218"/>
            <a:ext cx="6373471" cy="1057782"/>
          </a:xfrm>
          <a:prstGeom prst="rect">
            <a:avLst/>
          </a:prstGeom>
          <a:noFill/>
          <a:ln>
            <a:noFill/>
          </a:ln>
        </p:spPr>
      </p:pic>
    </p:spTree>
    <p:extLst>
      <p:ext uri="{BB962C8B-B14F-4D97-AF65-F5344CB8AC3E}">
        <p14:creationId xmlns:p14="http://schemas.microsoft.com/office/powerpoint/2010/main" val="2865389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FSA Based Recognition</a:t>
            </a:r>
            <a:endParaRPr lang="en-GB" sz="4000" b="1" dirty="0">
              <a:solidFill>
                <a:srgbClr val="3ECF29"/>
              </a:solidFill>
            </a:endParaRPr>
          </a:p>
        </p:txBody>
      </p:sp>
      <p:sp>
        <p:nvSpPr>
          <p:cNvPr id="11" name="TextBox 10"/>
          <p:cNvSpPr txBox="1"/>
          <p:nvPr/>
        </p:nvSpPr>
        <p:spPr>
          <a:xfrm>
            <a:off x="2133600" y="1752600"/>
            <a:ext cx="4245521" cy="369332"/>
          </a:xfrm>
          <a:prstGeom prst="rect">
            <a:avLst/>
          </a:prstGeom>
          <a:noFill/>
        </p:spPr>
        <p:txBody>
          <a:bodyPr wrap="none" rtlCol="0">
            <a:spAutoFit/>
          </a:bodyPr>
          <a:lstStyle/>
          <a:p>
            <a:r>
              <a:rPr lang="en-GB" dirty="0" smtClean="0"/>
              <a:t>A Reminder on Finite State Automata</a:t>
            </a:r>
            <a:endParaRPr lang="en-GB" dirty="0"/>
          </a:p>
        </p:txBody>
      </p:sp>
      <p:sp>
        <p:nvSpPr>
          <p:cNvPr id="12" name="TextBox 11"/>
          <p:cNvSpPr txBox="1"/>
          <p:nvPr/>
        </p:nvSpPr>
        <p:spPr>
          <a:xfrm>
            <a:off x="2163726" y="2362200"/>
            <a:ext cx="2743200" cy="369332"/>
          </a:xfrm>
          <a:prstGeom prst="rect">
            <a:avLst/>
          </a:prstGeom>
          <a:noFill/>
        </p:spPr>
        <p:txBody>
          <a:bodyPr wrap="square" rtlCol="0">
            <a:spAutoFit/>
          </a:bodyPr>
          <a:lstStyle/>
          <a:p>
            <a:r>
              <a:rPr lang="en-GB" dirty="0" smtClean="0"/>
              <a:t>(S, </a:t>
            </a:r>
            <a:r>
              <a:rPr lang="el-GR" dirty="0" smtClean="0"/>
              <a:t>Σ</a:t>
            </a:r>
            <a:r>
              <a:rPr lang="en-US" dirty="0" smtClean="0"/>
              <a:t>, </a:t>
            </a:r>
            <a:r>
              <a:rPr lang="el-GR" dirty="0" smtClean="0"/>
              <a:t>δ</a:t>
            </a:r>
            <a:r>
              <a:rPr lang="en-US" dirty="0" smtClean="0"/>
              <a:t>, s</a:t>
            </a:r>
            <a:r>
              <a:rPr lang="en-US" baseline="-25000" dirty="0" smtClean="0"/>
              <a:t>0</a:t>
            </a:r>
            <a:r>
              <a:rPr lang="en-US" dirty="0" smtClean="0"/>
              <a:t>, S</a:t>
            </a:r>
            <a:r>
              <a:rPr lang="en-US" baseline="-25000" dirty="0" smtClean="0"/>
              <a:t>A</a:t>
            </a:r>
            <a:r>
              <a:rPr lang="en-US" dirty="0" smtClean="0"/>
              <a:t>)</a:t>
            </a:r>
            <a:r>
              <a:rPr lang="en-GB" dirty="0" smtClean="0"/>
              <a:t>   </a:t>
            </a:r>
            <a:endParaRPr lang="en-GB" dirty="0"/>
          </a:p>
        </p:txBody>
      </p:sp>
      <p:sp>
        <p:nvSpPr>
          <p:cNvPr id="13" name="TextBox 12"/>
          <p:cNvSpPr txBox="1"/>
          <p:nvPr/>
        </p:nvSpPr>
        <p:spPr>
          <a:xfrm>
            <a:off x="1179513" y="3429000"/>
            <a:ext cx="3260957" cy="1754326"/>
          </a:xfrm>
          <a:prstGeom prst="rect">
            <a:avLst/>
          </a:prstGeom>
          <a:noFill/>
        </p:spPr>
        <p:txBody>
          <a:bodyPr wrap="none" rtlCol="0">
            <a:spAutoFit/>
          </a:bodyPr>
          <a:lstStyle/>
          <a:p>
            <a:r>
              <a:rPr lang="en-US" dirty="0" smtClean="0"/>
              <a:t>S: Set of States</a:t>
            </a:r>
          </a:p>
          <a:p>
            <a:r>
              <a:rPr lang="el-GR" dirty="0" smtClean="0"/>
              <a:t>Σ</a:t>
            </a:r>
            <a:r>
              <a:rPr lang="en-US" dirty="0" smtClean="0"/>
              <a:t>: Alphabet</a:t>
            </a:r>
          </a:p>
          <a:p>
            <a:r>
              <a:rPr lang="el-GR" dirty="0" smtClean="0"/>
              <a:t>δ</a:t>
            </a:r>
            <a:r>
              <a:rPr lang="en-US" dirty="0" smtClean="0"/>
              <a:t>: Transition Function</a:t>
            </a:r>
          </a:p>
          <a:p>
            <a:r>
              <a:rPr lang="en-US" dirty="0"/>
              <a:t>s</a:t>
            </a:r>
            <a:r>
              <a:rPr lang="en-US" baseline="-25000" dirty="0"/>
              <a:t>0 </a:t>
            </a:r>
            <a:r>
              <a:rPr lang="en-US" dirty="0" smtClean="0"/>
              <a:t>: Start State</a:t>
            </a:r>
          </a:p>
          <a:p>
            <a:r>
              <a:rPr lang="en-US" dirty="0"/>
              <a:t>S</a:t>
            </a:r>
            <a:r>
              <a:rPr lang="en-US" baseline="-25000" dirty="0"/>
              <a:t>A </a:t>
            </a:r>
            <a:r>
              <a:rPr lang="en-US" dirty="0" smtClean="0"/>
              <a:t>: Set of Accepting States </a:t>
            </a:r>
          </a:p>
          <a:p>
            <a:endParaRPr lang="en-GB" dirty="0"/>
          </a:p>
        </p:txBody>
      </p:sp>
      <p:pic>
        <p:nvPicPr>
          <p:cNvPr id="14" name="Picture 13"/>
          <p:cNvPicPr>
            <a:picLocks noChangeAspect="1"/>
          </p:cNvPicPr>
          <p:nvPr/>
        </p:nvPicPr>
        <p:blipFill>
          <a:blip r:embed="rId3"/>
          <a:stretch>
            <a:fillRect/>
          </a:stretch>
        </p:blipFill>
        <p:spPr>
          <a:xfrm>
            <a:off x="4572000" y="2994837"/>
            <a:ext cx="3798867" cy="1982926"/>
          </a:xfrm>
          <a:prstGeom prst="rect">
            <a:avLst/>
          </a:prstGeom>
        </p:spPr>
      </p:pic>
      <p:sp>
        <p:nvSpPr>
          <p:cNvPr id="16" name="TextBox 15"/>
          <p:cNvSpPr txBox="1"/>
          <p:nvPr/>
        </p:nvSpPr>
        <p:spPr>
          <a:xfrm>
            <a:off x="3392487" y="5272229"/>
            <a:ext cx="1905000" cy="369332"/>
          </a:xfrm>
          <a:prstGeom prst="rect">
            <a:avLst/>
          </a:prstGeom>
          <a:noFill/>
        </p:spPr>
        <p:txBody>
          <a:bodyPr wrap="square" rtlCol="0">
            <a:spAutoFit/>
          </a:bodyPr>
          <a:lstStyle/>
          <a:p>
            <a:pPr algn="ctr"/>
            <a:r>
              <a:rPr lang="el-GR" dirty="0"/>
              <a:t>δ</a:t>
            </a:r>
            <a:r>
              <a:rPr lang="en-US" dirty="0"/>
              <a:t>:</a:t>
            </a:r>
            <a:r>
              <a:rPr lang="en-US" dirty="0" smtClean="0"/>
              <a:t> S x </a:t>
            </a:r>
            <a:r>
              <a:rPr lang="el-GR" dirty="0" smtClean="0"/>
              <a:t>Σ</a:t>
            </a:r>
            <a:r>
              <a:rPr lang="en-US" dirty="0" smtClean="0"/>
              <a:t> </a:t>
            </a:r>
            <a:r>
              <a:rPr lang="en-US" dirty="0" smtClean="0">
                <a:latin typeface="Symbol" panose="05050102010706020507" pitchFamily="18" charset="2"/>
              </a:rPr>
              <a:t>®</a:t>
            </a:r>
            <a:r>
              <a:rPr lang="en-US" dirty="0">
                <a:latin typeface="Symbol" panose="05050102010706020507" pitchFamily="18" charset="2"/>
              </a:rPr>
              <a:t> </a:t>
            </a:r>
            <a:r>
              <a:rPr lang="en-US" dirty="0" smtClean="0"/>
              <a:t>S </a:t>
            </a:r>
            <a:endParaRPr lang="en-GB" dirty="0"/>
          </a:p>
        </p:txBody>
      </p:sp>
    </p:spTree>
    <p:extLst>
      <p:ext uri="{BB962C8B-B14F-4D97-AF65-F5344CB8AC3E}">
        <p14:creationId xmlns:p14="http://schemas.microsoft.com/office/powerpoint/2010/main" val="1806721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FSA Based Recognition</a:t>
            </a:r>
            <a:endParaRPr lang="en-GB" sz="4000" b="1" dirty="0">
              <a:solidFill>
                <a:srgbClr val="3ECF29"/>
              </a:solidFill>
            </a:endParaRPr>
          </a:p>
        </p:txBody>
      </p:sp>
      <p:sp>
        <p:nvSpPr>
          <p:cNvPr id="3" name="TextBox 2"/>
          <p:cNvSpPr txBox="1"/>
          <p:nvPr/>
        </p:nvSpPr>
        <p:spPr>
          <a:xfrm>
            <a:off x="2133600" y="1417638"/>
            <a:ext cx="4536306" cy="369332"/>
          </a:xfrm>
          <a:prstGeom prst="rect">
            <a:avLst/>
          </a:prstGeom>
          <a:noFill/>
        </p:spPr>
        <p:txBody>
          <a:bodyPr wrap="none" rtlCol="0">
            <a:spAutoFit/>
          </a:bodyPr>
          <a:lstStyle/>
          <a:p>
            <a:r>
              <a:rPr lang="en-GB" dirty="0" smtClean="0"/>
              <a:t>Nondeterministic Finite Automata</a:t>
            </a:r>
            <a:r>
              <a:rPr lang="en-US" dirty="0"/>
              <a:t> </a:t>
            </a:r>
            <a:r>
              <a:rPr lang="en-US" dirty="0" smtClean="0"/>
              <a:t>- NFA</a:t>
            </a:r>
            <a:endParaRPr lang="en-GB" dirty="0"/>
          </a:p>
        </p:txBody>
      </p:sp>
      <p:sp>
        <p:nvSpPr>
          <p:cNvPr id="4" name="Rectangle 3"/>
          <p:cNvSpPr/>
          <p:nvPr/>
        </p:nvSpPr>
        <p:spPr>
          <a:xfrm>
            <a:off x="2133600" y="1925229"/>
            <a:ext cx="1760418" cy="369332"/>
          </a:xfrm>
          <a:prstGeom prst="rect">
            <a:avLst/>
          </a:prstGeom>
        </p:spPr>
        <p:txBody>
          <a:bodyPr wrap="none">
            <a:spAutoFit/>
          </a:bodyPr>
          <a:lstStyle/>
          <a:p>
            <a:r>
              <a:rPr lang="en-GB" dirty="0"/>
              <a:t>(S, </a:t>
            </a:r>
            <a:r>
              <a:rPr lang="el-GR" dirty="0"/>
              <a:t>Σ</a:t>
            </a:r>
            <a:r>
              <a:rPr lang="en-US" dirty="0"/>
              <a:t>, </a:t>
            </a:r>
            <a:r>
              <a:rPr lang="el-GR" dirty="0"/>
              <a:t>δ</a:t>
            </a:r>
            <a:r>
              <a:rPr lang="en-US" dirty="0"/>
              <a:t>, s</a:t>
            </a:r>
            <a:r>
              <a:rPr lang="en-US" baseline="-25000" dirty="0"/>
              <a:t>0</a:t>
            </a:r>
            <a:r>
              <a:rPr lang="en-US" dirty="0"/>
              <a:t>, S</a:t>
            </a:r>
            <a:r>
              <a:rPr lang="en-US" baseline="-25000" dirty="0"/>
              <a:t>A</a:t>
            </a:r>
            <a:r>
              <a:rPr lang="en-US" dirty="0"/>
              <a:t>)</a:t>
            </a:r>
            <a:endParaRPr lang="en-GB" dirty="0"/>
          </a:p>
        </p:txBody>
      </p:sp>
      <p:sp>
        <p:nvSpPr>
          <p:cNvPr id="7" name="TextBox 6"/>
          <p:cNvSpPr txBox="1"/>
          <p:nvPr/>
        </p:nvSpPr>
        <p:spPr>
          <a:xfrm>
            <a:off x="2133600" y="3118884"/>
            <a:ext cx="3260957" cy="1754326"/>
          </a:xfrm>
          <a:prstGeom prst="rect">
            <a:avLst/>
          </a:prstGeom>
          <a:noFill/>
        </p:spPr>
        <p:txBody>
          <a:bodyPr wrap="none" rtlCol="0">
            <a:spAutoFit/>
          </a:bodyPr>
          <a:lstStyle/>
          <a:p>
            <a:r>
              <a:rPr lang="en-US" dirty="0" smtClean="0"/>
              <a:t>S: Set of States</a:t>
            </a:r>
          </a:p>
          <a:p>
            <a:r>
              <a:rPr lang="el-GR" dirty="0" smtClean="0"/>
              <a:t>Σ</a:t>
            </a:r>
            <a:r>
              <a:rPr lang="en-US" dirty="0" smtClean="0"/>
              <a:t>: Alphabet</a:t>
            </a:r>
            <a:endParaRPr lang="en-US" dirty="0" smtClean="0">
              <a:solidFill>
                <a:srgbClr val="FF0000"/>
              </a:solidFill>
            </a:endParaRPr>
          </a:p>
          <a:p>
            <a:r>
              <a:rPr lang="el-GR" dirty="0" smtClean="0"/>
              <a:t>δ</a:t>
            </a:r>
            <a:r>
              <a:rPr lang="en-US" dirty="0" smtClean="0"/>
              <a:t>: Transition Function</a:t>
            </a:r>
          </a:p>
          <a:p>
            <a:r>
              <a:rPr lang="en-US" dirty="0"/>
              <a:t>s</a:t>
            </a:r>
            <a:r>
              <a:rPr lang="en-US" baseline="-25000" dirty="0"/>
              <a:t>0 </a:t>
            </a:r>
            <a:r>
              <a:rPr lang="en-US" dirty="0" smtClean="0"/>
              <a:t>: Start State</a:t>
            </a:r>
          </a:p>
          <a:p>
            <a:r>
              <a:rPr lang="en-US" dirty="0"/>
              <a:t>S</a:t>
            </a:r>
            <a:r>
              <a:rPr lang="en-US" baseline="-25000" dirty="0"/>
              <a:t>A </a:t>
            </a:r>
            <a:r>
              <a:rPr lang="en-US" dirty="0" smtClean="0"/>
              <a:t>: Set of Accepting States </a:t>
            </a:r>
          </a:p>
          <a:p>
            <a:endParaRPr lang="en-GB" dirty="0"/>
          </a:p>
        </p:txBody>
      </p:sp>
      <p:sp>
        <p:nvSpPr>
          <p:cNvPr id="9" name="TextBox 8"/>
          <p:cNvSpPr txBox="1"/>
          <p:nvPr/>
        </p:nvSpPr>
        <p:spPr>
          <a:xfrm>
            <a:off x="5562600" y="3395882"/>
            <a:ext cx="2514600" cy="1200329"/>
          </a:xfrm>
          <a:prstGeom prst="rect">
            <a:avLst/>
          </a:prstGeom>
          <a:noFill/>
        </p:spPr>
        <p:txBody>
          <a:bodyPr wrap="square" rtlCol="0">
            <a:spAutoFit/>
          </a:bodyPr>
          <a:lstStyle/>
          <a:p>
            <a:pPr algn="ctr"/>
            <a:r>
              <a:rPr lang="el-GR" dirty="0"/>
              <a:t>δ</a:t>
            </a:r>
            <a:r>
              <a:rPr lang="en-US" dirty="0"/>
              <a:t>:</a:t>
            </a:r>
            <a:r>
              <a:rPr lang="en-US" dirty="0" smtClean="0"/>
              <a:t> S x </a:t>
            </a:r>
            <a:r>
              <a:rPr lang="en-US" dirty="0" smtClean="0">
                <a:solidFill>
                  <a:srgbClr val="FF0000"/>
                </a:solidFill>
              </a:rPr>
              <a:t>(</a:t>
            </a:r>
            <a:r>
              <a:rPr lang="el-GR" dirty="0" smtClean="0">
                <a:solidFill>
                  <a:srgbClr val="FF0000"/>
                </a:solidFill>
              </a:rPr>
              <a:t>Σ</a:t>
            </a:r>
            <a:r>
              <a:rPr lang="en-US" dirty="0" smtClean="0">
                <a:solidFill>
                  <a:srgbClr val="FF0000"/>
                </a:solidFill>
              </a:rPr>
              <a:t> </a:t>
            </a:r>
            <a:r>
              <a:rPr lang="en-US" dirty="0">
                <a:solidFill>
                  <a:srgbClr val="FF0000"/>
                </a:solidFill>
              </a:rPr>
              <a:t>U </a:t>
            </a:r>
            <a:r>
              <a:rPr lang="el-GR" dirty="0" smtClean="0">
                <a:solidFill>
                  <a:srgbClr val="FF0000"/>
                </a:solidFill>
              </a:rPr>
              <a:t>ε</a:t>
            </a:r>
            <a:r>
              <a:rPr lang="en-US" dirty="0" smtClean="0">
                <a:solidFill>
                  <a:srgbClr val="FF0000"/>
                </a:solidFill>
              </a:rPr>
              <a:t>) </a:t>
            </a:r>
            <a:r>
              <a:rPr lang="en-US" dirty="0" smtClean="0">
                <a:latin typeface="Symbol" panose="05050102010706020507" pitchFamily="18" charset="2"/>
              </a:rPr>
              <a:t>®</a:t>
            </a:r>
            <a:r>
              <a:rPr lang="en-US" dirty="0">
                <a:cs typeface="Arial" panose="020B0604020202020204" pitchFamily="34" charset="0"/>
              </a:rPr>
              <a:t> </a:t>
            </a:r>
            <a:r>
              <a:rPr lang="en-US" dirty="0" smtClean="0">
                <a:solidFill>
                  <a:srgbClr val="FF0000"/>
                </a:solidFill>
                <a:cs typeface="Arial" panose="020B0604020202020204" pitchFamily="34" charset="0"/>
              </a:rPr>
              <a:t>P(</a:t>
            </a:r>
            <a:r>
              <a:rPr lang="en-US" dirty="0" smtClean="0">
                <a:solidFill>
                  <a:srgbClr val="FF0000"/>
                </a:solidFill>
              </a:rPr>
              <a:t>S)</a:t>
            </a:r>
            <a:endParaRPr lang="en-US" dirty="0" smtClean="0"/>
          </a:p>
          <a:p>
            <a:pPr algn="ctr"/>
            <a:r>
              <a:rPr lang="en-US" dirty="0" smtClean="0"/>
              <a:t>or</a:t>
            </a:r>
          </a:p>
          <a:p>
            <a:pPr algn="ctr"/>
            <a:r>
              <a:rPr lang="el-GR" dirty="0"/>
              <a:t>δ</a:t>
            </a:r>
            <a:r>
              <a:rPr lang="en-US" dirty="0"/>
              <a:t>: S x </a:t>
            </a:r>
            <a:r>
              <a:rPr lang="en-US" dirty="0">
                <a:solidFill>
                  <a:srgbClr val="FF0000"/>
                </a:solidFill>
              </a:rPr>
              <a:t>(</a:t>
            </a:r>
            <a:r>
              <a:rPr lang="el-GR" dirty="0">
                <a:solidFill>
                  <a:srgbClr val="FF0000"/>
                </a:solidFill>
              </a:rPr>
              <a:t>Σ</a:t>
            </a:r>
            <a:r>
              <a:rPr lang="en-US" dirty="0">
                <a:solidFill>
                  <a:srgbClr val="FF0000"/>
                </a:solidFill>
              </a:rPr>
              <a:t> U </a:t>
            </a:r>
            <a:r>
              <a:rPr lang="el-GR" dirty="0">
                <a:solidFill>
                  <a:srgbClr val="FF0000"/>
                </a:solidFill>
              </a:rPr>
              <a:t>ε</a:t>
            </a:r>
            <a:r>
              <a:rPr lang="en-US" dirty="0">
                <a:solidFill>
                  <a:srgbClr val="FF0000"/>
                </a:solidFill>
              </a:rPr>
              <a:t>)</a:t>
            </a:r>
            <a:r>
              <a:rPr lang="en-US" dirty="0" smtClean="0"/>
              <a:t> </a:t>
            </a:r>
            <a:r>
              <a:rPr lang="en-US" dirty="0">
                <a:latin typeface="Symbol" panose="05050102010706020507" pitchFamily="18" charset="2"/>
              </a:rPr>
              <a:t>®</a:t>
            </a:r>
            <a:r>
              <a:rPr lang="en-US" dirty="0">
                <a:cs typeface="Arial" panose="020B0604020202020204" pitchFamily="34" charset="0"/>
              </a:rPr>
              <a:t> </a:t>
            </a:r>
            <a:r>
              <a:rPr lang="en-US" dirty="0" smtClean="0">
                <a:solidFill>
                  <a:srgbClr val="FF0000"/>
                </a:solidFill>
                <a:cs typeface="Arial" panose="020B0604020202020204" pitchFamily="34" charset="0"/>
              </a:rPr>
              <a:t>2</a:t>
            </a:r>
            <a:r>
              <a:rPr lang="en-US" baseline="30000" dirty="0" smtClean="0">
                <a:solidFill>
                  <a:srgbClr val="FF0000"/>
                </a:solidFill>
                <a:cs typeface="Arial" panose="020B0604020202020204" pitchFamily="34" charset="0"/>
              </a:rPr>
              <a:t>S</a:t>
            </a:r>
            <a:r>
              <a:rPr lang="en-US" dirty="0" smtClean="0"/>
              <a:t> </a:t>
            </a:r>
            <a:endParaRPr lang="en-GB" dirty="0"/>
          </a:p>
          <a:p>
            <a:pPr algn="ctr"/>
            <a:r>
              <a:rPr lang="en-US" dirty="0" smtClean="0"/>
              <a:t> </a:t>
            </a:r>
            <a:endParaRPr lang="en-GB" dirty="0"/>
          </a:p>
        </p:txBody>
      </p:sp>
    </p:spTree>
    <p:extLst>
      <p:ext uri="{BB962C8B-B14F-4D97-AF65-F5344CB8AC3E}">
        <p14:creationId xmlns:p14="http://schemas.microsoft.com/office/powerpoint/2010/main" val="4071617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Thompson’s Construction</a:t>
            </a:r>
            <a:endParaRPr lang="en-GB" sz="4000" b="1" dirty="0">
              <a:solidFill>
                <a:srgbClr val="3ECF29"/>
              </a:solidFill>
            </a:endParaRPr>
          </a:p>
        </p:txBody>
      </p:sp>
      <p:sp>
        <p:nvSpPr>
          <p:cNvPr id="3" name="Rectangle 2"/>
          <p:cNvSpPr/>
          <p:nvPr/>
        </p:nvSpPr>
        <p:spPr>
          <a:xfrm>
            <a:off x="2316006" y="3926174"/>
            <a:ext cx="4572000" cy="815608"/>
          </a:xfrm>
          <a:prstGeom prst="rect">
            <a:avLst/>
          </a:prstGeom>
        </p:spPr>
        <p:txBody>
          <a:bodyPr>
            <a:spAutoFit/>
          </a:bodyPr>
          <a:lstStyle/>
          <a:p>
            <a:r>
              <a:rPr lang="en-US" dirty="0"/>
              <a:t>Epsilon</a:t>
            </a:r>
          </a:p>
          <a:p>
            <a:pPr marL="628650" lvl="2">
              <a:spcBef>
                <a:spcPts val="600"/>
              </a:spcBef>
            </a:pPr>
            <a:r>
              <a:rPr lang="en-US" dirty="0">
                <a:latin typeface="Courier New" panose="02070309020205020404" pitchFamily="49" charset="0"/>
                <a:cs typeface="Courier New" panose="02070309020205020404" pitchFamily="49" charset="0"/>
              </a:rPr>
              <a:t>R: </a:t>
            </a:r>
            <a:r>
              <a:rPr lang="el-GR" sz="2400" dirty="0">
                <a:latin typeface="Courier New" panose="02070309020205020404" pitchFamily="49" charset="0"/>
                <a:cs typeface="Courier New" panose="02070309020205020404" pitchFamily="49" charset="0"/>
              </a:rPr>
              <a:t>ε</a:t>
            </a:r>
            <a:r>
              <a:rPr lang="en-US" dirty="0"/>
              <a:t> </a:t>
            </a:r>
          </a:p>
        </p:txBody>
      </p:sp>
      <p:pic>
        <p:nvPicPr>
          <p:cNvPr id="4" name="Picture 3"/>
          <p:cNvPicPr/>
          <p:nvPr/>
        </p:nvPicPr>
        <p:blipFill>
          <a:blip r:embed="rId3"/>
          <a:stretch>
            <a:fillRect/>
          </a:stretch>
        </p:blipFill>
        <p:spPr>
          <a:xfrm>
            <a:off x="3399507" y="4966121"/>
            <a:ext cx="3551170" cy="1166813"/>
          </a:xfrm>
          <a:prstGeom prst="rect">
            <a:avLst/>
          </a:prstGeom>
        </p:spPr>
      </p:pic>
      <p:sp>
        <p:nvSpPr>
          <p:cNvPr id="9" name="Rectangle 8"/>
          <p:cNvSpPr/>
          <p:nvPr/>
        </p:nvSpPr>
        <p:spPr>
          <a:xfrm>
            <a:off x="2285880" y="1828656"/>
            <a:ext cx="3711272" cy="369332"/>
          </a:xfrm>
          <a:prstGeom prst="rect">
            <a:avLst/>
          </a:prstGeom>
        </p:spPr>
        <p:txBody>
          <a:bodyPr wrap="none">
            <a:spAutoFit/>
          </a:bodyPr>
          <a:lstStyle/>
          <a:p>
            <a:r>
              <a:rPr lang="en-GB" b="0" dirty="0" err="1">
                <a:latin typeface="Courier New" panose="02070309020205020404" pitchFamily="49" charset="0"/>
                <a:cs typeface="Courier New" panose="02070309020205020404" pitchFamily="49" charset="0"/>
              </a:rPr>
              <a:t>SimpleNumber</a:t>
            </a:r>
            <a:r>
              <a:rPr lang="en-GB" b="0" dirty="0">
                <a:latin typeface="Courier New" panose="02070309020205020404" pitchFamily="49" charset="0"/>
                <a:cs typeface="Courier New" panose="02070309020205020404" pitchFamily="49" charset="0"/>
              </a:rPr>
              <a:t>: [1-9][0-9]*</a:t>
            </a:r>
          </a:p>
        </p:txBody>
      </p:sp>
      <p:pic>
        <p:nvPicPr>
          <p:cNvPr id="10" name="Picture 9"/>
          <p:cNvPicPr>
            <a:picLocks noChangeAspect="1"/>
          </p:cNvPicPr>
          <p:nvPr/>
        </p:nvPicPr>
        <p:blipFill>
          <a:blip r:embed="rId4"/>
          <a:stretch>
            <a:fillRect/>
          </a:stretch>
        </p:blipFill>
        <p:spPr>
          <a:xfrm>
            <a:off x="2285880" y="2197988"/>
            <a:ext cx="6082351" cy="1765400"/>
          </a:xfrm>
          <a:prstGeom prst="rect">
            <a:avLst/>
          </a:prstGeom>
        </p:spPr>
      </p:pic>
    </p:spTree>
    <p:extLst>
      <p:ext uri="{BB962C8B-B14F-4D97-AF65-F5344CB8AC3E}">
        <p14:creationId xmlns:p14="http://schemas.microsoft.com/office/powerpoint/2010/main" val="4167963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Thompson’s Construction</a:t>
            </a:r>
            <a:endParaRPr lang="en-GB" sz="4000" b="1" dirty="0">
              <a:solidFill>
                <a:srgbClr val="3ECF29"/>
              </a:solidFill>
            </a:endParaRPr>
          </a:p>
        </p:txBody>
      </p:sp>
      <p:sp>
        <p:nvSpPr>
          <p:cNvPr id="5" name="Rectangle 4"/>
          <p:cNvSpPr/>
          <p:nvPr/>
        </p:nvSpPr>
        <p:spPr>
          <a:xfrm>
            <a:off x="2437132" y="1878103"/>
            <a:ext cx="4572000" cy="1077218"/>
          </a:xfrm>
          <a:prstGeom prst="rect">
            <a:avLst/>
          </a:prstGeom>
        </p:spPr>
        <p:txBody>
          <a:bodyPr>
            <a:spAutoFit/>
          </a:bodyPr>
          <a:lstStyle/>
          <a:p>
            <a:r>
              <a:rPr lang="en-US" dirty="0"/>
              <a:t>Symbol </a:t>
            </a:r>
            <a:r>
              <a:rPr lang="en-US" dirty="0">
                <a:solidFill>
                  <a:srgbClr val="FF0000"/>
                </a:solidFill>
              </a:rPr>
              <a:t>/ Set</a:t>
            </a:r>
            <a:endParaRPr lang="el-GR" dirty="0">
              <a:solidFill>
                <a:srgbClr val="FF0000"/>
              </a:solidFill>
            </a:endParaRPr>
          </a:p>
          <a:p>
            <a:pPr marL="628650" lvl="2">
              <a:spcBef>
                <a:spcPts val="600"/>
              </a:spcBef>
            </a:pPr>
            <a:r>
              <a:rPr lang="en-US" dirty="0">
                <a:latin typeface="Courier New" panose="02070309020205020404" pitchFamily="49" charset="0"/>
                <a:cs typeface="Courier New" panose="02070309020205020404" pitchFamily="49" charset="0"/>
              </a:rPr>
              <a:t>R: </a:t>
            </a:r>
            <a:r>
              <a:rPr lang="el-GR" dirty="0">
                <a:latin typeface="Courier New" panose="02070309020205020404" pitchFamily="49" charset="0"/>
                <a:cs typeface="Courier New" panose="02070309020205020404" pitchFamily="49" charset="0"/>
              </a:rPr>
              <a:t>α</a:t>
            </a:r>
            <a:r>
              <a:rPr lang="en-US" dirty="0">
                <a:latin typeface="Courier New" panose="02070309020205020404" pitchFamily="49" charset="0"/>
                <a:cs typeface="Courier New" panose="02070309020205020404" pitchFamily="49" charset="0"/>
              </a:rPr>
              <a:t>, </a:t>
            </a:r>
            <a:r>
              <a:rPr lang="el-GR" dirty="0">
                <a:latin typeface="Courier New" panose="02070309020205020404" pitchFamily="49" charset="0"/>
                <a:cs typeface="Courier New" panose="02070309020205020404" pitchFamily="49" charset="0"/>
              </a:rPr>
              <a:t>α</a:t>
            </a:r>
            <a:r>
              <a:rPr lang="en-US" dirty="0">
                <a:latin typeface="Courier New" panose="02070309020205020404" pitchFamily="49" charset="0"/>
                <a:cs typeface="Courier New" panose="02070309020205020404" pitchFamily="49" charset="0"/>
              </a:rPr>
              <a:t> </a:t>
            </a:r>
            <a:r>
              <a:rPr lang="en-US" dirty="0">
                <a:latin typeface="Symbol" panose="05050102010706020507" pitchFamily="18" charset="2"/>
              </a:rPr>
              <a:t>Î</a:t>
            </a:r>
            <a:r>
              <a:rPr lang="en-US" dirty="0">
                <a:latin typeface="Courier New" panose="02070309020205020404" pitchFamily="49" charset="0"/>
                <a:cs typeface="Courier New" panose="02070309020205020404" pitchFamily="49" charset="0"/>
              </a:rPr>
              <a:t> A</a:t>
            </a:r>
          </a:p>
          <a:p>
            <a:pPr marL="628650" lvl="2">
              <a:spcBef>
                <a:spcPts val="600"/>
              </a:spcBef>
            </a:pPr>
            <a:r>
              <a:rPr lang="en-US" dirty="0">
                <a:solidFill>
                  <a:srgbClr val="FF0000"/>
                </a:solidFill>
                <a:latin typeface="Courier New" panose="02070309020205020404" pitchFamily="49" charset="0"/>
                <a:cs typeface="Courier New" panose="02070309020205020404" pitchFamily="49" charset="0"/>
              </a:rPr>
              <a:t>R: {</a:t>
            </a:r>
            <a:r>
              <a:rPr lang="el-GR" dirty="0">
                <a:solidFill>
                  <a:srgbClr val="FF0000"/>
                </a:solidFill>
                <a:latin typeface="Courier New" panose="02070309020205020404" pitchFamily="49" charset="0"/>
                <a:cs typeface="Courier New" panose="02070309020205020404" pitchFamily="49" charset="0"/>
              </a:rPr>
              <a:t>α</a:t>
            </a:r>
            <a:r>
              <a:rPr lang="en-US" dirty="0">
                <a:solidFill>
                  <a:srgbClr val="FF0000"/>
                </a:solidFill>
                <a:latin typeface="Courier New" panose="02070309020205020404" pitchFamily="49" charset="0"/>
                <a:cs typeface="Courier New" panose="02070309020205020404" pitchFamily="49" charset="0"/>
              </a:rPr>
              <a:t> : </a:t>
            </a:r>
            <a:r>
              <a:rPr lang="el-GR" dirty="0">
                <a:solidFill>
                  <a:srgbClr val="FF0000"/>
                </a:solidFill>
                <a:latin typeface="Courier New" panose="02070309020205020404" pitchFamily="49" charset="0"/>
                <a:cs typeface="Courier New" panose="02070309020205020404" pitchFamily="49" charset="0"/>
              </a:rPr>
              <a:t>α</a:t>
            </a:r>
            <a:r>
              <a:rPr lang="en-US" dirty="0">
                <a:solidFill>
                  <a:srgbClr val="FF0000"/>
                </a:solidFill>
                <a:latin typeface="Courier New" panose="02070309020205020404" pitchFamily="49" charset="0"/>
                <a:cs typeface="Courier New" panose="02070309020205020404" pitchFamily="49" charset="0"/>
              </a:rPr>
              <a:t> </a:t>
            </a:r>
            <a:r>
              <a:rPr lang="en-US" dirty="0">
                <a:solidFill>
                  <a:srgbClr val="FF0000"/>
                </a:solidFill>
                <a:latin typeface="Symbol" panose="05050102010706020507" pitchFamily="18" charset="2"/>
              </a:rPr>
              <a:t>Î</a:t>
            </a:r>
            <a:r>
              <a:rPr lang="en-US" dirty="0">
                <a:solidFill>
                  <a:srgbClr val="FF0000"/>
                </a:solidFill>
                <a:latin typeface="Courier New" panose="02070309020205020404" pitchFamily="49" charset="0"/>
                <a:cs typeface="Courier New" panose="02070309020205020404" pitchFamily="49" charset="0"/>
              </a:rPr>
              <a:t> A}</a:t>
            </a:r>
          </a:p>
        </p:txBody>
      </p:sp>
      <p:pic>
        <p:nvPicPr>
          <p:cNvPr id="7" name="Picture 6"/>
          <p:cNvPicPr>
            <a:picLocks noChangeAspect="1"/>
          </p:cNvPicPr>
          <p:nvPr/>
        </p:nvPicPr>
        <p:blipFill>
          <a:blip r:embed="rId3"/>
          <a:stretch>
            <a:fillRect/>
          </a:stretch>
        </p:blipFill>
        <p:spPr>
          <a:xfrm>
            <a:off x="3601613" y="4971315"/>
            <a:ext cx="3369741" cy="1048484"/>
          </a:xfrm>
          <a:prstGeom prst="rect">
            <a:avLst/>
          </a:prstGeom>
        </p:spPr>
      </p:pic>
      <p:pic>
        <p:nvPicPr>
          <p:cNvPr id="8" name="Picture 7"/>
          <p:cNvPicPr>
            <a:picLocks noChangeAspect="1"/>
          </p:cNvPicPr>
          <p:nvPr/>
        </p:nvPicPr>
        <p:blipFill>
          <a:blip r:embed="rId4"/>
          <a:stretch>
            <a:fillRect/>
          </a:stretch>
        </p:blipFill>
        <p:spPr>
          <a:xfrm>
            <a:off x="3601613" y="3505200"/>
            <a:ext cx="3407519" cy="1138774"/>
          </a:xfrm>
          <a:prstGeom prst="rect">
            <a:avLst/>
          </a:prstGeom>
        </p:spPr>
      </p:pic>
    </p:spTree>
    <p:extLst>
      <p:ext uri="{BB962C8B-B14F-4D97-AF65-F5344CB8AC3E}">
        <p14:creationId xmlns:p14="http://schemas.microsoft.com/office/powerpoint/2010/main" val="28345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Thompson’s Construction</a:t>
            </a:r>
            <a:endParaRPr lang="en-GB" sz="4000" b="1" dirty="0">
              <a:solidFill>
                <a:srgbClr val="3ECF29"/>
              </a:solidFill>
            </a:endParaRPr>
          </a:p>
        </p:txBody>
      </p:sp>
      <p:sp>
        <p:nvSpPr>
          <p:cNvPr id="5" name="Rectangle 4"/>
          <p:cNvSpPr/>
          <p:nvPr/>
        </p:nvSpPr>
        <p:spPr>
          <a:xfrm>
            <a:off x="2438400" y="1591282"/>
            <a:ext cx="4572000" cy="723275"/>
          </a:xfrm>
          <a:prstGeom prst="rect">
            <a:avLst/>
          </a:prstGeom>
        </p:spPr>
        <p:txBody>
          <a:bodyPr>
            <a:spAutoFit/>
          </a:bodyPr>
          <a:lstStyle/>
          <a:p>
            <a:r>
              <a:rPr lang="en-US" dirty="0"/>
              <a:t>Concatenation</a:t>
            </a:r>
          </a:p>
          <a:p>
            <a:pPr marL="628650" lvl="2">
              <a:spcBef>
                <a:spcPts val="600"/>
              </a:spcBef>
            </a:pPr>
            <a:r>
              <a:rPr lang="en-US" dirty="0">
                <a:latin typeface="Courier New" panose="02070309020205020404" pitchFamily="49" charset="0"/>
                <a:cs typeface="Courier New" panose="02070309020205020404" pitchFamily="49" charset="0"/>
              </a:rPr>
              <a:t>R: R</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R</a:t>
            </a:r>
            <a:r>
              <a:rPr lang="en-US" baseline="-25000" dirty="0">
                <a:latin typeface="Courier New" panose="02070309020205020404" pitchFamily="49" charset="0"/>
                <a:cs typeface="Courier New" panose="02070309020205020404" pitchFamily="49" charset="0"/>
              </a:rPr>
              <a:t>2</a:t>
            </a:r>
          </a:p>
        </p:txBody>
      </p:sp>
      <p:pic>
        <p:nvPicPr>
          <p:cNvPr id="3" name="Picture 2"/>
          <p:cNvPicPr>
            <a:picLocks noChangeAspect="1"/>
          </p:cNvPicPr>
          <p:nvPr/>
        </p:nvPicPr>
        <p:blipFill>
          <a:blip r:embed="rId3"/>
          <a:stretch>
            <a:fillRect/>
          </a:stretch>
        </p:blipFill>
        <p:spPr>
          <a:xfrm>
            <a:off x="2438400" y="2590800"/>
            <a:ext cx="5476426" cy="904159"/>
          </a:xfrm>
          <a:prstGeom prst="rect">
            <a:avLst/>
          </a:prstGeom>
        </p:spPr>
      </p:pic>
      <p:sp>
        <p:nvSpPr>
          <p:cNvPr id="4" name="Rectangle 3"/>
          <p:cNvSpPr/>
          <p:nvPr/>
        </p:nvSpPr>
        <p:spPr>
          <a:xfrm>
            <a:off x="2434856" y="3590848"/>
            <a:ext cx="4572000" cy="723275"/>
          </a:xfrm>
          <a:prstGeom prst="rect">
            <a:avLst/>
          </a:prstGeom>
        </p:spPr>
        <p:txBody>
          <a:bodyPr>
            <a:spAutoFit/>
          </a:bodyPr>
          <a:lstStyle/>
          <a:p>
            <a:r>
              <a:rPr lang="en-US" dirty="0"/>
              <a:t>Alternation</a:t>
            </a:r>
          </a:p>
          <a:p>
            <a:pPr marL="628650" lvl="2">
              <a:spcBef>
                <a:spcPts val="600"/>
              </a:spcBef>
            </a:pPr>
            <a:r>
              <a:rPr lang="en-US" dirty="0">
                <a:latin typeface="Courier New" panose="02070309020205020404" pitchFamily="49" charset="0"/>
                <a:cs typeface="Courier New" panose="02070309020205020404" pitchFamily="49" charset="0"/>
              </a:rPr>
              <a:t>R: R</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 R</a:t>
            </a:r>
            <a:r>
              <a:rPr lang="en-US" baseline="-25000" dirty="0">
                <a:latin typeface="Courier New" panose="02070309020205020404" pitchFamily="49" charset="0"/>
                <a:cs typeface="Courier New" panose="02070309020205020404" pitchFamily="49" charset="0"/>
              </a:rPr>
              <a:t>2</a:t>
            </a:r>
            <a:endParaRPr lang="en-GB" dirty="0"/>
          </a:p>
        </p:txBody>
      </p:sp>
      <p:pic>
        <p:nvPicPr>
          <p:cNvPr id="6" name="Picture 5"/>
          <p:cNvPicPr>
            <a:picLocks noChangeAspect="1"/>
          </p:cNvPicPr>
          <p:nvPr/>
        </p:nvPicPr>
        <p:blipFill>
          <a:blip r:embed="rId4"/>
          <a:stretch>
            <a:fillRect/>
          </a:stretch>
        </p:blipFill>
        <p:spPr>
          <a:xfrm>
            <a:off x="2835262" y="4424188"/>
            <a:ext cx="4682701" cy="2069334"/>
          </a:xfrm>
          <a:prstGeom prst="rect">
            <a:avLst/>
          </a:prstGeom>
        </p:spPr>
      </p:pic>
    </p:spTree>
    <p:extLst>
      <p:ext uri="{BB962C8B-B14F-4D97-AF65-F5344CB8AC3E}">
        <p14:creationId xmlns:p14="http://schemas.microsoft.com/office/powerpoint/2010/main" val="1043706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Thompson’s Construction</a:t>
            </a:r>
            <a:endParaRPr lang="en-GB" sz="4000" b="1" dirty="0">
              <a:solidFill>
                <a:srgbClr val="3ECF29"/>
              </a:solidFill>
            </a:endParaRPr>
          </a:p>
        </p:txBody>
      </p:sp>
      <p:sp>
        <p:nvSpPr>
          <p:cNvPr id="5" name="Rectangle 4"/>
          <p:cNvSpPr/>
          <p:nvPr/>
        </p:nvSpPr>
        <p:spPr>
          <a:xfrm>
            <a:off x="2498651" y="2106703"/>
            <a:ext cx="4572000" cy="723275"/>
          </a:xfrm>
          <a:prstGeom prst="rect">
            <a:avLst/>
          </a:prstGeom>
        </p:spPr>
        <p:txBody>
          <a:bodyPr>
            <a:spAutoFit/>
          </a:bodyPr>
          <a:lstStyle/>
          <a:p>
            <a:r>
              <a:rPr lang="en-US" dirty="0"/>
              <a:t>Kleene Closure</a:t>
            </a:r>
          </a:p>
          <a:p>
            <a:pPr marL="628650" lvl="2">
              <a:spcBef>
                <a:spcPts val="600"/>
              </a:spcBef>
            </a:pPr>
            <a:r>
              <a:rPr lang="en-US" dirty="0">
                <a:latin typeface="Courier New" panose="02070309020205020404" pitchFamily="49" charset="0"/>
                <a:cs typeface="Courier New" panose="02070309020205020404" pitchFamily="49" charset="0"/>
              </a:rPr>
              <a:t>R: R1*</a:t>
            </a:r>
          </a:p>
        </p:txBody>
      </p:sp>
      <p:pic>
        <p:nvPicPr>
          <p:cNvPr id="7" name="Picture 6"/>
          <p:cNvPicPr>
            <a:picLocks noChangeAspect="1"/>
          </p:cNvPicPr>
          <p:nvPr/>
        </p:nvPicPr>
        <p:blipFill>
          <a:blip r:embed="rId3"/>
          <a:stretch>
            <a:fillRect/>
          </a:stretch>
        </p:blipFill>
        <p:spPr>
          <a:xfrm>
            <a:off x="2514600" y="3124200"/>
            <a:ext cx="5777382" cy="2178100"/>
          </a:xfrm>
          <a:prstGeom prst="rect">
            <a:avLst/>
          </a:prstGeom>
        </p:spPr>
      </p:pic>
    </p:spTree>
    <p:extLst>
      <p:ext uri="{BB962C8B-B14F-4D97-AF65-F5344CB8AC3E}">
        <p14:creationId xmlns:p14="http://schemas.microsoft.com/office/powerpoint/2010/main" val="1690726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Thompson’s Construction</a:t>
            </a:r>
            <a:endParaRPr lang="en-GB" sz="4000" b="1" dirty="0">
              <a:solidFill>
                <a:srgbClr val="3ECF29"/>
              </a:solidFill>
            </a:endParaRPr>
          </a:p>
        </p:txBody>
      </p:sp>
      <p:sp>
        <p:nvSpPr>
          <p:cNvPr id="5" name="Rectangle 4"/>
          <p:cNvSpPr/>
          <p:nvPr/>
        </p:nvSpPr>
        <p:spPr>
          <a:xfrm>
            <a:off x="2438400" y="1711860"/>
            <a:ext cx="4572000" cy="2846933"/>
          </a:xfrm>
          <a:prstGeom prst="rect">
            <a:avLst/>
          </a:prstGeom>
        </p:spPr>
        <p:txBody>
          <a:bodyPr>
            <a:spAutoFit/>
          </a:bodyPr>
          <a:lstStyle/>
          <a:p>
            <a:pPr marL="285750" indent="-285750">
              <a:spcBef>
                <a:spcPts val="600"/>
              </a:spcBef>
              <a:buFont typeface="Arial" panose="020B0604020202020204" pitchFamily="34" charset="0"/>
              <a:buChar char="•"/>
            </a:pPr>
            <a:r>
              <a:rPr lang="en-US" dirty="0"/>
              <a:t>Practical notations</a:t>
            </a:r>
          </a:p>
          <a:p>
            <a:pPr lvl="2">
              <a:spcBef>
                <a:spcPts val="600"/>
              </a:spcBef>
            </a:pPr>
            <a:r>
              <a:rPr lang="en-US" dirty="0">
                <a:latin typeface="Courier New" panose="02070309020205020404" pitchFamily="49" charset="0"/>
                <a:cs typeface="Courier New" panose="02070309020205020404" pitchFamily="49" charset="0"/>
              </a:rPr>
              <a:t>R: R</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a:p>
            <a:pPr lvl="2">
              <a:spcBef>
                <a:spcPts val="600"/>
              </a:spcBef>
            </a:pPr>
            <a:endParaRPr lang="en-US" dirty="0" smtClean="0">
              <a:latin typeface="Courier New" panose="02070309020205020404" pitchFamily="49" charset="0"/>
              <a:cs typeface="Courier New" panose="02070309020205020404" pitchFamily="49" charset="0"/>
            </a:endParaRPr>
          </a:p>
          <a:p>
            <a:pPr lvl="2">
              <a:spcBef>
                <a:spcPts val="600"/>
              </a:spcBef>
            </a:pPr>
            <a:endParaRPr lang="en-US" dirty="0">
              <a:latin typeface="Courier New" panose="02070309020205020404" pitchFamily="49" charset="0"/>
              <a:cs typeface="Courier New" panose="02070309020205020404" pitchFamily="49" charset="0"/>
            </a:endParaRPr>
          </a:p>
          <a:p>
            <a:pPr lvl="2">
              <a:spcBef>
                <a:spcPts val="600"/>
              </a:spcBef>
            </a:pPr>
            <a:endParaRPr lang="en-US" dirty="0" smtClean="0">
              <a:latin typeface="Courier New" panose="02070309020205020404" pitchFamily="49" charset="0"/>
              <a:cs typeface="Courier New" panose="02070309020205020404" pitchFamily="49" charset="0"/>
            </a:endParaRPr>
          </a:p>
          <a:p>
            <a:pPr lvl="2">
              <a:spcBef>
                <a:spcPts val="600"/>
              </a:spcBef>
            </a:pPr>
            <a:endParaRPr lang="en-US" dirty="0">
              <a:latin typeface="Courier New" panose="02070309020205020404" pitchFamily="49" charset="0"/>
              <a:cs typeface="Courier New" panose="02070309020205020404" pitchFamily="49" charset="0"/>
            </a:endParaRPr>
          </a:p>
          <a:p>
            <a:pPr lvl="2">
              <a:spcBef>
                <a:spcPts val="600"/>
              </a:spcBef>
            </a:pPr>
            <a:endParaRPr lang="en-US" dirty="0" smtClean="0">
              <a:latin typeface="Courier New" panose="02070309020205020404" pitchFamily="49" charset="0"/>
              <a:cs typeface="Courier New" panose="02070309020205020404" pitchFamily="49" charset="0"/>
            </a:endParaRPr>
          </a:p>
          <a:p>
            <a:pPr lvl="2">
              <a:spcBef>
                <a:spcPts val="600"/>
              </a:spcBef>
            </a:pPr>
            <a:r>
              <a:rPr lang="en-US" dirty="0" smtClean="0">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 R</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p>
        </p:txBody>
      </p:sp>
      <p:pic>
        <p:nvPicPr>
          <p:cNvPr id="3" name="Picture 2"/>
          <p:cNvPicPr>
            <a:picLocks noChangeAspect="1"/>
          </p:cNvPicPr>
          <p:nvPr/>
        </p:nvPicPr>
        <p:blipFill>
          <a:blip r:embed="rId3"/>
          <a:stretch>
            <a:fillRect/>
          </a:stretch>
        </p:blipFill>
        <p:spPr>
          <a:xfrm>
            <a:off x="2462138" y="2286000"/>
            <a:ext cx="5858514" cy="1529091"/>
          </a:xfrm>
          <a:prstGeom prst="rect">
            <a:avLst/>
          </a:prstGeom>
        </p:spPr>
      </p:pic>
      <p:pic>
        <p:nvPicPr>
          <p:cNvPr id="4" name="Picture 3"/>
          <p:cNvPicPr>
            <a:picLocks noChangeAspect="1"/>
          </p:cNvPicPr>
          <p:nvPr/>
        </p:nvPicPr>
        <p:blipFill>
          <a:blip r:embed="rId4"/>
          <a:stretch>
            <a:fillRect/>
          </a:stretch>
        </p:blipFill>
        <p:spPr>
          <a:xfrm>
            <a:off x="2462138" y="4683454"/>
            <a:ext cx="5858514" cy="1682810"/>
          </a:xfrm>
          <a:prstGeom prst="rect">
            <a:avLst/>
          </a:prstGeom>
        </p:spPr>
      </p:pic>
    </p:spTree>
    <p:extLst>
      <p:ext uri="{BB962C8B-B14F-4D97-AF65-F5344CB8AC3E}">
        <p14:creationId xmlns:p14="http://schemas.microsoft.com/office/powerpoint/2010/main" val="2426969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TextBox 2"/>
          <p:cNvSpPr txBox="1"/>
          <p:nvPr/>
        </p:nvSpPr>
        <p:spPr>
          <a:xfrm>
            <a:off x="1562100" y="2895600"/>
            <a:ext cx="601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b="0" dirty="0"/>
              <a:t>Lexical analysis is the process of identifying </a:t>
            </a:r>
            <a:r>
              <a:rPr lang="en-US" b="0" dirty="0" smtClean="0"/>
              <a:t>the tokens </a:t>
            </a:r>
            <a:r>
              <a:rPr lang="en-US" b="0" dirty="0"/>
              <a:t>which are </a:t>
            </a:r>
            <a:r>
              <a:rPr lang="en-US" b="0" dirty="0" smtClean="0"/>
              <a:t>basic </a:t>
            </a:r>
            <a:r>
              <a:rPr lang="en-US" b="0" dirty="0"/>
              <a:t>building blocks of a given language.</a:t>
            </a:r>
            <a:endParaRPr lang="en-GB"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NFA</a:t>
            </a:r>
            <a:br>
              <a:rPr lang="en-GB" sz="4000" b="1" dirty="0" smtClean="0">
                <a:solidFill>
                  <a:srgbClr val="3ECF29"/>
                </a:solidFill>
              </a:rPr>
            </a:br>
            <a:r>
              <a:rPr lang="en-GB" sz="2000" b="1" dirty="0" smtClean="0">
                <a:solidFill>
                  <a:srgbClr val="3ECF29"/>
                </a:solidFill>
              </a:rPr>
              <a:t>As a recognizer</a:t>
            </a:r>
            <a:endParaRPr lang="en-GB" sz="4000" b="1" dirty="0">
              <a:solidFill>
                <a:srgbClr val="3ECF29"/>
              </a:solidFill>
            </a:endParaRPr>
          </a:p>
        </p:txBody>
      </p:sp>
      <p:pic>
        <p:nvPicPr>
          <p:cNvPr id="6" name="Picture 5"/>
          <p:cNvPicPr>
            <a:picLocks noChangeAspect="1"/>
          </p:cNvPicPr>
          <p:nvPr/>
        </p:nvPicPr>
        <p:blipFill>
          <a:blip r:embed="rId3"/>
          <a:stretch>
            <a:fillRect/>
          </a:stretch>
        </p:blipFill>
        <p:spPr>
          <a:xfrm>
            <a:off x="4851548" y="2819400"/>
            <a:ext cx="3867150" cy="2466975"/>
          </a:xfrm>
          <a:prstGeom prst="rect">
            <a:avLst/>
          </a:prstGeom>
        </p:spPr>
      </p:pic>
      <p:sp>
        <p:nvSpPr>
          <p:cNvPr id="7" name="TextBox 6"/>
          <p:cNvSpPr txBox="1"/>
          <p:nvPr/>
        </p:nvSpPr>
        <p:spPr>
          <a:xfrm>
            <a:off x="3810000" y="6248400"/>
            <a:ext cx="5105400" cy="276999"/>
          </a:xfrm>
          <a:prstGeom prst="rect">
            <a:avLst/>
          </a:prstGeom>
          <a:noFill/>
        </p:spPr>
        <p:txBody>
          <a:bodyPr wrap="square" rtlCol="0">
            <a:spAutoFit/>
          </a:bodyPr>
          <a:lstStyle/>
          <a:p>
            <a:pPr algn="just"/>
            <a:r>
              <a:rPr lang="en-GB" sz="1200" b="0" dirty="0" smtClean="0"/>
              <a:t>Algorithm from </a:t>
            </a:r>
            <a:r>
              <a:rPr lang="en-US" sz="1200" b="0" dirty="0"/>
              <a:t>“</a:t>
            </a:r>
            <a:r>
              <a:rPr lang="en-US" sz="1200" b="0" dirty="0" err="1"/>
              <a:t>Aho</a:t>
            </a:r>
            <a:r>
              <a:rPr lang="en-US" sz="1200" b="0" dirty="0"/>
              <a:t>, A.V, Ullman J.D, </a:t>
            </a:r>
            <a:r>
              <a:rPr lang="en-US" sz="1200" b="0" dirty="0" err="1"/>
              <a:t>Sethi</a:t>
            </a:r>
            <a:r>
              <a:rPr lang="en-US" sz="1200" b="0" dirty="0"/>
              <a:t> R., Lam M.S; Dragon Book</a:t>
            </a:r>
            <a:r>
              <a:rPr lang="en-US" sz="1200" b="0" dirty="0" smtClean="0"/>
              <a:t>”</a:t>
            </a:r>
            <a:endParaRPr lang="en-US" sz="1200" b="0" dirty="0"/>
          </a:p>
        </p:txBody>
      </p:sp>
      <p:sp>
        <p:nvSpPr>
          <p:cNvPr id="8" name="TextBox 7"/>
          <p:cNvSpPr txBox="1"/>
          <p:nvPr/>
        </p:nvSpPr>
        <p:spPr>
          <a:xfrm>
            <a:off x="685800" y="2971800"/>
            <a:ext cx="3581400" cy="198515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smtClean="0"/>
              <a:t>Describe S and F?</a:t>
            </a:r>
          </a:p>
          <a:p>
            <a:pPr marL="285750" indent="-285750">
              <a:spcBef>
                <a:spcPts val="600"/>
              </a:spcBef>
              <a:buFont typeface="Arial" panose="020B0604020202020204" pitchFamily="34" charset="0"/>
              <a:buChar char="•"/>
            </a:pPr>
            <a:r>
              <a:rPr lang="en-US" dirty="0" smtClean="0"/>
              <a:t>What is </a:t>
            </a:r>
            <a:r>
              <a:rPr lang="el-GR" dirty="0" smtClean="0"/>
              <a:t>ε</a:t>
            </a:r>
            <a:r>
              <a:rPr lang="en-US" dirty="0" smtClean="0"/>
              <a:t>-closure?</a:t>
            </a:r>
          </a:p>
          <a:p>
            <a:pPr marL="285750" indent="-285750">
              <a:spcBef>
                <a:spcPts val="600"/>
              </a:spcBef>
              <a:buFont typeface="Arial" panose="020B0604020202020204" pitchFamily="34" charset="0"/>
              <a:buChar char="•"/>
            </a:pPr>
            <a:r>
              <a:rPr lang="en-US" dirty="0" smtClean="0"/>
              <a:t>What is equivalent of </a:t>
            </a:r>
            <a:r>
              <a:rPr lang="en-US" i="1" dirty="0" smtClean="0"/>
              <a:t>move</a:t>
            </a:r>
            <a:r>
              <a:rPr lang="en-US" dirty="0" smtClean="0"/>
              <a:t> in formal definition?</a:t>
            </a:r>
          </a:p>
          <a:p>
            <a:pPr marL="285750" indent="-285750">
              <a:spcBef>
                <a:spcPts val="600"/>
              </a:spcBef>
              <a:buFont typeface="Arial" panose="020B0604020202020204" pitchFamily="34" charset="0"/>
              <a:buChar char="•"/>
            </a:pPr>
            <a:r>
              <a:rPr lang="en-US" dirty="0" smtClean="0"/>
              <a:t>What is the significance of final check?</a:t>
            </a:r>
            <a:endParaRPr lang="en-GB" dirty="0"/>
          </a:p>
        </p:txBody>
      </p:sp>
    </p:spTree>
    <p:extLst>
      <p:ext uri="{BB962C8B-B14F-4D97-AF65-F5344CB8AC3E}">
        <p14:creationId xmlns:p14="http://schemas.microsoft.com/office/powerpoint/2010/main" val="2512423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DFA</a:t>
            </a:r>
            <a:br>
              <a:rPr lang="en-GB" sz="4000" b="1" dirty="0" smtClean="0">
                <a:solidFill>
                  <a:srgbClr val="3ECF29"/>
                </a:solidFill>
              </a:rPr>
            </a:br>
            <a:r>
              <a:rPr lang="en-GB" sz="2000" b="1" dirty="0" smtClean="0">
                <a:solidFill>
                  <a:srgbClr val="3ECF29"/>
                </a:solidFill>
              </a:rPr>
              <a:t>From NFA – Subset Construction</a:t>
            </a:r>
            <a:endParaRPr lang="en-GB" sz="4000" b="1" dirty="0">
              <a:solidFill>
                <a:srgbClr val="3ECF29"/>
              </a:solidFill>
            </a:endParaRPr>
          </a:p>
        </p:txBody>
      </p:sp>
      <p:sp>
        <p:nvSpPr>
          <p:cNvPr id="7" name="TextBox 6"/>
          <p:cNvSpPr txBox="1"/>
          <p:nvPr/>
        </p:nvSpPr>
        <p:spPr>
          <a:xfrm>
            <a:off x="3124200" y="5970588"/>
            <a:ext cx="5943600" cy="646331"/>
          </a:xfrm>
          <a:prstGeom prst="rect">
            <a:avLst/>
          </a:prstGeom>
          <a:noFill/>
        </p:spPr>
        <p:txBody>
          <a:bodyPr wrap="square" rtlCol="0">
            <a:spAutoFit/>
          </a:bodyPr>
          <a:lstStyle/>
          <a:p>
            <a:pPr algn="r"/>
            <a:r>
              <a:rPr lang="en-GB" sz="1200" b="0" dirty="0" smtClean="0"/>
              <a:t>Algorithms from </a:t>
            </a:r>
          </a:p>
          <a:p>
            <a:pPr algn="r"/>
            <a:r>
              <a:rPr lang="en-US" sz="1200" b="0" dirty="0" smtClean="0"/>
              <a:t>“</a:t>
            </a:r>
            <a:r>
              <a:rPr lang="en-US" sz="1200" b="0" dirty="0"/>
              <a:t>Cooper, K.D., </a:t>
            </a:r>
            <a:r>
              <a:rPr lang="en-US" sz="1200" b="0" dirty="0" err="1"/>
              <a:t>Torczon</a:t>
            </a:r>
            <a:r>
              <a:rPr lang="en-US" sz="1200" b="0" dirty="0"/>
              <a:t>, L.; Engineering A Compiler</a:t>
            </a:r>
            <a:r>
              <a:rPr lang="en-US" sz="1200" b="0" dirty="0" smtClean="0"/>
              <a:t>” on the left</a:t>
            </a:r>
            <a:endParaRPr lang="en-GB" sz="1200" b="0" dirty="0"/>
          </a:p>
          <a:p>
            <a:pPr algn="r"/>
            <a:r>
              <a:rPr lang="en-US" sz="1200" b="0" dirty="0" smtClean="0"/>
              <a:t>“</a:t>
            </a:r>
            <a:r>
              <a:rPr lang="en-US" sz="1200" b="0" dirty="0" err="1"/>
              <a:t>Aho</a:t>
            </a:r>
            <a:r>
              <a:rPr lang="en-US" sz="1200" b="0" dirty="0"/>
              <a:t>, A.V, Ullman J.D, </a:t>
            </a:r>
            <a:r>
              <a:rPr lang="en-US" sz="1200" b="0" dirty="0" err="1"/>
              <a:t>Sethi</a:t>
            </a:r>
            <a:r>
              <a:rPr lang="en-US" sz="1200" b="0" dirty="0"/>
              <a:t> R., Lam M.S; Dragon Book</a:t>
            </a:r>
            <a:r>
              <a:rPr lang="en-US" sz="1200" b="0" dirty="0" smtClean="0"/>
              <a:t>” on the right</a:t>
            </a:r>
            <a:endParaRPr lang="en-US" sz="1200" b="0" dirty="0"/>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3429000" y="1752600"/>
            <a:ext cx="5447234" cy="2209800"/>
          </a:xfrm>
          <a:prstGeom prst="rect">
            <a:avLst/>
          </a:prstGeom>
        </p:spPr>
      </p:pic>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a:off x="152400" y="3045487"/>
            <a:ext cx="4086225" cy="3590925"/>
          </a:xfrm>
          <a:prstGeom prst="rect">
            <a:avLst/>
          </a:prstGeom>
        </p:spPr>
      </p:pic>
      <p:sp>
        <p:nvSpPr>
          <p:cNvPr id="5" name="TextBox 4"/>
          <p:cNvSpPr txBox="1"/>
          <p:nvPr/>
        </p:nvSpPr>
        <p:spPr>
          <a:xfrm>
            <a:off x="4680097" y="4102285"/>
            <a:ext cx="4012019" cy="1477328"/>
          </a:xfrm>
          <a:prstGeom prst="rect">
            <a:avLst/>
          </a:prstGeom>
          <a:noFill/>
        </p:spPr>
        <p:txBody>
          <a:bodyPr wrap="square" rtlCol="0">
            <a:spAutoFit/>
          </a:bodyPr>
          <a:lstStyle/>
          <a:p>
            <a:pPr algn="r"/>
            <a:r>
              <a:rPr lang="en-US" dirty="0" smtClean="0"/>
              <a:t>Your thoughts on complexity of construction and complexity?</a:t>
            </a:r>
          </a:p>
          <a:p>
            <a:pPr algn="r"/>
            <a:endParaRPr lang="en-US" dirty="0" smtClean="0"/>
          </a:p>
          <a:p>
            <a:pPr algn="r"/>
            <a:r>
              <a:rPr lang="en-US" dirty="0" smtClean="0"/>
              <a:t>What should a DFA based recognizer look like?</a:t>
            </a:r>
          </a:p>
        </p:txBody>
      </p:sp>
    </p:spTree>
    <p:extLst>
      <p:ext uri="{BB962C8B-B14F-4D97-AF65-F5344CB8AC3E}">
        <p14:creationId xmlns:p14="http://schemas.microsoft.com/office/powerpoint/2010/main" val="377007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DFA</a:t>
            </a:r>
            <a:br>
              <a:rPr lang="en-GB" sz="4000" b="1" dirty="0" smtClean="0">
                <a:solidFill>
                  <a:srgbClr val="3ECF29"/>
                </a:solidFill>
              </a:rPr>
            </a:br>
            <a:r>
              <a:rPr lang="en-GB" sz="2000" b="1" dirty="0" smtClean="0">
                <a:solidFill>
                  <a:srgbClr val="3ECF29"/>
                </a:solidFill>
              </a:rPr>
              <a:t>Construction</a:t>
            </a:r>
            <a:r>
              <a:rPr lang="tr-TR" sz="2000" b="1" dirty="0" smtClean="0">
                <a:solidFill>
                  <a:srgbClr val="3ECF29"/>
                </a:solidFill>
              </a:rPr>
              <a:t> </a:t>
            </a:r>
            <a:r>
              <a:rPr lang="en-US" sz="2000" b="1" dirty="0" smtClean="0">
                <a:solidFill>
                  <a:srgbClr val="3ECF29"/>
                </a:solidFill>
              </a:rPr>
              <a:t>Without </a:t>
            </a:r>
            <a:r>
              <a:rPr lang="tr-TR" sz="2000" b="1" dirty="0" smtClean="0">
                <a:solidFill>
                  <a:srgbClr val="3ECF29"/>
                </a:solidFill>
              </a:rPr>
              <a:t>NFA</a:t>
            </a:r>
            <a:endParaRPr lang="en-GB" sz="4000" b="1" dirty="0">
              <a:solidFill>
                <a:srgbClr val="3ECF29"/>
              </a:solidFill>
            </a:endParaRPr>
          </a:p>
        </p:txBody>
      </p:sp>
      <p:sp>
        <p:nvSpPr>
          <p:cNvPr id="7" name="TextBox 6"/>
          <p:cNvSpPr txBox="1"/>
          <p:nvPr/>
        </p:nvSpPr>
        <p:spPr>
          <a:xfrm>
            <a:off x="266700" y="5909934"/>
            <a:ext cx="3429000" cy="646331"/>
          </a:xfrm>
          <a:prstGeom prst="rect">
            <a:avLst/>
          </a:prstGeom>
          <a:noFill/>
        </p:spPr>
        <p:txBody>
          <a:bodyPr wrap="square" rtlCol="0">
            <a:spAutoFit/>
          </a:bodyPr>
          <a:lstStyle/>
          <a:p>
            <a:r>
              <a:rPr lang="en-GB" sz="1200" b="0" dirty="0" smtClean="0"/>
              <a:t>Algorithm from </a:t>
            </a:r>
          </a:p>
          <a:p>
            <a:r>
              <a:rPr lang="en-US" sz="1200" b="0" dirty="0" smtClean="0"/>
              <a:t>“</a:t>
            </a:r>
            <a:r>
              <a:rPr lang="en-US" sz="1200" b="0" dirty="0" err="1"/>
              <a:t>Aho</a:t>
            </a:r>
            <a:r>
              <a:rPr lang="en-US" sz="1200" b="0" dirty="0"/>
              <a:t>, A.V, Ullman J.D, </a:t>
            </a:r>
            <a:r>
              <a:rPr lang="en-US" sz="1200" b="0" dirty="0" err="1"/>
              <a:t>Sethi</a:t>
            </a:r>
            <a:r>
              <a:rPr lang="en-US" sz="1200" b="0" dirty="0"/>
              <a:t> R., Lam M.S; Dragon Book</a:t>
            </a:r>
            <a:r>
              <a:rPr lang="en-US" sz="1200" b="0" dirty="0" smtClean="0"/>
              <a:t>”</a:t>
            </a:r>
            <a:endParaRPr lang="en-US" sz="1200" b="0"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17638"/>
            <a:ext cx="5562600" cy="2819400"/>
          </a:xfrm>
          <a:prstGeom prst="rect">
            <a:avLst/>
          </a:prstGeom>
          <a:noFill/>
          <a:ln>
            <a:noFill/>
          </a:ln>
        </p:spPr>
      </p:pic>
      <p:pic>
        <p:nvPicPr>
          <p:cNvPr id="11" name="Picture 10"/>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2400" y="4217988"/>
            <a:ext cx="4572000" cy="2324100"/>
          </a:xfrm>
          <a:prstGeom prst="rect">
            <a:avLst/>
          </a:prstGeom>
          <a:noFill/>
          <a:ln>
            <a:noFill/>
          </a:ln>
        </p:spPr>
      </p:pic>
    </p:spTree>
    <p:extLst>
      <p:ext uri="{BB962C8B-B14F-4D97-AF65-F5344CB8AC3E}">
        <p14:creationId xmlns:p14="http://schemas.microsoft.com/office/powerpoint/2010/main" val="56982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DFA</a:t>
            </a:r>
            <a:br>
              <a:rPr lang="en-GB" sz="4000" b="1" dirty="0" smtClean="0">
                <a:solidFill>
                  <a:srgbClr val="3ECF29"/>
                </a:solidFill>
              </a:rPr>
            </a:br>
            <a:r>
              <a:rPr lang="en-GB" sz="2000" b="1" dirty="0" smtClean="0">
                <a:solidFill>
                  <a:srgbClr val="3ECF29"/>
                </a:solidFill>
              </a:rPr>
              <a:t>Construction</a:t>
            </a:r>
            <a:r>
              <a:rPr lang="tr-TR" sz="2000" b="1" dirty="0" smtClean="0">
                <a:solidFill>
                  <a:srgbClr val="3ECF29"/>
                </a:solidFill>
              </a:rPr>
              <a:t> </a:t>
            </a:r>
            <a:r>
              <a:rPr lang="en-US" sz="2000" b="1" dirty="0" smtClean="0">
                <a:solidFill>
                  <a:srgbClr val="3ECF29"/>
                </a:solidFill>
              </a:rPr>
              <a:t>Without </a:t>
            </a:r>
            <a:r>
              <a:rPr lang="tr-TR" sz="2000" b="1" dirty="0" smtClean="0">
                <a:solidFill>
                  <a:srgbClr val="3ECF29"/>
                </a:solidFill>
              </a:rPr>
              <a:t>NFA</a:t>
            </a:r>
            <a:endParaRPr lang="en-GB" sz="4000" b="1" dirty="0">
              <a:solidFill>
                <a:srgbClr val="3ECF29"/>
              </a:solidFill>
            </a:endParaRPr>
          </a:p>
        </p:txBody>
      </p:sp>
      <p:sp>
        <p:nvSpPr>
          <p:cNvPr id="7" name="TextBox 6"/>
          <p:cNvSpPr txBox="1"/>
          <p:nvPr/>
        </p:nvSpPr>
        <p:spPr>
          <a:xfrm>
            <a:off x="315433" y="6401096"/>
            <a:ext cx="5943600" cy="276999"/>
          </a:xfrm>
          <a:prstGeom prst="rect">
            <a:avLst/>
          </a:prstGeom>
          <a:noFill/>
        </p:spPr>
        <p:txBody>
          <a:bodyPr wrap="square" rtlCol="0">
            <a:spAutoFit/>
          </a:bodyPr>
          <a:lstStyle/>
          <a:p>
            <a:r>
              <a:rPr lang="en-GB" sz="1200" b="0" dirty="0" smtClean="0"/>
              <a:t>Excerpts from</a:t>
            </a:r>
            <a:r>
              <a:rPr lang="en-GB" sz="1200" b="0" dirty="0"/>
              <a:t> </a:t>
            </a:r>
            <a:r>
              <a:rPr lang="en-US" sz="1200" b="0" dirty="0" smtClean="0"/>
              <a:t>“</a:t>
            </a:r>
            <a:r>
              <a:rPr lang="en-US" sz="1200" b="0" dirty="0" err="1" smtClean="0"/>
              <a:t>Aho</a:t>
            </a:r>
            <a:r>
              <a:rPr lang="en-US" sz="1200" b="0" dirty="0"/>
              <a:t>, A.V, Ullman J.D, </a:t>
            </a:r>
            <a:r>
              <a:rPr lang="en-US" sz="1200" b="0" dirty="0" err="1"/>
              <a:t>Sethi</a:t>
            </a:r>
            <a:r>
              <a:rPr lang="en-US" sz="1200" b="0" dirty="0"/>
              <a:t> R., Lam M.S; Dragon Book</a:t>
            </a:r>
            <a:r>
              <a:rPr lang="en-US" sz="1200" b="0" dirty="0" smtClean="0"/>
              <a:t>”</a:t>
            </a:r>
            <a:endParaRPr lang="en-US" sz="1200" b="0" dirty="0"/>
          </a:p>
        </p:txBody>
      </p:sp>
      <p:sp>
        <p:nvSpPr>
          <p:cNvPr id="3" name="TextBox 2"/>
          <p:cNvSpPr txBox="1"/>
          <p:nvPr/>
        </p:nvSpPr>
        <p:spPr>
          <a:xfrm>
            <a:off x="3695639" y="1443335"/>
            <a:ext cx="2057400" cy="461665"/>
          </a:xfrm>
          <a:prstGeom prst="rect">
            <a:avLst/>
          </a:prstGeom>
          <a:noFill/>
        </p:spPr>
        <p:txBody>
          <a:bodyPr wrap="square" rtlCol="0">
            <a:spAutoFit/>
          </a:bodyPr>
          <a:lstStyle/>
          <a:p>
            <a:pPr algn="ctr"/>
            <a:r>
              <a:rPr lang="en-US" sz="2400" dirty="0" smtClean="0"/>
              <a:t>(</a:t>
            </a:r>
            <a:r>
              <a:rPr lang="en-US" sz="2400" dirty="0" err="1" smtClean="0"/>
              <a:t>a|b</a:t>
            </a:r>
            <a:r>
              <a:rPr lang="en-US" sz="2400" dirty="0" smtClean="0"/>
              <a:t>)*</a:t>
            </a:r>
            <a:r>
              <a:rPr lang="en-US" sz="2400" dirty="0" err="1"/>
              <a:t>abb</a:t>
            </a:r>
            <a:r>
              <a:rPr lang="en-US" sz="2400" dirty="0" smtClean="0">
                <a:solidFill>
                  <a:srgbClr val="FF0000"/>
                </a:solidFill>
              </a:rPr>
              <a:t>#</a:t>
            </a:r>
            <a:endParaRPr lang="tr-TR" sz="2400" dirty="0">
              <a:solidFill>
                <a:srgbClr val="FF0000"/>
              </a:solidFill>
            </a:endParaRPr>
          </a:p>
        </p:txBody>
      </p:sp>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315433" y="2245443"/>
            <a:ext cx="4055004" cy="3177381"/>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6019800" y="1905000"/>
            <a:ext cx="2438400" cy="1987267"/>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3763452" y="4543778"/>
            <a:ext cx="4991161" cy="1740584"/>
          </a:xfrm>
          <a:prstGeom prst="rect">
            <a:avLst/>
          </a:prstGeom>
        </p:spPr>
      </p:pic>
    </p:spTree>
    <p:extLst>
      <p:ext uri="{BB962C8B-B14F-4D97-AF65-F5344CB8AC3E}">
        <p14:creationId xmlns:p14="http://schemas.microsoft.com/office/powerpoint/2010/main" val="1562451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DFA</a:t>
            </a:r>
            <a:br>
              <a:rPr lang="en-GB" sz="4000" b="1" dirty="0" smtClean="0">
                <a:solidFill>
                  <a:srgbClr val="3ECF29"/>
                </a:solidFill>
              </a:rPr>
            </a:br>
            <a:r>
              <a:rPr lang="en-GB" sz="2000" b="1" dirty="0" smtClean="0">
                <a:solidFill>
                  <a:srgbClr val="3ECF29"/>
                </a:solidFill>
              </a:rPr>
              <a:t>Minimization</a:t>
            </a:r>
            <a:endParaRPr lang="en-GB" sz="4000" b="1" dirty="0">
              <a:solidFill>
                <a:srgbClr val="3ECF29"/>
              </a:solidFill>
            </a:endParaRPr>
          </a:p>
        </p:txBody>
      </p:sp>
      <p:sp>
        <p:nvSpPr>
          <p:cNvPr id="7" name="TextBox 6"/>
          <p:cNvSpPr txBox="1"/>
          <p:nvPr/>
        </p:nvSpPr>
        <p:spPr>
          <a:xfrm>
            <a:off x="3124200" y="5970588"/>
            <a:ext cx="5943600" cy="461665"/>
          </a:xfrm>
          <a:prstGeom prst="rect">
            <a:avLst/>
          </a:prstGeom>
          <a:noFill/>
        </p:spPr>
        <p:txBody>
          <a:bodyPr wrap="square" rtlCol="0">
            <a:spAutoFit/>
          </a:bodyPr>
          <a:lstStyle/>
          <a:p>
            <a:pPr algn="r"/>
            <a:r>
              <a:rPr lang="en-GB" sz="1200" b="0" dirty="0" smtClean="0"/>
              <a:t>Algorithm from </a:t>
            </a:r>
          </a:p>
          <a:p>
            <a:pPr algn="r"/>
            <a:r>
              <a:rPr lang="en-US" sz="1200" b="0" dirty="0" smtClean="0"/>
              <a:t>“</a:t>
            </a:r>
            <a:r>
              <a:rPr lang="en-US" sz="1200" b="0" dirty="0"/>
              <a:t>Cooper, K.D., </a:t>
            </a:r>
            <a:r>
              <a:rPr lang="en-US" sz="1200" b="0" dirty="0" err="1"/>
              <a:t>Torczon</a:t>
            </a:r>
            <a:r>
              <a:rPr lang="en-US" sz="1200" b="0" dirty="0"/>
              <a:t>, L.; Engineering A </a:t>
            </a:r>
            <a:r>
              <a:rPr lang="en-US" sz="1200" b="0" dirty="0" smtClean="0"/>
              <a:t>Compiler”</a:t>
            </a:r>
            <a:endParaRPr lang="en-GB" sz="1200" b="0" dirty="0"/>
          </a:p>
        </p:txBody>
      </p:sp>
      <p:sp>
        <p:nvSpPr>
          <p:cNvPr id="5" name="TextBox 4"/>
          <p:cNvSpPr txBox="1"/>
          <p:nvPr/>
        </p:nvSpPr>
        <p:spPr>
          <a:xfrm>
            <a:off x="2362201" y="4953000"/>
            <a:ext cx="6126161" cy="646331"/>
          </a:xfrm>
          <a:prstGeom prst="rect">
            <a:avLst/>
          </a:prstGeom>
          <a:noFill/>
        </p:spPr>
        <p:txBody>
          <a:bodyPr wrap="square" rtlCol="0">
            <a:spAutoFit/>
          </a:bodyPr>
          <a:lstStyle/>
          <a:p>
            <a:pPr algn="ctr"/>
            <a:r>
              <a:rPr lang="en-US" dirty="0" smtClean="0"/>
              <a:t>What makes two DFA state equivalent?</a:t>
            </a:r>
          </a:p>
          <a:p>
            <a:pPr algn="ctr"/>
            <a:r>
              <a:rPr lang="en-US" dirty="0" smtClean="0"/>
              <a:t>Is there another dimension for minimization?</a:t>
            </a:r>
          </a:p>
        </p:txBody>
      </p:sp>
      <p:pic>
        <p:nvPicPr>
          <p:cNvPr id="3" name="Picture 2"/>
          <p:cNvPicPr>
            <a:picLocks noChangeAspect="1"/>
          </p:cNvPicPr>
          <p:nvPr/>
        </p:nvPicPr>
        <p:blipFill>
          <a:blip r:embed="rId3"/>
          <a:stretch>
            <a:fillRect/>
          </a:stretch>
        </p:blipFill>
        <p:spPr>
          <a:xfrm>
            <a:off x="2362200" y="2362200"/>
            <a:ext cx="6126162" cy="2410017"/>
          </a:xfrm>
          <a:prstGeom prst="rect">
            <a:avLst/>
          </a:prstGeom>
        </p:spPr>
      </p:pic>
      <p:sp>
        <p:nvSpPr>
          <p:cNvPr id="4" name="TextBox 3"/>
          <p:cNvSpPr txBox="1"/>
          <p:nvPr/>
        </p:nvSpPr>
        <p:spPr>
          <a:xfrm>
            <a:off x="4053681" y="1676400"/>
            <a:ext cx="2743200" cy="369332"/>
          </a:xfrm>
          <a:prstGeom prst="rect">
            <a:avLst/>
          </a:prstGeom>
          <a:noFill/>
        </p:spPr>
        <p:txBody>
          <a:bodyPr wrap="square" rtlCol="0">
            <a:spAutoFit/>
          </a:bodyPr>
          <a:lstStyle/>
          <a:p>
            <a:pPr algn="ctr"/>
            <a:r>
              <a:rPr lang="en-GB" dirty="0"/>
              <a:t>Hopcroft’s Algorithm</a:t>
            </a:r>
          </a:p>
        </p:txBody>
      </p:sp>
    </p:spTree>
    <p:extLst>
      <p:ext uri="{BB962C8B-B14F-4D97-AF65-F5344CB8AC3E}">
        <p14:creationId xmlns:p14="http://schemas.microsoft.com/office/powerpoint/2010/main" val="4074913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DFA</a:t>
            </a:r>
            <a:br>
              <a:rPr lang="en-GB" sz="4000" b="1" dirty="0" smtClean="0">
                <a:solidFill>
                  <a:srgbClr val="3ECF29"/>
                </a:solidFill>
              </a:rPr>
            </a:br>
            <a:r>
              <a:rPr lang="en-GB" sz="2000" b="1" dirty="0" smtClean="0">
                <a:solidFill>
                  <a:srgbClr val="3ECF29"/>
                </a:solidFill>
              </a:rPr>
              <a:t>Minimization</a:t>
            </a:r>
            <a:endParaRPr lang="en-GB" sz="4000" b="1" dirty="0">
              <a:solidFill>
                <a:srgbClr val="3ECF29"/>
              </a:solidFill>
            </a:endParaRPr>
          </a:p>
        </p:txBody>
      </p:sp>
      <p:sp>
        <p:nvSpPr>
          <p:cNvPr id="7" name="TextBox 6"/>
          <p:cNvSpPr txBox="1"/>
          <p:nvPr/>
        </p:nvSpPr>
        <p:spPr>
          <a:xfrm>
            <a:off x="76200" y="6477000"/>
            <a:ext cx="5943600" cy="276999"/>
          </a:xfrm>
          <a:prstGeom prst="rect">
            <a:avLst/>
          </a:prstGeom>
          <a:noFill/>
        </p:spPr>
        <p:txBody>
          <a:bodyPr wrap="square" rtlCol="0">
            <a:spAutoFit/>
          </a:bodyPr>
          <a:lstStyle/>
          <a:p>
            <a:r>
              <a:rPr lang="en-GB" sz="1200" b="0" dirty="0" smtClean="0"/>
              <a:t>Excerpts from </a:t>
            </a:r>
            <a:r>
              <a:rPr lang="en-US" sz="1200" b="0" dirty="0" smtClean="0"/>
              <a:t>“</a:t>
            </a:r>
            <a:r>
              <a:rPr lang="en-US" sz="1200" b="0" dirty="0"/>
              <a:t>Cooper, K.D., </a:t>
            </a:r>
            <a:r>
              <a:rPr lang="en-US" sz="1200" b="0" dirty="0" err="1"/>
              <a:t>Torczon</a:t>
            </a:r>
            <a:r>
              <a:rPr lang="en-US" sz="1200" b="0" dirty="0"/>
              <a:t>, L.; Engineering A Compiler</a:t>
            </a:r>
            <a:r>
              <a:rPr lang="en-US" sz="1200" b="0" dirty="0" smtClean="0"/>
              <a:t>”</a:t>
            </a:r>
            <a:endParaRPr lang="en-GB" sz="1200" b="0" dirty="0"/>
          </a:p>
        </p:txBody>
      </p:sp>
      <p:sp>
        <p:nvSpPr>
          <p:cNvPr id="9" name="TextBox 8"/>
          <p:cNvSpPr txBox="1"/>
          <p:nvPr/>
        </p:nvSpPr>
        <p:spPr>
          <a:xfrm>
            <a:off x="3695639" y="1443335"/>
            <a:ext cx="2057400" cy="461665"/>
          </a:xfrm>
          <a:prstGeom prst="rect">
            <a:avLst/>
          </a:prstGeom>
          <a:noFill/>
        </p:spPr>
        <p:txBody>
          <a:bodyPr wrap="square" rtlCol="0">
            <a:spAutoFit/>
          </a:bodyPr>
          <a:lstStyle/>
          <a:p>
            <a:pPr algn="ctr"/>
            <a:r>
              <a:rPr lang="en-US" sz="2400" dirty="0" smtClean="0"/>
              <a:t>a(</a:t>
            </a:r>
            <a:r>
              <a:rPr lang="en-US" sz="2400" dirty="0" err="1" smtClean="0"/>
              <a:t>b|c</a:t>
            </a:r>
            <a:r>
              <a:rPr lang="en-US" sz="2400" dirty="0" smtClean="0"/>
              <a:t>)*</a:t>
            </a:r>
            <a:endParaRPr lang="tr-TR" sz="2400" dirty="0">
              <a:solidFill>
                <a:srgbClr val="FF0000"/>
              </a:solidFill>
            </a:endParaRPr>
          </a:p>
        </p:txBody>
      </p:sp>
      <p:pic>
        <p:nvPicPr>
          <p:cNvPr id="6" name="Picture 5"/>
          <p:cNvPicPr>
            <a:picLocks noChangeAspect="1"/>
          </p:cNvPicPr>
          <p:nvPr/>
        </p:nvPicPr>
        <p:blipFill>
          <a:blip r:embed="rId3"/>
          <a:stretch>
            <a:fillRect/>
          </a:stretch>
        </p:blipFill>
        <p:spPr>
          <a:xfrm>
            <a:off x="2133600" y="2057400"/>
            <a:ext cx="4115157" cy="1505843"/>
          </a:xfrm>
          <a:prstGeom prst="rect">
            <a:avLst/>
          </a:prstGeom>
        </p:spPr>
      </p:pic>
      <p:pic>
        <p:nvPicPr>
          <p:cNvPr id="14" name="Picture 13"/>
          <p:cNvPicPr>
            <a:picLocks noChangeAspect="1"/>
          </p:cNvPicPr>
          <p:nvPr/>
        </p:nvPicPr>
        <p:blipFill>
          <a:blip r:embed="rId4"/>
          <a:stretch>
            <a:fillRect/>
          </a:stretch>
        </p:blipFill>
        <p:spPr>
          <a:xfrm>
            <a:off x="531849" y="3712467"/>
            <a:ext cx="3743325" cy="981075"/>
          </a:xfrm>
          <a:prstGeom prst="rect">
            <a:avLst/>
          </a:prstGeom>
        </p:spPr>
      </p:pic>
      <p:pic>
        <p:nvPicPr>
          <p:cNvPr id="15" name="Picture 14"/>
          <p:cNvPicPr>
            <a:picLocks noChangeAspect="1"/>
          </p:cNvPicPr>
          <p:nvPr/>
        </p:nvPicPr>
        <p:blipFill>
          <a:blip r:embed="rId5"/>
          <a:stretch>
            <a:fillRect/>
          </a:stretch>
        </p:blipFill>
        <p:spPr>
          <a:xfrm>
            <a:off x="4724339" y="4026792"/>
            <a:ext cx="4314825" cy="666750"/>
          </a:xfrm>
          <a:prstGeom prst="rect">
            <a:avLst/>
          </a:prstGeom>
        </p:spPr>
      </p:pic>
      <p:pic>
        <p:nvPicPr>
          <p:cNvPr id="16" name="Picture 15"/>
          <p:cNvPicPr>
            <a:picLocks noChangeAspect="1"/>
          </p:cNvPicPr>
          <p:nvPr/>
        </p:nvPicPr>
        <p:blipFill>
          <a:blip r:embed="rId6"/>
          <a:stretch>
            <a:fillRect/>
          </a:stretch>
        </p:blipFill>
        <p:spPr>
          <a:xfrm>
            <a:off x="4724339" y="5233988"/>
            <a:ext cx="3571875" cy="647700"/>
          </a:xfrm>
          <a:prstGeom prst="rect">
            <a:avLst/>
          </a:prstGeom>
        </p:spPr>
      </p:pic>
      <p:pic>
        <p:nvPicPr>
          <p:cNvPr id="17" name="Picture 16"/>
          <p:cNvPicPr>
            <a:picLocks noChangeAspect="1"/>
          </p:cNvPicPr>
          <p:nvPr/>
        </p:nvPicPr>
        <p:blipFill>
          <a:blip r:embed="rId7"/>
          <a:stretch>
            <a:fillRect/>
          </a:stretch>
        </p:blipFill>
        <p:spPr>
          <a:xfrm>
            <a:off x="6729412" y="2198007"/>
            <a:ext cx="1809750" cy="800100"/>
          </a:xfrm>
          <a:prstGeom prst="rect">
            <a:avLst/>
          </a:prstGeom>
        </p:spPr>
      </p:pic>
      <p:pic>
        <p:nvPicPr>
          <p:cNvPr id="18" name="Picture 17"/>
          <p:cNvPicPr>
            <a:picLocks noChangeAspect="1"/>
          </p:cNvPicPr>
          <p:nvPr/>
        </p:nvPicPr>
        <p:blipFill>
          <a:blip r:embed="rId8"/>
          <a:stretch>
            <a:fillRect/>
          </a:stretch>
        </p:blipFill>
        <p:spPr>
          <a:xfrm>
            <a:off x="265148" y="4886325"/>
            <a:ext cx="4276725" cy="1047750"/>
          </a:xfrm>
          <a:prstGeom prst="rect">
            <a:avLst/>
          </a:prstGeom>
        </p:spPr>
      </p:pic>
      <p:sp>
        <p:nvSpPr>
          <p:cNvPr id="19" name="TextBox 18"/>
          <p:cNvSpPr txBox="1"/>
          <p:nvPr/>
        </p:nvSpPr>
        <p:spPr>
          <a:xfrm>
            <a:off x="4723513" y="3688458"/>
            <a:ext cx="2910774" cy="276999"/>
          </a:xfrm>
          <a:prstGeom prst="rect">
            <a:avLst/>
          </a:prstGeom>
          <a:noFill/>
        </p:spPr>
        <p:txBody>
          <a:bodyPr wrap="square" rtlCol="0">
            <a:spAutoFit/>
          </a:bodyPr>
          <a:lstStyle/>
          <a:p>
            <a:r>
              <a:rPr lang="en-GB" sz="1200" dirty="0" smtClean="0"/>
              <a:t>Applying Hopcroft’s algorithm </a:t>
            </a:r>
            <a:endParaRPr lang="en-GB" sz="1200" dirty="0"/>
          </a:p>
        </p:txBody>
      </p:sp>
      <p:sp>
        <p:nvSpPr>
          <p:cNvPr id="20" name="TextBox 19"/>
          <p:cNvSpPr txBox="1"/>
          <p:nvPr/>
        </p:nvSpPr>
        <p:spPr>
          <a:xfrm>
            <a:off x="4723513" y="4855642"/>
            <a:ext cx="2910774" cy="276999"/>
          </a:xfrm>
          <a:prstGeom prst="rect">
            <a:avLst/>
          </a:prstGeom>
          <a:noFill/>
        </p:spPr>
        <p:txBody>
          <a:bodyPr wrap="square" rtlCol="0">
            <a:spAutoFit/>
          </a:bodyPr>
          <a:lstStyle/>
          <a:p>
            <a:r>
              <a:rPr lang="en-GB" sz="1200" dirty="0" smtClean="0"/>
              <a:t>Applying Symbol Minimization</a:t>
            </a:r>
            <a:endParaRPr lang="en-GB" sz="1200" dirty="0"/>
          </a:p>
        </p:txBody>
      </p:sp>
      <p:sp>
        <p:nvSpPr>
          <p:cNvPr id="21" name="Rectangle 20"/>
          <p:cNvSpPr/>
          <p:nvPr/>
        </p:nvSpPr>
        <p:spPr>
          <a:xfrm>
            <a:off x="7110413" y="3653273"/>
            <a:ext cx="1928751" cy="322845"/>
          </a:xfrm>
          <a:prstGeom prst="rect">
            <a:avLst/>
          </a:prstGeom>
        </p:spPr>
        <p:txBody>
          <a:bodyPr wrap="square">
            <a:spAutoFit/>
          </a:bodyPr>
          <a:lstStyle/>
          <a:p>
            <a:pPr marR="0" algn="r">
              <a:lnSpc>
                <a:spcPct val="107000"/>
              </a:lnSpc>
              <a:spcBef>
                <a:spcPts val="0"/>
              </a:spcBef>
              <a:spcAft>
                <a:spcPts val="800"/>
              </a:spcAft>
              <a:tabLst>
                <a:tab pos="1954530" algn="l"/>
                <a:tab pos="2682240" algn="l"/>
                <a:tab pos="3424555" algn="l"/>
                <a:tab pos="4152265" algn="l"/>
                <a:tab pos="488061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g</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a:latin typeface="Calibri" panose="020F0502020204030204" pitchFamily="34" charset="0"/>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0</a:t>
            </a:r>
            <a:r>
              <a:rPr lang="en-US" sz="1400" dirty="0" smtClean="0">
                <a:latin typeface="Calibri" panose="020F0502020204030204" pitchFamily="34" charset="0"/>
                <a:ea typeface="Calibri" panose="020F0502020204030204" pitchFamily="34" charset="0"/>
                <a:cs typeface="Times New Roman" panose="02020603050405020304" pitchFamily="18" charset="0"/>
              </a:rPr>
              <a:t>}, g</a:t>
            </a:r>
            <a:r>
              <a:rPr lang="en-US" sz="1400" baseline="-25000" dirty="0" smtClean="0">
                <a:latin typeface="Calibri" panose="020F0502020204030204" pitchFamily="34" charset="0"/>
                <a:ea typeface="Calibri" panose="020F0502020204030204" pitchFamily="34" charset="0"/>
                <a:cs typeface="Times New Roman" panose="02020603050405020304" pitchFamily="18" charset="0"/>
              </a:rPr>
              <a:t>1</a:t>
            </a:r>
            <a:r>
              <a:rPr lang="en-US" sz="1400" dirty="0">
                <a:latin typeface="Calibri" panose="020F0502020204030204" pitchFamily="34" charset="0"/>
                <a:ea typeface="Calibri" panose="020F0502020204030204" pitchFamily="34" charset="0"/>
                <a:cs typeface="Times New Roman" panose="02020603050405020304" pitchFamily="18" charset="0"/>
              </a:rPr>
              <a:t>={d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1</a:t>
            </a:r>
            <a:r>
              <a:rPr lang="en-US" sz="1400" dirty="0">
                <a:latin typeface="Calibri" panose="020F0502020204030204" pitchFamily="34" charset="0"/>
                <a:ea typeface="Calibri" panose="020F0502020204030204" pitchFamily="34" charset="0"/>
                <a:cs typeface="Times New Roman" panose="02020603050405020304" pitchFamily="18" charset="0"/>
              </a:rPr>
              <a:t>, 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2</a:t>
            </a:r>
            <a:r>
              <a:rPr lang="en-US" sz="1400" dirty="0">
                <a:latin typeface="Calibri" panose="020F0502020204030204" pitchFamily="34" charset="0"/>
                <a:ea typeface="Calibri" panose="020F0502020204030204" pitchFamily="34" charset="0"/>
                <a:cs typeface="Times New Roman" panose="02020603050405020304" pitchFamily="18" charset="0"/>
              </a:rPr>
              <a:t>, d</a:t>
            </a:r>
            <a:r>
              <a:rPr lang="en-US" sz="1400" baseline="-25000" dirty="0">
                <a:latin typeface="Calibri" panose="020F0502020204030204" pitchFamily="34" charset="0"/>
                <a:ea typeface="Calibri" panose="020F0502020204030204" pitchFamily="34" charset="0"/>
                <a:cs typeface="Times New Roman" panose="02020603050405020304" pitchFamily="18" charset="0"/>
              </a:rPr>
              <a:t>3</a:t>
            </a:r>
            <a:r>
              <a:rPr lang="en-US" sz="1400" dirty="0">
                <a:latin typeface="Calibri" panose="020F0502020204030204" pitchFamily="34" charset="0"/>
                <a:ea typeface="Calibri" panose="020F0502020204030204" pitchFamily="34" charset="0"/>
                <a:cs typeface="Times New Roman" panose="02020603050405020304" pitchFamily="18" charset="0"/>
              </a:rPr>
              <a:t>}</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7058740" y="4794889"/>
            <a:ext cx="1928751" cy="655949"/>
          </a:xfrm>
          <a:prstGeom prst="rect">
            <a:avLst/>
          </a:prstGeom>
        </p:spPr>
        <p:txBody>
          <a:bodyPr wrap="square">
            <a:spAutoFit/>
          </a:bodyPr>
          <a:lstStyle/>
          <a:p>
            <a:pPr marR="0" algn="r">
              <a:lnSpc>
                <a:spcPct val="107000"/>
              </a:lnSpc>
              <a:spcBef>
                <a:spcPts val="0"/>
              </a:spcBef>
              <a:spcAft>
                <a:spcPts val="800"/>
              </a:spcAft>
              <a:tabLst>
                <a:tab pos="1954530" algn="l"/>
                <a:tab pos="2682240" algn="l"/>
                <a:tab pos="3424555" algn="l"/>
                <a:tab pos="4152265" algn="l"/>
                <a:tab pos="488061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m0={</a:t>
            </a:r>
            <a:r>
              <a:rPr lang="en-US" sz="1400" dirty="0" smtClean="0">
                <a:latin typeface="Calibri" panose="020F0502020204030204" pitchFamily="34" charset="0"/>
                <a:ea typeface="Calibri" panose="020F0502020204030204" pitchFamily="34" charset="0"/>
                <a:cs typeface="Times New Roman" panose="02020603050405020304" pitchFamily="18" charset="0"/>
              </a:rPr>
              <a:t>a}, m1</a:t>
            </a:r>
            <a:r>
              <a:rPr lang="en-US" sz="1400" dirty="0">
                <a:latin typeface="Calibri" panose="020F0502020204030204" pitchFamily="34" charset="0"/>
                <a:ea typeface="Calibri" panose="020F0502020204030204" pitchFamily="34" charset="0"/>
                <a:cs typeface="Times New Roman" panose="02020603050405020304" pitchFamily="18" charset="0"/>
              </a:rPr>
              <a:t>={b</a:t>
            </a:r>
            <a:r>
              <a:rPr lang="en-US" sz="1400" dirty="0" smtClean="0">
                <a:latin typeface="Calibri" panose="020F0502020204030204" pitchFamily="34" charset="0"/>
                <a:ea typeface="Calibri" panose="020F0502020204030204" pitchFamily="34" charset="0"/>
                <a:cs typeface="Times New Roman" panose="02020603050405020304" pitchFamily="18" charset="0"/>
              </a:rPr>
              <a:t>, c</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marR="0" algn="r">
              <a:lnSpc>
                <a:spcPct val="107000"/>
              </a:lnSpc>
              <a:spcBef>
                <a:spcPts val="0"/>
              </a:spcBef>
              <a:spcAft>
                <a:spcPts val="800"/>
              </a:spcAft>
              <a:tabLst>
                <a:tab pos="1954530" algn="l"/>
                <a:tab pos="2682240" algn="l"/>
                <a:tab pos="3424555" algn="l"/>
                <a:tab pos="4152265" algn="l"/>
                <a:tab pos="4880610" algn="l"/>
              </a:tabLs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p:cNvSpPr/>
          <p:nvPr/>
        </p:nvSpPr>
        <p:spPr bwMode="auto">
          <a:xfrm>
            <a:off x="3200400" y="4794889"/>
            <a:ext cx="381000" cy="1224911"/>
          </a:xfrm>
          <a:prstGeom prst="rect">
            <a:avLst/>
          </a:prstGeom>
          <a:solidFill>
            <a:schemeClr val="accent1">
              <a:alpha val="44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3932213" y="4794889"/>
            <a:ext cx="381000" cy="1224911"/>
          </a:xfrm>
          <a:prstGeom prst="rect">
            <a:avLst/>
          </a:prstGeom>
          <a:solidFill>
            <a:schemeClr val="accent1">
              <a:alpha val="44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8413899" y="3965457"/>
            <a:ext cx="381000" cy="728085"/>
          </a:xfrm>
          <a:prstGeom prst="rect">
            <a:avLst/>
          </a:prstGeom>
          <a:solidFill>
            <a:schemeClr val="accent1">
              <a:alpha val="44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p:nvPr/>
        </p:nvSpPr>
        <p:spPr bwMode="auto">
          <a:xfrm>
            <a:off x="7693788" y="3965457"/>
            <a:ext cx="381000" cy="728085"/>
          </a:xfrm>
          <a:prstGeom prst="rect">
            <a:avLst/>
          </a:prstGeom>
          <a:solidFill>
            <a:schemeClr val="accent1">
              <a:alpha val="44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52400" y="5346700"/>
            <a:ext cx="4495800" cy="104137"/>
          </a:xfrm>
          <a:prstGeom prst="rect">
            <a:avLst/>
          </a:prstGeom>
          <a:solidFill>
            <a:srgbClr val="FF0000">
              <a:alpha val="1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28" name="Rectangle 27"/>
          <p:cNvSpPr/>
          <p:nvPr/>
        </p:nvSpPr>
        <p:spPr bwMode="auto">
          <a:xfrm>
            <a:off x="152400" y="5523231"/>
            <a:ext cx="4495800" cy="104137"/>
          </a:xfrm>
          <a:prstGeom prst="rect">
            <a:avLst/>
          </a:prstGeom>
          <a:solidFill>
            <a:srgbClr val="FF0000">
              <a:alpha val="1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152400" y="5716014"/>
            <a:ext cx="4495800" cy="104137"/>
          </a:xfrm>
          <a:prstGeom prst="rect">
            <a:avLst/>
          </a:prstGeom>
          <a:solidFill>
            <a:srgbClr val="FF0000">
              <a:alpha val="1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91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Complexities</a:t>
            </a:r>
            <a:br>
              <a:rPr lang="en-GB" sz="4000" b="1" dirty="0" smtClean="0">
                <a:solidFill>
                  <a:srgbClr val="3ECF29"/>
                </a:solidFill>
              </a:rPr>
            </a:br>
            <a:r>
              <a:rPr lang="en-GB" sz="2000" b="1" dirty="0" smtClean="0">
                <a:solidFill>
                  <a:srgbClr val="3ECF29"/>
                </a:solidFill>
              </a:rPr>
              <a:t>Build and Recognition</a:t>
            </a:r>
            <a:endParaRPr lang="en-GB" sz="4000" b="1" dirty="0">
              <a:solidFill>
                <a:srgbClr val="3ECF29"/>
              </a:solidFill>
            </a:endParaRPr>
          </a:p>
        </p:txBody>
      </p:sp>
      <p:pic>
        <p:nvPicPr>
          <p:cNvPr id="3" name="Picture 2"/>
          <p:cNvPicPr>
            <a:picLocks noChangeAspect="1"/>
          </p:cNvPicPr>
          <p:nvPr/>
        </p:nvPicPr>
        <p:blipFill>
          <a:blip r:embed="rId3"/>
          <a:stretch>
            <a:fillRect/>
          </a:stretch>
        </p:blipFill>
        <p:spPr>
          <a:xfrm>
            <a:off x="2438400" y="2895600"/>
            <a:ext cx="4743450" cy="1562100"/>
          </a:xfrm>
          <a:prstGeom prst="rect">
            <a:avLst/>
          </a:prstGeom>
        </p:spPr>
      </p:pic>
      <p:sp>
        <p:nvSpPr>
          <p:cNvPr id="30" name="TextBox 29"/>
          <p:cNvSpPr txBox="1"/>
          <p:nvPr/>
        </p:nvSpPr>
        <p:spPr>
          <a:xfrm>
            <a:off x="152400" y="6324600"/>
            <a:ext cx="5943600" cy="276999"/>
          </a:xfrm>
          <a:prstGeom prst="rect">
            <a:avLst/>
          </a:prstGeom>
          <a:noFill/>
        </p:spPr>
        <p:txBody>
          <a:bodyPr wrap="square" rtlCol="0">
            <a:spAutoFit/>
          </a:bodyPr>
          <a:lstStyle/>
          <a:p>
            <a:r>
              <a:rPr lang="en-GB" sz="1200" b="0" dirty="0" smtClean="0"/>
              <a:t>Table from </a:t>
            </a:r>
            <a:r>
              <a:rPr lang="en-US" sz="1200" b="0" dirty="0" smtClean="0"/>
              <a:t>“</a:t>
            </a:r>
            <a:r>
              <a:rPr lang="en-US" sz="1200" b="0" dirty="0" err="1" smtClean="0"/>
              <a:t>Aho</a:t>
            </a:r>
            <a:r>
              <a:rPr lang="en-US" sz="1200" b="0" dirty="0"/>
              <a:t>, A.V, Ullman J.D, </a:t>
            </a:r>
            <a:r>
              <a:rPr lang="en-US" sz="1200" b="0" dirty="0" err="1"/>
              <a:t>Sethi</a:t>
            </a:r>
            <a:r>
              <a:rPr lang="en-US" sz="1200" b="0" dirty="0"/>
              <a:t> R., Lam M.S; Dragon Book</a:t>
            </a:r>
            <a:r>
              <a:rPr lang="en-US" sz="1200" b="0" dirty="0" smtClean="0"/>
              <a:t>”</a:t>
            </a:r>
            <a:endParaRPr lang="en-US" sz="1200" b="0" dirty="0"/>
          </a:p>
        </p:txBody>
      </p:sp>
    </p:spTree>
    <p:extLst>
      <p:ext uri="{BB962C8B-B14F-4D97-AF65-F5344CB8AC3E}">
        <p14:creationId xmlns:p14="http://schemas.microsoft.com/office/powerpoint/2010/main" val="4015236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DSA</a:t>
            </a:r>
            <a:br>
              <a:rPr lang="en-GB" sz="4000" b="1" dirty="0" smtClean="0">
                <a:solidFill>
                  <a:srgbClr val="3ECF29"/>
                </a:solidFill>
              </a:rPr>
            </a:br>
            <a:r>
              <a:rPr lang="en-GB" sz="2000" b="1" dirty="0" smtClean="0">
                <a:solidFill>
                  <a:srgbClr val="3ECF29"/>
                </a:solidFill>
              </a:rPr>
              <a:t>Elementary structures and Algorithms</a:t>
            </a:r>
            <a:endParaRPr lang="en-GB" sz="4000" b="1" dirty="0">
              <a:solidFill>
                <a:srgbClr val="3ECF29"/>
              </a:solidFill>
            </a:endParaRPr>
          </a:p>
        </p:txBody>
      </p:sp>
      <p:sp>
        <p:nvSpPr>
          <p:cNvPr id="6" name="TextBox 5"/>
          <p:cNvSpPr txBox="1"/>
          <p:nvPr/>
        </p:nvSpPr>
        <p:spPr>
          <a:xfrm>
            <a:off x="2209800" y="1752600"/>
            <a:ext cx="4621843" cy="2139047"/>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US" dirty="0" smtClean="0"/>
              <a:t>Set</a:t>
            </a:r>
          </a:p>
          <a:p>
            <a:pPr lvl="1">
              <a:spcBef>
                <a:spcPts val="600"/>
              </a:spcBef>
            </a:pPr>
            <a:r>
              <a:rPr lang="en-US" dirty="0" smtClean="0"/>
              <a:t>Symbols, States</a:t>
            </a:r>
          </a:p>
          <a:p>
            <a:pPr marL="285750" indent="-285750">
              <a:spcBef>
                <a:spcPts val="600"/>
              </a:spcBef>
              <a:buFont typeface="Arial" panose="020B0604020202020204" pitchFamily="34" charset="0"/>
              <a:buChar char="•"/>
            </a:pPr>
            <a:r>
              <a:rPr lang="en-US" dirty="0" smtClean="0"/>
              <a:t>Stack / Queue / List / Array …</a:t>
            </a:r>
          </a:p>
          <a:p>
            <a:pPr lvl="1">
              <a:spcBef>
                <a:spcPts val="600"/>
              </a:spcBef>
            </a:pPr>
            <a:r>
              <a:rPr lang="en-US" dirty="0" smtClean="0"/>
              <a:t>States</a:t>
            </a:r>
          </a:p>
          <a:p>
            <a:pPr marL="285750" indent="-285750">
              <a:spcBef>
                <a:spcPts val="600"/>
              </a:spcBef>
              <a:buFont typeface="Arial" panose="020B0604020202020204" pitchFamily="34" charset="0"/>
              <a:buChar char="•"/>
            </a:pPr>
            <a:r>
              <a:rPr lang="en-US" dirty="0" smtClean="0"/>
              <a:t>Graph, Matrix</a:t>
            </a:r>
          </a:p>
          <a:p>
            <a:pPr lvl="1">
              <a:spcBef>
                <a:spcPts val="600"/>
              </a:spcBef>
            </a:pPr>
            <a:r>
              <a:rPr lang="en-US" dirty="0" smtClean="0"/>
              <a:t>Transition Functions, Symbols, Sets</a:t>
            </a:r>
            <a:endParaRPr lang="en-GB" dirty="0"/>
          </a:p>
        </p:txBody>
      </p:sp>
      <p:sp>
        <p:nvSpPr>
          <p:cNvPr id="8" name="TextBox 7"/>
          <p:cNvSpPr txBox="1"/>
          <p:nvPr/>
        </p:nvSpPr>
        <p:spPr>
          <a:xfrm>
            <a:off x="2209800" y="4226609"/>
            <a:ext cx="2871299" cy="1431161"/>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US" dirty="0" smtClean="0"/>
              <a:t>What about symbols?</a:t>
            </a:r>
          </a:p>
          <a:p>
            <a:pPr lvl="1">
              <a:spcBef>
                <a:spcPts val="600"/>
              </a:spcBef>
            </a:pPr>
            <a:r>
              <a:rPr lang="en-US" dirty="0" smtClean="0"/>
              <a:t>ANSI Characters</a:t>
            </a:r>
          </a:p>
          <a:p>
            <a:pPr lvl="1">
              <a:spcBef>
                <a:spcPts val="600"/>
              </a:spcBef>
            </a:pPr>
            <a:r>
              <a:rPr lang="en-US" dirty="0" smtClean="0"/>
              <a:t>Unicode</a:t>
            </a:r>
          </a:p>
          <a:p>
            <a:pPr lvl="1">
              <a:spcBef>
                <a:spcPts val="600"/>
              </a:spcBef>
            </a:pPr>
            <a:r>
              <a:rPr lang="en-US" dirty="0" smtClean="0"/>
              <a:t>Case Sensitivity!</a:t>
            </a:r>
            <a:endParaRPr lang="en-GB" dirty="0"/>
          </a:p>
        </p:txBody>
      </p:sp>
    </p:spTree>
    <p:extLst>
      <p:ext uri="{BB962C8B-B14F-4D97-AF65-F5344CB8AC3E}">
        <p14:creationId xmlns:p14="http://schemas.microsoft.com/office/powerpoint/2010/main" val="1840095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Usual Scheme</a:t>
            </a:r>
          </a:p>
        </p:txBody>
      </p:sp>
      <p:pic>
        <p:nvPicPr>
          <p:cNvPr id="3" name="Picture 2"/>
          <p:cNvPicPr>
            <a:picLocks noChangeAspect="1"/>
          </p:cNvPicPr>
          <p:nvPr/>
        </p:nvPicPr>
        <p:blipFill>
          <a:blip r:embed="rId3"/>
          <a:stretch>
            <a:fillRect/>
          </a:stretch>
        </p:blipFill>
        <p:spPr>
          <a:xfrm>
            <a:off x="4343399" y="2971800"/>
            <a:ext cx="4493141" cy="1853345"/>
          </a:xfrm>
          <a:prstGeom prst="rect">
            <a:avLst/>
          </a:prstGeom>
        </p:spPr>
      </p:pic>
      <p:sp>
        <p:nvSpPr>
          <p:cNvPr id="4" name="TextBox 3"/>
          <p:cNvSpPr txBox="1"/>
          <p:nvPr/>
        </p:nvSpPr>
        <p:spPr>
          <a:xfrm>
            <a:off x="1065815" y="2449550"/>
            <a:ext cx="3127844" cy="2769989"/>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No Context</a:t>
            </a:r>
            <a:endParaRPr lang="en-GB" dirty="0"/>
          </a:p>
          <a:p>
            <a:pPr marL="285750" indent="-285750">
              <a:spcBef>
                <a:spcPts val="600"/>
              </a:spcBef>
              <a:buFont typeface="Arial" panose="020B0604020202020204" pitchFamily="34" charset="0"/>
              <a:buChar char="•"/>
            </a:pPr>
            <a:r>
              <a:rPr lang="en-GB" dirty="0" smtClean="0"/>
              <a:t>One Pass Analysis</a:t>
            </a:r>
          </a:p>
          <a:p>
            <a:pPr marL="285750" indent="-285750">
              <a:spcBef>
                <a:spcPts val="600"/>
              </a:spcBef>
              <a:buFont typeface="Arial" panose="020B0604020202020204" pitchFamily="34" charset="0"/>
              <a:buChar char="•"/>
            </a:pPr>
            <a:r>
              <a:rPr lang="en-GB" dirty="0" smtClean="0"/>
              <a:t>Buffer Management</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Buffer Size I/O Trade Off</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Unusual Schemes?</a:t>
            </a:r>
          </a:p>
          <a:p>
            <a:endParaRPr lang="en-GB" dirty="0"/>
          </a:p>
        </p:txBody>
      </p:sp>
      <p:sp>
        <p:nvSpPr>
          <p:cNvPr id="6" name="TextBox 5"/>
          <p:cNvSpPr txBox="1"/>
          <p:nvPr/>
        </p:nvSpPr>
        <p:spPr>
          <a:xfrm>
            <a:off x="4037270" y="6112951"/>
            <a:ext cx="5105400" cy="276999"/>
          </a:xfrm>
          <a:prstGeom prst="rect">
            <a:avLst/>
          </a:prstGeom>
          <a:noFill/>
        </p:spPr>
        <p:txBody>
          <a:bodyPr wrap="square" rtlCol="0">
            <a:spAutoFit/>
          </a:bodyPr>
          <a:lstStyle/>
          <a:p>
            <a:pPr algn="r"/>
            <a:r>
              <a:rPr lang="en-GB" sz="1200" b="0" dirty="0" smtClean="0"/>
              <a:t>Diagram from </a:t>
            </a:r>
            <a:r>
              <a:rPr lang="en-US" sz="1200" b="0" dirty="0"/>
              <a:t>“</a:t>
            </a:r>
            <a:r>
              <a:rPr lang="en-US" sz="1200" b="0" dirty="0" err="1"/>
              <a:t>Aho</a:t>
            </a:r>
            <a:r>
              <a:rPr lang="en-US" sz="1200" b="0" dirty="0"/>
              <a:t>, A.V, Ullman J.D, </a:t>
            </a:r>
            <a:r>
              <a:rPr lang="en-US" sz="1200" b="0" dirty="0" err="1"/>
              <a:t>Sethi</a:t>
            </a:r>
            <a:r>
              <a:rPr lang="en-US" sz="1200" b="0" dirty="0"/>
              <a:t> R., Lam M.S; Dragon Book</a:t>
            </a:r>
            <a:r>
              <a:rPr lang="en-US" sz="1200" b="0" dirty="0" smtClean="0"/>
              <a:t>”</a:t>
            </a:r>
            <a:endParaRPr lang="en-US" sz="1200" b="0" dirty="0"/>
          </a:p>
        </p:txBody>
      </p:sp>
    </p:spTree>
    <p:extLst>
      <p:ext uri="{BB962C8B-B14F-4D97-AF65-F5344CB8AC3E}">
        <p14:creationId xmlns:p14="http://schemas.microsoft.com/office/powerpoint/2010/main" val="250814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Scanning</a:t>
            </a:r>
            <a:br>
              <a:rPr lang="en-GB" sz="4000" b="1" dirty="0" smtClean="0">
                <a:solidFill>
                  <a:srgbClr val="3ECF29"/>
                </a:solidFill>
              </a:rPr>
            </a:br>
            <a:r>
              <a:rPr lang="en-GB" sz="2000" b="1" dirty="0" smtClean="0">
                <a:solidFill>
                  <a:srgbClr val="3ECF29"/>
                </a:solidFill>
              </a:rPr>
              <a:t>Strings</a:t>
            </a:r>
            <a:endParaRPr lang="en-GB" sz="4000" b="1" dirty="0">
              <a:solidFill>
                <a:srgbClr val="3ECF29"/>
              </a:solidFill>
            </a:endParaRPr>
          </a:p>
        </p:txBody>
      </p:sp>
      <p:sp>
        <p:nvSpPr>
          <p:cNvPr id="4" name="TextBox 3"/>
          <p:cNvSpPr txBox="1"/>
          <p:nvPr/>
        </p:nvSpPr>
        <p:spPr>
          <a:xfrm>
            <a:off x="786682" y="2743200"/>
            <a:ext cx="2242986" cy="2139047"/>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String</a:t>
            </a:r>
          </a:p>
          <a:p>
            <a:pPr marL="285750" indent="-285750">
              <a:spcBef>
                <a:spcPts val="600"/>
              </a:spcBef>
              <a:buFont typeface="Arial" panose="020B0604020202020204" pitchFamily="34" charset="0"/>
              <a:buChar char="•"/>
            </a:pPr>
            <a:r>
              <a:rPr lang="en-GB" dirty="0" smtClean="0"/>
              <a:t>Prefix</a:t>
            </a:r>
          </a:p>
          <a:p>
            <a:pPr marL="285750" indent="-285750">
              <a:spcBef>
                <a:spcPts val="600"/>
              </a:spcBef>
              <a:buFont typeface="Arial" panose="020B0604020202020204" pitchFamily="34" charset="0"/>
              <a:buChar char="•"/>
            </a:pPr>
            <a:r>
              <a:rPr lang="en-GB" dirty="0" smtClean="0"/>
              <a:t>Suffix </a:t>
            </a:r>
          </a:p>
          <a:p>
            <a:pPr marL="285750" indent="-285750">
              <a:spcBef>
                <a:spcPts val="600"/>
              </a:spcBef>
              <a:buFont typeface="Arial" panose="020B0604020202020204" pitchFamily="34" charset="0"/>
              <a:buChar char="•"/>
            </a:pPr>
            <a:r>
              <a:rPr lang="en-GB" dirty="0" smtClean="0"/>
              <a:t>Substring</a:t>
            </a:r>
          </a:p>
          <a:p>
            <a:pPr marL="285750" indent="-285750">
              <a:spcBef>
                <a:spcPts val="600"/>
              </a:spcBef>
              <a:buFont typeface="Arial" panose="020B0604020202020204" pitchFamily="34" charset="0"/>
              <a:buChar char="•"/>
            </a:pPr>
            <a:r>
              <a:rPr lang="en-GB" dirty="0" smtClean="0"/>
              <a:t>Subsequence</a:t>
            </a:r>
          </a:p>
          <a:p>
            <a:pPr marL="285750" indent="-285750">
              <a:spcBef>
                <a:spcPts val="600"/>
              </a:spcBef>
              <a:buFont typeface="Arial" panose="020B0604020202020204" pitchFamily="34" charset="0"/>
              <a:buChar char="•"/>
            </a:pPr>
            <a:r>
              <a:rPr lang="en-GB" dirty="0" smtClean="0"/>
              <a:t>Proper Versions</a:t>
            </a:r>
          </a:p>
        </p:txBody>
      </p:sp>
      <p:pic>
        <p:nvPicPr>
          <p:cNvPr id="3" name="Picture 2"/>
          <p:cNvPicPr>
            <a:picLocks noChangeAspect="1"/>
          </p:cNvPicPr>
          <p:nvPr/>
        </p:nvPicPr>
        <p:blipFill>
          <a:blip r:embed="rId3"/>
          <a:stretch>
            <a:fillRect/>
          </a:stretch>
        </p:blipFill>
        <p:spPr>
          <a:xfrm>
            <a:off x="3124201" y="2771775"/>
            <a:ext cx="5650201" cy="310400"/>
          </a:xfrm>
          <a:prstGeom prst="rect">
            <a:avLst/>
          </a:prstGeom>
        </p:spPr>
      </p:pic>
      <p:pic>
        <p:nvPicPr>
          <p:cNvPr id="5" name="Picture 4"/>
          <p:cNvPicPr>
            <a:picLocks noChangeAspect="1"/>
          </p:cNvPicPr>
          <p:nvPr/>
        </p:nvPicPr>
        <p:blipFill>
          <a:blip r:embed="rId4"/>
          <a:stretch>
            <a:fillRect/>
          </a:stretch>
        </p:blipFill>
        <p:spPr>
          <a:xfrm>
            <a:off x="3124200" y="3122186"/>
            <a:ext cx="5650201" cy="310400"/>
          </a:xfrm>
          <a:prstGeom prst="rect">
            <a:avLst/>
          </a:prstGeom>
        </p:spPr>
      </p:pic>
      <p:pic>
        <p:nvPicPr>
          <p:cNvPr id="6" name="Picture 5"/>
          <p:cNvPicPr>
            <a:picLocks noChangeAspect="1"/>
          </p:cNvPicPr>
          <p:nvPr/>
        </p:nvPicPr>
        <p:blipFill>
          <a:blip r:embed="rId5"/>
          <a:stretch>
            <a:fillRect/>
          </a:stretch>
        </p:blipFill>
        <p:spPr>
          <a:xfrm>
            <a:off x="3124198" y="3471750"/>
            <a:ext cx="5650201" cy="310400"/>
          </a:xfrm>
          <a:prstGeom prst="rect">
            <a:avLst/>
          </a:prstGeom>
        </p:spPr>
      </p:pic>
      <p:pic>
        <p:nvPicPr>
          <p:cNvPr id="7" name="Picture 6"/>
          <p:cNvPicPr>
            <a:picLocks noChangeAspect="1"/>
          </p:cNvPicPr>
          <p:nvPr/>
        </p:nvPicPr>
        <p:blipFill>
          <a:blip r:embed="rId6"/>
          <a:stretch>
            <a:fillRect/>
          </a:stretch>
        </p:blipFill>
        <p:spPr>
          <a:xfrm>
            <a:off x="3124200" y="3823008"/>
            <a:ext cx="5650201" cy="310400"/>
          </a:xfrm>
          <a:prstGeom prst="rect">
            <a:avLst/>
          </a:prstGeom>
        </p:spPr>
      </p:pic>
      <p:pic>
        <p:nvPicPr>
          <p:cNvPr id="8" name="Picture 7"/>
          <p:cNvPicPr>
            <a:picLocks noChangeAspect="1"/>
          </p:cNvPicPr>
          <p:nvPr/>
        </p:nvPicPr>
        <p:blipFill>
          <a:blip r:embed="rId7"/>
          <a:stretch>
            <a:fillRect/>
          </a:stretch>
        </p:blipFill>
        <p:spPr>
          <a:xfrm>
            <a:off x="3124199" y="4195343"/>
            <a:ext cx="5650201" cy="310400"/>
          </a:xfrm>
          <a:prstGeom prst="rect">
            <a:avLst/>
          </a:prstGeom>
        </p:spPr>
      </p:pic>
      <p:pic>
        <p:nvPicPr>
          <p:cNvPr id="9" name="Picture 8"/>
          <p:cNvPicPr>
            <a:picLocks noChangeAspect="1"/>
          </p:cNvPicPr>
          <p:nvPr/>
        </p:nvPicPr>
        <p:blipFill>
          <a:blip r:embed="rId8"/>
          <a:stretch>
            <a:fillRect/>
          </a:stretch>
        </p:blipFill>
        <p:spPr>
          <a:xfrm>
            <a:off x="3129015" y="4912035"/>
            <a:ext cx="5645385" cy="310923"/>
          </a:xfrm>
          <a:prstGeom prst="rect">
            <a:avLst/>
          </a:prstGeom>
        </p:spPr>
      </p:pic>
      <p:pic>
        <p:nvPicPr>
          <p:cNvPr id="12" name="Picture 11"/>
          <p:cNvPicPr>
            <a:picLocks noChangeAspect="1"/>
          </p:cNvPicPr>
          <p:nvPr/>
        </p:nvPicPr>
        <p:blipFill>
          <a:blip r:embed="rId9"/>
          <a:stretch>
            <a:fillRect/>
          </a:stretch>
        </p:blipFill>
        <p:spPr>
          <a:xfrm>
            <a:off x="3129900" y="5222958"/>
            <a:ext cx="5650201" cy="310400"/>
          </a:xfrm>
          <a:prstGeom prst="rect">
            <a:avLst/>
          </a:prstGeom>
        </p:spPr>
      </p:pic>
      <p:sp>
        <p:nvSpPr>
          <p:cNvPr id="13" name="TextBox 12"/>
          <p:cNvSpPr txBox="1"/>
          <p:nvPr/>
        </p:nvSpPr>
        <p:spPr>
          <a:xfrm>
            <a:off x="5029200" y="3699464"/>
            <a:ext cx="1447800" cy="3046988"/>
          </a:xfrm>
          <a:prstGeom prst="rect">
            <a:avLst/>
          </a:prstGeom>
          <a:noFill/>
        </p:spPr>
        <p:txBody>
          <a:bodyPr wrap="square" rtlCol="0">
            <a:spAutoFit/>
          </a:bodyPr>
          <a:lstStyle/>
          <a:p>
            <a:pPr algn="ctr"/>
            <a:r>
              <a:rPr lang="en-US" sz="19200" dirty="0" smtClean="0">
                <a:solidFill>
                  <a:srgbClr val="FF0000"/>
                </a:solidFill>
                <a:latin typeface="Wingdings 2" panose="05020102010507070707" pitchFamily="18" charset="2"/>
              </a:rPr>
              <a:t>O</a:t>
            </a:r>
            <a:endParaRPr lang="en-GB" sz="19200" dirty="0">
              <a:solidFill>
                <a:srgbClr val="FF0000"/>
              </a:solidFill>
              <a:latin typeface="Wingdings 2" panose="05020102010507070707" pitchFamily="18" charset="2"/>
            </a:endParaRPr>
          </a:p>
        </p:txBody>
      </p:sp>
    </p:spTree>
    <p:extLst>
      <p:ext uri="{BB962C8B-B14F-4D97-AF65-F5344CB8AC3E}">
        <p14:creationId xmlns:p14="http://schemas.microsoft.com/office/powerpoint/2010/main" val="1975485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Scanning</a:t>
            </a:r>
            <a:br>
              <a:rPr lang="en-GB" sz="4000" b="1" dirty="0" smtClean="0">
                <a:solidFill>
                  <a:srgbClr val="3ECF29"/>
                </a:solidFill>
              </a:rPr>
            </a:br>
            <a:r>
              <a:rPr lang="en-GB" sz="2000" b="1" dirty="0" smtClean="0">
                <a:solidFill>
                  <a:srgbClr val="3ECF29"/>
                </a:solidFill>
              </a:rPr>
              <a:t>Patterns, Lexemes, Tokens</a:t>
            </a:r>
            <a:endParaRPr lang="en-GB" sz="4000" b="1" dirty="0">
              <a:solidFill>
                <a:srgbClr val="3ECF29"/>
              </a:solidFill>
            </a:endParaRPr>
          </a:p>
        </p:txBody>
      </p:sp>
      <p:sp>
        <p:nvSpPr>
          <p:cNvPr id="6" name="TextBox 5"/>
          <p:cNvSpPr txBox="1"/>
          <p:nvPr/>
        </p:nvSpPr>
        <p:spPr>
          <a:xfrm>
            <a:off x="1908174" y="1601758"/>
            <a:ext cx="6778625" cy="2862322"/>
          </a:xfrm>
          <a:prstGeom prst="rect">
            <a:avLst/>
          </a:prstGeom>
          <a:noFill/>
        </p:spPr>
        <p:txBody>
          <a:bodyPr wrap="square" rtlCol="0">
            <a:spAutoFit/>
          </a:bodyPr>
          <a:lstStyle/>
          <a:p>
            <a:r>
              <a:rPr lang="en-US" dirty="0" smtClean="0"/>
              <a:t>Sample Patterns Informally Described</a:t>
            </a:r>
            <a:endParaRPr lang="en-US" dirty="0"/>
          </a:p>
          <a:p>
            <a:endParaRPr lang="en-US" dirty="0"/>
          </a:p>
          <a:p>
            <a:pPr marL="285750" indent="-285750">
              <a:buFont typeface="Arial" panose="020B0604020202020204" pitchFamily="34" charset="0"/>
              <a:buChar char="•"/>
            </a:pPr>
            <a:r>
              <a:rPr lang="en-US" b="0" dirty="0"/>
              <a:t>An id is a string of characters starting with starters character may continue with string of </a:t>
            </a:r>
            <a:r>
              <a:rPr lang="en-US" b="0" dirty="0" smtClean="0"/>
              <a:t>id-continuation </a:t>
            </a:r>
            <a:r>
              <a:rPr lang="en-US" b="0" dirty="0"/>
              <a:t>characters. Valid starter character must be in set </a:t>
            </a:r>
            <a:r>
              <a:rPr lang="en-US" b="0" dirty="0" err="1"/>
              <a:t>a..z</a:t>
            </a:r>
            <a:r>
              <a:rPr lang="en-US" b="0" dirty="0"/>
              <a:t>, A..Z, or underscore. Id-continuation character must be in set </a:t>
            </a:r>
            <a:r>
              <a:rPr lang="en-US" b="0" dirty="0" err="1"/>
              <a:t>a..z</a:t>
            </a:r>
            <a:r>
              <a:rPr lang="en-US" b="0" dirty="0"/>
              <a:t>, A..Z, 0..9 or underscore</a:t>
            </a:r>
            <a:r>
              <a:rPr lang="en-US" b="0" dirty="0" smtClean="0"/>
              <a:t>.</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A simple number starts with nonzero decimal digit which may be followed by zero or more decimal digits.</a:t>
            </a:r>
          </a:p>
        </p:txBody>
      </p:sp>
      <p:sp>
        <p:nvSpPr>
          <p:cNvPr id="7" name="TextBox 6"/>
          <p:cNvSpPr txBox="1"/>
          <p:nvPr/>
        </p:nvSpPr>
        <p:spPr>
          <a:xfrm>
            <a:off x="1908174" y="4572000"/>
            <a:ext cx="6778625" cy="1477328"/>
          </a:xfrm>
          <a:prstGeom prst="rect">
            <a:avLst/>
          </a:prstGeom>
          <a:noFill/>
        </p:spPr>
        <p:txBody>
          <a:bodyPr wrap="square" rtlCol="0">
            <a:spAutoFit/>
          </a:bodyPr>
          <a:lstStyle/>
          <a:p>
            <a:r>
              <a:rPr lang="en-US" dirty="0" smtClean="0"/>
              <a:t>Sample Patterns Formally Described</a:t>
            </a:r>
            <a:endParaRPr lang="en-US" dirty="0"/>
          </a:p>
          <a:p>
            <a:endParaRPr lang="en-US" dirty="0" smtClean="0"/>
          </a:p>
          <a:p>
            <a:pPr marL="285750" indent="-285750">
              <a:buFont typeface="Arial" panose="020B0604020202020204" pitchFamily="34" charset="0"/>
              <a:buChar char="•"/>
            </a:pPr>
            <a:r>
              <a:rPr lang="en-GB" b="0" dirty="0" smtClean="0">
                <a:latin typeface="Courier New" panose="02070309020205020404" pitchFamily="49" charset="0"/>
                <a:cs typeface="Courier New" panose="02070309020205020404" pitchFamily="49" charset="0"/>
              </a:rPr>
              <a:t>Id: [A-</a:t>
            </a:r>
            <a:r>
              <a:rPr lang="en-GB" b="0" dirty="0" err="1" smtClean="0">
                <a:latin typeface="Courier New" panose="02070309020205020404" pitchFamily="49" charset="0"/>
                <a:cs typeface="Courier New" panose="02070309020205020404" pitchFamily="49" charset="0"/>
              </a:rPr>
              <a:t>Za</a:t>
            </a:r>
            <a:r>
              <a:rPr lang="en-GB" b="0" dirty="0" smtClean="0">
                <a:latin typeface="Courier New" panose="02070309020205020404" pitchFamily="49" charset="0"/>
                <a:cs typeface="Courier New" panose="02070309020205020404" pitchFamily="49" charset="0"/>
              </a:rPr>
              <a:t>-z</a:t>
            </a:r>
            <a:r>
              <a:rPr lang="en-GB" b="0" dirty="0">
                <a:latin typeface="Courier New" panose="02070309020205020404" pitchFamily="49" charset="0"/>
                <a:cs typeface="Courier New" panose="02070309020205020404" pitchFamily="49" charset="0"/>
              </a:rPr>
              <a:t>_][A-Za-z_0-9]*</a:t>
            </a:r>
          </a:p>
          <a:p>
            <a:pPr marL="285750" indent="-285750">
              <a:buFont typeface="Arial" panose="020B0604020202020204" pitchFamily="34" charset="0"/>
              <a:buChar char="•"/>
            </a:pPr>
            <a:r>
              <a:rPr lang="en-GB" b="0" dirty="0" err="1" smtClean="0">
                <a:latin typeface="Courier New" panose="02070309020205020404" pitchFamily="49" charset="0"/>
                <a:cs typeface="Courier New" panose="02070309020205020404" pitchFamily="49" charset="0"/>
              </a:rPr>
              <a:t>SimpleNumber</a:t>
            </a:r>
            <a:r>
              <a:rPr lang="en-GB" b="0" dirty="0" smtClean="0">
                <a:latin typeface="Courier New" panose="02070309020205020404" pitchFamily="49" charset="0"/>
                <a:cs typeface="Courier New" panose="02070309020205020404" pitchFamily="49" charset="0"/>
              </a:rPr>
              <a:t>: [1-9</a:t>
            </a:r>
            <a:r>
              <a:rPr lang="en-GB" b="0" dirty="0">
                <a:latin typeface="Courier New" panose="02070309020205020404" pitchFamily="49" charset="0"/>
                <a:cs typeface="Courier New" panose="02070309020205020404" pitchFamily="49" charset="0"/>
              </a:rPr>
              <a:t>][0-9]*</a:t>
            </a:r>
          </a:p>
          <a:p>
            <a:endParaRPr lang="en-US" dirty="0"/>
          </a:p>
        </p:txBody>
      </p:sp>
    </p:spTree>
    <p:extLst>
      <p:ext uri="{BB962C8B-B14F-4D97-AF65-F5344CB8AC3E}">
        <p14:creationId xmlns:p14="http://schemas.microsoft.com/office/powerpoint/2010/main" val="4129427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Scanning</a:t>
            </a:r>
            <a:br>
              <a:rPr lang="en-GB" sz="4000" b="1" dirty="0" smtClean="0">
                <a:solidFill>
                  <a:srgbClr val="3ECF29"/>
                </a:solidFill>
              </a:rPr>
            </a:br>
            <a:r>
              <a:rPr lang="en-GB" sz="2000" b="1" dirty="0" smtClean="0">
                <a:solidFill>
                  <a:srgbClr val="3ECF29"/>
                </a:solidFill>
              </a:rPr>
              <a:t>Patterns, Lexemes, Tokens</a:t>
            </a:r>
            <a:endParaRPr lang="en-GB" sz="4000" b="1" dirty="0">
              <a:solidFill>
                <a:srgbClr val="3ECF29"/>
              </a:solidFill>
            </a:endParaRPr>
          </a:p>
        </p:txBody>
      </p:sp>
      <p:sp>
        <p:nvSpPr>
          <p:cNvPr id="6" name="TextBox 5"/>
          <p:cNvSpPr txBox="1"/>
          <p:nvPr/>
        </p:nvSpPr>
        <p:spPr>
          <a:xfrm>
            <a:off x="1908174" y="1601758"/>
            <a:ext cx="6778625" cy="923330"/>
          </a:xfrm>
          <a:prstGeom prst="rect">
            <a:avLst/>
          </a:prstGeom>
          <a:noFill/>
        </p:spPr>
        <p:txBody>
          <a:bodyPr wrap="square" rtlCol="0">
            <a:spAutoFit/>
          </a:bodyPr>
          <a:lstStyle/>
          <a:p>
            <a:r>
              <a:rPr lang="en-US" dirty="0" smtClean="0"/>
              <a:t>Sample Input and Lexemes Identified</a:t>
            </a:r>
            <a:endParaRPr lang="en-US" dirty="0"/>
          </a:p>
          <a:p>
            <a:endParaRPr lang="en-US" dirty="0" smtClean="0"/>
          </a:p>
          <a:p>
            <a:r>
              <a:rPr lang="en-US" dirty="0" smtClean="0">
                <a:solidFill>
                  <a:srgbClr val="FF0000"/>
                </a:solidFill>
                <a:latin typeface="Courier New" panose="02070309020205020404" pitchFamily="49" charset="0"/>
                <a:cs typeface="Courier New" panose="02070309020205020404" pitchFamily="49" charset="0"/>
              </a:rPr>
              <a:t>memberNo_1</a:t>
            </a:r>
            <a:r>
              <a:rPr lang="en-US" dirty="0" smtClean="0">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1340</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7" name="TextBox 6"/>
          <p:cNvSpPr txBox="1"/>
          <p:nvPr/>
        </p:nvSpPr>
        <p:spPr>
          <a:xfrm>
            <a:off x="1908174" y="2895600"/>
            <a:ext cx="6778625" cy="369332"/>
          </a:xfrm>
          <a:prstGeom prst="rect">
            <a:avLst/>
          </a:prstGeom>
          <a:noFill/>
        </p:spPr>
        <p:txBody>
          <a:bodyPr wrap="square" rtlCol="0">
            <a:spAutoFit/>
          </a:bodyPr>
          <a:lstStyle/>
          <a:p>
            <a:r>
              <a:rPr lang="en-US" dirty="0" smtClean="0"/>
              <a:t>Sample Tokens Allocated and Streamed</a:t>
            </a:r>
            <a:endParaRPr lang="en-US" dirty="0"/>
          </a:p>
        </p:txBody>
      </p:sp>
      <p:sp>
        <p:nvSpPr>
          <p:cNvPr id="3" name="TextBox 2"/>
          <p:cNvSpPr txBox="1"/>
          <p:nvPr/>
        </p:nvSpPr>
        <p:spPr>
          <a:xfrm>
            <a:off x="5024437" y="4190622"/>
            <a:ext cx="362902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latin typeface="Courier New" panose="02070309020205020404" pitchFamily="49" charset="0"/>
                <a:cs typeface="Courier New" panose="02070309020205020404" pitchFamily="49" charset="0"/>
              </a:rPr>
              <a:t>Token Type Id: Simple Number</a:t>
            </a:r>
          </a:p>
          <a:p>
            <a:r>
              <a:rPr lang="en-GB" sz="1600" dirty="0" smtClean="0">
                <a:latin typeface="Courier New" panose="02070309020205020404" pitchFamily="49" charset="0"/>
                <a:cs typeface="Courier New" panose="02070309020205020404" pitchFamily="49" charset="0"/>
              </a:rPr>
              <a:t>Marker / copy: 1340</a:t>
            </a:r>
          </a:p>
          <a:p>
            <a:r>
              <a:rPr lang="en-GB" sz="1600" dirty="0" smtClean="0">
                <a:latin typeface="Courier New" panose="02070309020205020404" pitchFamily="49" charset="0"/>
                <a:cs typeface="Courier New" panose="02070309020205020404" pitchFamily="49" charset="0"/>
              </a:rPr>
              <a:t>Position in source: …</a:t>
            </a:r>
            <a:endParaRPr lang="en-GB" sz="1600" dirty="0">
              <a:latin typeface="Courier New" panose="02070309020205020404" pitchFamily="49" charset="0"/>
              <a:cs typeface="Courier New" panose="02070309020205020404" pitchFamily="49" charset="0"/>
            </a:endParaRPr>
          </a:p>
        </p:txBody>
      </p:sp>
      <p:sp>
        <p:nvSpPr>
          <p:cNvPr id="4" name="TextBox 3"/>
          <p:cNvSpPr txBox="1"/>
          <p:nvPr/>
        </p:nvSpPr>
        <p:spPr>
          <a:xfrm>
            <a:off x="3147000" y="3450778"/>
            <a:ext cx="187743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err="1" smtClean="0">
                <a:solidFill>
                  <a:srgbClr val="FF0000"/>
                </a:solidFill>
                <a:latin typeface="Courier New" panose="02070309020205020404" pitchFamily="49" charset="0"/>
                <a:cs typeface="Courier New" panose="02070309020205020404" pitchFamily="49" charset="0"/>
              </a:rPr>
              <a:t>SimpleNumber</a:t>
            </a:r>
            <a:endParaRPr lang="en-GB" dirty="0">
              <a:solidFill>
                <a:srgbClr val="FF0000"/>
              </a:solidFill>
              <a:latin typeface="Courier New" panose="02070309020205020404" pitchFamily="49" charset="0"/>
              <a:cs typeface="Courier New" panose="02070309020205020404" pitchFamily="49" charset="0"/>
            </a:endParaRPr>
          </a:p>
        </p:txBody>
      </p:sp>
      <p:sp>
        <p:nvSpPr>
          <p:cNvPr id="8" name="TextBox 7"/>
          <p:cNvSpPr txBox="1"/>
          <p:nvPr/>
        </p:nvSpPr>
        <p:spPr>
          <a:xfrm>
            <a:off x="1908174" y="3450778"/>
            <a:ext cx="460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solidFill>
                  <a:srgbClr val="FF0000"/>
                </a:solidFill>
                <a:latin typeface="Courier New" panose="02070309020205020404" pitchFamily="49" charset="0"/>
                <a:cs typeface="Courier New" panose="02070309020205020404" pitchFamily="49" charset="0"/>
              </a:rPr>
              <a:t>Id</a:t>
            </a:r>
            <a:endParaRPr lang="en-GB" dirty="0">
              <a:solidFill>
                <a:srgbClr val="FF0000"/>
              </a:solidFill>
              <a:latin typeface="Courier New" panose="02070309020205020404" pitchFamily="49" charset="0"/>
              <a:cs typeface="Courier New" panose="02070309020205020404" pitchFamily="49" charset="0"/>
            </a:endParaRPr>
          </a:p>
        </p:txBody>
      </p:sp>
      <p:cxnSp>
        <p:nvCxnSpPr>
          <p:cNvPr id="9" name="Straight Connector 8"/>
          <p:cNvCxnSpPr/>
          <p:nvPr/>
        </p:nvCxnSpPr>
        <p:spPr bwMode="auto">
          <a:xfrm>
            <a:off x="2514600" y="3635444"/>
            <a:ext cx="45720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181600" y="3635444"/>
            <a:ext cx="457200" cy="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024437" y="5257800"/>
            <a:ext cx="362902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latin typeface="Courier New" panose="02070309020205020404" pitchFamily="49" charset="0"/>
                <a:cs typeface="Courier New" panose="02070309020205020404" pitchFamily="49" charset="0"/>
              </a:rPr>
              <a:t>Token Type Id: Id</a:t>
            </a:r>
          </a:p>
          <a:p>
            <a:r>
              <a:rPr lang="en-GB" sz="1600" dirty="0" smtClean="0">
                <a:latin typeface="Courier New" panose="02070309020205020404" pitchFamily="49" charset="0"/>
                <a:cs typeface="Courier New" panose="02070309020205020404" pitchFamily="49" charset="0"/>
              </a:rPr>
              <a:t>Marker / copy: memberNo_1</a:t>
            </a:r>
          </a:p>
          <a:p>
            <a:r>
              <a:rPr lang="en-GB" sz="1600" dirty="0" smtClean="0">
                <a:latin typeface="Courier New" panose="02070309020205020404" pitchFamily="49" charset="0"/>
                <a:cs typeface="Courier New" panose="02070309020205020404" pitchFamily="49" charset="0"/>
              </a:rPr>
              <a:t>Position in source: …</a:t>
            </a:r>
            <a:endParaRPr lang="en-GB" sz="1600" dirty="0">
              <a:latin typeface="Courier New" panose="02070309020205020404" pitchFamily="49" charset="0"/>
              <a:cs typeface="Courier New" panose="02070309020205020404" pitchFamily="49" charset="0"/>
            </a:endParaRPr>
          </a:p>
        </p:txBody>
      </p:sp>
      <p:cxnSp>
        <p:nvCxnSpPr>
          <p:cNvPr id="13" name="Elbow Connector 12"/>
          <p:cNvCxnSpPr>
            <a:stCxn id="4" idx="2"/>
          </p:cNvCxnSpPr>
          <p:nvPr/>
        </p:nvCxnSpPr>
        <p:spPr bwMode="auto">
          <a:xfrm rot="16200000" flipH="1">
            <a:off x="4137948" y="3767881"/>
            <a:ext cx="834261" cy="938718"/>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Elbow Connector 14"/>
          <p:cNvCxnSpPr>
            <a:stCxn id="8" idx="2"/>
          </p:cNvCxnSpPr>
          <p:nvPr/>
        </p:nvCxnSpPr>
        <p:spPr bwMode="auto">
          <a:xfrm rot="16200000" flipH="1">
            <a:off x="2653990" y="3304484"/>
            <a:ext cx="1854820" cy="2886071"/>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1602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Scanning</a:t>
            </a:r>
            <a:br>
              <a:rPr lang="en-GB" sz="4000" b="1" dirty="0" smtClean="0">
                <a:solidFill>
                  <a:srgbClr val="3ECF29"/>
                </a:solidFill>
              </a:rPr>
            </a:br>
            <a:r>
              <a:rPr lang="en-GB" sz="2000" b="1" dirty="0" smtClean="0">
                <a:solidFill>
                  <a:srgbClr val="3ECF29"/>
                </a:solidFill>
              </a:rPr>
              <a:t>Related Side Processing</a:t>
            </a:r>
            <a:endParaRPr lang="en-GB" sz="4000" b="1" dirty="0">
              <a:solidFill>
                <a:srgbClr val="3ECF29"/>
              </a:solidFill>
            </a:endParaRPr>
          </a:p>
        </p:txBody>
      </p:sp>
      <p:sp>
        <p:nvSpPr>
          <p:cNvPr id="3" name="TextBox 2"/>
          <p:cNvSpPr txBox="1"/>
          <p:nvPr/>
        </p:nvSpPr>
        <p:spPr>
          <a:xfrm>
            <a:off x="2057400" y="1828800"/>
            <a:ext cx="4871847" cy="3908762"/>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Comment Processing </a:t>
            </a:r>
          </a:p>
          <a:p>
            <a:pPr marL="742950" lvl="1" indent="-285750">
              <a:spcBef>
                <a:spcPts val="600"/>
              </a:spcBef>
              <a:buFont typeface="Arial" panose="020B0604020202020204" pitchFamily="34" charset="0"/>
              <a:buChar char="•"/>
            </a:pPr>
            <a:r>
              <a:rPr lang="en-GB" dirty="0" smtClean="0"/>
              <a:t>With Lexical </a:t>
            </a:r>
            <a:r>
              <a:rPr lang="en-GB" dirty="0" err="1" smtClean="0"/>
              <a:t>Analyzer</a:t>
            </a:r>
            <a:endParaRPr lang="en-GB" dirty="0" smtClean="0"/>
          </a:p>
          <a:p>
            <a:pPr marL="742950" lvl="1" indent="-285750">
              <a:spcBef>
                <a:spcPts val="600"/>
              </a:spcBef>
              <a:buFont typeface="Arial" panose="020B0604020202020204" pitchFamily="34" charset="0"/>
              <a:buChar char="•"/>
            </a:pPr>
            <a:r>
              <a:rPr lang="en-GB" dirty="0" smtClean="0"/>
              <a:t>With </a:t>
            </a:r>
            <a:r>
              <a:rPr lang="en-GB" dirty="0" err="1" smtClean="0"/>
              <a:t>Preprocessor</a:t>
            </a:r>
            <a:endParaRPr lang="en-GB" dirty="0" smtClean="0"/>
          </a:p>
          <a:p>
            <a:pPr marL="742950" lvl="1" indent="-285750">
              <a:spcBef>
                <a:spcPts val="600"/>
              </a:spcBef>
              <a:buFont typeface="Arial" panose="020B0604020202020204" pitchFamily="34" charset="0"/>
              <a:buChar char="•"/>
            </a:pPr>
            <a:r>
              <a:rPr lang="en-GB" dirty="0" smtClean="0"/>
              <a:t>Other</a:t>
            </a:r>
          </a:p>
          <a:p>
            <a:pPr marL="742950" lvl="1" indent="-285750">
              <a:spcBef>
                <a:spcPts val="600"/>
              </a:spcBef>
              <a:buFont typeface="Arial" panose="020B0604020202020204" pitchFamily="34" charset="0"/>
              <a:buChar char="•"/>
            </a:pPr>
            <a:endParaRPr lang="en-GB" dirty="0" smtClean="0"/>
          </a:p>
          <a:p>
            <a:pPr marL="285750" indent="-285750">
              <a:spcBef>
                <a:spcPts val="600"/>
              </a:spcBef>
              <a:buFont typeface="Arial" panose="020B0604020202020204" pitchFamily="34" charset="0"/>
              <a:buChar char="•"/>
            </a:pPr>
            <a:r>
              <a:rPr lang="en-GB" dirty="0" err="1" smtClean="0"/>
              <a:t>Preprocessors</a:t>
            </a:r>
            <a:r>
              <a:rPr lang="en-GB" dirty="0" smtClean="0"/>
              <a:t> </a:t>
            </a:r>
          </a:p>
          <a:p>
            <a:pPr marL="742950" lvl="1" indent="-285750">
              <a:spcBef>
                <a:spcPts val="600"/>
              </a:spcBef>
              <a:buFont typeface="Arial" panose="020B0604020202020204" pitchFamily="34" charset="0"/>
              <a:buChar char="•"/>
            </a:pPr>
            <a:r>
              <a:rPr lang="en-GB" dirty="0" smtClean="0"/>
              <a:t>As First Instance Scanners</a:t>
            </a:r>
          </a:p>
          <a:p>
            <a:pPr marL="742950" lvl="1" indent="-285750">
              <a:spcBef>
                <a:spcPts val="600"/>
              </a:spcBef>
              <a:buFont typeface="Arial" panose="020B0604020202020204" pitchFamily="34" charset="0"/>
              <a:buChar char="•"/>
            </a:pPr>
            <a:r>
              <a:rPr lang="en-GB" dirty="0" err="1" smtClean="0"/>
              <a:t>Preprocessor</a:t>
            </a:r>
            <a:r>
              <a:rPr lang="en-GB" dirty="0" smtClean="0"/>
              <a:t> / </a:t>
            </a:r>
            <a:r>
              <a:rPr lang="en-GB" dirty="0" err="1" smtClean="0"/>
              <a:t>Lexer</a:t>
            </a:r>
            <a:r>
              <a:rPr lang="en-GB" dirty="0" smtClean="0"/>
              <a:t> Source Flow</a:t>
            </a:r>
          </a:p>
          <a:p>
            <a:pPr marL="742950" lvl="1" indent="-285750">
              <a:spcBef>
                <a:spcPts val="600"/>
              </a:spcBef>
              <a:buFont typeface="Arial" panose="020B0604020202020204" pitchFamily="34" charset="0"/>
              <a:buChar char="•"/>
            </a:pPr>
            <a:endParaRPr lang="en-GB" dirty="0" smtClean="0"/>
          </a:p>
          <a:p>
            <a:pPr marL="285750" indent="-285750">
              <a:spcBef>
                <a:spcPts val="600"/>
              </a:spcBef>
              <a:buFont typeface="Arial" panose="020B0604020202020204" pitchFamily="34" charset="0"/>
              <a:buChar char="•"/>
            </a:pPr>
            <a:r>
              <a:rPr lang="en-GB" dirty="0" smtClean="0"/>
              <a:t>Documentation Processors</a:t>
            </a:r>
          </a:p>
          <a:p>
            <a:pPr marL="742950" lvl="1" indent="-285750">
              <a:spcBef>
                <a:spcPts val="600"/>
              </a:spcBef>
              <a:buFont typeface="Arial" panose="020B0604020202020204" pitchFamily="34" charset="0"/>
              <a:buChar char="•"/>
            </a:pPr>
            <a:r>
              <a:rPr lang="en-GB" dirty="0" smtClean="0"/>
              <a:t>Comments as Language Containers</a:t>
            </a:r>
            <a:endParaRPr lang="en-GB" dirty="0"/>
          </a:p>
        </p:txBody>
      </p:sp>
    </p:spTree>
    <p:extLst>
      <p:ext uri="{BB962C8B-B14F-4D97-AF65-F5344CB8AC3E}">
        <p14:creationId xmlns:p14="http://schemas.microsoft.com/office/powerpoint/2010/main" val="4117224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Regular Expressions</a:t>
            </a:r>
            <a:br>
              <a:rPr lang="en-GB" sz="4000" b="1" dirty="0" smtClean="0">
                <a:solidFill>
                  <a:srgbClr val="3ECF29"/>
                </a:solidFill>
              </a:rPr>
            </a:br>
            <a:r>
              <a:rPr lang="en-GB" sz="2000" b="1" dirty="0" smtClean="0">
                <a:solidFill>
                  <a:srgbClr val="3ECF29"/>
                </a:solidFill>
              </a:rPr>
              <a:t>Definition, Applicability</a:t>
            </a:r>
            <a:endParaRPr lang="en-GB" sz="4000" b="1" dirty="0">
              <a:solidFill>
                <a:srgbClr val="3ECF29"/>
              </a:solidFill>
            </a:endParaRPr>
          </a:p>
        </p:txBody>
      </p:sp>
      <p:sp>
        <p:nvSpPr>
          <p:cNvPr id="3" name="TextBox 2"/>
          <p:cNvSpPr txBox="1"/>
          <p:nvPr/>
        </p:nvSpPr>
        <p:spPr>
          <a:xfrm>
            <a:off x="1946275" y="1752600"/>
            <a:ext cx="6892925" cy="3754874"/>
          </a:xfrm>
          <a:prstGeom prst="rect">
            <a:avLst/>
          </a:prstGeom>
          <a:noFill/>
        </p:spPr>
        <p:txBody>
          <a:bodyPr wrap="square" rtlCol="0">
            <a:spAutoFit/>
          </a:bodyPr>
          <a:lstStyle>
            <a:defPPr>
              <a:defRPr lang="ru-RU"/>
            </a:defPPr>
            <a:lvl1pPr marL="285750" indent="-285750">
              <a:spcBef>
                <a:spcPts val="600"/>
              </a:spcBef>
              <a:buFont typeface="Arial" panose="020B0604020202020204" pitchFamily="34" charset="0"/>
              <a:buChar char="•"/>
            </a:lvl1pPr>
          </a:lstStyle>
          <a:p>
            <a:r>
              <a:rPr lang="en-US" dirty="0" smtClean="0"/>
              <a:t>Regular Languages, Finite State Automata.</a:t>
            </a:r>
          </a:p>
          <a:p>
            <a:endParaRPr lang="en-US" dirty="0" smtClean="0"/>
          </a:p>
          <a:p>
            <a:endParaRPr lang="en-US" dirty="0"/>
          </a:p>
          <a:p>
            <a:endParaRPr lang="en-US" dirty="0" smtClean="0"/>
          </a:p>
          <a:p>
            <a:endParaRPr lang="en-US" dirty="0"/>
          </a:p>
          <a:p>
            <a:endParaRPr lang="en-US" dirty="0" smtClean="0"/>
          </a:p>
          <a:p>
            <a:r>
              <a:rPr lang="en-US" dirty="0" smtClean="0"/>
              <a:t>Ease </a:t>
            </a:r>
            <a:r>
              <a:rPr lang="en-US" dirty="0"/>
              <a:t>of </a:t>
            </a:r>
            <a:r>
              <a:rPr lang="en-US" dirty="0" smtClean="0"/>
              <a:t>Specification </a:t>
            </a:r>
            <a:r>
              <a:rPr lang="en-US" dirty="0"/>
              <a:t>and </a:t>
            </a:r>
            <a:r>
              <a:rPr lang="en-US" dirty="0" smtClean="0"/>
              <a:t>Maintenance.</a:t>
            </a:r>
          </a:p>
          <a:p>
            <a:pPr marL="628650" lvl="2"/>
            <a:r>
              <a:rPr lang="en-GB" b="0" dirty="0" smtClean="0">
                <a:latin typeface="Courier New" panose="02070309020205020404" pitchFamily="49" charset="0"/>
                <a:cs typeface="Courier New" panose="02070309020205020404" pitchFamily="49" charset="0"/>
              </a:rPr>
              <a:t>kw: </a:t>
            </a:r>
            <a:r>
              <a:rPr lang="en-GB" b="0" dirty="0">
                <a:latin typeface="Courier New" panose="02070309020205020404" pitchFamily="49" charset="0"/>
                <a:cs typeface="Courier New" panose="02070309020205020404" pitchFamily="49" charset="0"/>
              </a:rPr>
              <a:t>"</a:t>
            </a:r>
            <a:r>
              <a:rPr lang="en-GB" b="0" dirty="0" smtClean="0">
                <a:latin typeface="Courier New" panose="02070309020205020404" pitchFamily="49" charset="0"/>
                <a:cs typeface="Courier New" panose="02070309020205020404" pitchFamily="49" charset="0"/>
              </a:rPr>
              <a:t>while</a:t>
            </a:r>
            <a:r>
              <a:rPr lang="en-GB" b="0" dirty="0">
                <a:latin typeface="Courier New" panose="02070309020205020404" pitchFamily="49" charset="0"/>
                <a:cs typeface="Courier New" panose="02070309020205020404" pitchFamily="49" charset="0"/>
              </a:rPr>
              <a:t>" </a:t>
            </a:r>
            <a:r>
              <a:rPr lang="en-GB" b="0" dirty="0" smtClean="0">
                <a:latin typeface="Courier New" panose="02070309020205020404" pitchFamily="49" charset="0"/>
                <a:cs typeface="Courier New" panose="02070309020205020404" pitchFamily="49" charset="0"/>
              </a:rPr>
              <a:t>| </a:t>
            </a:r>
            <a:r>
              <a:rPr lang="en-GB" b="0" dirty="0">
                <a:latin typeface="Courier New" panose="02070309020205020404" pitchFamily="49" charset="0"/>
                <a:cs typeface="Courier New" panose="02070309020205020404" pitchFamily="49" charset="0"/>
              </a:rPr>
              <a:t>"</a:t>
            </a:r>
            <a:r>
              <a:rPr lang="en-GB" b="0" dirty="0" smtClean="0">
                <a:latin typeface="Courier New" panose="02070309020205020404" pitchFamily="49" charset="0"/>
                <a:cs typeface="Courier New" panose="02070309020205020404" pitchFamily="49" charset="0"/>
              </a:rPr>
              <a:t>n</a:t>
            </a:r>
            <a:r>
              <a:rPr lang="en-GB"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ew</a:t>
            </a:r>
            <a:r>
              <a:rPr lang="en-GB" b="0" dirty="0">
                <a:latin typeface="Courier New" panose="02070309020205020404" pitchFamily="49" charset="0"/>
                <a:cs typeface="Courier New" panose="02070309020205020404" pitchFamily="49" charset="0"/>
              </a:rPr>
              <a:t>"|"</a:t>
            </a:r>
            <a:r>
              <a:rPr lang="en-GB" b="0" dirty="0" err="1">
                <a:latin typeface="Courier New" panose="02070309020205020404" pitchFamily="49" charset="0"/>
                <a:cs typeface="Courier New" panose="02070309020205020404" pitchFamily="49" charset="0"/>
              </a:rPr>
              <a:t>ot</a:t>
            </a:r>
            <a:r>
              <a:rPr lang="en-GB" b="0" dirty="0">
                <a:latin typeface="Courier New" panose="02070309020205020404" pitchFamily="49" charset="0"/>
                <a:cs typeface="Courier New" panose="02070309020205020404" pitchFamily="49" charset="0"/>
              </a:rPr>
              <a:t>")</a:t>
            </a:r>
          </a:p>
          <a:p>
            <a:endParaRPr lang="tr-TR" dirty="0"/>
          </a:p>
          <a:p>
            <a:r>
              <a:rPr lang="en-US" dirty="0"/>
              <a:t>Ad-hoc </a:t>
            </a:r>
            <a:r>
              <a:rPr lang="en-US" dirty="0" smtClean="0"/>
              <a:t>Recognition </a:t>
            </a:r>
            <a:r>
              <a:rPr lang="en-US" dirty="0"/>
              <a:t>or </a:t>
            </a:r>
            <a:r>
              <a:rPr lang="en-US" dirty="0" smtClean="0"/>
              <a:t>Automatic Generation </a:t>
            </a:r>
            <a:r>
              <a:rPr lang="en-US" dirty="0"/>
              <a:t>of </a:t>
            </a:r>
            <a:r>
              <a:rPr lang="en-US" dirty="0" smtClean="0"/>
              <a:t>Efficient Recognizers</a:t>
            </a:r>
            <a:r>
              <a:rPr lang="en-US" dirty="0"/>
              <a:t>.</a:t>
            </a:r>
            <a:endParaRPr lang="tr-TR" dirty="0"/>
          </a:p>
        </p:txBody>
      </p:sp>
      <p:pic>
        <p:nvPicPr>
          <p:cNvPr id="4" name="Picture 3"/>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2057400"/>
            <a:ext cx="3333750" cy="1743075"/>
          </a:xfrm>
          <a:prstGeom prst="rect">
            <a:avLst/>
          </a:prstGeom>
          <a:noFill/>
          <a:ln>
            <a:noFill/>
          </a:ln>
        </p:spPr>
      </p:pic>
      <p:sp>
        <p:nvSpPr>
          <p:cNvPr id="5" name="TextBox 4"/>
          <p:cNvSpPr txBox="1"/>
          <p:nvPr/>
        </p:nvSpPr>
        <p:spPr>
          <a:xfrm>
            <a:off x="114300" y="6342981"/>
            <a:ext cx="5105400" cy="461665"/>
          </a:xfrm>
          <a:prstGeom prst="rect">
            <a:avLst/>
          </a:prstGeom>
          <a:noFill/>
        </p:spPr>
        <p:txBody>
          <a:bodyPr wrap="square" rtlCol="0">
            <a:spAutoFit/>
          </a:bodyPr>
          <a:lstStyle/>
          <a:p>
            <a:r>
              <a:rPr lang="en-GB" sz="1200" b="0" dirty="0" smtClean="0"/>
              <a:t>Diagram from “</a:t>
            </a:r>
            <a:r>
              <a:rPr lang="en-US" sz="1200" b="0" dirty="0" smtClean="0"/>
              <a:t>Cooper</a:t>
            </a:r>
            <a:r>
              <a:rPr lang="en-US" sz="1200" b="0" dirty="0"/>
              <a:t>, K.D., </a:t>
            </a:r>
            <a:r>
              <a:rPr lang="en-US" sz="1200" b="0" dirty="0" err="1"/>
              <a:t>Torczon</a:t>
            </a:r>
            <a:r>
              <a:rPr lang="en-US" sz="1200" b="0" dirty="0"/>
              <a:t>, L.; Engineering A </a:t>
            </a:r>
            <a:r>
              <a:rPr lang="en-US" sz="1200" b="0" dirty="0" smtClean="0"/>
              <a:t>Compiler”</a:t>
            </a:r>
            <a:endParaRPr lang="en-US" sz="1200" b="0" dirty="0"/>
          </a:p>
          <a:p>
            <a:endParaRPr lang="en-US" sz="1200" b="0" dirty="0"/>
          </a:p>
        </p:txBody>
      </p:sp>
    </p:spTree>
    <p:extLst>
      <p:ext uri="{BB962C8B-B14F-4D97-AF65-F5344CB8AC3E}">
        <p14:creationId xmlns:p14="http://schemas.microsoft.com/office/powerpoint/2010/main" val="2906552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smtClean="0">
                <a:solidFill>
                  <a:srgbClr val="3ECF29"/>
                </a:solidFill>
              </a:rPr>
              <a:t>Regular Expressions</a:t>
            </a:r>
            <a:br>
              <a:rPr lang="en-GB" sz="4000" b="1" dirty="0" smtClean="0">
                <a:solidFill>
                  <a:srgbClr val="3ECF29"/>
                </a:solidFill>
              </a:rPr>
            </a:br>
            <a:r>
              <a:rPr lang="en-GB" sz="2000" b="1" dirty="0" smtClean="0">
                <a:solidFill>
                  <a:srgbClr val="3ECF29"/>
                </a:solidFill>
              </a:rPr>
              <a:t>Rule Based Definition</a:t>
            </a:r>
            <a:endParaRPr lang="en-GB" sz="4000" b="1" dirty="0">
              <a:solidFill>
                <a:srgbClr val="3ECF29"/>
              </a:solidFill>
            </a:endParaRPr>
          </a:p>
        </p:txBody>
      </p:sp>
      <p:sp>
        <p:nvSpPr>
          <p:cNvPr id="3" name="TextBox 2"/>
          <p:cNvSpPr txBox="1"/>
          <p:nvPr/>
        </p:nvSpPr>
        <p:spPr>
          <a:xfrm>
            <a:off x="2057400" y="1981200"/>
            <a:ext cx="2776722" cy="4001095"/>
          </a:xfrm>
          <a:prstGeom prst="rect">
            <a:avLst/>
          </a:prstGeom>
          <a:noFill/>
        </p:spPr>
        <p:txBody>
          <a:bodyPr wrap="none" rtlCol="0">
            <a:spAutoFit/>
          </a:bodyPr>
          <a:lstStyle>
            <a:defPPr>
              <a:defRPr lang="ru-RU"/>
            </a:defPPr>
            <a:lvl1pPr marL="285750" indent="-285750">
              <a:spcBef>
                <a:spcPts val="600"/>
              </a:spcBef>
              <a:buFont typeface="Arial" panose="020B0604020202020204" pitchFamily="34" charset="0"/>
              <a:buChar char="•"/>
            </a:lvl1pPr>
          </a:lstStyle>
          <a:p>
            <a:r>
              <a:rPr lang="en-US" dirty="0" smtClean="0"/>
              <a:t>Epsilon</a:t>
            </a:r>
          </a:p>
          <a:p>
            <a:pPr marL="628650" lvl="2">
              <a:spcBef>
                <a:spcPts val="600"/>
              </a:spcBef>
            </a:pPr>
            <a:r>
              <a:rPr lang="en-US" dirty="0" smtClean="0">
                <a:latin typeface="Courier New" panose="02070309020205020404" pitchFamily="49" charset="0"/>
                <a:cs typeface="Courier New" panose="02070309020205020404" pitchFamily="49" charset="0"/>
              </a:rPr>
              <a:t>R: </a:t>
            </a:r>
            <a:r>
              <a:rPr lang="el-GR" sz="2400" dirty="0" smtClean="0">
                <a:latin typeface="Courier New" panose="02070309020205020404" pitchFamily="49" charset="0"/>
                <a:cs typeface="Courier New" panose="02070309020205020404" pitchFamily="49" charset="0"/>
              </a:rPr>
              <a:t>ε</a:t>
            </a:r>
            <a:r>
              <a:rPr lang="en-US" dirty="0" smtClean="0"/>
              <a:t> </a:t>
            </a:r>
          </a:p>
          <a:p>
            <a:r>
              <a:rPr lang="en-US" dirty="0" smtClean="0"/>
              <a:t>Symbol </a:t>
            </a:r>
            <a:r>
              <a:rPr lang="en-US" dirty="0" smtClean="0">
                <a:solidFill>
                  <a:srgbClr val="FF0000"/>
                </a:solidFill>
              </a:rPr>
              <a:t>/ Set</a:t>
            </a:r>
            <a:endParaRPr lang="el-GR" dirty="0" smtClean="0">
              <a:solidFill>
                <a:srgbClr val="FF0000"/>
              </a:solidFill>
            </a:endParaRPr>
          </a:p>
          <a:p>
            <a:pPr marL="628650" lvl="2">
              <a:spcBef>
                <a:spcPts val="600"/>
              </a:spcBef>
            </a:pPr>
            <a:r>
              <a:rPr lang="en-US" dirty="0" smtClean="0">
                <a:latin typeface="Courier New" panose="02070309020205020404" pitchFamily="49" charset="0"/>
                <a:cs typeface="Courier New" panose="02070309020205020404" pitchFamily="49" charset="0"/>
              </a:rPr>
              <a:t>R: </a:t>
            </a:r>
            <a:r>
              <a:rPr lang="el-GR" dirty="0" smtClean="0">
                <a:latin typeface="Courier New" panose="02070309020205020404" pitchFamily="49" charset="0"/>
                <a:cs typeface="Courier New" panose="02070309020205020404" pitchFamily="49" charset="0"/>
              </a:rPr>
              <a:t>α</a:t>
            </a:r>
            <a:r>
              <a:rPr lang="en-US" dirty="0" smtClean="0">
                <a:latin typeface="Courier New" panose="02070309020205020404" pitchFamily="49" charset="0"/>
                <a:cs typeface="Courier New" panose="02070309020205020404" pitchFamily="49" charset="0"/>
              </a:rPr>
              <a:t>, </a:t>
            </a:r>
            <a:r>
              <a:rPr lang="el-GR" dirty="0" smtClean="0">
                <a:latin typeface="Courier New" panose="02070309020205020404" pitchFamily="49" charset="0"/>
                <a:cs typeface="Courier New" panose="02070309020205020404" pitchFamily="49" charset="0"/>
              </a:rPr>
              <a:t>α</a:t>
            </a:r>
            <a:r>
              <a:rPr lang="en-US" dirty="0" smtClean="0">
                <a:latin typeface="Courier New" panose="02070309020205020404" pitchFamily="49" charset="0"/>
                <a:cs typeface="Courier New" panose="02070309020205020404" pitchFamily="49" charset="0"/>
              </a:rPr>
              <a:t> </a:t>
            </a:r>
            <a:r>
              <a:rPr lang="en-US" dirty="0" smtClean="0">
                <a:latin typeface="Symbol" panose="05050102010706020507" pitchFamily="18" charset="2"/>
              </a:rPr>
              <a:t>Î</a:t>
            </a:r>
            <a:r>
              <a:rPr lang="en-US" dirty="0" smtClean="0">
                <a:latin typeface="Courier New" panose="02070309020205020404" pitchFamily="49" charset="0"/>
                <a:cs typeface="Courier New" panose="02070309020205020404" pitchFamily="49" charset="0"/>
              </a:rPr>
              <a:t> A</a:t>
            </a:r>
          </a:p>
          <a:p>
            <a:pPr marL="628650" lvl="2">
              <a:spcBef>
                <a:spcPts val="600"/>
              </a:spcBef>
            </a:pPr>
            <a:r>
              <a:rPr lang="en-US" dirty="0" smtClean="0">
                <a:solidFill>
                  <a:srgbClr val="FF0000"/>
                </a:solidFill>
                <a:latin typeface="Courier New" panose="02070309020205020404" pitchFamily="49" charset="0"/>
                <a:cs typeface="Courier New" panose="02070309020205020404" pitchFamily="49" charset="0"/>
              </a:rPr>
              <a:t>R: {</a:t>
            </a:r>
            <a:r>
              <a:rPr lang="el-GR" dirty="0" smtClean="0">
                <a:solidFill>
                  <a:srgbClr val="FF0000"/>
                </a:solidFill>
                <a:latin typeface="Courier New" panose="02070309020205020404" pitchFamily="49" charset="0"/>
                <a:cs typeface="Courier New" panose="02070309020205020404" pitchFamily="49" charset="0"/>
              </a:rPr>
              <a:t>α</a:t>
            </a:r>
            <a:r>
              <a:rPr lang="en-US" dirty="0" smtClean="0">
                <a:solidFill>
                  <a:srgbClr val="FF0000"/>
                </a:solidFill>
                <a:latin typeface="Courier New" panose="02070309020205020404" pitchFamily="49" charset="0"/>
                <a:cs typeface="Courier New" panose="02070309020205020404" pitchFamily="49" charset="0"/>
              </a:rPr>
              <a:t> : </a:t>
            </a:r>
            <a:r>
              <a:rPr lang="el-GR" dirty="0" smtClean="0">
                <a:solidFill>
                  <a:srgbClr val="FF0000"/>
                </a:solidFill>
                <a:latin typeface="Courier New" panose="02070309020205020404" pitchFamily="49" charset="0"/>
                <a:cs typeface="Courier New" panose="02070309020205020404" pitchFamily="49" charset="0"/>
              </a:rPr>
              <a:t>α</a:t>
            </a:r>
            <a:r>
              <a:rPr lang="en-US" dirty="0" smtClean="0">
                <a:solidFill>
                  <a:srgbClr val="FF0000"/>
                </a:solidFill>
                <a:latin typeface="Courier New" panose="02070309020205020404" pitchFamily="49" charset="0"/>
                <a:cs typeface="Courier New" panose="02070309020205020404" pitchFamily="49" charset="0"/>
              </a:rPr>
              <a:t> </a:t>
            </a:r>
            <a:r>
              <a:rPr lang="en-US" dirty="0">
                <a:solidFill>
                  <a:srgbClr val="FF0000"/>
                </a:solidFill>
                <a:latin typeface="Symbol" panose="05050102010706020507" pitchFamily="18" charset="2"/>
              </a:rPr>
              <a:t>Î</a:t>
            </a:r>
            <a:r>
              <a:rPr lang="en-US" dirty="0" smtClean="0">
                <a:solidFill>
                  <a:srgbClr val="FF0000"/>
                </a:solidFill>
                <a:latin typeface="Courier New" panose="02070309020205020404" pitchFamily="49" charset="0"/>
                <a:cs typeface="Courier New" panose="02070309020205020404" pitchFamily="49" charset="0"/>
              </a:rPr>
              <a:t> A}</a:t>
            </a:r>
          </a:p>
          <a:p>
            <a:r>
              <a:rPr lang="en-US" dirty="0" smtClean="0"/>
              <a:t>Concatenation</a:t>
            </a:r>
          </a:p>
          <a:p>
            <a:pPr marL="628650" lvl="2">
              <a:spcBef>
                <a:spcPts val="600"/>
              </a:spcBef>
            </a:pPr>
            <a:r>
              <a:rPr lang="en-US" dirty="0" smtClean="0">
                <a:latin typeface="Courier New" panose="02070309020205020404" pitchFamily="49" charset="0"/>
                <a:cs typeface="Courier New" panose="02070309020205020404" pitchFamily="49" charset="0"/>
              </a:rPr>
              <a:t>R: R</a:t>
            </a:r>
            <a:r>
              <a:rPr lang="en-US" baseline="-25000" dirty="0" smtClean="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R</a:t>
            </a:r>
            <a:r>
              <a:rPr lang="en-US" baseline="-25000" dirty="0" smtClean="0">
                <a:latin typeface="Courier New" panose="02070309020205020404" pitchFamily="49" charset="0"/>
                <a:cs typeface="Courier New" panose="02070309020205020404" pitchFamily="49" charset="0"/>
              </a:rPr>
              <a:t>2</a:t>
            </a:r>
          </a:p>
          <a:p>
            <a:r>
              <a:rPr lang="en-US" dirty="0" smtClean="0"/>
              <a:t>Alternation</a:t>
            </a:r>
          </a:p>
          <a:p>
            <a:pPr marL="628650" lvl="2">
              <a:spcBef>
                <a:spcPts val="600"/>
              </a:spcBef>
            </a:pPr>
            <a:r>
              <a:rPr lang="en-US" dirty="0" smtClean="0">
                <a:latin typeface="Courier New" panose="02070309020205020404" pitchFamily="49" charset="0"/>
                <a:cs typeface="Courier New" panose="02070309020205020404" pitchFamily="49" charset="0"/>
              </a:rPr>
              <a:t>R: R</a:t>
            </a:r>
            <a:r>
              <a:rPr lang="en-US" baseline="-25000" dirty="0" smtClean="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 | R</a:t>
            </a:r>
            <a:r>
              <a:rPr lang="en-US" baseline="-25000" dirty="0" smtClean="0">
                <a:latin typeface="Courier New" panose="02070309020205020404" pitchFamily="49" charset="0"/>
                <a:cs typeface="Courier New" panose="02070309020205020404" pitchFamily="49" charset="0"/>
              </a:rPr>
              <a:t>2</a:t>
            </a:r>
          </a:p>
          <a:p>
            <a:r>
              <a:rPr lang="en-US" dirty="0" smtClean="0"/>
              <a:t>Kleene Closure</a:t>
            </a:r>
          </a:p>
          <a:p>
            <a:pPr marL="628650" lvl="2">
              <a:spcBef>
                <a:spcPts val="600"/>
              </a:spcBef>
            </a:pPr>
            <a:r>
              <a:rPr lang="en-US" dirty="0" smtClean="0">
                <a:latin typeface="Courier New" panose="02070309020205020404" pitchFamily="49" charset="0"/>
                <a:cs typeface="Courier New" panose="02070309020205020404" pitchFamily="49" charset="0"/>
              </a:rPr>
              <a:t>R: R1*</a:t>
            </a:r>
          </a:p>
        </p:txBody>
      </p:sp>
      <p:sp>
        <p:nvSpPr>
          <p:cNvPr id="4" name="Rectangle 3"/>
          <p:cNvSpPr/>
          <p:nvPr/>
        </p:nvSpPr>
        <p:spPr>
          <a:xfrm>
            <a:off x="5029200" y="1981200"/>
            <a:ext cx="3886200" cy="3554819"/>
          </a:xfrm>
          <a:prstGeom prst="rect">
            <a:avLst/>
          </a:prstGeom>
        </p:spPr>
        <p:txBody>
          <a:bodyPr wrap="square">
            <a:spAutoFit/>
          </a:bodyPr>
          <a:lstStyle/>
          <a:p>
            <a:pPr marL="285750" indent="-285750">
              <a:spcBef>
                <a:spcPts val="600"/>
              </a:spcBef>
              <a:buFont typeface="Arial" panose="020B0604020202020204" pitchFamily="34" charset="0"/>
              <a:buChar char="•"/>
            </a:pPr>
            <a:r>
              <a:rPr lang="en-US" dirty="0"/>
              <a:t>Precedence </a:t>
            </a:r>
            <a:r>
              <a:rPr lang="en-US" dirty="0" smtClean="0"/>
              <a:t>control</a:t>
            </a:r>
          </a:p>
          <a:p>
            <a:pPr lvl="2">
              <a:spcBef>
                <a:spcPts val="600"/>
              </a:spcBef>
            </a:pPr>
            <a:r>
              <a:rPr lang="en-US" dirty="0" smtClean="0">
                <a:latin typeface="Courier New" panose="02070309020205020404" pitchFamily="49" charset="0"/>
                <a:cs typeface="Courier New" panose="02070309020205020404" pitchFamily="49" charset="0"/>
              </a:rPr>
              <a:t>R: (R</a:t>
            </a:r>
            <a:r>
              <a:rPr lang="en-US" baseline="-25000" dirty="0" smtClean="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a:t>
            </a:r>
          </a:p>
          <a:p>
            <a:pPr lvl="2">
              <a:spcBef>
                <a:spcPts val="600"/>
              </a:spcBef>
            </a:pPr>
            <a:endParaRPr lang="en-US" dirty="0">
              <a:latin typeface="Courier New" panose="02070309020205020404" pitchFamily="49" charset="0"/>
              <a:cs typeface="Courier New" panose="02070309020205020404" pitchFamily="49" charset="0"/>
            </a:endParaRPr>
          </a:p>
          <a:p>
            <a:pPr marL="285750" indent="-285750">
              <a:spcBef>
                <a:spcPts val="600"/>
              </a:spcBef>
              <a:buFont typeface="Arial" panose="020B0604020202020204" pitchFamily="34" charset="0"/>
              <a:buChar char="•"/>
            </a:pPr>
            <a:r>
              <a:rPr lang="en-US" dirty="0"/>
              <a:t>Practical </a:t>
            </a:r>
            <a:r>
              <a:rPr lang="en-US" dirty="0" smtClean="0"/>
              <a:t>notations</a:t>
            </a:r>
          </a:p>
          <a:p>
            <a:pPr lvl="2">
              <a:spcBef>
                <a:spcPts val="600"/>
              </a:spcBef>
            </a:pPr>
            <a:r>
              <a:rPr lang="en-US" dirty="0" smtClean="0">
                <a:latin typeface="Courier New" panose="02070309020205020404" pitchFamily="49" charset="0"/>
                <a:cs typeface="Courier New" panose="02070309020205020404" pitchFamily="49" charset="0"/>
              </a:rPr>
              <a:t>R: R</a:t>
            </a:r>
            <a:r>
              <a:rPr lang="en-US" baseline="-25000" dirty="0" smtClean="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a:t>
            </a:r>
          </a:p>
          <a:p>
            <a:pPr lvl="2">
              <a:spcBef>
                <a:spcPts val="600"/>
              </a:spcBef>
            </a:pPr>
            <a:r>
              <a:rPr lang="en-US" dirty="0" smtClean="0">
                <a:latin typeface="Courier New" panose="02070309020205020404" pitchFamily="49" charset="0"/>
                <a:cs typeface="Courier New" panose="02070309020205020404" pitchFamily="49" charset="0"/>
              </a:rPr>
              <a:t>R: R</a:t>
            </a:r>
            <a:r>
              <a:rPr lang="en-US" baseline="-25000" dirty="0" smtClean="0">
                <a:latin typeface="Courier New" panose="02070309020205020404" pitchFamily="49" charset="0"/>
                <a:cs typeface="Courier New" panose="02070309020205020404" pitchFamily="49" charset="0"/>
              </a:rPr>
              <a:t>1</a:t>
            </a:r>
            <a:r>
              <a:rPr lang="en-US" dirty="0" smtClean="0">
                <a:latin typeface="Courier New" panose="02070309020205020404" pitchFamily="49" charset="0"/>
                <a:cs typeface="Courier New" panose="02070309020205020404" pitchFamily="49" charset="0"/>
              </a:rPr>
              <a:t>?</a:t>
            </a:r>
          </a:p>
          <a:p>
            <a:pPr lvl="2">
              <a:spcBef>
                <a:spcPts val="600"/>
              </a:spcBef>
            </a:pPr>
            <a:endParaRPr lang="en-US" dirty="0">
              <a:latin typeface="Courier New" panose="02070309020205020404" pitchFamily="49" charset="0"/>
              <a:cs typeface="Courier New" panose="02070309020205020404" pitchFamily="49" charset="0"/>
            </a:endParaRPr>
          </a:p>
          <a:p>
            <a:pPr marL="285750" indent="-285750">
              <a:spcBef>
                <a:spcPts val="600"/>
              </a:spcBef>
              <a:buFont typeface="Arial" panose="020B0604020202020204" pitchFamily="34" charset="0"/>
              <a:buChar char="•"/>
            </a:pPr>
            <a:r>
              <a:rPr lang="en-US" dirty="0"/>
              <a:t>Operations out of </a:t>
            </a:r>
            <a:r>
              <a:rPr lang="en-US" dirty="0" smtClean="0"/>
              <a:t>notations</a:t>
            </a:r>
          </a:p>
          <a:p>
            <a:pPr lvl="2">
              <a:spcBef>
                <a:spcPts val="600"/>
              </a:spcBef>
            </a:pPr>
            <a:r>
              <a:rPr lang="en-US" dirty="0" smtClean="0">
                <a:latin typeface="Courier New" panose="02070309020205020404" pitchFamily="49" charset="0"/>
                <a:cs typeface="Courier New" panose="02070309020205020404" pitchFamily="49" charset="0"/>
              </a:rPr>
              <a:t>Intersection</a:t>
            </a:r>
          </a:p>
          <a:p>
            <a:pPr lvl="2">
              <a:spcBef>
                <a:spcPts val="600"/>
              </a:spcBef>
            </a:pPr>
            <a:r>
              <a:rPr lang="en-US" dirty="0" smtClean="0">
                <a:latin typeface="Courier New" panose="02070309020205020404" pitchFamily="49" charset="0"/>
                <a:cs typeface="Courier New" panose="02070309020205020404" pitchFamily="49" charset="0"/>
              </a:rPr>
              <a:t>Negation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6739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3163</TotalTime>
  <Words>2428</Words>
  <Application>Microsoft Office PowerPoint</Application>
  <PresentationFormat>On-screen Show (4:3)</PresentationFormat>
  <Paragraphs>328</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Century Gothic</vt:lpstr>
      <vt:lpstr>Courier New</vt:lpstr>
      <vt:lpstr>Symbol</vt:lpstr>
      <vt:lpstr>Times New Roman</vt:lpstr>
      <vt:lpstr>Wingdings 2</vt:lpstr>
      <vt:lpstr>template</vt:lpstr>
      <vt:lpstr>Custom Design</vt:lpstr>
      <vt:lpstr>Lexical Analysis</vt:lpstr>
      <vt:lpstr>Definition</vt:lpstr>
      <vt:lpstr>Usual Scheme</vt:lpstr>
      <vt:lpstr>Scanning Strings</vt:lpstr>
      <vt:lpstr>Scanning Patterns, Lexemes, Tokens</vt:lpstr>
      <vt:lpstr>Scanning Patterns, Lexemes, Tokens</vt:lpstr>
      <vt:lpstr>Scanning Related Side Processing</vt:lpstr>
      <vt:lpstr>Regular Expressions Definition, Applicability</vt:lpstr>
      <vt:lpstr>Regular Expressions Rule Based Definition</vt:lpstr>
      <vt:lpstr>Regular Expressions</vt:lpstr>
      <vt:lpstr>Look Ahead!</vt:lpstr>
      <vt:lpstr>Look Ahead!</vt:lpstr>
      <vt:lpstr>FSA Based Recognition</vt:lpstr>
      <vt:lpstr>FSA Based Recognition</vt:lpstr>
      <vt:lpstr>Thompson’s Construction</vt:lpstr>
      <vt:lpstr>Thompson’s Construction</vt:lpstr>
      <vt:lpstr>Thompson’s Construction</vt:lpstr>
      <vt:lpstr>Thompson’s Construction</vt:lpstr>
      <vt:lpstr>Thompson’s Construction</vt:lpstr>
      <vt:lpstr>NFA As a recognizer</vt:lpstr>
      <vt:lpstr>DFA From NFA – Subset Construction</vt:lpstr>
      <vt:lpstr>DFA Construction Without NFA</vt:lpstr>
      <vt:lpstr>DFA Construction Without NFA</vt:lpstr>
      <vt:lpstr>DFA Minimization</vt:lpstr>
      <vt:lpstr>DFA Minimization</vt:lpstr>
      <vt:lpstr>Complexities Build and Recognition</vt:lpstr>
      <vt:lpstr>DSA Elementary structures and Algorithms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89</cp:revision>
  <dcterms:created xsi:type="dcterms:W3CDTF">2024-02-18T08:29:48Z</dcterms:created>
  <dcterms:modified xsi:type="dcterms:W3CDTF">2024-03-08T13:54:22Z</dcterms:modified>
</cp:coreProperties>
</file>