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48"/>
  </p:notesMasterIdLst>
  <p:handoutMasterIdLst>
    <p:handoutMasterId r:id="rId49"/>
  </p:handoutMasterIdLst>
  <p:sldIdLst>
    <p:sldId id="256" r:id="rId3"/>
    <p:sldId id="259" r:id="rId4"/>
    <p:sldId id="287" r:id="rId5"/>
    <p:sldId id="288" r:id="rId6"/>
    <p:sldId id="289" r:id="rId7"/>
    <p:sldId id="290" r:id="rId8"/>
    <p:sldId id="291" r:id="rId9"/>
    <p:sldId id="292" r:id="rId10"/>
    <p:sldId id="293" r:id="rId11"/>
    <p:sldId id="295" r:id="rId12"/>
    <p:sldId id="294" r:id="rId13"/>
    <p:sldId id="296" r:id="rId14"/>
    <p:sldId id="297" r:id="rId15"/>
    <p:sldId id="298" r:id="rId16"/>
    <p:sldId id="300" r:id="rId17"/>
    <p:sldId id="301" r:id="rId18"/>
    <p:sldId id="299" r:id="rId19"/>
    <p:sldId id="302" r:id="rId20"/>
    <p:sldId id="304" r:id="rId21"/>
    <p:sldId id="305" r:id="rId22"/>
    <p:sldId id="306" r:id="rId23"/>
    <p:sldId id="307" r:id="rId24"/>
    <p:sldId id="308" r:id="rId25"/>
    <p:sldId id="309" r:id="rId26"/>
    <p:sldId id="310" r:id="rId27"/>
    <p:sldId id="311" r:id="rId28"/>
    <p:sldId id="312" r:id="rId29"/>
    <p:sldId id="313" r:id="rId30"/>
    <p:sldId id="314" r:id="rId31"/>
    <p:sldId id="316" r:id="rId32"/>
    <p:sldId id="315"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Lst>
  <p:sldSz cx="9144000" cy="6858000" type="screen4x3"/>
  <p:notesSz cx="6797675" cy="9928225"/>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F29"/>
    <a:srgbClr val="5D8223"/>
    <a:srgbClr val="7B8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30" autoAdjust="0"/>
  </p:normalViewPr>
  <p:slideViewPr>
    <p:cSldViewPr>
      <p:cViewPr varScale="1">
        <p:scale>
          <a:sx n="90" d="100"/>
          <a:sy n="90" d="100"/>
        </p:scale>
        <p:origin x="2196"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104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tr-TR"/>
          </a:p>
        </p:txBody>
      </p:sp>
      <p:sp>
        <p:nvSpPr>
          <p:cNvPr id="6963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tr-TR"/>
          </a:p>
        </p:txBody>
      </p:sp>
      <p:sp>
        <p:nvSpPr>
          <p:cNvPr id="6963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6963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tr-TR"/>
          </a:p>
        </p:txBody>
      </p:sp>
      <p:sp>
        <p:nvSpPr>
          <p:cNvPr id="6963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ACF19478-F7D0-4E4E-A748-A55DE5BE2B9C}" type="slidenum">
              <a:rPr lang="ru-RU" altLang="tr-TR"/>
              <a:pPr/>
              <a:t>‹#›</a:t>
            </a:fld>
            <a:endParaRPr lang="ru-RU" altLang="tr-TR"/>
          </a:p>
        </p:txBody>
      </p:sp>
    </p:spTree>
    <p:extLst>
      <p:ext uri="{BB962C8B-B14F-4D97-AF65-F5344CB8AC3E}">
        <p14:creationId xmlns:p14="http://schemas.microsoft.com/office/powerpoint/2010/main" val="7849496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atatracker.ietf.org/doc/html/rfc82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a:t>
            </a:fld>
            <a:endParaRPr lang="ru-RU" altLang="tr-TR"/>
          </a:p>
        </p:txBody>
      </p:sp>
    </p:spTree>
    <p:extLst>
      <p:ext uri="{BB962C8B-B14F-4D97-AF65-F5344CB8AC3E}">
        <p14:creationId xmlns:p14="http://schemas.microsoft.com/office/powerpoint/2010/main" val="149943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S by S-&gt; </a:t>
            </a:r>
            <a:r>
              <a:rPr lang="en-US" sz="1200" kern="1200" baseline="0" dirty="0" err="1" smtClean="0">
                <a:solidFill>
                  <a:schemeClr val="tx1"/>
                </a:solidFill>
                <a:effectLst/>
                <a:latin typeface="Arial" panose="020B0604020202020204" pitchFamily="34" charset="0"/>
                <a:ea typeface="+mn-ea"/>
                <a:cs typeface="+mn-cs"/>
              </a:rPr>
              <a:t>aA</a:t>
            </a:r>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err="1" smtClean="0">
                <a:solidFill>
                  <a:schemeClr val="tx1"/>
                </a:solidFill>
                <a:effectLst/>
                <a:latin typeface="Arial" panose="020B0604020202020204" pitchFamily="34" charset="0"/>
                <a:ea typeface="+mn-ea"/>
                <a:cs typeface="+mn-cs"/>
              </a:rPr>
              <a:t>aA</a:t>
            </a:r>
            <a:r>
              <a:rPr lang="en-US" sz="1200" kern="1200" baseline="0" dirty="0" smtClean="0">
                <a:solidFill>
                  <a:schemeClr val="tx1"/>
                </a:solidFill>
                <a:effectLst/>
                <a:latin typeface="Arial" panose="020B0604020202020204" pitchFamily="34" charset="0"/>
                <a:ea typeface="+mn-ea"/>
                <a:cs typeface="+mn-cs"/>
              </a:rPr>
              <a:t> by A-&gt; </a:t>
            </a:r>
            <a:r>
              <a:rPr lang="en-US" sz="1200" kern="1200" baseline="0" dirty="0" err="1" smtClean="0">
                <a:solidFill>
                  <a:schemeClr val="tx1"/>
                </a:solidFill>
                <a:effectLst/>
                <a:latin typeface="Arial" panose="020B0604020202020204" pitchFamily="34" charset="0"/>
                <a:ea typeface="+mn-ea"/>
                <a:cs typeface="+mn-cs"/>
              </a:rPr>
              <a:t>aA</a:t>
            </a:r>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err="1" smtClean="0">
                <a:solidFill>
                  <a:schemeClr val="tx1"/>
                </a:solidFill>
                <a:effectLst/>
                <a:latin typeface="Arial" panose="020B0604020202020204" pitchFamily="34" charset="0"/>
                <a:ea typeface="+mn-ea"/>
                <a:cs typeface="+mn-cs"/>
              </a:rPr>
              <a:t>aaA</a:t>
            </a:r>
            <a:r>
              <a:rPr lang="en-US" sz="1200" kern="1200" baseline="0" dirty="0" smtClean="0">
                <a:solidFill>
                  <a:schemeClr val="tx1"/>
                </a:solidFill>
                <a:effectLst/>
                <a:latin typeface="Arial" panose="020B0604020202020204" pitchFamily="34" charset="0"/>
                <a:ea typeface="+mn-ea"/>
                <a:cs typeface="+mn-cs"/>
              </a:rPr>
              <a:t> by A -&gt; </a:t>
            </a:r>
            <a:r>
              <a:rPr lang="en-US" sz="1200" kern="1200" baseline="0" dirty="0" err="1" smtClean="0">
                <a:solidFill>
                  <a:schemeClr val="tx1"/>
                </a:solidFill>
                <a:effectLst/>
                <a:latin typeface="Arial" panose="020B0604020202020204" pitchFamily="34" charset="0"/>
                <a:ea typeface="+mn-ea"/>
                <a:cs typeface="+mn-cs"/>
              </a:rPr>
              <a:t>bA</a:t>
            </a:r>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err="1" smtClean="0">
                <a:solidFill>
                  <a:schemeClr val="tx1"/>
                </a:solidFill>
                <a:effectLst/>
                <a:latin typeface="Arial" panose="020B0604020202020204" pitchFamily="34" charset="0"/>
                <a:ea typeface="+mn-ea"/>
                <a:cs typeface="+mn-cs"/>
              </a:rPr>
              <a:t>aabA</a:t>
            </a:r>
            <a:r>
              <a:rPr lang="en-US" sz="1200" kern="1200" baseline="0" dirty="0" smtClean="0">
                <a:solidFill>
                  <a:schemeClr val="tx1"/>
                </a:solidFill>
                <a:effectLst/>
                <a:latin typeface="Arial" panose="020B0604020202020204" pitchFamily="34" charset="0"/>
                <a:ea typeface="+mn-ea"/>
                <a:cs typeface="+mn-cs"/>
              </a:rPr>
              <a:t> -&gt; </a:t>
            </a:r>
            <a:r>
              <a:rPr lang="en-US" sz="1200" kern="1200" baseline="0" dirty="0" err="1" smtClean="0">
                <a:solidFill>
                  <a:schemeClr val="tx1"/>
                </a:solidFill>
                <a:effectLst/>
                <a:latin typeface="Arial" panose="020B0604020202020204" pitchFamily="34" charset="0"/>
                <a:ea typeface="+mn-ea"/>
                <a:cs typeface="+mn-cs"/>
              </a:rPr>
              <a:t>aA</a:t>
            </a:r>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err="1" smtClean="0">
                <a:solidFill>
                  <a:schemeClr val="tx1"/>
                </a:solidFill>
                <a:effectLst/>
                <a:latin typeface="Arial" panose="020B0604020202020204" pitchFamily="34" charset="0"/>
                <a:ea typeface="+mn-ea"/>
                <a:cs typeface="+mn-cs"/>
              </a:rPr>
              <a:t>aaba</a:t>
            </a:r>
            <a:r>
              <a:rPr lang="en-US" sz="1200" kern="1200" baseline="0" dirty="0" smtClean="0">
                <a:solidFill>
                  <a:schemeClr val="tx1"/>
                </a:solidFill>
                <a:effectLst/>
                <a:latin typeface="Arial" panose="020B0604020202020204" pitchFamily="34" charset="0"/>
                <a:ea typeface="+mn-ea"/>
                <a:cs typeface="+mn-cs"/>
              </a:rPr>
              <a:t> This is a sentence. This is rightmost derivation by the way. </a:t>
            </a:r>
          </a:p>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10</a:t>
            </a:fld>
            <a:endParaRPr lang="ru-RU" altLang="tr-TR"/>
          </a:p>
        </p:txBody>
      </p:sp>
    </p:spTree>
    <p:extLst>
      <p:ext uri="{BB962C8B-B14F-4D97-AF65-F5344CB8AC3E}">
        <p14:creationId xmlns:p14="http://schemas.microsoft.com/office/powerpoint/2010/main" val="68016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But, there are two basic ways of making this choice that we are interested in. The first way is choosing the leftmost non-terminal, the second way is choosing the rightmost non-terminal. If a derivation chooses the leftmost non-terminals only, it is called leftmost derivation (LMD). Similarly, if a derivation chooses the rightmost non-terminals only, it is called rightmost derivation (LMD). A sentential form can be defined alternatively as an intermediate form that is reachable from S. So, a left sentential form is a sentential form that exists as a step in LMD; a right sentential form is a sentential form that exists as a step in RMD.</a:t>
            </a:r>
            <a:endParaRPr lang="tr-TR"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11</a:t>
            </a:fld>
            <a:endParaRPr lang="ru-RU" altLang="tr-TR"/>
          </a:p>
        </p:txBody>
      </p:sp>
    </p:spTree>
    <p:extLst>
      <p:ext uri="{BB962C8B-B14F-4D97-AF65-F5344CB8AC3E}">
        <p14:creationId xmlns:p14="http://schemas.microsoft.com/office/powerpoint/2010/main" val="3490054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Successive steps taken in a derivation can be represented with help of trees, which are known as parse trees.</a:t>
            </a:r>
            <a:endParaRPr lang="tr-TR"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12</a:t>
            </a:fld>
            <a:endParaRPr lang="ru-RU" altLang="tr-TR"/>
          </a:p>
        </p:txBody>
      </p:sp>
    </p:spTree>
    <p:extLst>
      <p:ext uri="{BB962C8B-B14F-4D97-AF65-F5344CB8AC3E}">
        <p14:creationId xmlns:p14="http://schemas.microsoft.com/office/powerpoint/2010/main" val="682962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A grammar that produces more than one parse tree for some sentence is said to be ambiguous.</a:t>
            </a:r>
            <a:endParaRPr lang="en-US" b="0" dirty="0" smtClean="0"/>
          </a:p>
          <a:p>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 well-known</a:t>
            </a:r>
            <a:r>
              <a:rPr lang="en-US" sz="1200" kern="1200" baseline="0" dirty="0" smtClean="0">
                <a:solidFill>
                  <a:schemeClr val="tx1"/>
                </a:solidFill>
                <a:effectLst/>
                <a:latin typeface="Arial" panose="020B0604020202020204" pitchFamily="34" charset="0"/>
                <a:ea typeface="+mn-ea"/>
                <a:cs typeface="+mn-cs"/>
              </a:rPr>
              <a:t> ambiguity problem is the dangling-else problem!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13</a:t>
            </a:fld>
            <a:endParaRPr lang="ru-RU" altLang="tr-TR"/>
          </a:p>
        </p:txBody>
      </p:sp>
    </p:spTree>
    <p:extLst>
      <p:ext uri="{BB962C8B-B14F-4D97-AF65-F5344CB8AC3E}">
        <p14:creationId xmlns:p14="http://schemas.microsoft.com/office/powerpoint/2010/main" val="3057398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A grammar that produces more than one parse tree for some sentence is said to be ambiguous.</a:t>
            </a:r>
            <a:endParaRPr lang="en-US" b="0" dirty="0" smtClean="0"/>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14</a:t>
            </a:fld>
            <a:endParaRPr lang="ru-RU" altLang="tr-TR"/>
          </a:p>
        </p:txBody>
      </p:sp>
    </p:spTree>
    <p:extLst>
      <p:ext uri="{BB962C8B-B14F-4D97-AF65-F5344CB8AC3E}">
        <p14:creationId xmlns:p14="http://schemas.microsoft.com/office/powerpoint/2010/main" val="2781631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A grammar that produces more than one parse tree for some sentence is said to be ambiguous.</a:t>
            </a:r>
            <a:endParaRPr lang="en-US" b="0" dirty="0" smtClean="0"/>
          </a:p>
          <a:p>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Create the parse tree top-down</a:t>
            </a:r>
            <a:r>
              <a:rPr lang="en-US" sz="1200" kern="1200" baseline="0" dirty="0" smtClean="0">
                <a:solidFill>
                  <a:schemeClr val="tx1"/>
                </a:solidFill>
                <a:effectLst/>
                <a:latin typeface="Arial" panose="020B0604020202020204" pitchFamily="34" charset="0"/>
                <a:ea typeface="+mn-ea"/>
                <a:cs typeface="+mn-cs"/>
              </a:rPr>
              <a:t> and bottom-up fashion.</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15</a:t>
            </a:fld>
            <a:endParaRPr lang="ru-RU" altLang="tr-TR"/>
          </a:p>
        </p:txBody>
      </p:sp>
    </p:spTree>
    <p:extLst>
      <p:ext uri="{BB962C8B-B14F-4D97-AF65-F5344CB8AC3E}">
        <p14:creationId xmlns:p14="http://schemas.microsoft.com/office/powerpoint/2010/main" val="2966009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a:t>
            </a:r>
            <a:r>
              <a:rPr lang="en-US" sz="1200" kern="1200" baseline="0" dirty="0" smtClean="0">
                <a:solidFill>
                  <a:schemeClr val="tx1"/>
                </a:solidFill>
                <a:effectLst/>
                <a:latin typeface="Arial" panose="020B0604020202020204" pitchFamily="34" charset="0"/>
                <a:ea typeface="+mn-ea"/>
                <a:cs typeface="+mn-cs"/>
              </a:rPr>
              <a:t> top down parser establishes the parse tree starting from the root and tries each production of the variable by expanding it as a child. </a:t>
            </a:r>
          </a:p>
          <a:p>
            <a:endParaRPr lang="en-US" sz="1200" kern="1200" baseline="0" dirty="0" smtClean="0">
              <a:solidFill>
                <a:schemeClr val="tx1"/>
              </a:solidFill>
              <a:effectLst/>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baseline="0" dirty="0" smtClean="0"/>
              <a:t>Use leftmost derivations to create the parse tree. When you apply the rules in the order they were declared, you cannot avoid endless recursion.</a:t>
            </a:r>
            <a:endParaRPr lang="en-US" b="0" dirty="0" smtClean="0"/>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16</a:t>
            </a:fld>
            <a:endParaRPr lang="ru-RU" altLang="tr-TR"/>
          </a:p>
        </p:txBody>
      </p:sp>
    </p:spTree>
    <p:extLst>
      <p:ext uri="{BB962C8B-B14F-4D97-AF65-F5344CB8AC3E}">
        <p14:creationId xmlns:p14="http://schemas.microsoft.com/office/powerpoint/2010/main" val="3376894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The algorithm given above does</a:t>
            </a:r>
            <a:r>
              <a:rPr lang="en-US" sz="1200" b="0" baseline="0" dirty="0" smtClean="0"/>
              <a:t> not guarantee when the preconditions are not met.</a:t>
            </a:r>
            <a:endParaRPr lang="en-US" b="0" dirty="0" smtClean="0"/>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17</a:t>
            </a:fld>
            <a:endParaRPr lang="ru-RU" altLang="tr-TR"/>
          </a:p>
        </p:txBody>
      </p:sp>
    </p:spTree>
    <p:extLst>
      <p:ext uri="{BB962C8B-B14F-4D97-AF65-F5344CB8AC3E}">
        <p14:creationId xmlns:p14="http://schemas.microsoft.com/office/powerpoint/2010/main" val="1061640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smtClean="0"/>
              <a:t>When the algorithm applied to the grammar G, it is transformed to a more complicated form. But now, it is recursion free.</a:t>
            </a:r>
          </a:p>
          <a:p>
            <a:endParaRPr lang="en-US" sz="1200" b="0" baseline="0" dirty="0" smtClean="0"/>
          </a:p>
          <a:p>
            <a:r>
              <a:rPr lang="en-US" sz="1200" b="0" baseline="0" dirty="0" smtClean="0"/>
              <a:t>Use leftmost derivations again to create the parse tree.</a:t>
            </a:r>
            <a:endParaRPr lang="en-US" b="0" dirty="0" smtClean="0"/>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18</a:t>
            </a:fld>
            <a:endParaRPr lang="ru-RU" altLang="tr-TR"/>
          </a:p>
        </p:txBody>
      </p:sp>
    </p:spTree>
    <p:extLst>
      <p:ext uri="{BB962C8B-B14F-4D97-AF65-F5344CB8AC3E}">
        <p14:creationId xmlns:p14="http://schemas.microsoft.com/office/powerpoint/2010/main" val="3781808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19</a:t>
            </a:fld>
            <a:endParaRPr lang="ru-RU" altLang="tr-TR"/>
          </a:p>
        </p:txBody>
      </p:sp>
    </p:spTree>
    <p:extLst>
      <p:ext uri="{BB962C8B-B14F-4D97-AF65-F5344CB8AC3E}">
        <p14:creationId xmlns:p14="http://schemas.microsoft.com/office/powerpoint/2010/main" val="302108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In a typical language processor implementation, syntactic analysis is the attempt to recognize string of tokens as a sentence in a given language. Parser is the general term for the component that performs the syntactic analysis.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Typical implementations receive the sequence of the tokens generated by the lexical analyzer. In such cases, the sequence of tokens is fixed for a given input. There may be other approaches, especially in parsing strategies using top-down processing, where the tokens are recognized as the parsing proceeds. For such cases, back-tracking and alternative sequence of tokens may be observed.</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a:t>
            </a:fld>
            <a:endParaRPr lang="ru-RU" altLang="tr-TR"/>
          </a:p>
        </p:txBody>
      </p:sp>
    </p:spTree>
    <p:extLst>
      <p:ext uri="{BB962C8B-B14F-4D97-AF65-F5344CB8AC3E}">
        <p14:creationId xmlns:p14="http://schemas.microsoft.com/office/powerpoint/2010/main" val="3640977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20</a:t>
            </a:fld>
            <a:endParaRPr lang="ru-RU" altLang="tr-TR"/>
          </a:p>
        </p:txBody>
      </p:sp>
    </p:spTree>
    <p:extLst>
      <p:ext uri="{BB962C8B-B14F-4D97-AF65-F5344CB8AC3E}">
        <p14:creationId xmlns:p14="http://schemas.microsoft.com/office/powerpoint/2010/main" val="1092308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21</a:t>
            </a:fld>
            <a:endParaRPr lang="ru-RU" altLang="tr-TR"/>
          </a:p>
        </p:txBody>
      </p:sp>
    </p:spTree>
    <p:extLst>
      <p:ext uri="{BB962C8B-B14F-4D97-AF65-F5344CB8AC3E}">
        <p14:creationId xmlns:p14="http://schemas.microsoft.com/office/powerpoint/2010/main" val="1436854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Build</a:t>
            </a:r>
            <a:r>
              <a:rPr lang="en-US" sz="1200" kern="1200" baseline="0" dirty="0" smtClean="0">
                <a:solidFill>
                  <a:schemeClr val="tx1"/>
                </a:solidFill>
                <a:effectLst/>
                <a:latin typeface="Arial" panose="020B0604020202020204" pitchFamily="34" charset="0"/>
                <a:ea typeface="+mn-ea"/>
                <a:cs typeface="+mn-cs"/>
              </a:rPr>
              <a:t> the first sets.</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22</a:t>
            </a:fld>
            <a:endParaRPr lang="ru-RU" altLang="tr-TR"/>
          </a:p>
        </p:txBody>
      </p:sp>
    </p:spTree>
    <p:extLst>
      <p:ext uri="{BB962C8B-B14F-4D97-AF65-F5344CB8AC3E}">
        <p14:creationId xmlns:p14="http://schemas.microsoft.com/office/powerpoint/2010/main" val="982671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23</a:t>
            </a:fld>
            <a:endParaRPr lang="ru-RU" altLang="tr-TR"/>
          </a:p>
        </p:txBody>
      </p:sp>
    </p:spTree>
    <p:extLst>
      <p:ext uri="{BB962C8B-B14F-4D97-AF65-F5344CB8AC3E}">
        <p14:creationId xmlns:p14="http://schemas.microsoft.com/office/powerpoint/2010/main" val="3632166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Build</a:t>
            </a:r>
            <a:r>
              <a:rPr lang="en-US" sz="1200" kern="1200" baseline="0" dirty="0" smtClean="0">
                <a:solidFill>
                  <a:schemeClr val="tx1"/>
                </a:solidFill>
                <a:effectLst/>
                <a:latin typeface="Arial" panose="020B0604020202020204" pitchFamily="34" charset="0"/>
                <a:ea typeface="+mn-ea"/>
                <a:cs typeface="+mn-cs"/>
              </a:rPr>
              <a:t> the first sets.</a:t>
            </a:r>
          </a:p>
          <a:p>
            <a:endParaRPr lang="en-US" sz="1200" kern="1200" baseline="0" dirty="0" smtClean="0">
              <a:solidFill>
                <a:schemeClr val="tx1"/>
              </a:solidFill>
              <a:effectLst/>
              <a:latin typeface="Arial" panose="020B0604020202020204" pitchFamily="34" charset="0"/>
              <a:ea typeface="+mn-ea"/>
              <a:cs typeface="+mn-cs"/>
            </a:endParaRPr>
          </a:p>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24</a:t>
            </a:fld>
            <a:endParaRPr lang="ru-RU" altLang="tr-TR"/>
          </a:p>
        </p:txBody>
      </p:sp>
    </p:spTree>
    <p:extLst>
      <p:ext uri="{BB962C8B-B14F-4D97-AF65-F5344CB8AC3E}">
        <p14:creationId xmlns:p14="http://schemas.microsoft.com/office/powerpoint/2010/main" val="555756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To test if a grammar is backtrack-free any non-terminal having more than one RHS (alternatives) must be tested. For a backtrack-free grammar, the First+ sets generated for alternatives are distinct.</a:t>
            </a:r>
          </a:p>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25</a:t>
            </a:fld>
            <a:endParaRPr lang="ru-RU" altLang="tr-TR"/>
          </a:p>
        </p:txBody>
      </p:sp>
    </p:spTree>
    <p:extLst>
      <p:ext uri="{BB962C8B-B14F-4D97-AF65-F5344CB8AC3E}">
        <p14:creationId xmlns:p14="http://schemas.microsoft.com/office/powerpoint/2010/main" val="1734742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When we add two</a:t>
            </a:r>
            <a:r>
              <a:rPr lang="en-US" sz="1200" kern="1200" baseline="0" dirty="0" smtClean="0">
                <a:solidFill>
                  <a:schemeClr val="tx1"/>
                </a:solidFill>
                <a:effectLst/>
                <a:latin typeface="Arial" panose="020B0604020202020204" pitchFamily="34" charset="0"/>
                <a:ea typeface="+mn-ea"/>
                <a:cs typeface="+mn-cs"/>
              </a:rPr>
              <a:t> more productions for F to create a flavor of function call and array access backtracking test for F fails! Rewriting with left factoring helps eliminate common First+ sets.</a:t>
            </a:r>
          </a:p>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26</a:t>
            </a:fld>
            <a:endParaRPr lang="ru-RU" altLang="tr-TR"/>
          </a:p>
        </p:txBody>
      </p:sp>
    </p:spTree>
    <p:extLst>
      <p:ext uri="{BB962C8B-B14F-4D97-AF65-F5344CB8AC3E}">
        <p14:creationId xmlns:p14="http://schemas.microsoft.com/office/powerpoint/2010/main" val="3139306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When we add two</a:t>
            </a:r>
            <a:r>
              <a:rPr lang="en-US" sz="1200" kern="1200" baseline="0" dirty="0" smtClean="0">
                <a:solidFill>
                  <a:schemeClr val="tx1"/>
                </a:solidFill>
                <a:effectLst/>
                <a:latin typeface="Arial" panose="020B0604020202020204" pitchFamily="34" charset="0"/>
                <a:ea typeface="+mn-ea"/>
                <a:cs typeface="+mn-cs"/>
              </a:rPr>
              <a:t> more productions for F to create a flavor of function call and array access backtracking test for F fails! Rewriting with left factoring helps eliminate common First+ sets.</a:t>
            </a:r>
          </a:p>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27</a:t>
            </a:fld>
            <a:endParaRPr lang="ru-RU" altLang="tr-TR"/>
          </a:p>
        </p:txBody>
      </p:sp>
    </p:spTree>
    <p:extLst>
      <p:ext uri="{BB962C8B-B14F-4D97-AF65-F5344CB8AC3E}">
        <p14:creationId xmlns:p14="http://schemas.microsoft.com/office/powerpoint/2010/main" val="3356635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Recursive descent parsing is one way of implementing top down parsing strategy. It is easy to construct and follow. It can be built by hand or automatically. A standard debugger becomes a tool to diagnose and fix parsing related problems!</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28</a:t>
            </a:fld>
            <a:endParaRPr lang="ru-RU" altLang="tr-TR"/>
          </a:p>
        </p:txBody>
      </p:sp>
    </p:spTree>
    <p:extLst>
      <p:ext uri="{BB962C8B-B14F-4D97-AF65-F5344CB8AC3E}">
        <p14:creationId xmlns:p14="http://schemas.microsoft.com/office/powerpoint/2010/main" val="2895684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29</a:t>
            </a:fld>
            <a:endParaRPr lang="ru-RU" altLang="tr-TR"/>
          </a:p>
        </p:txBody>
      </p:sp>
    </p:spTree>
    <p:extLst>
      <p:ext uri="{BB962C8B-B14F-4D97-AF65-F5344CB8AC3E}">
        <p14:creationId xmlns:p14="http://schemas.microsoft.com/office/powerpoint/2010/main" val="1458379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Thinking of our experiences with the programming languages which we are accustomed to, event without consulting to the programming language definitions we can safely state that syntactic compliance is necessary to validate a program but not enough. Validity of a given program is governed by the rules that transcends the grammatical constraints. Can you give examples of context dependent properties of a programming language that you know?</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a:t>
            </a:fld>
            <a:endParaRPr lang="ru-RU" altLang="tr-TR"/>
          </a:p>
        </p:txBody>
      </p:sp>
    </p:spTree>
    <p:extLst>
      <p:ext uri="{BB962C8B-B14F-4D97-AF65-F5344CB8AC3E}">
        <p14:creationId xmlns:p14="http://schemas.microsoft.com/office/powerpoint/2010/main" val="3932750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30</a:t>
            </a:fld>
            <a:endParaRPr lang="ru-RU" altLang="tr-TR"/>
          </a:p>
        </p:txBody>
      </p:sp>
    </p:spTree>
    <p:extLst>
      <p:ext uri="{BB962C8B-B14F-4D97-AF65-F5344CB8AC3E}">
        <p14:creationId xmlns:p14="http://schemas.microsoft.com/office/powerpoint/2010/main" val="1572357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31</a:t>
            </a:fld>
            <a:endParaRPr lang="ru-RU" altLang="tr-TR"/>
          </a:p>
        </p:txBody>
      </p:sp>
    </p:spTree>
    <p:extLst>
      <p:ext uri="{BB962C8B-B14F-4D97-AF65-F5344CB8AC3E}">
        <p14:creationId xmlns:p14="http://schemas.microsoft.com/office/powerpoint/2010/main" val="1861438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32</a:t>
            </a:fld>
            <a:endParaRPr lang="ru-RU" altLang="tr-TR"/>
          </a:p>
        </p:txBody>
      </p:sp>
    </p:spTree>
    <p:extLst>
      <p:ext uri="{BB962C8B-B14F-4D97-AF65-F5344CB8AC3E}">
        <p14:creationId xmlns:p14="http://schemas.microsoft.com/office/powerpoint/2010/main" val="109939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We will start with shift reduce parsing, which conveys the basic operation of the bottom up parsing. </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33</a:t>
            </a:fld>
            <a:endParaRPr lang="ru-RU" altLang="tr-TR"/>
          </a:p>
        </p:txBody>
      </p:sp>
    </p:spTree>
    <p:extLst>
      <p:ext uri="{BB962C8B-B14F-4D97-AF65-F5344CB8AC3E}">
        <p14:creationId xmlns:p14="http://schemas.microsoft.com/office/powerpoint/2010/main" val="2033424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This is a sample to illustrate the operation of the shift reduce parsing, which applies a strategy to start from the input and reaching the goal symbol by applying reductions. The sequence of operations applied is result of purposeful selection to achieve successful completion.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The second action (‘shift’) could also be (‘reduce’), which would not lead us a result. In other words, “id(“ is a viable prefix for reduction while “T(“, “E(“ are not. It is critical to keep the left side in viable prefix forms. Another relevant definition to give at this point is the “handle”, which is a substring that matches a production at certain form in right sentential form. See the Stack and Input to observe right sentential forms in reverse order. Handles are reduced (or pruned) in the process of recognition.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A strategy with backtracking would be proposed! Like we did in top-down parsing, we will seek the ways of making good choices with the clues (or the context) that can be obtained from the input stream so that predictive actions can be taken. In this regard, we will define requirements of the well-formed grammars. To start with a rule, let’s note that the grammar must not be ambiguous in which case there is more than one handle for some stages of shift reduce parsing.</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34</a:t>
            </a:fld>
            <a:endParaRPr lang="ru-RU" altLang="tr-TR"/>
          </a:p>
        </p:txBody>
      </p:sp>
    </p:spTree>
    <p:extLst>
      <p:ext uri="{BB962C8B-B14F-4D97-AF65-F5344CB8AC3E}">
        <p14:creationId xmlns:p14="http://schemas.microsoft.com/office/powerpoint/2010/main" val="580940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The LR(0) items are the productions augmented with a dot that signifies the position on the rule. The substring on the left is the recognized part, the substring on the right are the remaining substring to be recognized.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1. If there is alternatives for the starting production create a root production S’ </a:t>
            </a:r>
            <a:r>
              <a:rPr lang="en-US" sz="1200" kern="1200" baseline="0" dirty="0" smtClean="0">
                <a:solidFill>
                  <a:schemeClr val="tx1"/>
                </a:solidFill>
                <a:effectLst/>
                <a:latin typeface="Symbol" panose="05050102010706020507" pitchFamily="18" charset="2"/>
                <a:ea typeface="+mn-ea"/>
                <a:cs typeface="+mn-cs"/>
              </a:rPr>
              <a:t>-&gt; S, and assume S’ as starting production.</a:t>
            </a:r>
            <a:r>
              <a:rPr lang="en-GB" b="0" dirty="0" smtClean="0">
                <a:latin typeface="CMSY10"/>
              </a:rPr>
              <a:t> </a:t>
            </a:r>
            <a:endParaRPr lang="en-US" sz="1200" kern="1200" baseline="0" dirty="0" smtClean="0">
              <a:solidFill>
                <a:schemeClr val="tx1"/>
              </a:solidFill>
              <a:effectLst/>
              <a:latin typeface="Arial" panose="020B0604020202020204" pitchFamily="34" charset="0"/>
              <a:ea typeface="+mn-ea"/>
              <a:cs typeface="+mn-cs"/>
            </a:endParaRP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2. To create start state, create the kernel item using the starting production</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3. Choose a state to process and create closure. To create closure of a state, kernel items are the starting points. Scan items in the closure, on each item, for each non-terminal appearing on the right of dot, include the productions for that nonterminal with a dot at start. Repeat the process until the closure becomes stable .i.e. no new items added.</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4. Scan items and for each item in the closure, for each w appearing on the right of dot (A-&gt;</a:t>
            </a:r>
            <a:r>
              <a:rPr lang="en-US" sz="1200" kern="1200" baseline="0" dirty="0" err="1" smtClean="0">
                <a:solidFill>
                  <a:schemeClr val="tx1"/>
                </a:solidFill>
                <a:effectLst/>
                <a:latin typeface="Arial" panose="020B0604020202020204" pitchFamily="34" charset="0"/>
                <a:ea typeface="+mn-ea"/>
                <a:cs typeface="+mn-cs"/>
              </a:rPr>
              <a:t>u.wv</a:t>
            </a:r>
            <a:r>
              <a:rPr lang="en-US" sz="1200" kern="1200" baseline="0" dirty="0" smtClean="0">
                <a:solidFill>
                  <a:schemeClr val="tx1"/>
                </a:solidFill>
                <a:effectLst/>
                <a:latin typeface="Arial" panose="020B0604020202020204" pitchFamily="34" charset="0"/>
                <a:ea typeface="+mn-ea"/>
                <a:cs typeface="+mn-cs"/>
              </a:rPr>
              <a:t>) try to find a transition and destination state on the diagram. If not found create a transition and a destination state. Create a kernel item in the form of A-&gt;</a:t>
            </a:r>
            <a:r>
              <a:rPr lang="en-US" sz="1200" kern="1200" baseline="0" dirty="0" err="1" smtClean="0">
                <a:solidFill>
                  <a:schemeClr val="tx1"/>
                </a:solidFill>
                <a:effectLst/>
                <a:latin typeface="Arial" panose="020B0604020202020204" pitchFamily="34" charset="0"/>
                <a:ea typeface="+mn-ea"/>
                <a:cs typeface="+mn-cs"/>
              </a:rPr>
              <a:t>uw.v</a:t>
            </a:r>
            <a:r>
              <a:rPr lang="en-US" sz="1200" kern="1200" baseline="0" dirty="0" smtClean="0">
                <a:solidFill>
                  <a:schemeClr val="tx1"/>
                </a:solidFill>
                <a:effectLst/>
                <a:latin typeface="Arial" panose="020B0604020202020204" pitchFamily="34" charset="0"/>
                <a:ea typeface="+mn-ea"/>
                <a:cs typeface="+mn-cs"/>
              </a:rPr>
              <a:t> .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5. </a:t>
            </a:r>
            <a:r>
              <a:rPr lang="en-US" sz="1200" kern="1200" baseline="0" dirty="0" err="1" smtClean="0">
                <a:solidFill>
                  <a:schemeClr val="tx1"/>
                </a:solidFill>
                <a:effectLst/>
                <a:latin typeface="Arial" panose="020B0604020202020204" pitchFamily="34" charset="0"/>
                <a:ea typeface="+mn-ea"/>
                <a:cs typeface="+mn-cs"/>
              </a:rPr>
              <a:t>Goto</a:t>
            </a:r>
            <a:r>
              <a:rPr lang="en-US" sz="1200" kern="1200" baseline="0" dirty="0" smtClean="0">
                <a:solidFill>
                  <a:schemeClr val="tx1"/>
                </a:solidFill>
                <a:effectLst/>
                <a:latin typeface="Arial" panose="020B0604020202020204" pitchFamily="34" charset="0"/>
                <a:ea typeface="+mn-ea"/>
                <a:cs typeface="+mn-cs"/>
              </a:rPr>
              <a:t> step 3 if there is at least one state that was not processed.</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35</a:t>
            </a:fld>
            <a:endParaRPr lang="ru-RU" altLang="tr-TR"/>
          </a:p>
        </p:txBody>
      </p:sp>
    </p:spTree>
    <p:extLst>
      <p:ext uri="{BB962C8B-B14F-4D97-AF65-F5344CB8AC3E}">
        <p14:creationId xmlns:p14="http://schemas.microsoft.com/office/powerpoint/2010/main" val="882371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Conflicts have be dealt with by using predictions. Our first step for predictive actions is the SLR Parsing.</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36</a:t>
            </a:fld>
            <a:endParaRPr lang="ru-RU" altLang="tr-TR"/>
          </a:p>
        </p:txBody>
      </p:sp>
    </p:spTree>
    <p:extLst>
      <p:ext uri="{BB962C8B-B14F-4D97-AF65-F5344CB8AC3E}">
        <p14:creationId xmlns:p14="http://schemas.microsoft.com/office/powerpoint/2010/main" val="18388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Create the First and Follow Sets.</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Create S (Shift) actions for each terminal transition edge using the destination state number.</a:t>
            </a:r>
          </a:p>
          <a:p>
            <a:r>
              <a:rPr lang="en-US" sz="1200" kern="1200" baseline="0" dirty="0" smtClean="0">
                <a:solidFill>
                  <a:schemeClr val="tx1"/>
                </a:solidFill>
                <a:effectLst/>
                <a:latin typeface="Arial" panose="020B0604020202020204" pitchFamily="34" charset="0"/>
                <a:ea typeface="+mn-ea"/>
                <a:cs typeface="+mn-cs"/>
              </a:rPr>
              <a:t>Create G (</a:t>
            </a:r>
            <a:r>
              <a:rPr lang="en-US" sz="1200" kern="1200" baseline="0" dirty="0" err="1" smtClean="0">
                <a:solidFill>
                  <a:schemeClr val="tx1"/>
                </a:solidFill>
                <a:effectLst/>
                <a:latin typeface="Arial" panose="020B0604020202020204" pitchFamily="34" charset="0"/>
                <a:ea typeface="+mn-ea"/>
                <a:cs typeface="+mn-cs"/>
              </a:rPr>
              <a:t>Goto</a:t>
            </a:r>
            <a:r>
              <a:rPr lang="en-US" sz="1200" kern="1200" baseline="0" dirty="0" smtClean="0">
                <a:solidFill>
                  <a:schemeClr val="tx1"/>
                </a:solidFill>
                <a:effectLst/>
                <a:latin typeface="Arial" panose="020B0604020202020204" pitchFamily="34" charset="0"/>
                <a:ea typeface="+mn-ea"/>
                <a:cs typeface="+mn-cs"/>
              </a:rPr>
              <a:t>) actions for each non-terminal transition edge using the destination state number.</a:t>
            </a:r>
          </a:p>
          <a:p>
            <a:r>
              <a:rPr lang="en-US" sz="1200" kern="1200" baseline="0" dirty="0" smtClean="0">
                <a:solidFill>
                  <a:schemeClr val="tx1"/>
                </a:solidFill>
                <a:effectLst/>
                <a:latin typeface="Arial" panose="020B0604020202020204" pitchFamily="34" charset="0"/>
                <a:ea typeface="+mn-ea"/>
                <a:cs typeface="+mn-cs"/>
              </a:rPr>
              <a:t>Create R (Reduce) actions for each terminal in the follow set. Use the production number to note R.</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37</a:t>
            </a:fld>
            <a:endParaRPr lang="ru-RU" altLang="tr-TR"/>
          </a:p>
        </p:txBody>
      </p:sp>
    </p:spTree>
    <p:extLst>
      <p:ext uri="{BB962C8B-B14F-4D97-AF65-F5344CB8AC3E}">
        <p14:creationId xmlns:p14="http://schemas.microsoft.com/office/powerpoint/2010/main" val="1069165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This is the SLR parsing algorithm driven by the SLR table and the input.</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38</a:t>
            </a:fld>
            <a:endParaRPr lang="ru-RU" altLang="tr-TR"/>
          </a:p>
        </p:txBody>
      </p:sp>
    </p:spTree>
    <p:extLst>
      <p:ext uri="{BB962C8B-B14F-4D97-AF65-F5344CB8AC3E}">
        <p14:creationId xmlns:p14="http://schemas.microsoft.com/office/powerpoint/2010/main" val="56699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Use of SLR table eliminated the dilemma that occurred in the execution that we examined while introducing shift-reduce parsing. Note that, the symbols and input are displayed to make visible the sentential forms. The next token and the stack of the states are the essential parts to implement table driven shift reduce algorithm.</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39</a:t>
            </a:fld>
            <a:endParaRPr lang="ru-RU" altLang="tr-TR"/>
          </a:p>
        </p:txBody>
      </p:sp>
    </p:spTree>
    <p:extLst>
      <p:ext uri="{BB962C8B-B14F-4D97-AF65-F5344CB8AC3E}">
        <p14:creationId xmlns:p14="http://schemas.microsoft.com/office/powerpoint/2010/main" val="349113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It is a common practice to use formal notations to describe the syntactic rules of languages for a bunch of reasons such as precise-expressive specification, ease of maintenance and improvement, automatic generation recognizers, and similar. For most of the languages that need a parser, the syntactic specification has a property of recursion which is not supported by the type-3 languages i.e. regular expressions.</a:t>
            </a:r>
          </a:p>
          <a:p>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Any BNF like notation defines common constructs as noted below.</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Non-terminals: These are the symbols for the atomic components of the syntax definition reported by the lexical analyzer.</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Terminals: These are the symbols making reference to the derivation rules. This references allow the designer to define recursion / cycles in a controlled manner.</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Rules: These are the constructs combining the symbols with simple operators such as alternation, Kleene star and derivatives, and helper elements such as Epsilon, Parentheses, and similar. In some contexts, Kleene star and its derivatives are avoided for sake of simplicity as they can be mapped to expressions with help of interim symbols, alternation and Epsilon without loss of expressivity.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a:t>
            </a:fld>
            <a:endParaRPr lang="ru-RU" altLang="tr-TR"/>
          </a:p>
        </p:txBody>
      </p:sp>
    </p:spTree>
    <p:extLst>
      <p:ext uri="{BB962C8B-B14F-4D97-AF65-F5344CB8AC3E}">
        <p14:creationId xmlns:p14="http://schemas.microsoft.com/office/powerpoint/2010/main" val="5717052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The state 1 has two productions with follow sets having a common element causing reduce-reduce conflict. Use of </a:t>
            </a:r>
            <a:r>
              <a:rPr lang="en-US" sz="1200" kern="1200" baseline="0" dirty="0" err="1" smtClean="0">
                <a:solidFill>
                  <a:schemeClr val="tx1"/>
                </a:solidFill>
                <a:effectLst/>
                <a:latin typeface="Arial" panose="020B0604020202020204" pitchFamily="34" charset="0"/>
                <a:ea typeface="+mn-ea"/>
                <a:cs typeface="+mn-cs"/>
              </a:rPr>
              <a:t>lookeaheads</a:t>
            </a:r>
            <a:r>
              <a:rPr lang="en-US" sz="1200" kern="1200" baseline="0" dirty="0" smtClean="0">
                <a:solidFill>
                  <a:schemeClr val="tx1"/>
                </a:solidFill>
                <a:effectLst/>
                <a:latin typeface="Arial" panose="020B0604020202020204" pitchFamily="34" charset="0"/>
                <a:ea typeface="+mn-ea"/>
                <a:cs typeface="+mn-cs"/>
              </a:rPr>
              <a:t> instead of follow may help improve the power of the bottom-up parsing.</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40</a:t>
            </a:fld>
            <a:endParaRPr lang="ru-RU" altLang="tr-TR"/>
          </a:p>
        </p:txBody>
      </p:sp>
    </p:spTree>
    <p:extLst>
      <p:ext uri="{BB962C8B-B14F-4D97-AF65-F5344CB8AC3E}">
        <p14:creationId xmlns:p14="http://schemas.microsoft.com/office/powerpoint/2010/main" val="41337297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The LR(0) items are the productions augmented with a dot that signifies the position on the rule. The substring on the left is the recognized part, the substring on the right are the remaining substring to be recognized.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1. If there is alternatives for the starting production create a root production S’ </a:t>
            </a:r>
            <a:r>
              <a:rPr lang="en-US" sz="1200" kern="1200" baseline="0" dirty="0" smtClean="0">
                <a:solidFill>
                  <a:schemeClr val="tx1"/>
                </a:solidFill>
                <a:effectLst/>
                <a:latin typeface="Symbol" panose="05050102010706020507" pitchFamily="18" charset="2"/>
                <a:ea typeface="+mn-ea"/>
                <a:cs typeface="+mn-cs"/>
              </a:rPr>
              <a:t>-&gt; S, and assume S’ as starting production.</a:t>
            </a:r>
            <a:r>
              <a:rPr lang="en-GB" b="0" dirty="0" smtClean="0">
                <a:latin typeface="CMSY10"/>
              </a:rPr>
              <a:t> </a:t>
            </a:r>
            <a:endParaRPr lang="en-US" sz="1200" kern="1200" baseline="0" dirty="0" smtClean="0">
              <a:solidFill>
                <a:schemeClr val="tx1"/>
              </a:solidFill>
              <a:effectLst/>
              <a:latin typeface="Arial" panose="020B0604020202020204" pitchFamily="34" charset="0"/>
              <a:ea typeface="+mn-ea"/>
              <a:cs typeface="+mn-cs"/>
            </a:endParaRP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2. To create start state, create the kernel item using the starting production(s) with </a:t>
            </a:r>
            <a:r>
              <a:rPr lang="en-US" sz="1200" kern="1200" baseline="0" dirty="0" err="1" smtClean="0">
                <a:solidFill>
                  <a:schemeClr val="tx1"/>
                </a:solidFill>
                <a:effectLst/>
                <a:latin typeface="Arial" panose="020B0604020202020204" pitchFamily="34" charset="0"/>
                <a:ea typeface="+mn-ea"/>
                <a:cs typeface="+mn-cs"/>
              </a:rPr>
              <a:t>lookahead</a:t>
            </a:r>
            <a:r>
              <a:rPr lang="en-US" sz="1200" kern="1200" baseline="0" dirty="0" smtClean="0">
                <a:solidFill>
                  <a:schemeClr val="tx1"/>
                </a:solidFill>
                <a:effectLst/>
                <a:latin typeface="Arial" panose="020B0604020202020204" pitchFamily="34" charset="0"/>
                <a:ea typeface="+mn-ea"/>
                <a:cs typeface="+mn-cs"/>
              </a:rPr>
              <a:t>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3. Choose a state to process and create closure. To create closure of a state, kernel items are the starting points. Scan items in the closure, on each item, for each non-terminal appearing on the right of dot, include the productions for that nonterminal with a dot at start and the calculated </a:t>
            </a:r>
            <a:r>
              <a:rPr lang="en-US" sz="1200" kern="1200" baseline="0" dirty="0" err="1" smtClean="0">
                <a:solidFill>
                  <a:schemeClr val="tx1"/>
                </a:solidFill>
                <a:effectLst/>
                <a:latin typeface="Arial" panose="020B0604020202020204" pitchFamily="34" charset="0"/>
                <a:ea typeface="+mn-ea"/>
                <a:cs typeface="+mn-cs"/>
              </a:rPr>
              <a:t>lookahead</a:t>
            </a:r>
            <a:r>
              <a:rPr lang="en-US" sz="1200" kern="1200" baseline="0" dirty="0" smtClean="0">
                <a:solidFill>
                  <a:schemeClr val="tx1"/>
                </a:solidFill>
                <a:effectLst/>
                <a:latin typeface="Arial" panose="020B0604020202020204" pitchFamily="34" charset="0"/>
                <a:ea typeface="+mn-ea"/>
                <a:cs typeface="+mn-cs"/>
              </a:rPr>
              <a:t>. Repeat the process until the closure becomes stable .i.e. no new items added.</a:t>
            </a:r>
            <a:endParaRPr lang="tr-TR" sz="1200" kern="1200" baseline="0" dirty="0" smtClean="0">
              <a:solidFill>
                <a:schemeClr val="tx1"/>
              </a:solidFill>
              <a:effectLst/>
              <a:latin typeface="Arial" panose="020B0604020202020204" pitchFamily="34" charset="0"/>
              <a:ea typeface="+mn-ea"/>
              <a:cs typeface="+mn-cs"/>
            </a:endParaRPr>
          </a:p>
          <a:p>
            <a:endParaRPr lang="tr-TR" sz="1200" kern="1200" baseline="0" dirty="0" smtClean="0">
              <a:solidFill>
                <a:schemeClr val="tx1"/>
              </a:solidFill>
              <a:effectLst/>
              <a:latin typeface="Arial" panose="020B0604020202020204" pitchFamily="34" charset="0"/>
              <a:ea typeface="+mn-ea"/>
              <a:cs typeface="+mn-cs"/>
            </a:endParaRPr>
          </a:p>
          <a:p>
            <a:r>
              <a:rPr lang="tr-TR" sz="1200" kern="1200" baseline="0" dirty="0" smtClean="0">
                <a:solidFill>
                  <a:schemeClr val="tx1"/>
                </a:solidFill>
                <a:effectLst/>
                <a:latin typeface="Arial" panose="020B0604020202020204" pitchFamily="34" charset="0"/>
                <a:ea typeface="+mn-ea"/>
                <a:cs typeface="+mn-cs"/>
              </a:rPr>
              <a:t>4. </a:t>
            </a:r>
            <a:r>
              <a:rPr lang="en-US" sz="1200" kern="1200" baseline="0" dirty="0" smtClean="0">
                <a:solidFill>
                  <a:schemeClr val="tx1"/>
                </a:solidFill>
                <a:effectLst/>
                <a:latin typeface="Arial" panose="020B0604020202020204" pitchFamily="34" charset="0"/>
                <a:ea typeface="+mn-ea"/>
                <a:cs typeface="+mn-cs"/>
              </a:rPr>
              <a:t>Merge items having LR(0) items with different </a:t>
            </a:r>
            <a:r>
              <a:rPr lang="en-US" sz="1200" kern="1200" baseline="0" dirty="0" err="1" smtClean="0">
                <a:solidFill>
                  <a:schemeClr val="tx1"/>
                </a:solidFill>
                <a:effectLst/>
                <a:latin typeface="Arial" panose="020B0604020202020204" pitchFamily="34" charset="0"/>
                <a:ea typeface="+mn-ea"/>
                <a:cs typeface="+mn-cs"/>
              </a:rPr>
              <a:t>lookaheads</a:t>
            </a:r>
            <a:r>
              <a:rPr lang="en-US" sz="1200" kern="1200" baseline="0" dirty="0" smtClean="0">
                <a:solidFill>
                  <a:schemeClr val="tx1"/>
                </a:solidFill>
                <a:effectLst/>
                <a:latin typeface="Arial" panose="020B0604020202020204" pitchFamily="34" charset="0"/>
                <a:ea typeface="+mn-ea"/>
                <a:cs typeface="+mn-cs"/>
              </a:rPr>
              <a:t> by </a:t>
            </a:r>
            <a:r>
              <a:rPr lang="en-US" sz="1200" kern="1200" baseline="0" dirty="0" err="1" smtClean="0">
                <a:solidFill>
                  <a:schemeClr val="tx1"/>
                </a:solidFill>
                <a:effectLst/>
                <a:latin typeface="Arial" panose="020B0604020202020204" pitchFamily="34" charset="0"/>
                <a:ea typeface="+mn-ea"/>
                <a:cs typeface="+mn-cs"/>
              </a:rPr>
              <a:t>unioning</a:t>
            </a:r>
            <a:r>
              <a:rPr lang="en-US" sz="1200" kern="1200" baseline="0" dirty="0" smtClean="0">
                <a:solidFill>
                  <a:schemeClr val="tx1"/>
                </a:solidFill>
                <a:effectLst/>
                <a:latin typeface="Arial" panose="020B0604020202020204" pitchFamily="34" charset="0"/>
                <a:ea typeface="+mn-ea"/>
                <a:cs typeface="+mn-cs"/>
              </a:rPr>
              <a:t> </a:t>
            </a:r>
            <a:r>
              <a:rPr lang="en-US" sz="1200" kern="1200" baseline="0" dirty="0" err="1" smtClean="0">
                <a:solidFill>
                  <a:schemeClr val="tx1"/>
                </a:solidFill>
                <a:effectLst/>
                <a:latin typeface="Arial" panose="020B0604020202020204" pitchFamily="34" charset="0"/>
                <a:ea typeface="+mn-ea"/>
                <a:cs typeface="+mn-cs"/>
              </a:rPr>
              <a:t>lookeahead</a:t>
            </a:r>
            <a:r>
              <a:rPr lang="en-US" sz="1200" kern="1200" baseline="0" dirty="0" smtClean="0">
                <a:solidFill>
                  <a:schemeClr val="tx1"/>
                </a:solidFill>
                <a:effectLst/>
                <a:latin typeface="Arial" panose="020B0604020202020204" pitchFamily="34" charset="0"/>
                <a:ea typeface="+mn-ea"/>
                <a:cs typeface="+mn-cs"/>
              </a:rPr>
              <a:t> sets on the finalized closure.</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5. Scan items and for each item in the closure, for each w appearing on the right of dot (A-&gt;</a:t>
            </a:r>
            <a:r>
              <a:rPr lang="en-US" sz="1200" kern="1200" baseline="0" dirty="0" err="1" smtClean="0">
                <a:solidFill>
                  <a:schemeClr val="tx1"/>
                </a:solidFill>
                <a:effectLst/>
                <a:latin typeface="Arial" panose="020B0604020202020204" pitchFamily="34" charset="0"/>
                <a:ea typeface="+mn-ea"/>
                <a:cs typeface="+mn-cs"/>
              </a:rPr>
              <a:t>u.wv</a:t>
            </a:r>
            <a:r>
              <a:rPr lang="tr-TR" sz="1200" kern="1200" baseline="0" dirty="0" smtClean="0">
                <a:solidFill>
                  <a:schemeClr val="tx1"/>
                </a:solidFill>
                <a:effectLst/>
                <a:latin typeface="Arial" panose="020B0604020202020204" pitchFamily="34" charset="0"/>
                <a:ea typeface="+mn-ea"/>
                <a:cs typeface="+mn-cs"/>
              </a:rPr>
              <a:t>, {L}</a:t>
            </a:r>
            <a:r>
              <a:rPr lang="en-US" sz="1200" kern="1200" baseline="0" dirty="0" smtClean="0">
                <a:solidFill>
                  <a:schemeClr val="tx1"/>
                </a:solidFill>
                <a:effectLst/>
                <a:latin typeface="Arial" panose="020B0604020202020204" pitchFamily="34" charset="0"/>
                <a:ea typeface="+mn-ea"/>
                <a:cs typeface="+mn-cs"/>
              </a:rPr>
              <a:t>) try to find a transition and destination state on the diagram. If not found create a transition and a destination state. Create a kernel item in the form of A-&gt;</a:t>
            </a:r>
            <a:r>
              <a:rPr lang="en-US" sz="1200" kern="1200" baseline="0" dirty="0" err="1" smtClean="0">
                <a:solidFill>
                  <a:schemeClr val="tx1"/>
                </a:solidFill>
                <a:effectLst/>
                <a:latin typeface="Arial" panose="020B0604020202020204" pitchFamily="34" charset="0"/>
                <a:ea typeface="+mn-ea"/>
                <a:cs typeface="+mn-cs"/>
              </a:rPr>
              <a:t>uw.v</a:t>
            </a:r>
            <a:r>
              <a:rPr lang="tr-TR" sz="1200" kern="1200" baseline="0" dirty="0" smtClean="0">
                <a:solidFill>
                  <a:schemeClr val="tx1"/>
                </a:solidFill>
                <a:effectLst/>
                <a:latin typeface="Arial" panose="020B0604020202020204" pitchFamily="34" charset="0"/>
                <a:ea typeface="+mn-ea"/>
                <a:cs typeface="+mn-cs"/>
              </a:rPr>
              <a:t> {L}</a:t>
            </a:r>
            <a:r>
              <a:rPr lang="en-US" sz="1200" kern="1200" baseline="0" dirty="0" smtClean="0">
                <a:solidFill>
                  <a:schemeClr val="tx1"/>
                </a:solidFill>
                <a:effectLst/>
                <a:latin typeface="Arial" panose="020B0604020202020204" pitchFamily="34" charset="0"/>
                <a:ea typeface="+mn-ea"/>
                <a:cs typeface="+mn-cs"/>
              </a:rPr>
              <a:t> .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6. </a:t>
            </a:r>
            <a:r>
              <a:rPr lang="en-US" sz="1200" kern="1200" baseline="0" dirty="0" err="1" smtClean="0">
                <a:solidFill>
                  <a:schemeClr val="tx1"/>
                </a:solidFill>
                <a:effectLst/>
                <a:latin typeface="Arial" panose="020B0604020202020204" pitchFamily="34" charset="0"/>
                <a:ea typeface="+mn-ea"/>
                <a:cs typeface="+mn-cs"/>
              </a:rPr>
              <a:t>Goto</a:t>
            </a:r>
            <a:r>
              <a:rPr lang="en-US" sz="1200" kern="1200" baseline="0" dirty="0" smtClean="0">
                <a:solidFill>
                  <a:schemeClr val="tx1"/>
                </a:solidFill>
                <a:effectLst/>
                <a:latin typeface="Arial" panose="020B0604020202020204" pitchFamily="34" charset="0"/>
                <a:ea typeface="+mn-ea"/>
                <a:cs typeface="+mn-cs"/>
              </a:rPr>
              <a:t> step 3 if there is at least one state that was not processed.</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41</a:t>
            </a:fld>
            <a:endParaRPr lang="ru-RU" altLang="tr-TR"/>
          </a:p>
        </p:txBody>
      </p:sp>
    </p:spTree>
    <p:extLst>
      <p:ext uri="{BB962C8B-B14F-4D97-AF65-F5344CB8AC3E}">
        <p14:creationId xmlns:p14="http://schemas.microsoft.com/office/powerpoint/2010/main" val="15115085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This is step by step evolution of closure for the state 0. </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42</a:t>
            </a:fld>
            <a:endParaRPr lang="ru-RU" altLang="tr-TR"/>
          </a:p>
        </p:txBody>
      </p:sp>
    </p:spTree>
    <p:extLst>
      <p:ext uri="{BB962C8B-B14F-4D97-AF65-F5344CB8AC3E}">
        <p14:creationId xmlns:p14="http://schemas.microsoft.com/office/powerpoint/2010/main" val="2907469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Applying the principles similar to the LR(0) case, the LR(1) automaton is built as seen. Note that there are many states (16 in this case) for even a small piece of grammar. Developing the LR(1) states and items by hand is time consuming and it is easy to make mistakes. The parser generators like </a:t>
            </a:r>
            <a:r>
              <a:rPr lang="en-US" sz="1200" kern="1200" baseline="0" dirty="0" err="1" smtClean="0">
                <a:solidFill>
                  <a:schemeClr val="tx1"/>
                </a:solidFill>
                <a:effectLst/>
                <a:latin typeface="Arial" panose="020B0604020202020204" pitchFamily="34" charset="0"/>
                <a:ea typeface="+mn-ea"/>
                <a:cs typeface="+mn-cs"/>
              </a:rPr>
              <a:t>Yacc</a:t>
            </a:r>
            <a:r>
              <a:rPr lang="en-US" sz="1200" kern="1200" baseline="0" dirty="0" smtClean="0">
                <a:solidFill>
                  <a:schemeClr val="tx1"/>
                </a:solidFill>
                <a:effectLst/>
                <a:latin typeface="Arial" panose="020B0604020202020204" pitchFamily="34" charset="0"/>
                <a:ea typeface="+mn-ea"/>
                <a:cs typeface="+mn-cs"/>
              </a:rPr>
              <a:t>, Bison take care of handling generation of the tables and error free code.</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43</a:t>
            </a:fld>
            <a:endParaRPr lang="ru-RU" altLang="tr-TR"/>
          </a:p>
        </p:txBody>
      </p:sp>
    </p:spTree>
    <p:extLst>
      <p:ext uri="{BB962C8B-B14F-4D97-AF65-F5344CB8AC3E}">
        <p14:creationId xmlns:p14="http://schemas.microsoft.com/office/powerpoint/2010/main" val="32601233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LALR parsers weaker than the LR(1) parsers but stronger than the SLR parsers.</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44</a:t>
            </a:fld>
            <a:endParaRPr lang="ru-RU" altLang="tr-TR"/>
          </a:p>
        </p:txBody>
      </p:sp>
    </p:spTree>
    <p:extLst>
      <p:ext uri="{BB962C8B-B14F-4D97-AF65-F5344CB8AC3E}">
        <p14:creationId xmlns:p14="http://schemas.microsoft.com/office/powerpoint/2010/main" val="12757614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Studying LL(1), SLR, LALR, LR(1) parsers are useful to understand the insights and the challenges in syntactic analysis. The study helps as relate the syntactic analysis with context free grammars along with the properties and limitations. Note that even syntactic analysis may transcend the boundaries of context free grammars. Even though the parsers are mostly generated with help of parser generators, manual interventions may bee needed to obtain the intended parsers. The strategies of implementing parsers are far more richer than the strategies introduced in this presentation.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https://www.antlr.org/papers/LL-star-PLDI11.pdf</a:t>
            </a:r>
          </a:p>
          <a:p>
            <a:r>
              <a:rPr lang="en-US" sz="1200" kern="1200" baseline="0" dirty="0" smtClean="0">
                <a:solidFill>
                  <a:schemeClr val="tx1"/>
                </a:solidFill>
                <a:effectLst/>
                <a:latin typeface="Arial" panose="020B0604020202020204" pitchFamily="34" charset="0"/>
                <a:ea typeface="+mn-ea"/>
                <a:cs typeface="+mn-cs"/>
              </a:rPr>
              <a:t>https://bford.info/pub/lang/peg.pdf</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45</a:t>
            </a:fld>
            <a:endParaRPr lang="ru-RU" altLang="tr-TR"/>
          </a:p>
        </p:txBody>
      </p:sp>
    </p:spTree>
    <p:extLst>
      <p:ext uri="{BB962C8B-B14F-4D97-AF65-F5344CB8AC3E}">
        <p14:creationId xmlns:p14="http://schemas.microsoft.com/office/powerpoint/2010/main" val="2413730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 common notation to specify the intended syntax is known as Backus-Naur Form (BNF), which dates back to the 1960s. BNF and similar notations are widely applied to define the grammar of the intended language as type-2 grammars which are called as context free grammars (CFGs). The notations used in books or standard documents (RFC’s for example) have a certain level of flexibility as their main concern is to describe the grammar for human readers. Automatic parser generators on the other hand must be strict in their meta-language (notation) definition, which is similar to the BNF notation at some level. Each project defines its own way of building declarations.</a:t>
            </a:r>
            <a:r>
              <a:rPr lang="tr-TR" dirty="0" smtClean="0">
                <a:effectLst/>
              </a:rPr>
              <a:t> </a:t>
            </a:r>
            <a:endParaRPr lang="en-US" dirty="0" smtClean="0">
              <a:effectLst/>
            </a:endParaRPr>
          </a:p>
          <a:p>
            <a:r>
              <a:rPr lang="en-US" sz="1200" kern="1200" dirty="0" smtClean="0">
                <a:solidFill>
                  <a:schemeClr val="tx1"/>
                </a:solidFill>
                <a:effectLst/>
                <a:latin typeface="Arial" panose="020B0604020202020204" pitchFamily="34" charset="0"/>
                <a:ea typeface="+mn-ea"/>
                <a:cs typeface="+mn-cs"/>
              </a:rPr>
              <a:t>The excerpt is from RFC 822, “Standard for the Format of ARPA Internet Text Messages; David H. Crocker;”, </a:t>
            </a:r>
            <a:r>
              <a:rPr lang="en-US" sz="1200" u="sng" kern="1200" dirty="0" smtClean="0">
                <a:solidFill>
                  <a:schemeClr val="tx1"/>
                </a:solidFill>
                <a:effectLst/>
                <a:latin typeface="Arial" panose="020B0604020202020204" pitchFamily="34" charset="0"/>
                <a:ea typeface="+mn-ea"/>
                <a:cs typeface="+mn-cs"/>
                <a:hlinkClick r:id="rId3"/>
              </a:rPr>
              <a:t>https://datatracker.ietf.org/doc/html/rfc822</a:t>
            </a:r>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5</a:t>
            </a:fld>
            <a:endParaRPr lang="ru-RU" altLang="tr-TR"/>
          </a:p>
        </p:txBody>
      </p:sp>
    </p:spTree>
    <p:extLst>
      <p:ext uri="{BB962C8B-B14F-4D97-AF65-F5344CB8AC3E}">
        <p14:creationId xmlns:p14="http://schemas.microsoft.com/office/powerpoint/2010/main" val="1429462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The excerpt is from a proprietary parser definition language.</a:t>
            </a:r>
            <a:endParaRPr lang="tr-TR" sz="1200" kern="120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6</a:t>
            </a:fld>
            <a:endParaRPr lang="ru-RU" altLang="tr-TR"/>
          </a:p>
        </p:txBody>
      </p:sp>
    </p:spTree>
    <p:extLst>
      <p:ext uri="{BB962C8B-B14F-4D97-AF65-F5344CB8AC3E}">
        <p14:creationId xmlns:p14="http://schemas.microsoft.com/office/powerpoint/2010/main" val="2820284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7</a:t>
            </a:fld>
            <a:endParaRPr lang="ru-RU" altLang="tr-TR"/>
          </a:p>
        </p:txBody>
      </p:sp>
    </p:spTree>
    <p:extLst>
      <p:ext uri="{BB962C8B-B14F-4D97-AF65-F5344CB8AC3E}">
        <p14:creationId xmlns:p14="http://schemas.microsoft.com/office/powerpoint/2010/main" val="67989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If </a:t>
            </a:r>
            <a:r>
              <a:rPr lang="en-US" sz="1200" kern="1200" dirty="0" err="1" smtClean="0">
                <a:solidFill>
                  <a:schemeClr val="tx1"/>
                </a:solidFill>
                <a:effectLst/>
                <a:latin typeface="Arial" panose="020B0604020202020204" pitchFamily="34" charset="0"/>
                <a:ea typeface="+mn-ea"/>
                <a:cs typeface="+mn-cs"/>
              </a:rPr>
              <a:t>uAv</a:t>
            </a:r>
            <a:r>
              <a:rPr lang="en-US" sz="1200" kern="1200" dirty="0" smtClean="0">
                <a:solidFill>
                  <a:schemeClr val="tx1"/>
                </a:solidFill>
                <a:effectLst/>
                <a:latin typeface="Arial" panose="020B0604020202020204" pitchFamily="34" charset="0"/>
                <a:ea typeface="+mn-ea"/>
                <a:cs typeface="+mn-cs"/>
              </a:rPr>
              <a:t> is a sentential form in derivation of string and production rule A exists such that A-&gt;w, then </a:t>
            </a:r>
            <a:r>
              <a:rPr lang="en-US" sz="1200" kern="1200" dirty="0" err="1" smtClean="0">
                <a:solidFill>
                  <a:schemeClr val="tx1"/>
                </a:solidFill>
                <a:effectLst/>
                <a:latin typeface="Arial" panose="020B0604020202020204" pitchFamily="34" charset="0"/>
                <a:ea typeface="+mn-ea"/>
                <a:cs typeface="+mn-cs"/>
              </a:rPr>
              <a:t>uAv</a:t>
            </a:r>
            <a:r>
              <a:rPr lang="en-US" sz="1200" kern="1200" dirty="0" smtClean="0">
                <a:solidFill>
                  <a:schemeClr val="tx1"/>
                </a:solidFill>
                <a:effectLst/>
                <a:latin typeface="Arial" panose="020B0604020202020204" pitchFamily="34" charset="0"/>
                <a:ea typeface="+mn-ea"/>
                <a:cs typeface="+mn-cs"/>
              </a:rPr>
              <a:t> -&gt; </a:t>
            </a:r>
            <a:r>
              <a:rPr lang="en-US" sz="1200" kern="1200" dirty="0" err="1" smtClean="0">
                <a:solidFill>
                  <a:schemeClr val="tx1"/>
                </a:solidFill>
                <a:effectLst/>
                <a:latin typeface="Arial" panose="020B0604020202020204" pitchFamily="34" charset="0"/>
                <a:ea typeface="+mn-ea"/>
                <a:cs typeface="+mn-cs"/>
              </a:rPr>
              <a:t>uwv</a:t>
            </a:r>
            <a:r>
              <a:rPr lang="en-US" sz="1200" kern="1200" dirty="0" smtClean="0">
                <a:solidFill>
                  <a:schemeClr val="tx1"/>
                </a:solidFill>
                <a:effectLst/>
                <a:latin typeface="Arial" panose="020B0604020202020204" pitchFamily="34" charset="0"/>
                <a:ea typeface="+mn-ea"/>
                <a:cs typeface="+mn-cs"/>
              </a:rPr>
              <a:t> . A Î V, and u, v, w Î S*, where S* is the set of the sentential forms allowed by the R.</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Basically, the choice of A in a sentential form can be made arbitrarily. But, there are two basic ways of making this choice that we are interested in. The first way is choosing the leftmost non-terminal, the second way is choosing the rightmost non-terminal. If a derivation chooses the leftmost non-terminals only, it is called leftmost derivation (LMD). Similarly, if a derivation chooses the rightmost non-terminals only, it is called rightmost derivation (LMD). A sentential form can be defined alternatively as an intermediate form that is reachable from S. So, a left sentential form is a sentential form that exists as a step in LMD; a right sentential form is a sentential form that exists as a step in RMD.</a:t>
            </a:r>
            <a:endParaRPr lang="tr-TR"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8</a:t>
            </a:fld>
            <a:endParaRPr lang="ru-RU" altLang="tr-TR"/>
          </a:p>
        </p:txBody>
      </p:sp>
    </p:spTree>
    <p:extLst>
      <p:ext uri="{BB962C8B-B14F-4D97-AF65-F5344CB8AC3E}">
        <p14:creationId xmlns:p14="http://schemas.microsoft.com/office/powerpoint/2010/main" val="3109247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If </a:t>
            </a:r>
            <a:r>
              <a:rPr lang="en-US" sz="1200" kern="1200" dirty="0" err="1" smtClean="0">
                <a:solidFill>
                  <a:schemeClr val="tx1"/>
                </a:solidFill>
                <a:effectLst/>
                <a:latin typeface="Arial" panose="020B0604020202020204" pitchFamily="34" charset="0"/>
                <a:ea typeface="+mn-ea"/>
                <a:cs typeface="+mn-cs"/>
              </a:rPr>
              <a:t>uAv</a:t>
            </a:r>
            <a:r>
              <a:rPr lang="en-US" sz="1200" kern="1200" dirty="0" smtClean="0">
                <a:solidFill>
                  <a:schemeClr val="tx1"/>
                </a:solidFill>
                <a:effectLst/>
                <a:latin typeface="Arial" panose="020B0604020202020204" pitchFamily="34" charset="0"/>
                <a:ea typeface="+mn-ea"/>
                <a:cs typeface="+mn-cs"/>
              </a:rPr>
              <a:t> is a sentential form in derivation of string and production rule A exists such that A-&gt;w, then </a:t>
            </a:r>
            <a:r>
              <a:rPr lang="en-US" sz="1200" kern="1200" dirty="0" err="1" smtClean="0">
                <a:solidFill>
                  <a:schemeClr val="tx1"/>
                </a:solidFill>
                <a:effectLst/>
                <a:latin typeface="Arial" panose="020B0604020202020204" pitchFamily="34" charset="0"/>
                <a:ea typeface="+mn-ea"/>
                <a:cs typeface="+mn-cs"/>
              </a:rPr>
              <a:t>uAv</a:t>
            </a:r>
            <a:r>
              <a:rPr lang="en-US" sz="1200" kern="1200" dirty="0" smtClean="0">
                <a:solidFill>
                  <a:schemeClr val="tx1"/>
                </a:solidFill>
                <a:effectLst/>
                <a:latin typeface="Arial" panose="020B0604020202020204" pitchFamily="34" charset="0"/>
                <a:ea typeface="+mn-ea"/>
                <a:cs typeface="+mn-cs"/>
              </a:rPr>
              <a:t> -&gt; </a:t>
            </a:r>
            <a:r>
              <a:rPr lang="en-US" sz="1200" kern="1200" dirty="0" err="1" smtClean="0">
                <a:solidFill>
                  <a:schemeClr val="tx1"/>
                </a:solidFill>
                <a:effectLst/>
                <a:latin typeface="Arial" panose="020B0604020202020204" pitchFamily="34" charset="0"/>
                <a:ea typeface="+mn-ea"/>
                <a:cs typeface="+mn-cs"/>
              </a:rPr>
              <a:t>uwv</a:t>
            </a:r>
            <a:r>
              <a:rPr lang="en-US" sz="1200" kern="1200" dirty="0" smtClean="0">
                <a:solidFill>
                  <a:schemeClr val="tx1"/>
                </a:solidFill>
                <a:effectLst/>
                <a:latin typeface="Arial" panose="020B0604020202020204" pitchFamily="34" charset="0"/>
                <a:ea typeface="+mn-ea"/>
                <a:cs typeface="+mn-cs"/>
              </a:rPr>
              <a:t> . A Î V, and u, v, w Î S*, where S* is the set of the sentential forms allowed by the R.</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Basically, the choice of A in a sentential form can be made arbitrarily.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9</a:t>
            </a:fld>
            <a:endParaRPr lang="ru-RU" altLang="tr-TR"/>
          </a:p>
        </p:txBody>
      </p:sp>
    </p:spTree>
    <p:extLst>
      <p:ext uri="{BB962C8B-B14F-4D97-AF65-F5344CB8AC3E}">
        <p14:creationId xmlns:p14="http://schemas.microsoft.com/office/powerpoint/2010/main" val="266884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2254250"/>
            <a:ext cx="5903912" cy="1109663"/>
          </a:xfrm>
          <a:effectLst>
            <a:outerShdw dist="17961" dir="2700000" algn="ctr" rotWithShape="0">
              <a:schemeClr val="bg2"/>
            </a:outerShdw>
          </a:effectLst>
        </p:spPr>
        <p:txBody>
          <a:bodyPr/>
          <a:lstStyle>
            <a:lvl1pPr algn="l">
              <a:defRPr sz="3200"/>
            </a:lvl1pPr>
          </a:lstStyle>
          <a:p>
            <a:pPr lvl="0"/>
            <a:r>
              <a:rPr lang="en-US" altLang="tr-TR" noProof="0" smtClean="0"/>
              <a:t>Click to edit Master title style</a:t>
            </a:r>
            <a:endParaRPr lang="ru-RU" altLang="tr-TR" noProof="0" smtClean="0"/>
          </a:p>
        </p:txBody>
      </p:sp>
      <p:sp>
        <p:nvSpPr>
          <p:cNvPr id="5123" name="Rectangle 3"/>
          <p:cNvSpPr>
            <a:spLocks noGrp="1" noChangeArrowheads="1"/>
          </p:cNvSpPr>
          <p:nvPr>
            <p:ph type="subTitle" idx="1"/>
          </p:nvPr>
        </p:nvSpPr>
        <p:spPr>
          <a:xfrm>
            <a:off x="1331913" y="3141663"/>
            <a:ext cx="5903912" cy="696912"/>
          </a:xfrm>
          <a:effectLst>
            <a:outerShdw dist="17961" dir="2700000" algn="ctr" rotWithShape="0">
              <a:schemeClr val="bg2"/>
            </a:outerShdw>
          </a:effectLst>
        </p:spPr>
        <p:txBody>
          <a:bodyPr/>
          <a:lstStyle>
            <a:lvl1pPr marL="0" indent="0">
              <a:buFontTx/>
              <a:buNone/>
              <a:defRPr sz="2400" b="1"/>
            </a:lvl1pPr>
          </a:lstStyle>
          <a:p>
            <a:pPr lvl="0"/>
            <a:r>
              <a:rPr lang="en-US" altLang="tr-TR" noProof="0" smtClean="0"/>
              <a:t>Click to edit Master subtitle style</a:t>
            </a:r>
            <a:endParaRPr lang="ru-RU" altLang="tr-T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512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6325" y="115888"/>
            <a:ext cx="1871663" cy="5688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15888"/>
            <a:ext cx="5464175" cy="5688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721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3AE922-0EF9-4B39-B316-173543399A9B}" type="slidenum">
              <a:rPr lang="ru-RU" altLang="tr-TR"/>
              <a:pPr/>
              <a:t>‹#›</a:t>
            </a:fld>
            <a:endParaRPr lang="ru-RU" altLang="tr-TR"/>
          </a:p>
        </p:txBody>
      </p:sp>
    </p:spTree>
    <p:extLst>
      <p:ext uri="{BB962C8B-B14F-4D97-AF65-F5344CB8AC3E}">
        <p14:creationId xmlns:p14="http://schemas.microsoft.com/office/powerpoint/2010/main" val="298059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49958102-BA6C-47DF-8CF0-481F1CE282E1}" type="slidenum">
              <a:rPr lang="ru-RU" altLang="tr-TR"/>
              <a:pPr/>
              <a:t>‹#›</a:t>
            </a:fld>
            <a:endParaRPr lang="ru-RU" altLang="tr-TR"/>
          </a:p>
        </p:txBody>
      </p:sp>
    </p:spTree>
    <p:extLst>
      <p:ext uri="{BB962C8B-B14F-4D97-AF65-F5344CB8AC3E}">
        <p14:creationId xmlns:p14="http://schemas.microsoft.com/office/powerpoint/2010/main" val="1422295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EC50C194-1A0C-4829-ABD4-8C7B5CD3A79E}" type="slidenum">
              <a:rPr lang="ru-RU" altLang="tr-TR"/>
              <a:pPr/>
              <a:t>‹#›</a:t>
            </a:fld>
            <a:endParaRPr lang="ru-RU" altLang="tr-TR"/>
          </a:p>
        </p:txBody>
      </p:sp>
    </p:spTree>
    <p:extLst>
      <p:ext uri="{BB962C8B-B14F-4D97-AF65-F5344CB8AC3E}">
        <p14:creationId xmlns:p14="http://schemas.microsoft.com/office/powerpoint/2010/main" val="201353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2127052-7B34-4929-870D-8377EB8E7511}" type="slidenum">
              <a:rPr lang="ru-RU" altLang="tr-TR"/>
              <a:pPr/>
              <a:t>‹#›</a:t>
            </a:fld>
            <a:endParaRPr lang="ru-RU" altLang="tr-TR"/>
          </a:p>
        </p:txBody>
      </p:sp>
    </p:spTree>
    <p:extLst>
      <p:ext uri="{BB962C8B-B14F-4D97-AF65-F5344CB8AC3E}">
        <p14:creationId xmlns:p14="http://schemas.microsoft.com/office/powerpoint/2010/main" val="29640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tr-TR"/>
          </a:p>
        </p:txBody>
      </p:sp>
      <p:sp>
        <p:nvSpPr>
          <p:cNvPr id="8" name="Footer Placeholder 7"/>
          <p:cNvSpPr>
            <a:spLocks noGrp="1"/>
          </p:cNvSpPr>
          <p:nvPr>
            <p:ph type="ftr" sz="quarter" idx="11"/>
          </p:nvPr>
        </p:nvSpPr>
        <p:spPr/>
        <p:txBody>
          <a:bodyPr/>
          <a:lstStyle>
            <a:lvl1pPr>
              <a:defRPr/>
            </a:lvl1pPr>
          </a:lstStyle>
          <a:p>
            <a:endParaRPr lang="ru-RU" altLang="tr-TR"/>
          </a:p>
        </p:txBody>
      </p:sp>
      <p:sp>
        <p:nvSpPr>
          <p:cNvPr id="9" name="Slide Number Placeholder 8"/>
          <p:cNvSpPr>
            <a:spLocks noGrp="1"/>
          </p:cNvSpPr>
          <p:nvPr>
            <p:ph type="sldNum" sz="quarter" idx="12"/>
          </p:nvPr>
        </p:nvSpPr>
        <p:spPr/>
        <p:txBody>
          <a:bodyPr/>
          <a:lstStyle>
            <a:lvl1pPr>
              <a:defRPr/>
            </a:lvl1pPr>
          </a:lstStyle>
          <a:p>
            <a:fld id="{784DB5B6-51F1-4779-83DA-9BA6F5A6F7F6}" type="slidenum">
              <a:rPr lang="ru-RU" altLang="tr-TR"/>
              <a:pPr/>
              <a:t>‹#›</a:t>
            </a:fld>
            <a:endParaRPr lang="ru-RU" altLang="tr-TR"/>
          </a:p>
        </p:txBody>
      </p:sp>
    </p:spTree>
    <p:extLst>
      <p:ext uri="{BB962C8B-B14F-4D97-AF65-F5344CB8AC3E}">
        <p14:creationId xmlns:p14="http://schemas.microsoft.com/office/powerpoint/2010/main" val="218966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tr-TR"/>
          </a:p>
        </p:txBody>
      </p:sp>
      <p:sp>
        <p:nvSpPr>
          <p:cNvPr id="4" name="Footer Placeholder 3"/>
          <p:cNvSpPr>
            <a:spLocks noGrp="1"/>
          </p:cNvSpPr>
          <p:nvPr>
            <p:ph type="ftr" sz="quarter" idx="11"/>
          </p:nvPr>
        </p:nvSpPr>
        <p:spPr/>
        <p:txBody>
          <a:bodyPr/>
          <a:lstStyle>
            <a:lvl1pPr>
              <a:defRPr/>
            </a:lvl1pPr>
          </a:lstStyle>
          <a:p>
            <a:endParaRPr lang="ru-RU" altLang="tr-TR"/>
          </a:p>
        </p:txBody>
      </p:sp>
      <p:sp>
        <p:nvSpPr>
          <p:cNvPr id="5" name="Slide Number Placeholder 4"/>
          <p:cNvSpPr>
            <a:spLocks noGrp="1"/>
          </p:cNvSpPr>
          <p:nvPr>
            <p:ph type="sldNum" sz="quarter" idx="12"/>
          </p:nvPr>
        </p:nvSpPr>
        <p:spPr/>
        <p:txBody>
          <a:bodyPr/>
          <a:lstStyle>
            <a:lvl1pPr>
              <a:defRPr/>
            </a:lvl1pPr>
          </a:lstStyle>
          <a:p>
            <a:fld id="{29682172-473A-4AEC-84AD-0EC362C37EA4}" type="slidenum">
              <a:rPr lang="ru-RU" altLang="tr-TR"/>
              <a:pPr/>
              <a:t>‹#›</a:t>
            </a:fld>
            <a:endParaRPr lang="ru-RU" altLang="tr-TR"/>
          </a:p>
        </p:txBody>
      </p:sp>
    </p:spTree>
    <p:extLst>
      <p:ext uri="{BB962C8B-B14F-4D97-AF65-F5344CB8AC3E}">
        <p14:creationId xmlns:p14="http://schemas.microsoft.com/office/powerpoint/2010/main" val="2282802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tr-TR"/>
          </a:p>
        </p:txBody>
      </p:sp>
      <p:sp>
        <p:nvSpPr>
          <p:cNvPr id="3" name="Footer Placeholder 2"/>
          <p:cNvSpPr>
            <a:spLocks noGrp="1"/>
          </p:cNvSpPr>
          <p:nvPr>
            <p:ph type="ftr" sz="quarter" idx="11"/>
          </p:nvPr>
        </p:nvSpPr>
        <p:spPr/>
        <p:txBody>
          <a:bodyPr/>
          <a:lstStyle>
            <a:lvl1pPr>
              <a:defRPr/>
            </a:lvl1pPr>
          </a:lstStyle>
          <a:p>
            <a:endParaRPr lang="ru-RU" altLang="tr-TR"/>
          </a:p>
        </p:txBody>
      </p:sp>
      <p:sp>
        <p:nvSpPr>
          <p:cNvPr id="4" name="Slide Number Placeholder 3"/>
          <p:cNvSpPr>
            <a:spLocks noGrp="1"/>
          </p:cNvSpPr>
          <p:nvPr>
            <p:ph type="sldNum" sz="quarter" idx="12"/>
          </p:nvPr>
        </p:nvSpPr>
        <p:spPr/>
        <p:txBody>
          <a:bodyPr/>
          <a:lstStyle>
            <a:lvl1pPr>
              <a:defRPr/>
            </a:lvl1pPr>
          </a:lstStyle>
          <a:p>
            <a:fld id="{C8AC25B8-25BF-46BD-8242-03EF022D8850}" type="slidenum">
              <a:rPr lang="ru-RU" altLang="tr-TR"/>
              <a:pPr/>
              <a:t>‹#›</a:t>
            </a:fld>
            <a:endParaRPr lang="ru-RU" altLang="tr-TR"/>
          </a:p>
        </p:txBody>
      </p:sp>
    </p:spTree>
    <p:extLst>
      <p:ext uri="{BB962C8B-B14F-4D97-AF65-F5344CB8AC3E}">
        <p14:creationId xmlns:p14="http://schemas.microsoft.com/office/powerpoint/2010/main" val="3708010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5C471B4-675E-4A75-9BFC-546BBB7E1BAB}" type="slidenum">
              <a:rPr lang="ru-RU" altLang="tr-TR"/>
              <a:pPr/>
              <a:t>‹#›</a:t>
            </a:fld>
            <a:endParaRPr lang="ru-RU" altLang="tr-TR"/>
          </a:p>
        </p:txBody>
      </p:sp>
    </p:spTree>
    <p:extLst>
      <p:ext uri="{BB962C8B-B14F-4D97-AF65-F5344CB8AC3E}">
        <p14:creationId xmlns:p14="http://schemas.microsoft.com/office/powerpoint/2010/main" val="182342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5211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BDDDD189-A2BD-442D-9138-7D2D0ABC5CD0}" type="slidenum">
              <a:rPr lang="ru-RU" altLang="tr-TR"/>
              <a:pPr/>
              <a:t>‹#›</a:t>
            </a:fld>
            <a:endParaRPr lang="ru-RU" altLang="tr-TR"/>
          </a:p>
        </p:txBody>
      </p:sp>
    </p:spTree>
    <p:extLst>
      <p:ext uri="{BB962C8B-B14F-4D97-AF65-F5344CB8AC3E}">
        <p14:creationId xmlns:p14="http://schemas.microsoft.com/office/powerpoint/2010/main" val="3726362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FFACB327-2A9E-4B38-A5DE-1A57BCC5BC1B}" type="slidenum">
              <a:rPr lang="ru-RU" altLang="tr-TR"/>
              <a:pPr/>
              <a:t>‹#›</a:t>
            </a:fld>
            <a:endParaRPr lang="ru-RU" altLang="tr-TR"/>
          </a:p>
        </p:txBody>
      </p:sp>
    </p:spTree>
    <p:extLst>
      <p:ext uri="{BB962C8B-B14F-4D97-AF65-F5344CB8AC3E}">
        <p14:creationId xmlns:p14="http://schemas.microsoft.com/office/powerpoint/2010/main" val="2359952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7011C9-1094-4E3F-8BBD-EB26E1FAF49D}" type="slidenum">
              <a:rPr lang="ru-RU" altLang="tr-TR"/>
              <a:pPr/>
              <a:t>‹#›</a:t>
            </a:fld>
            <a:endParaRPr lang="ru-RU" altLang="tr-TR"/>
          </a:p>
        </p:txBody>
      </p:sp>
    </p:spTree>
    <p:extLst>
      <p:ext uri="{BB962C8B-B14F-4D97-AF65-F5344CB8AC3E}">
        <p14:creationId xmlns:p14="http://schemas.microsoft.com/office/powerpoint/2010/main" val="424022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5820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957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433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23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44709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6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9226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746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endParaRPr lang="ru-RU" altLang="tr-TR" smtClean="0"/>
          </a:p>
        </p:txBody>
      </p:sp>
      <p:sp>
        <p:nvSpPr>
          <p:cNvPr id="1027" name="Rectangle 3"/>
          <p:cNvSpPr>
            <a:spLocks noGrp="1" noChangeArrowheads="1"/>
          </p:cNvSpPr>
          <p:nvPr>
            <p:ph type="body" idx="1"/>
          </p:nvPr>
        </p:nvSpPr>
        <p:spPr bwMode="auto">
          <a:xfrm>
            <a:off x="611188" y="692150"/>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endParaRPr lang="ru-RU"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kern="1200">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Century Gothic" panose="020B0502020202020204" pitchFamily="34" charset="0"/>
        </a:defRPr>
      </a:lvl2pPr>
      <a:lvl3pPr algn="r" rtl="0" eaLnBrk="1" fontAlgn="base" hangingPunct="1">
        <a:spcBef>
          <a:spcPct val="0"/>
        </a:spcBef>
        <a:spcAft>
          <a:spcPct val="0"/>
        </a:spcAft>
        <a:defRPr sz="3600" b="1">
          <a:solidFill>
            <a:srgbClr val="080808"/>
          </a:solidFill>
          <a:latin typeface="Century Gothic" panose="020B0502020202020204" pitchFamily="34" charset="0"/>
        </a:defRPr>
      </a:lvl3pPr>
      <a:lvl4pPr algn="r" rtl="0" eaLnBrk="1" fontAlgn="base" hangingPunct="1">
        <a:spcBef>
          <a:spcPct val="0"/>
        </a:spcBef>
        <a:spcAft>
          <a:spcPct val="0"/>
        </a:spcAft>
        <a:defRPr sz="3600" b="1">
          <a:solidFill>
            <a:srgbClr val="080808"/>
          </a:solidFill>
          <a:latin typeface="Century Gothic" panose="020B0502020202020204" pitchFamily="34" charset="0"/>
        </a:defRPr>
      </a:lvl4pPr>
      <a:lvl5pPr algn="r" rtl="0" eaLnBrk="1" fontAlgn="base" hangingPunct="1">
        <a:spcBef>
          <a:spcPct val="0"/>
        </a:spcBef>
        <a:spcAft>
          <a:spcPct val="0"/>
        </a:spcAft>
        <a:defRPr sz="3600" b="1">
          <a:solidFill>
            <a:srgbClr val="080808"/>
          </a:solidFill>
          <a:latin typeface="Century Gothic" panose="020B0502020202020204" pitchFamily="34" charset="0"/>
        </a:defRPr>
      </a:lvl5pPr>
      <a:lvl6pPr marL="457200" algn="r" rtl="0" eaLnBrk="1" fontAlgn="base" hangingPunct="1">
        <a:spcBef>
          <a:spcPct val="0"/>
        </a:spcBef>
        <a:spcAft>
          <a:spcPct val="0"/>
        </a:spcAft>
        <a:defRPr sz="3600" b="1">
          <a:solidFill>
            <a:srgbClr val="080808"/>
          </a:solidFill>
          <a:latin typeface="Century Gothic" panose="020B0502020202020204" pitchFamily="34" charset="0"/>
        </a:defRPr>
      </a:lvl6pPr>
      <a:lvl7pPr marL="914400" algn="r" rtl="0" eaLnBrk="1" fontAlgn="base" hangingPunct="1">
        <a:spcBef>
          <a:spcPct val="0"/>
        </a:spcBef>
        <a:spcAft>
          <a:spcPct val="0"/>
        </a:spcAft>
        <a:defRPr sz="3600" b="1">
          <a:solidFill>
            <a:srgbClr val="080808"/>
          </a:solidFill>
          <a:latin typeface="Century Gothic" panose="020B0502020202020204" pitchFamily="34" charset="0"/>
        </a:defRPr>
      </a:lvl7pPr>
      <a:lvl8pPr marL="1371600" algn="r" rtl="0" eaLnBrk="1" fontAlgn="base" hangingPunct="1">
        <a:spcBef>
          <a:spcPct val="0"/>
        </a:spcBef>
        <a:spcAft>
          <a:spcPct val="0"/>
        </a:spcAft>
        <a:defRPr sz="3600" b="1">
          <a:solidFill>
            <a:srgbClr val="080808"/>
          </a:solidFill>
          <a:latin typeface="Century Gothic" panose="020B0502020202020204" pitchFamily="34" charset="0"/>
        </a:defRPr>
      </a:lvl8pPr>
      <a:lvl9pPr marL="1828800" algn="r" rtl="0" eaLnBrk="1" fontAlgn="base" hangingPunct="1">
        <a:spcBef>
          <a:spcPct val="0"/>
        </a:spcBef>
        <a:spcAft>
          <a:spcPct val="0"/>
        </a:spcAft>
        <a:defRPr sz="3600" b="1">
          <a:solidFill>
            <a:srgbClr val="080808"/>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1908175" y="274638"/>
            <a:ext cx="677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tr-TR" smtClean="0"/>
              <a:t>Click to edit Master title style</a:t>
            </a:r>
          </a:p>
        </p:txBody>
      </p:sp>
      <p:sp>
        <p:nvSpPr>
          <p:cNvPr id="193539"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1935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tr-T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tr-TR"/>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48ACE744-C6AF-40A8-9DA1-058D52B3540E}" type="slidenum">
              <a:rPr lang="ru-RU" altLang="tr-TR"/>
              <a:pPr/>
              <a:t>‹#›</a:t>
            </a:fld>
            <a:endParaRPr lang="ru-RU" alt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anose="020B0502020202020204" pitchFamily="34" charset="0"/>
        </a:defRPr>
      </a:lvl2pPr>
      <a:lvl3pPr algn="ctr" rtl="0" fontAlgn="base">
        <a:spcBef>
          <a:spcPct val="0"/>
        </a:spcBef>
        <a:spcAft>
          <a:spcPct val="0"/>
        </a:spcAft>
        <a:defRPr sz="4400">
          <a:solidFill>
            <a:schemeClr val="tx2"/>
          </a:solidFill>
          <a:latin typeface="Century Gothic" panose="020B0502020202020204" pitchFamily="34" charset="0"/>
        </a:defRPr>
      </a:lvl3pPr>
      <a:lvl4pPr algn="ctr" rtl="0" fontAlgn="base">
        <a:spcBef>
          <a:spcPct val="0"/>
        </a:spcBef>
        <a:spcAft>
          <a:spcPct val="0"/>
        </a:spcAft>
        <a:defRPr sz="4400">
          <a:solidFill>
            <a:schemeClr val="tx2"/>
          </a:solidFill>
          <a:latin typeface="Century Gothic" panose="020B0502020202020204" pitchFamily="34" charset="0"/>
        </a:defRPr>
      </a:lvl4pPr>
      <a:lvl5pPr algn="ctr" rtl="0" fontAlgn="base">
        <a:spcBef>
          <a:spcPct val="0"/>
        </a:spcBef>
        <a:spcAft>
          <a:spcPct val="0"/>
        </a:spcAft>
        <a:defRPr sz="4400">
          <a:solidFill>
            <a:schemeClr val="tx2"/>
          </a:solidFill>
          <a:latin typeface="Century Gothic" panose="020B0502020202020204" pitchFamily="34" charset="0"/>
        </a:defRPr>
      </a:lvl5pPr>
      <a:lvl6pPr marL="457200" algn="ctr" rtl="0" fontAlgn="base">
        <a:spcBef>
          <a:spcPct val="0"/>
        </a:spcBef>
        <a:spcAft>
          <a:spcPct val="0"/>
        </a:spcAft>
        <a:defRPr sz="4400">
          <a:solidFill>
            <a:schemeClr val="tx2"/>
          </a:solidFill>
          <a:latin typeface="Century Gothic" panose="020B0502020202020204" pitchFamily="34" charset="0"/>
        </a:defRPr>
      </a:lvl6pPr>
      <a:lvl7pPr marL="914400" algn="ctr" rtl="0" fontAlgn="base">
        <a:spcBef>
          <a:spcPct val="0"/>
        </a:spcBef>
        <a:spcAft>
          <a:spcPct val="0"/>
        </a:spcAft>
        <a:defRPr sz="4400">
          <a:solidFill>
            <a:schemeClr val="tx2"/>
          </a:solidFill>
          <a:latin typeface="Century Gothic" panose="020B0502020202020204" pitchFamily="34" charset="0"/>
        </a:defRPr>
      </a:lvl7pPr>
      <a:lvl8pPr marL="1371600" algn="ctr" rtl="0" fontAlgn="base">
        <a:spcBef>
          <a:spcPct val="0"/>
        </a:spcBef>
        <a:spcAft>
          <a:spcPct val="0"/>
        </a:spcAft>
        <a:defRPr sz="4400">
          <a:solidFill>
            <a:schemeClr val="tx2"/>
          </a:solidFill>
          <a:latin typeface="Century Gothic" panose="020B0502020202020204" pitchFamily="34" charset="0"/>
        </a:defRPr>
      </a:lvl8pPr>
      <a:lvl9pPr marL="1828800" algn="ctr" rtl="0" fontAlgn="base">
        <a:spcBef>
          <a:spcPct val="0"/>
        </a:spcBef>
        <a:spcAft>
          <a:spcPct val="0"/>
        </a:spcAft>
        <a:defRPr sz="4400">
          <a:solidFill>
            <a:schemeClr val="tx2"/>
          </a:solidFill>
          <a:latin typeface="Century Gothic" panose="020B0502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651500" y="5334000"/>
            <a:ext cx="3492500" cy="504825"/>
          </a:xfrm>
        </p:spPr>
        <p:txBody>
          <a:bodyPr/>
          <a:lstStyle/>
          <a:p>
            <a:r>
              <a:rPr lang="en-US" altLang="tr-TR" sz="2400" dirty="0" smtClean="0">
                <a:solidFill>
                  <a:srgbClr val="3ECF29"/>
                </a:solidFill>
              </a:rPr>
              <a:t>Syntactic Analysis</a:t>
            </a:r>
            <a:endParaRPr lang="en-US" altLang="tr-TR" sz="2400" dirty="0">
              <a:solidFill>
                <a:srgbClr val="3ECF2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Derivation</a:t>
            </a:r>
            <a:endParaRPr lang="en-US" sz="4000" b="1" dirty="0">
              <a:solidFill>
                <a:srgbClr val="3ECF29"/>
              </a:solidFill>
            </a:endParaRPr>
          </a:p>
        </p:txBody>
      </p:sp>
      <p:sp>
        <p:nvSpPr>
          <p:cNvPr id="13" name="Rectangle 12"/>
          <p:cNvSpPr/>
          <p:nvPr/>
        </p:nvSpPr>
        <p:spPr>
          <a:xfrm>
            <a:off x="1676400" y="4186114"/>
            <a:ext cx="3681006" cy="1585562"/>
          </a:xfrm>
          <a:prstGeom prst="rect">
            <a:avLst/>
          </a:prstGeom>
        </p:spPr>
        <p:txBody>
          <a:bodyPr wrap="square">
            <a:spAutoFit/>
          </a:bodyPr>
          <a:lstStyle/>
          <a:p>
            <a:pPr marL="914400" marR="0">
              <a:lnSpc>
                <a:spcPct val="107000"/>
              </a:lnSpc>
              <a:spcBef>
                <a:spcPts val="0"/>
              </a:spcBef>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G</a:t>
            </a:r>
            <a:r>
              <a:rPr lang="tr-TR" sz="1100" dirty="0">
                <a:latin typeface="SFSS0800"/>
                <a:ea typeface="Calibri" panose="020F0502020204030204" pitchFamily="34" charset="0"/>
                <a:cs typeface="SFSS0800"/>
              </a:rPr>
              <a:t>1</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a:latin typeface="CMSS10"/>
                <a:ea typeface="Calibri" panose="020F0502020204030204" pitchFamily="34" charset="0"/>
                <a:cs typeface="CMSS10"/>
              </a:rPr>
              <a:t>: 	</a:t>
            </a:r>
            <a:endParaRPr lang="en-US" dirty="0">
              <a:latin typeface="CMSS10"/>
              <a:ea typeface="Calibri" panose="020F0502020204030204" pitchFamily="34" charset="0"/>
              <a:cs typeface="CMSS10"/>
            </a:endParaRPr>
          </a:p>
          <a:p>
            <a:pPr marL="914400" marR="0">
              <a:lnSpc>
                <a:spcPct val="107000"/>
              </a:lnSpc>
              <a:spcBef>
                <a:spcPts val="0"/>
              </a:spcBef>
              <a:spcAft>
                <a:spcPts val="800"/>
              </a:spcAft>
            </a:pPr>
            <a:r>
              <a:rPr lang="tr-TR" dirty="0" smtClean="0">
                <a:latin typeface="Calibri" panose="020F0502020204030204" pitchFamily="34" charset="0"/>
                <a:ea typeface="Calibri" panose="020F0502020204030204" pitchFamily="34" charset="0"/>
                <a:cs typeface="Times New Roman" panose="02020603050405020304" pitchFamily="18" charset="0"/>
              </a:rPr>
              <a:t>S </a:t>
            </a:r>
            <a:r>
              <a:rPr lang="en-US" dirty="0">
                <a:latin typeface="Symbol" panose="05050102010706020507" pitchFamily="18" charset="2"/>
                <a:ea typeface="Calibri" panose="020F0502020204030204" pitchFamily="34" charset="0"/>
                <a:cs typeface="Times New Roman" panose="02020603050405020304" pitchFamily="18" charset="0"/>
              </a:rPr>
              <a:t>®</a:t>
            </a:r>
            <a:r>
              <a:rPr lang="en-US" dirty="0">
                <a:latin typeface="CMSY10"/>
                <a:ea typeface="Calibri" panose="020F0502020204030204" pitchFamily="34" charset="0"/>
                <a:cs typeface="CMSY10"/>
              </a:rPr>
              <a:t> </a:t>
            </a:r>
            <a:r>
              <a:rPr lang="tr-TR" dirty="0" err="1">
                <a:latin typeface="Calibri" panose="020F0502020204030204" pitchFamily="34" charset="0"/>
                <a:ea typeface="Calibri" panose="020F0502020204030204" pitchFamily="34" charset="0"/>
                <a:cs typeface="Times New Roman" panose="02020603050405020304" pitchFamily="18" charset="0"/>
              </a:rPr>
              <a:t>aA</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a:latin typeface="CMSY10"/>
                <a:ea typeface="Calibri" panose="020F0502020204030204" pitchFamily="34" charset="0"/>
                <a:cs typeface="CMSY10"/>
              </a:rPr>
              <a:t>| </a:t>
            </a:r>
            <a:r>
              <a:rPr lang="tr-TR" dirty="0" err="1" smtClean="0">
                <a:latin typeface="Calibri" panose="020F0502020204030204" pitchFamily="34" charset="0"/>
                <a:ea typeface="Calibri" panose="020F0502020204030204" pitchFamily="34" charset="0"/>
                <a:cs typeface="Times New Roman" panose="02020603050405020304" pitchFamily="18" charset="0"/>
              </a:rPr>
              <a:t>abC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tr-TR" dirty="0" smtClean="0">
                <a:latin typeface="Calibri" panose="020F0502020204030204" pitchFamily="34" charset="0"/>
                <a:ea typeface="Calibri" panose="020F0502020204030204" pitchFamily="34" charset="0"/>
                <a:cs typeface="Times New Roman" panose="02020603050405020304" pitchFamily="18" charset="0"/>
              </a:rPr>
              <a:t>A</a:t>
            </a:r>
            <a:r>
              <a:rPr lang="en-US" dirty="0">
                <a:latin typeface="Symbol" panose="05050102010706020507" pitchFamily="18" charset="2"/>
                <a:ea typeface="Calibri" panose="020F0502020204030204" pitchFamily="34" charset="0"/>
                <a:cs typeface="Times New Roman" panose="02020603050405020304" pitchFamily="18" charset="0"/>
              </a:rPr>
              <a:t>®</a:t>
            </a:r>
            <a:r>
              <a:rPr lang="en-US" dirty="0">
                <a:latin typeface="CMSY10"/>
                <a:ea typeface="Calibri" panose="020F0502020204030204" pitchFamily="34" charset="0"/>
                <a:cs typeface="CMSY10"/>
              </a:rPr>
              <a:t> </a:t>
            </a:r>
            <a:r>
              <a:rPr lang="en-US" dirty="0" err="1">
                <a:latin typeface="Calibri" panose="020F0502020204030204" pitchFamily="34" charset="0"/>
                <a:ea typeface="Calibri" panose="020F0502020204030204" pitchFamily="34" charset="0"/>
                <a:cs typeface="Times New Roman" panose="02020603050405020304" pitchFamily="18" charset="0"/>
              </a:rPr>
              <a:t>aA</a:t>
            </a:r>
            <a:r>
              <a:rPr lang="en-US" dirty="0">
                <a:latin typeface="Calibri" panose="020F0502020204030204" pitchFamily="34" charset="0"/>
                <a:ea typeface="Calibri" panose="020F0502020204030204" pitchFamily="34" charset="0"/>
                <a:cs typeface="Times New Roman" panose="02020603050405020304" pitchFamily="18" charset="0"/>
              </a:rPr>
              <a:t> </a:t>
            </a:r>
            <a:r>
              <a:rPr lang="tr-TR" dirty="0">
                <a:latin typeface="CMSY10"/>
                <a:ea typeface="Calibri" panose="020F0502020204030204" pitchFamily="34" charset="0"/>
                <a:cs typeface="CMSY10"/>
              </a:rPr>
              <a:t>| </a:t>
            </a:r>
            <a:r>
              <a:rPr lang="tr-TR" dirty="0" err="1">
                <a:latin typeface="Calibri" panose="020F0502020204030204" pitchFamily="34" charset="0"/>
                <a:ea typeface="Calibri" panose="020F0502020204030204" pitchFamily="34" charset="0"/>
                <a:cs typeface="Times New Roman" panose="02020603050405020304" pitchFamily="18" charset="0"/>
              </a:rPr>
              <a:t>bA</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a:latin typeface="CMSY10"/>
                <a:ea typeface="Calibri" panose="020F0502020204030204" pitchFamily="34" charset="0"/>
                <a:cs typeface="CMSY10"/>
              </a:rPr>
              <a:t>| </a:t>
            </a:r>
            <a:r>
              <a:rPr lang="tr-TR" dirty="0">
                <a:latin typeface="Calibri" panose="020F0502020204030204" pitchFamily="34" charset="0"/>
                <a:ea typeface="Calibri" panose="020F0502020204030204" pitchFamily="34" charset="0"/>
                <a:cs typeface="Times New Roman" panose="02020603050405020304" pitchFamily="18" charset="0"/>
              </a:rPr>
              <a:t>C </a:t>
            </a:r>
            <a:r>
              <a:rPr lang="tr-TR" dirty="0">
                <a:latin typeface="CMSY10"/>
                <a:ea typeface="Calibri" panose="020F0502020204030204" pitchFamily="34" charset="0"/>
                <a:cs typeface="CMSY10"/>
              </a:rPr>
              <a:t>| </a:t>
            </a:r>
            <a:r>
              <a:rPr lang="el-GR" dirty="0" smtClean="0">
                <a:latin typeface="Calibri" panose="020F0502020204030204" pitchFamily="34" charset="0"/>
                <a:ea typeface="Calibri" panose="020F0502020204030204" pitchFamily="34" charset="0"/>
                <a:cs typeface="StandardSymL-Slant_167"/>
              </a:rPr>
              <a:t>ε</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tr-TR" dirty="0" smtClean="0">
                <a:latin typeface="Calibri" panose="020F0502020204030204" pitchFamily="34" charset="0"/>
                <a:ea typeface="Calibri" panose="020F0502020204030204" pitchFamily="34" charset="0"/>
                <a:cs typeface="Times New Roman" panose="02020603050405020304" pitchFamily="18" charset="0"/>
              </a:rPr>
              <a:t>C</a:t>
            </a:r>
            <a:r>
              <a:rPr lang="en-US" dirty="0">
                <a:latin typeface="Symbol" panose="05050102010706020507" pitchFamily="18" charset="2"/>
                <a:ea typeface="Calibri" panose="020F0502020204030204" pitchFamily="34" charset="0"/>
                <a:cs typeface="Times New Roman" panose="02020603050405020304" pitchFamily="18" charset="0"/>
              </a:rPr>
              <a:t>®</a:t>
            </a:r>
            <a:r>
              <a:rPr lang="en-US" dirty="0">
                <a:latin typeface="CMSY10"/>
                <a:ea typeface="Calibri" panose="020F0502020204030204" pitchFamily="34" charset="0"/>
                <a:cs typeface="CMSY10"/>
              </a:rPr>
              <a:t> </a:t>
            </a:r>
            <a:r>
              <a:rPr lang="tr-TR" dirty="0">
                <a:latin typeface="Calibri" panose="020F0502020204030204" pitchFamily="34" charset="0"/>
                <a:ea typeface="Calibri" panose="020F0502020204030204" pitchFamily="34" charset="0"/>
                <a:cs typeface="Times New Roman" panose="02020603050405020304" pitchFamily="18" charset="0"/>
              </a:rPr>
              <a:t>c</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5486400" y="3169949"/>
            <a:ext cx="2590800" cy="3181384"/>
          </a:xfrm>
          <a:prstGeom prst="rect">
            <a:avLst/>
          </a:prstGeom>
        </p:spPr>
        <p:txBody>
          <a:bodyPr wrap="square">
            <a:spAutoFit/>
          </a:bodyPr>
          <a:lstStyle/>
          <a:p>
            <a:pPr marL="914400" marR="0">
              <a:lnSpc>
                <a:spcPct val="107000"/>
              </a:lnSpc>
              <a:spcBef>
                <a:spcPts val="0"/>
              </a:spcBef>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G</a:t>
            </a:r>
            <a:r>
              <a:rPr lang="tr-TR" sz="1100" dirty="0">
                <a:latin typeface="SFSS0800"/>
                <a:ea typeface="Calibri" panose="020F0502020204030204" pitchFamily="34" charset="0"/>
                <a:cs typeface="SFSS0800"/>
              </a:rPr>
              <a:t>1</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a:latin typeface="CMSS10"/>
                <a:ea typeface="Calibri" panose="020F0502020204030204" pitchFamily="34" charset="0"/>
                <a:cs typeface="CMSS10"/>
              </a:rPr>
              <a:t>: 	</a:t>
            </a:r>
            <a:endParaRPr lang="en-US" dirty="0" smtClean="0">
              <a:latin typeface="CMSS10"/>
              <a:ea typeface="Calibri" panose="020F0502020204030204" pitchFamily="34" charset="0"/>
              <a:cs typeface="CMSS10"/>
            </a:endParaRPr>
          </a:p>
          <a:p>
            <a:pPr marL="914400" marR="0">
              <a:lnSpc>
                <a:spcPct val="107000"/>
              </a:lnSpc>
              <a:spcBef>
                <a:spcPts val="0"/>
              </a:spcBef>
              <a:spcAft>
                <a:spcPts val="800"/>
              </a:spcAft>
            </a:pPr>
            <a:r>
              <a:rPr lang="tr-TR" dirty="0" smtClean="0">
                <a:latin typeface="Calibri" panose="020F0502020204030204" pitchFamily="34" charset="0"/>
                <a:ea typeface="Calibri" panose="020F0502020204030204" pitchFamily="34" charset="0"/>
                <a:cs typeface="Times New Roman" panose="02020603050405020304" pitchFamily="18" charset="0"/>
              </a:rPr>
              <a:t>S </a:t>
            </a:r>
            <a:r>
              <a:rPr lang="en-US" dirty="0">
                <a:latin typeface="Symbol" panose="05050102010706020507" pitchFamily="18" charset="2"/>
                <a:ea typeface="Calibri" panose="020F0502020204030204" pitchFamily="34" charset="0"/>
                <a:cs typeface="Times New Roman" panose="02020603050405020304" pitchFamily="18" charset="0"/>
              </a:rPr>
              <a:t>®</a:t>
            </a:r>
            <a:r>
              <a:rPr lang="en-US" dirty="0">
                <a:latin typeface="CMSY10"/>
                <a:ea typeface="Calibri" panose="020F0502020204030204" pitchFamily="34" charset="0"/>
                <a:cs typeface="CMSY10"/>
              </a:rPr>
              <a:t> </a:t>
            </a:r>
            <a:r>
              <a:rPr lang="tr-TR" dirty="0" err="1" smtClean="0">
                <a:latin typeface="Calibri" panose="020F0502020204030204" pitchFamily="34" charset="0"/>
                <a:ea typeface="Calibri" panose="020F0502020204030204" pitchFamily="34" charset="0"/>
                <a:cs typeface="Times New Roman" panose="02020603050405020304" pitchFamily="18" charset="0"/>
              </a:rPr>
              <a:t>aA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tr-TR" dirty="0" smtClean="0">
                <a:latin typeface="Calibri" panose="020F0502020204030204" pitchFamily="34" charset="0"/>
                <a:ea typeface="Calibri" panose="020F0502020204030204" pitchFamily="34" charset="0"/>
                <a:cs typeface="Times New Roman" panose="02020603050405020304" pitchFamily="18" charset="0"/>
              </a:rPr>
              <a:t>S </a:t>
            </a:r>
            <a:r>
              <a:rPr lang="en-US" dirty="0">
                <a:latin typeface="Symbol" panose="05050102010706020507" pitchFamily="18" charset="2"/>
                <a:ea typeface="Calibri" panose="020F0502020204030204" pitchFamily="34" charset="0"/>
                <a:cs typeface="Times New Roman" panose="02020603050405020304" pitchFamily="18" charset="0"/>
              </a:rPr>
              <a:t>®</a:t>
            </a:r>
            <a:r>
              <a:rPr lang="en-US" dirty="0">
                <a:latin typeface="CMSY10"/>
                <a:ea typeface="Calibri" panose="020F0502020204030204" pitchFamily="34" charset="0"/>
                <a:cs typeface="CMSY10"/>
              </a:rPr>
              <a:t> </a:t>
            </a:r>
            <a:r>
              <a:rPr lang="tr-TR" dirty="0" err="1" smtClean="0">
                <a:latin typeface="Calibri" panose="020F0502020204030204" pitchFamily="34" charset="0"/>
                <a:ea typeface="Calibri" panose="020F0502020204030204" pitchFamily="34" charset="0"/>
                <a:cs typeface="Times New Roman" panose="02020603050405020304" pitchFamily="18" charset="0"/>
              </a:rPr>
              <a:t>abC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tr-TR" dirty="0" smtClean="0">
                <a:latin typeface="Calibri" panose="020F0502020204030204" pitchFamily="34" charset="0"/>
                <a:ea typeface="Calibri" panose="020F0502020204030204" pitchFamily="34" charset="0"/>
                <a:cs typeface="Times New Roman" panose="02020603050405020304" pitchFamily="18" charset="0"/>
              </a:rPr>
              <a:t>A</a:t>
            </a:r>
            <a:r>
              <a:rPr lang="en-US" dirty="0">
                <a:latin typeface="Symbol" panose="05050102010706020507" pitchFamily="18" charset="2"/>
                <a:ea typeface="Calibri" panose="020F0502020204030204" pitchFamily="34" charset="0"/>
                <a:cs typeface="Times New Roman" panose="02020603050405020304" pitchFamily="18" charset="0"/>
              </a:rPr>
              <a:t>®</a:t>
            </a:r>
            <a:r>
              <a:rPr lang="en-US" dirty="0">
                <a:latin typeface="CMSY10"/>
                <a:ea typeface="Calibri" panose="020F0502020204030204" pitchFamily="34" charset="0"/>
                <a:cs typeface="CMSY10"/>
              </a:rPr>
              <a:t> </a:t>
            </a:r>
            <a:r>
              <a:rPr lang="en-US" dirty="0" err="1">
                <a:latin typeface="Calibri" panose="020F0502020204030204" pitchFamily="34" charset="0"/>
                <a:ea typeface="Calibri" panose="020F0502020204030204" pitchFamily="34" charset="0"/>
                <a:cs typeface="Times New Roman" panose="02020603050405020304" pitchFamily="18" charset="0"/>
              </a:rPr>
              <a:t>aA</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tr-TR" dirty="0" smtClean="0">
                <a:latin typeface="Calibri" panose="020F0502020204030204" pitchFamily="34" charset="0"/>
                <a:ea typeface="Calibri" panose="020F0502020204030204" pitchFamily="34" charset="0"/>
                <a:cs typeface="Times New Roman" panose="02020603050405020304" pitchFamily="18" charset="0"/>
              </a:rPr>
              <a:t>A</a:t>
            </a:r>
            <a:r>
              <a:rPr lang="en-US" dirty="0">
                <a:latin typeface="Symbol" panose="05050102010706020507" pitchFamily="18" charset="2"/>
                <a:ea typeface="Calibri" panose="020F0502020204030204" pitchFamily="34" charset="0"/>
                <a:cs typeface="Times New Roman" panose="02020603050405020304" pitchFamily="18" charset="0"/>
              </a:rPr>
              <a:t>®</a:t>
            </a:r>
            <a:r>
              <a:rPr lang="en-US" dirty="0">
                <a:latin typeface="CMSY10"/>
                <a:ea typeface="Calibri" panose="020F0502020204030204" pitchFamily="34" charset="0"/>
                <a:cs typeface="CMSY10"/>
              </a:rPr>
              <a:t> </a:t>
            </a:r>
            <a:r>
              <a:rPr lang="tr-TR" dirty="0" err="1" smtClean="0">
                <a:latin typeface="Calibri" panose="020F0502020204030204" pitchFamily="34" charset="0"/>
                <a:ea typeface="Calibri" panose="020F0502020204030204" pitchFamily="34" charset="0"/>
                <a:cs typeface="Times New Roman" panose="02020603050405020304" pitchFamily="18" charset="0"/>
              </a:rPr>
              <a:t>bA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tr-TR" dirty="0" smtClean="0">
                <a:latin typeface="Calibri" panose="020F0502020204030204" pitchFamily="34" charset="0"/>
                <a:ea typeface="Calibri" panose="020F0502020204030204" pitchFamily="34" charset="0"/>
                <a:cs typeface="Times New Roman" panose="02020603050405020304" pitchFamily="18" charset="0"/>
              </a:rPr>
              <a:t>A</a:t>
            </a:r>
            <a:r>
              <a:rPr lang="en-US" dirty="0">
                <a:latin typeface="Symbol" panose="05050102010706020507" pitchFamily="18" charset="2"/>
                <a:ea typeface="Calibri" panose="020F0502020204030204" pitchFamily="34" charset="0"/>
                <a:cs typeface="Times New Roman" panose="02020603050405020304" pitchFamily="18" charset="0"/>
              </a:rPr>
              <a:t>®</a:t>
            </a:r>
            <a:r>
              <a:rPr lang="en-US" dirty="0">
                <a:latin typeface="CMSY10"/>
                <a:ea typeface="Calibri" panose="020F0502020204030204" pitchFamily="34" charset="0"/>
                <a:cs typeface="CMSY10"/>
              </a:rPr>
              <a:t> </a:t>
            </a:r>
            <a:r>
              <a:rPr lang="tr-TR" dirty="0" smtClean="0">
                <a:latin typeface="Calibri" panose="020F0502020204030204" pitchFamily="34" charset="0"/>
                <a:ea typeface="Calibri" panose="020F0502020204030204" pitchFamily="34" charset="0"/>
                <a:cs typeface="Times New Roman" panose="02020603050405020304" pitchFamily="18" charset="0"/>
              </a:rPr>
              <a:t>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tr-TR" dirty="0" smtClean="0">
                <a:latin typeface="Calibri" panose="020F0502020204030204" pitchFamily="34" charset="0"/>
                <a:ea typeface="Calibri" panose="020F0502020204030204" pitchFamily="34" charset="0"/>
                <a:cs typeface="Times New Roman" panose="02020603050405020304" pitchFamily="18" charset="0"/>
              </a:rPr>
              <a:t>A</a:t>
            </a:r>
            <a:r>
              <a:rPr lang="en-US" dirty="0">
                <a:latin typeface="Symbol" panose="05050102010706020507" pitchFamily="18" charset="2"/>
                <a:ea typeface="Calibri" panose="020F0502020204030204" pitchFamily="34" charset="0"/>
                <a:cs typeface="Times New Roman" panose="02020603050405020304" pitchFamily="18" charset="0"/>
              </a:rPr>
              <a:t>®</a:t>
            </a:r>
            <a:r>
              <a:rPr lang="en-US" dirty="0">
                <a:latin typeface="CMSY10"/>
                <a:ea typeface="Calibri" panose="020F0502020204030204" pitchFamily="34" charset="0"/>
                <a:cs typeface="CMSY10"/>
              </a:rPr>
              <a:t> </a:t>
            </a:r>
            <a:r>
              <a:rPr lang="el-GR" dirty="0" smtClean="0">
                <a:latin typeface="Calibri" panose="020F0502020204030204" pitchFamily="34" charset="0"/>
                <a:ea typeface="Calibri" panose="020F0502020204030204" pitchFamily="34" charset="0"/>
                <a:cs typeface="StandardSymL-Slant_167"/>
              </a:rPr>
              <a:t>ε</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tr-TR" dirty="0" smtClean="0">
                <a:latin typeface="Calibri" panose="020F0502020204030204" pitchFamily="34" charset="0"/>
                <a:ea typeface="Calibri" panose="020F0502020204030204" pitchFamily="34" charset="0"/>
                <a:cs typeface="Times New Roman" panose="02020603050405020304" pitchFamily="18" charset="0"/>
              </a:rPr>
              <a:t>C</a:t>
            </a:r>
            <a:r>
              <a:rPr lang="en-US" dirty="0">
                <a:latin typeface="Symbol" panose="05050102010706020507" pitchFamily="18" charset="2"/>
                <a:ea typeface="Calibri" panose="020F0502020204030204" pitchFamily="34" charset="0"/>
                <a:cs typeface="Times New Roman" panose="02020603050405020304" pitchFamily="18" charset="0"/>
              </a:rPr>
              <a:t>®</a:t>
            </a:r>
            <a:r>
              <a:rPr lang="en-US" dirty="0">
                <a:latin typeface="CMSY10"/>
                <a:ea typeface="Calibri" panose="020F0502020204030204" pitchFamily="34" charset="0"/>
                <a:cs typeface="CMSY10"/>
              </a:rPr>
              <a:t> </a:t>
            </a:r>
            <a:r>
              <a:rPr lang="tr-TR" dirty="0">
                <a:latin typeface="Calibri" panose="020F0502020204030204" pitchFamily="34" charset="0"/>
                <a:ea typeface="Calibri" panose="020F0502020204030204" pitchFamily="34" charset="0"/>
                <a:cs typeface="Times New Roman" panose="02020603050405020304" pitchFamily="18" charset="0"/>
              </a:rPr>
              <a:t>c</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1603744" y="3429000"/>
            <a:ext cx="3128998" cy="388696"/>
          </a:xfrm>
          <a:prstGeom prst="rect">
            <a:avLst/>
          </a:prstGeom>
        </p:spPr>
        <p:txBody>
          <a:bodyPr wrap="none">
            <a:spAutoFit/>
          </a:bodyPr>
          <a:lstStyle/>
          <a:p>
            <a:pPr marL="914400" marR="0" algn="ctr">
              <a:lnSpc>
                <a:spcPct val="107000"/>
              </a:lnSpc>
              <a:spcBef>
                <a:spcPts val="0"/>
              </a:spcBef>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Example: Input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aaba</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603744" y="1324914"/>
            <a:ext cx="6934199" cy="2050561"/>
          </a:xfrm>
          <a:prstGeom prst="rect">
            <a:avLst/>
          </a:prstGeom>
        </p:spPr>
        <p:txBody>
          <a:bodyPr wrap="square">
            <a:spAutoFit/>
          </a:bodyPr>
          <a:lstStyle/>
          <a:p>
            <a:pPr marL="914400" marR="0">
              <a:lnSpc>
                <a:spcPct val="107000"/>
              </a:lnSpc>
              <a:spcBef>
                <a:spcPts val="0"/>
              </a:spcBef>
              <a:spcAft>
                <a:spcPts val="800"/>
              </a:spcAft>
            </a:pPr>
            <a:r>
              <a:rPr lang="en-US" sz="1600" b="0" dirty="0">
                <a:latin typeface="Calibri" panose="020F0502020204030204" pitchFamily="34" charset="0"/>
                <a:ea typeface="Calibri" panose="020F0502020204030204" pitchFamily="34" charset="0"/>
                <a:cs typeface="Calibri" panose="020F0502020204030204" pitchFamily="34" charset="0"/>
              </a:rPr>
              <a:t>S* </a:t>
            </a:r>
            <a:r>
              <a:rPr lang="en-US" sz="1600" b="0" dirty="0">
                <a:latin typeface="Symbol" panose="05050102010706020507" pitchFamily="18" charset="2"/>
                <a:ea typeface="Calibri" panose="020F0502020204030204" pitchFamily="34" charset="0"/>
                <a:cs typeface="Symbol" panose="05050102010706020507" pitchFamily="18" charset="2"/>
              </a:rPr>
              <a:t>Þ </a:t>
            </a:r>
            <a:r>
              <a:rPr lang="en-US" sz="1600" b="0" dirty="0" smtClean="0">
                <a:latin typeface="Symbol" panose="05050102010706020507" pitchFamily="18" charset="2"/>
                <a:ea typeface="Calibri" panose="020F0502020204030204" pitchFamily="34" charset="0"/>
                <a:cs typeface="Symbol" panose="05050102010706020507" pitchFamily="18" charset="2"/>
              </a:rPr>
              <a:t> </a:t>
            </a:r>
            <a:r>
              <a:rPr lang="en-US" sz="1600" b="0" dirty="0" smtClean="0">
                <a:latin typeface="Symbol" panose="05050102010706020507" pitchFamily="18" charset="2"/>
                <a:ea typeface="Calibri" panose="020F0502020204030204" pitchFamily="34" charset="0"/>
                <a:cs typeface="Calibri" panose="020F0502020204030204" pitchFamily="34" charset="0"/>
              </a:rPr>
              <a:t>a </a:t>
            </a:r>
            <a:r>
              <a:rPr lang="en-US" sz="1600" b="0" dirty="0">
                <a:latin typeface="Calibri" panose="020F0502020204030204" pitchFamily="34" charset="0"/>
                <a:ea typeface="Calibri" panose="020F0502020204030204" pitchFamily="34" charset="0"/>
                <a:cs typeface="Calibri" panose="020F0502020204030204" pitchFamily="34" charset="0"/>
              </a:rPr>
              <a:t>means </a:t>
            </a:r>
            <a:r>
              <a:rPr lang="en-US" sz="1600" b="0" dirty="0">
                <a:latin typeface="Symbol" panose="05050102010706020507" pitchFamily="18" charset="2"/>
                <a:ea typeface="Calibri" panose="020F0502020204030204" pitchFamily="34" charset="0"/>
                <a:cs typeface="Calibri" panose="020F0502020204030204" pitchFamily="34" charset="0"/>
              </a:rPr>
              <a:t>a</a:t>
            </a:r>
            <a:r>
              <a:rPr lang="en-US" sz="1600" b="0" dirty="0">
                <a:latin typeface="Calibri" panose="020F0502020204030204" pitchFamily="34" charset="0"/>
                <a:ea typeface="Calibri" panose="020F0502020204030204" pitchFamily="34" charset="0"/>
                <a:cs typeface="Calibri" panose="020F0502020204030204" pitchFamily="34" charset="0"/>
              </a:rPr>
              <a:t> </a:t>
            </a:r>
            <a:r>
              <a:rPr lang="en-US" sz="1600" b="0" dirty="0" smtClean="0">
                <a:latin typeface="Calibri" panose="020F0502020204030204" pitchFamily="34" charset="0"/>
                <a:ea typeface="Calibri" panose="020F0502020204030204" pitchFamily="34" charset="0"/>
                <a:cs typeface="Calibri" panose="020F0502020204030204" pitchFamily="34" charset="0"/>
              </a:rPr>
              <a:t>can be found as a sentence starting from </a:t>
            </a:r>
            <a:r>
              <a:rPr lang="en-US" sz="1600" b="0" dirty="0">
                <a:latin typeface="Calibri" panose="020F0502020204030204" pitchFamily="34" charset="0"/>
                <a:ea typeface="Calibri" panose="020F0502020204030204" pitchFamily="34" charset="0"/>
                <a:cs typeface="Calibri" panose="020F0502020204030204" pitchFamily="34" charset="0"/>
              </a:rPr>
              <a:t>S by zero or more derivation steps</a:t>
            </a:r>
            <a:r>
              <a:rPr lang="en-US" sz="1600" b="0" dirty="0" smtClean="0">
                <a:latin typeface="Calibri" panose="020F0502020204030204" pitchFamily="34" charset="0"/>
                <a:ea typeface="Calibri" panose="020F0502020204030204" pitchFamily="34" charset="0"/>
                <a:cs typeface="Calibri" panose="020F0502020204030204" pitchFamily="34" charset="0"/>
              </a:rPr>
              <a:t>.</a:t>
            </a:r>
          </a:p>
          <a:p>
            <a:pPr marL="914400" marR="0">
              <a:lnSpc>
                <a:spcPct val="107000"/>
              </a:lnSpc>
              <a:spcBef>
                <a:spcPts val="0"/>
              </a:spcBef>
              <a:spcAft>
                <a:spcPts val="800"/>
              </a:spcAft>
            </a:pPr>
            <a:endParaRPr lang="tr-TR" sz="1400" b="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600" b="0" dirty="0">
                <a:latin typeface="Symbol" panose="05050102010706020507" pitchFamily="18" charset="2"/>
                <a:ea typeface="Calibri" panose="020F0502020204030204" pitchFamily="34" charset="0"/>
                <a:cs typeface="Calibri" panose="020F0502020204030204" pitchFamily="34" charset="0"/>
              </a:rPr>
              <a:t>a</a:t>
            </a:r>
            <a:r>
              <a:rPr lang="en-US" sz="1600" b="0" dirty="0">
                <a:latin typeface="Calibri" panose="020F0502020204030204" pitchFamily="34" charset="0"/>
                <a:ea typeface="Calibri" panose="020F0502020204030204" pitchFamily="34" charset="0"/>
                <a:cs typeface="Calibri" panose="020F0502020204030204" pitchFamily="34" charset="0"/>
              </a:rPr>
              <a:t> </a:t>
            </a:r>
            <a:r>
              <a:rPr lang="en-US" sz="1600" b="0" dirty="0">
                <a:latin typeface="Symbol" panose="05050102010706020507" pitchFamily="18" charset="2"/>
                <a:ea typeface="Calibri" panose="020F0502020204030204" pitchFamily="34" charset="0"/>
                <a:cs typeface="Symbol" panose="05050102010706020507" pitchFamily="18" charset="2"/>
              </a:rPr>
              <a:t>Þ</a:t>
            </a:r>
            <a:r>
              <a:rPr lang="en-US" sz="1600" b="0" baseline="30000" dirty="0">
                <a:latin typeface="Symbol" panose="05050102010706020507" pitchFamily="18" charset="2"/>
                <a:ea typeface="Calibri" panose="020F0502020204030204" pitchFamily="34" charset="0"/>
                <a:cs typeface="Symbol" panose="05050102010706020507" pitchFamily="18" charset="2"/>
              </a:rPr>
              <a:t>*</a:t>
            </a:r>
            <a:r>
              <a:rPr lang="en-US" sz="1600" b="0" dirty="0">
                <a:latin typeface="Symbol" panose="05050102010706020507" pitchFamily="18" charset="2"/>
                <a:ea typeface="Calibri" panose="020F0502020204030204" pitchFamily="34" charset="0"/>
                <a:cs typeface="Symbol" panose="05050102010706020507" pitchFamily="18" charset="2"/>
              </a:rPr>
              <a:t> </a:t>
            </a:r>
            <a:r>
              <a:rPr lang="en-US" sz="1600" b="0" dirty="0">
                <a:latin typeface="Symbol" panose="05050102010706020507" pitchFamily="18" charset="2"/>
                <a:ea typeface="Calibri" panose="020F0502020204030204" pitchFamily="34" charset="0"/>
                <a:cs typeface="Calibri" panose="020F0502020204030204" pitchFamily="34" charset="0"/>
              </a:rPr>
              <a:t>b </a:t>
            </a:r>
            <a:r>
              <a:rPr lang="en-US" sz="1600" b="0" dirty="0">
                <a:latin typeface="Calibri" panose="020F0502020204030204" pitchFamily="34" charset="0"/>
                <a:ea typeface="Calibri" panose="020F0502020204030204" pitchFamily="34" charset="0"/>
                <a:cs typeface="Calibri" panose="020F0502020204030204" pitchFamily="34" charset="0"/>
              </a:rPr>
              <a:t>means </a:t>
            </a:r>
            <a:r>
              <a:rPr lang="en-US" sz="1600" b="0" dirty="0">
                <a:latin typeface="Symbol" panose="05050102010706020507" pitchFamily="18" charset="2"/>
                <a:ea typeface="Calibri" panose="020F0502020204030204" pitchFamily="34" charset="0"/>
                <a:cs typeface="Calibri" panose="020F0502020204030204" pitchFamily="34" charset="0"/>
              </a:rPr>
              <a:t>b</a:t>
            </a:r>
            <a:r>
              <a:rPr lang="en-US" sz="1600" b="0" dirty="0">
                <a:latin typeface="Calibri" panose="020F0502020204030204" pitchFamily="34" charset="0"/>
                <a:ea typeface="Calibri" panose="020F0502020204030204" pitchFamily="34" charset="0"/>
                <a:cs typeface="Calibri" panose="020F0502020204030204" pitchFamily="34" charset="0"/>
              </a:rPr>
              <a:t> is reachable from </a:t>
            </a:r>
            <a:r>
              <a:rPr lang="en-US" sz="1600" b="0" dirty="0">
                <a:latin typeface="Symbol" panose="05050102010706020507" pitchFamily="18" charset="2"/>
                <a:ea typeface="Calibri" panose="020F0502020204030204" pitchFamily="34" charset="0"/>
                <a:cs typeface="Calibri" panose="020F0502020204030204" pitchFamily="34" charset="0"/>
              </a:rPr>
              <a:t>a</a:t>
            </a:r>
            <a:r>
              <a:rPr lang="en-US" sz="1600" b="0" dirty="0">
                <a:latin typeface="Calibri" panose="020F0502020204030204" pitchFamily="34" charset="0"/>
                <a:ea typeface="Calibri" panose="020F0502020204030204" pitchFamily="34" charset="0"/>
                <a:cs typeface="Calibri" panose="020F0502020204030204" pitchFamily="34" charset="0"/>
              </a:rPr>
              <a:t> by zero or more derivation steps.</a:t>
            </a:r>
            <a:endParaRPr lang="tr-TR" sz="1400" b="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600" b="0" dirty="0">
                <a:latin typeface="Symbol" panose="05050102010706020507" pitchFamily="18" charset="2"/>
                <a:ea typeface="Calibri" panose="020F0502020204030204" pitchFamily="34" charset="0"/>
                <a:cs typeface="Calibri" panose="020F0502020204030204" pitchFamily="34" charset="0"/>
              </a:rPr>
              <a:t>a</a:t>
            </a:r>
            <a:r>
              <a:rPr lang="en-US" sz="1600" b="0" dirty="0">
                <a:latin typeface="Calibri" panose="020F0502020204030204" pitchFamily="34" charset="0"/>
                <a:ea typeface="Calibri" panose="020F0502020204030204" pitchFamily="34" charset="0"/>
                <a:cs typeface="Calibri" panose="020F0502020204030204" pitchFamily="34" charset="0"/>
              </a:rPr>
              <a:t> </a:t>
            </a:r>
            <a:r>
              <a:rPr lang="en-US" sz="1600" b="0" dirty="0">
                <a:latin typeface="Symbol" panose="05050102010706020507" pitchFamily="18" charset="2"/>
                <a:ea typeface="Calibri" panose="020F0502020204030204" pitchFamily="34" charset="0"/>
                <a:cs typeface="Symbol" panose="05050102010706020507" pitchFamily="18" charset="2"/>
              </a:rPr>
              <a:t>Þ</a:t>
            </a:r>
            <a:r>
              <a:rPr lang="en-US" sz="1600" b="0" baseline="30000" dirty="0">
                <a:latin typeface="Symbol" panose="05050102010706020507" pitchFamily="18" charset="2"/>
                <a:ea typeface="Calibri" panose="020F0502020204030204" pitchFamily="34" charset="0"/>
                <a:cs typeface="Symbol" panose="05050102010706020507" pitchFamily="18" charset="2"/>
              </a:rPr>
              <a:t>+</a:t>
            </a:r>
            <a:r>
              <a:rPr lang="en-US" sz="1600" b="0" dirty="0">
                <a:latin typeface="Symbol" panose="05050102010706020507" pitchFamily="18" charset="2"/>
                <a:ea typeface="Calibri" panose="020F0502020204030204" pitchFamily="34" charset="0"/>
                <a:cs typeface="Symbol" panose="05050102010706020507" pitchFamily="18" charset="2"/>
              </a:rPr>
              <a:t> </a:t>
            </a:r>
            <a:r>
              <a:rPr lang="en-US" sz="1600" b="0" dirty="0">
                <a:latin typeface="Symbol" panose="05050102010706020507" pitchFamily="18" charset="2"/>
                <a:ea typeface="Calibri" panose="020F0502020204030204" pitchFamily="34" charset="0"/>
                <a:cs typeface="Calibri" panose="020F0502020204030204" pitchFamily="34" charset="0"/>
              </a:rPr>
              <a:t>b </a:t>
            </a:r>
            <a:r>
              <a:rPr lang="en-US" sz="1600" b="0" dirty="0">
                <a:latin typeface="Calibri" panose="020F0502020204030204" pitchFamily="34" charset="0"/>
                <a:ea typeface="Calibri" panose="020F0502020204030204" pitchFamily="34" charset="0"/>
                <a:cs typeface="Calibri" panose="020F0502020204030204" pitchFamily="34" charset="0"/>
              </a:rPr>
              <a:t>means </a:t>
            </a:r>
            <a:r>
              <a:rPr lang="en-US" sz="1600" b="0" dirty="0">
                <a:latin typeface="Symbol" panose="05050102010706020507" pitchFamily="18" charset="2"/>
                <a:ea typeface="Calibri" panose="020F0502020204030204" pitchFamily="34" charset="0"/>
                <a:cs typeface="Calibri" panose="020F0502020204030204" pitchFamily="34" charset="0"/>
              </a:rPr>
              <a:t>b</a:t>
            </a:r>
            <a:r>
              <a:rPr lang="en-US" sz="1600" b="0" dirty="0">
                <a:latin typeface="Calibri" panose="020F0502020204030204" pitchFamily="34" charset="0"/>
                <a:ea typeface="Calibri" panose="020F0502020204030204" pitchFamily="34" charset="0"/>
                <a:cs typeface="Calibri" panose="020F0502020204030204" pitchFamily="34" charset="0"/>
              </a:rPr>
              <a:t> is reachable from </a:t>
            </a:r>
            <a:r>
              <a:rPr lang="en-US" sz="1600" b="0" dirty="0">
                <a:latin typeface="Symbol" panose="05050102010706020507" pitchFamily="18" charset="2"/>
                <a:ea typeface="Calibri" panose="020F0502020204030204" pitchFamily="34" charset="0"/>
                <a:cs typeface="Calibri" panose="020F0502020204030204" pitchFamily="34" charset="0"/>
              </a:rPr>
              <a:t>a</a:t>
            </a:r>
            <a:r>
              <a:rPr lang="en-US" sz="1600" b="0" dirty="0">
                <a:latin typeface="Calibri" panose="020F0502020204030204" pitchFamily="34" charset="0"/>
                <a:ea typeface="Calibri" panose="020F0502020204030204" pitchFamily="34" charset="0"/>
                <a:cs typeface="Calibri" panose="020F0502020204030204" pitchFamily="34" charset="0"/>
              </a:rPr>
              <a:t> by one or more derivation steps.</a:t>
            </a:r>
            <a:endParaRPr lang="tr-TR" sz="1400" b="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600" b="0" dirty="0">
                <a:latin typeface="Symbol" panose="05050102010706020507" pitchFamily="18" charset="2"/>
                <a:ea typeface="Calibri" panose="020F0502020204030204" pitchFamily="34" charset="0"/>
                <a:cs typeface="Calibri" panose="020F0502020204030204" pitchFamily="34" charset="0"/>
              </a:rPr>
              <a:t>a</a:t>
            </a:r>
            <a:r>
              <a:rPr lang="en-US" sz="1600" b="0" dirty="0">
                <a:latin typeface="Calibri" panose="020F0502020204030204" pitchFamily="34" charset="0"/>
                <a:ea typeface="Calibri" panose="020F0502020204030204" pitchFamily="34" charset="0"/>
                <a:cs typeface="Calibri" panose="020F0502020204030204" pitchFamily="34" charset="0"/>
              </a:rPr>
              <a:t> </a:t>
            </a:r>
            <a:r>
              <a:rPr lang="en-US" sz="1600" b="0" dirty="0">
                <a:latin typeface="Symbol" panose="05050102010706020507" pitchFamily="18" charset="2"/>
                <a:ea typeface="Calibri" panose="020F0502020204030204" pitchFamily="34" charset="0"/>
                <a:cs typeface="Symbol" panose="05050102010706020507" pitchFamily="18" charset="2"/>
              </a:rPr>
              <a:t>Þ</a:t>
            </a:r>
            <a:r>
              <a:rPr lang="en-US" sz="1600" b="0" baseline="30000" dirty="0">
                <a:latin typeface="Symbol" panose="05050102010706020507" pitchFamily="18" charset="2"/>
                <a:ea typeface="Calibri" panose="020F0502020204030204" pitchFamily="34" charset="0"/>
                <a:cs typeface="Symbol" panose="05050102010706020507" pitchFamily="18" charset="2"/>
              </a:rPr>
              <a:t>*</a:t>
            </a:r>
            <a:r>
              <a:rPr lang="en-US" sz="1600" b="0" dirty="0">
                <a:latin typeface="Symbol" panose="05050102010706020507" pitchFamily="18" charset="2"/>
                <a:ea typeface="Calibri" panose="020F0502020204030204" pitchFamily="34" charset="0"/>
                <a:cs typeface="Symbol" panose="05050102010706020507" pitchFamily="18" charset="2"/>
              </a:rPr>
              <a:t> </a:t>
            </a:r>
            <a:r>
              <a:rPr lang="en-US" sz="1600" b="0" dirty="0">
                <a:latin typeface="Symbol" panose="05050102010706020507" pitchFamily="18" charset="2"/>
                <a:ea typeface="Calibri" panose="020F0502020204030204" pitchFamily="34" charset="0"/>
                <a:cs typeface="Calibri" panose="020F0502020204030204" pitchFamily="34" charset="0"/>
              </a:rPr>
              <a:t>b </a:t>
            </a:r>
            <a:r>
              <a:rPr lang="en-US" sz="1600" b="0" dirty="0">
                <a:latin typeface="Calibri" panose="020F0502020204030204" pitchFamily="34" charset="0"/>
                <a:ea typeface="Calibri" panose="020F0502020204030204" pitchFamily="34" charset="0"/>
                <a:cs typeface="Calibri" panose="020F0502020204030204" pitchFamily="34" charset="0"/>
              </a:rPr>
              <a:t>and</a:t>
            </a:r>
            <a:r>
              <a:rPr lang="en-US" sz="1600" b="0" dirty="0">
                <a:latin typeface="Symbol" panose="05050102010706020507" pitchFamily="18" charset="2"/>
                <a:ea typeface="Calibri" panose="020F0502020204030204" pitchFamily="34" charset="0"/>
                <a:cs typeface="Calibri" panose="020F0502020204030204" pitchFamily="34" charset="0"/>
              </a:rPr>
              <a:t> b</a:t>
            </a:r>
            <a:r>
              <a:rPr lang="en-US" sz="1600" b="0" dirty="0">
                <a:latin typeface="Calibri" panose="020F0502020204030204" pitchFamily="34" charset="0"/>
                <a:ea typeface="Calibri" panose="020F0502020204030204" pitchFamily="34" charset="0"/>
                <a:cs typeface="Calibri" panose="020F0502020204030204" pitchFamily="34" charset="0"/>
              </a:rPr>
              <a:t> </a:t>
            </a:r>
            <a:r>
              <a:rPr lang="en-US" sz="1600" b="0" dirty="0">
                <a:latin typeface="Symbol" panose="05050102010706020507" pitchFamily="18" charset="2"/>
                <a:ea typeface="Calibri" panose="020F0502020204030204" pitchFamily="34" charset="0"/>
                <a:cs typeface="Symbol" panose="05050102010706020507" pitchFamily="18" charset="2"/>
              </a:rPr>
              <a:t>Þ</a:t>
            </a:r>
            <a:r>
              <a:rPr lang="en-US" sz="1600" b="0" baseline="30000" dirty="0">
                <a:latin typeface="Symbol" panose="05050102010706020507" pitchFamily="18" charset="2"/>
                <a:ea typeface="Calibri" panose="020F0502020204030204" pitchFamily="34" charset="0"/>
                <a:cs typeface="Symbol" panose="05050102010706020507" pitchFamily="18" charset="2"/>
              </a:rPr>
              <a:t>*</a:t>
            </a:r>
            <a:r>
              <a:rPr lang="en-US" sz="1600" b="0" dirty="0">
                <a:latin typeface="Symbol" panose="05050102010706020507" pitchFamily="18" charset="2"/>
                <a:ea typeface="Calibri" panose="020F0502020204030204" pitchFamily="34" charset="0"/>
                <a:cs typeface="Symbol" panose="05050102010706020507" pitchFamily="18" charset="2"/>
              </a:rPr>
              <a:t> </a:t>
            </a:r>
            <a:r>
              <a:rPr lang="en-US" sz="1600" b="0" dirty="0">
                <a:latin typeface="Symbol" panose="05050102010706020507" pitchFamily="18" charset="2"/>
                <a:ea typeface="Calibri" panose="020F0502020204030204" pitchFamily="34" charset="0"/>
                <a:cs typeface="Calibri" panose="020F0502020204030204" pitchFamily="34" charset="0"/>
              </a:rPr>
              <a:t>g </a:t>
            </a:r>
            <a:r>
              <a:rPr lang="en-US" sz="1600" b="0" dirty="0">
                <a:latin typeface="Calibri" panose="020F0502020204030204" pitchFamily="34" charset="0"/>
                <a:ea typeface="Calibri" panose="020F0502020204030204" pitchFamily="34" charset="0"/>
                <a:cs typeface="Calibri" panose="020F0502020204030204" pitchFamily="34" charset="0"/>
              </a:rPr>
              <a:t>then </a:t>
            </a:r>
            <a:r>
              <a:rPr lang="en-US" sz="1600" b="0" dirty="0">
                <a:latin typeface="Symbol" panose="05050102010706020507" pitchFamily="18" charset="2"/>
                <a:ea typeface="Calibri" panose="020F0502020204030204" pitchFamily="34" charset="0"/>
                <a:cs typeface="Calibri" panose="020F0502020204030204" pitchFamily="34" charset="0"/>
              </a:rPr>
              <a:t>a</a:t>
            </a:r>
            <a:r>
              <a:rPr lang="en-US" sz="1600" b="0" dirty="0">
                <a:latin typeface="Calibri" panose="020F0502020204030204" pitchFamily="34" charset="0"/>
                <a:ea typeface="Calibri" panose="020F0502020204030204" pitchFamily="34" charset="0"/>
                <a:cs typeface="Calibri" panose="020F0502020204030204" pitchFamily="34" charset="0"/>
              </a:rPr>
              <a:t> </a:t>
            </a:r>
            <a:r>
              <a:rPr lang="en-US" sz="1600" b="0" dirty="0">
                <a:latin typeface="Symbol" panose="05050102010706020507" pitchFamily="18" charset="2"/>
                <a:ea typeface="Calibri" panose="020F0502020204030204" pitchFamily="34" charset="0"/>
                <a:cs typeface="Symbol" panose="05050102010706020507" pitchFamily="18" charset="2"/>
              </a:rPr>
              <a:t>Þ</a:t>
            </a:r>
            <a:r>
              <a:rPr lang="en-US" sz="1600" b="0" baseline="30000" dirty="0">
                <a:latin typeface="Symbol" panose="05050102010706020507" pitchFamily="18" charset="2"/>
                <a:ea typeface="Calibri" panose="020F0502020204030204" pitchFamily="34" charset="0"/>
                <a:cs typeface="Symbol" panose="05050102010706020507" pitchFamily="18" charset="2"/>
              </a:rPr>
              <a:t>* </a:t>
            </a:r>
            <a:r>
              <a:rPr lang="en-US" sz="1600" b="0" dirty="0">
                <a:latin typeface="Symbol" panose="05050102010706020507" pitchFamily="18" charset="2"/>
                <a:ea typeface="Calibri" panose="020F0502020204030204" pitchFamily="34" charset="0"/>
                <a:cs typeface="Symbol" panose="05050102010706020507" pitchFamily="18" charset="2"/>
              </a:rPr>
              <a:t>g</a:t>
            </a:r>
            <a:endParaRPr lang="tr-TR" sz="1400" b="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074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Derivations</a:t>
            </a:r>
            <a:r>
              <a:rPr lang="en-GB" sz="4000" b="1" dirty="0" smtClean="0">
                <a:solidFill>
                  <a:srgbClr val="3ECF29"/>
                </a:solidFill>
              </a:rPr>
              <a:t/>
            </a:r>
            <a:br>
              <a:rPr lang="en-GB" sz="4000" b="1" dirty="0" smtClean="0">
                <a:solidFill>
                  <a:srgbClr val="3ECF29"/>
                </a:solidFill>
              </a:rPr>
            </a:br>
            <a:r>
              <a:rPr lang="en-GB" sz="2000" b="1" dirty="0" smtClean="0">
                <a:solidFill>
                  <a:srgbClr val="3ECF29"/>
                </a:solidFill>
              </a:rPr>
              <a:t>LMD, RMD, Left and Right Sentential Forms</a:t>
            </a:r>
            <a:endParaRPr lang="en-GB" sz="4000" b="1" dirty="0">
              <a:solidFill>
                <a:srgbClr val="3ECF29"/>
              </a:solidFill>
            </a:endParaRPr>
          </a:p>
        </p:txBody>
      </p:sp>
      <p:sp>
        <p:nvSpPr>
          <p:cNvPr id="8" name="TextBox 7"/>
          <p:cNvSpPr txBox="1"/>
          <p:nvPr/>
        </p:nvSpPr>
        <p:spPr>
          <a:xfrm>
            <a:off x="1999986" y="1524000"/>
            <a:ext cx="683921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1800" b="0" dirty="0" smtClean="0"/>
              <a:t>Leftmost Derivation (LMD) chooses the leftmost variable.</a:t>
            </a:r>
          </a:p>
          <a:p>
            <a:r>
              <a:rPr lang="en-US" sz="1800" b="0" dirty="0" smtClean="0"/>
              <a:t>Rightmost </a:t>
            </a:r>
            <a:r>
              <a:rPr lang="en-US" sz="1800" b="0" dirty="0"/>
              <a:t>Derivation </a:t>
            </a:r>
            <a:r>
              <a:rPr lang="en-US" sz="1800" b="0" dirty="0" smtClean="0"/>
              <a:t>(RMD</a:t>
            </a:r>
            <a:r>
              <a:rPr lang="en-US" sz="1800" b="0" dirty="0"/>
              <a:t>) chooses </a:t>
            </a:r>
            <a:r>
              <a:rPr lang="en-US" sz="1800" b="0" dirty="0" smtClean="0"/>
              <a:t>the rightmost </a:t>
            </a:r>
            <a:r>
              <a:rPr lang="en-US" sz="1800" b="0" dirty="0"/>
              <a:t>variable</a:t>
            </a:r>
            <a:r>
              <a:rPr lang="en-US" sz="1800" b="0" dirty="0" smtClean="0"/>
              <a:t>.</a:t>
            </a:r>
          </a:p>
          <a:p>
            <a:r>
              <a:rPr lang="en-US" sz="1800" b="0" dirty="0" smtClean="0"/>
              <a:t>Any step in LMD is leftmost sentential form.</a:t>
            </a:r>
          </a:p>
          <a:p>
            <a:r>
              <a:rPr lang="en-US" sz="1800" b="0" dirty="0" smtClean="0"/>
              <a:t>Any step in RMD is rightmost sentential form.</a:t>
            </a:r>
            <a:endParaRPr lang="en-US" b="0" dirty="0"/>
          </a:p>
          <a:p>
            <a:endParaRPr lang="en-US" b="0" dirty="0" smtClean="0"/>
          </a:p>
        </p:txBody>
      </p:sp>
      <p:sp>
        <p:nvSpPr>
          <p:cNvPr id="13" name="Rectangle 12"/>
          <p:cNvSpPr/>
          <p:nvPr/>
        </p:nvSpPr>
        <p:spPr>
          <a:xfrm>
            <a:off x="1999986" y="3429000"/>
            <a:ext cx="4572000" cy="2308324"/>
          </a:xfrm>
          <a:prstGeom prst="rect">
            <a:avLst/>
          </a:prstGeom>
        </p:spPr>
        <p:txBody>
          <a:bodyPr>
            <a:spAutoFit/>
          </a:bodyPr>
          <a:lstStyle/>
          <a:p>
            <a:r>
              <a:rPr lang="en-US" dirty="0" smtClean="0"/>
              <a:t>Finding sentence </a:t>
            </a:r>
            <a:r>
              <a:rPr lang="en-US" dirty="0" err="1" smtClean="0"/>
              <a:t>aaba</a:t>
            </a:r>
            <a:r>
              <a:rPr lang="en-US" dirty="0" smtClean="0"/>
              <a:t> by G1</a:t>
            </a:r>
          </a:p>
          <a:p>
            <a:endParaRPr lang="en-US" dirty="0" smtClean="0"/>
          </a:p>
          <a:p>
            <a:r>
              <a:rPr lang="en-US" dirty="0" smtClean="0">
                <a:solidFill>
                  <a:srgbClr val="FF0000"/>
                </a:solidFill>
              </a:rPr>
              <a:t>S</a:t>
            </a:r>
            <a:r>
              <a:rPr lang="en-US" dirty="0" smtClean="0"/>
              <a:t> use S </a:t>
            </a:r>
            <a:r>
              <a:rPr lang="en-US" dirty="0">
                <a:latin typeface="Symbol" panose="05050102010706020507" pitchFamily="18" charset="2"/>
              </a:rPr>
              <a:t></a:t>
            </a:r>
            <a:r>
              <a:rPr lang="en-US" dirty="0" smtClean="0"/>
              <a:t> </a:t>
            </a:r>
            <a:r>
              <a:rPr lang="en-US" dirty="0" err="1"/>
              <a:t>aA</a:t>
            </a:r>
            <a:endParaRPr lang="en-US" dirty="0"/>
          </a:p>
          <a:p>
            <a:r>
              <a:rPr lang="en-US" dirty="0" err="1"/>
              <a:t>a</a:t>
            </a:r>
            <a:r>
              <a:rPr lang="en-US" dirty="0" err="1">
                <a:solidFill>
                  <a:srgbClr val="FF0000"/>
                </a:solidFill>
              </a:rPr>
              <a:t>A</a:t>
            </a:r>
            <a:r>
              <a:rPr lang="en-US" dirty="0"/>
              <a:t> </a:t>
            </a:r>
            <a:r>
              <a:rPr lang="en-US" dirty="0" smtClean="0"/>
              <a:t>use A </a:t>
            </a:r>
            <a:r>
              <a:rPr lang="en-US" dirty="0">
                <a:latin typeface="Symbol" panose="05050102010706020507" pitchFamily="18" charset="2"/>
              </a:rPr>
              <a:t></a:t>
            </a:r>
            <a:r>
              <a:rPr lang="en-US" dirty="0" smtClean="0"/>
              <a:t> </a:t>
            </a:r>
            <a:r>
              <a:rPr lang="en-US" dirty="0" err="1"/>
              <a:t>aA</a:t>
            </a:r>
            <a:endParaRPr lang="en-US" dirty="0"/>
          </a:p>
          <a:p>
            <a:r>
              <a:rPr lang="en-US" dirty="0" err="1"/>
              <a:t>aa</a:t>
            </a:r>
            <a:r>
              <a:rPr lang="en-US" dirty="0" err="1">
                <a:solidFill>
                  <a:srgbClr val="FF0000"/>
                </a:solidFill>
              </a:rPr>
              <a:t>A</a:t>
            </a:r>
            <a:r>
              <a:rPr lang="en-US" dirty="0"/>
              <a:t> </a:t>
            </a:r>
            <a:r>
              <a:rPr lang="en-US" dirty="0" smtClean="0"/>
              <a:t>use </a:t>
            </a:r>
            <a:r>
              <a:rPr lang="en-US" dirty="0"/>
              <a:t>A </a:t>
            </a:r>
            <a:r>
              <a:rPr lang="en-US" dirty="0">
                <a:latin typeface="Symbol" panose="05050102010706020507" pitchFamily="18" charset="2"/>
              </a:rPr>
              <a:t></a:t>
            </a:r>
            <a:r>
              <a:rPr lang="en-US" dirty="0" smtClean="0"/>
              <a:t> </a:t>
            </a:r>
            <a:r>
              <a:rPr lang="en-US" dirty="0" err="1"/>
              <a:t>bA</a:t>
            </a:r>
            <a:endParaRPr lang="en-US" dirty="0"/>
          </a:p>
          <a:p>
            <a:r>
              <a:rPr lang="en-US" dirty="0" err="1"/>
              <a:t>aab</a:t>
            </a:r>
            <a:r>
              <a:rPr lang="en-US" dirty="0" err="1">
                <a:solidFill>
                  <a:srgbClr val="FF0000"/>
                </a:solidFill>
              </a:rPr>
              <a:t>A</a:t>
            </a:r>
            <a:r>
              <a:rPr lang="en-US" dirty="0"/>
              <a:t> </a:t>
            </a:r>
            <a:r>
              <a:rPr lang="en-US" dirty="0" smtClean="0"/>
              <a:t>use A </a:t>
            </a:r>
            <a:r>
              <a:rPr lang="en-US" dirty="0">
                <a:latin typeface="Symbol" panose="05050102010706020507" pitchFamily="18" charset="2"/>
              </a:rPr>
              <a:t></a:t>
            </a:r>
            <a:r>
              <a:rPr lang="en-US" dirty="0" smtClean="0"/>
              <a:t> </a:t>
            </a:r>
            <a:r>
              <a:rPr lang="en-US" dirty="0" err="1" smtClean="0"/>
              <a:t>aA</a:t>
            </a:r>
            <a:endParaRPr lang="en-US" dirty="0"/>
          </a:p>
          <a:p>
            <a:r>
              <a:rPr lang="en-US" dirty="0" err="1" smtClean="0"/>
              <a:t>aaba</a:t>
            </a:r>
            <a:r>
              <a:rPr lang="en-US" dirty="0" err="1" smtClean="0">
                <a:solidFill>
                  <a:srgbClr val="FF0000"/>
                </a:solidFill>
              </a:rPr>
              <a:t>A</a:t>
            </a:r>
            <a:r>
              <a:rPr lang="en-US" dirty="0" smtClean="0"/>
              <a:t> use A </a:t>
            </a:r>
            <a:r>
              <a:rPr lang="en-US" dirty="0">
                <a:latin typeface="Symbol" panose="05050102010706020507" pitchFamily="18" charset="2"/>
              </a:rPr>
              <a:t></a:t>
            </a:r>
            <a:r>
              <a:rPr lang="en-US" dirty="0" smtClean="0"/>
              <a:t> </a:t>
            </a:r>
            <a:r>
              <a:rPr lang="el-GR" dirty="0" smtClean="0"/>
              <a:t>ε</a:t>
            </a:r>
            <a:endParaRPr lang="en-US" dirty="0" smtClean="0"/>
          </a:p>
          <a:p>
            <a:r>
              <a:rPr lang="en-US" dirty="0" err="1" smtClean="0"/>
              <a:t>aaba</a:t>
            </a:r>
            <a:endParaRPr lang="en-GB" dirty="0"/>
          </a:p>
        </p:txBody>
      </p:sp>
    </p:spTree>
    <p:extLst>
      <p:ext uri="{BB962C8B-B14F-4D97-AF65-F5344CB8AC3E}">
        <p14:creationId xmlns:p14="http://schemas.microsoft.com/office/powerpoint/2010/main" val="3522809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Parse Trees</a:t>
            </a:r>
            <a:endParaRPr lang="en-GB" sz="4000" b="1" dirty="0">
              <a:solidFill>
                <a:srgbClr val="3ECF29"/>
              </a:solidFill>
            </a:endParaRPr>
          </a:p>
        </p:txBody>
      </p:sp>
      <p:sp>
        <p:nvSpPr>
          <p:cNvPr id="8" name="TextBox 7"/>
          <p:cNvSpPr txBox="1"/>
          <p:nvPr/>
        </p:nvSpPr>
        <p:spPr>
          <a:xfrm>
            <a:off x="1999986" y="1524000"/>
            <a:ext cx="6839214" cy="77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1800" b="0" dirty="0"/>
              <a:t>Successive steps taken in a derivation can be represented with help of trees, which are known as parse trees.</a:t>
            </a:r>
          </a:p>
          <a:p>
            <a:endParaRPr lang="en-US" b="0" dirty="0" smtClean="0"/>
          </a:p>
        </p:txBody>
      </p:sp>
      <p:sp>
        <p:nvSpPr>
          <p:cNvPr id="13" name="Rectangle 12"/>
          <p:cNvSpPr/>
          <p:nvPr/>
        </p:nvSpPr>
        <p:spPr>
          <a:xfrm>
            <a:off x="1908175" y="2971800"/>
            <a:ext cx="4572000" cy="2585323"/>
          </a:xfrm>
          <a:prstGeom prst="rect">
            <a:avLst/>
          </a:prstGeom>
        </p:spPr>
        <p:txBody>
          <a:bodyPr>
            <a:spAutoFit/>
          </a:bodyPr>
          <a:lstStyle/>
          <a:p>
            <a:r>
              <a:rPr lang="en-US" dirty="0" smtClean="0"/>
              <a:t>G: </a:t>
            </a:r>
            <a:r>
              <a:rPr lang="en-US" b="0" dirty="0" smtClean="0"/>
              <a:t>E</a:t>
            </a:r>
            <a:r>
              <a:rPr lang="en-US" dirty="0" smtClean="0"/>
              <a:t> </a:t>
            </a:r>
            <a:r>
              <a:rPr lang="en-US" dirty="0">
                <a:latin typeface="Symbol" panose="05050102010706020507" pitchFamily="18" charset="2"/>
              </a:rPr>
              <a:t>®</a:t>
            </a:r>
            <a:r>
              <a:rPr lang="en-US" dirty="0"/>
              <a:t>  </a:t>
            </a:r>
            <a:r>
              <a:rPr lang="en-US" b="0" dirty="0"/>
              <a:t>E</a:t>
            </a:r>
            <a:r>
              <a:rPr lang="en-US" dirty="0"/>
              <a:t> + </a:t>
            </a:r>
            <a:r>
              <a:rPr lang="en-US" b="0" dirty="0"/>
              <a:t>E</a:t>
            </a:r>
            <a:r>
              <a:rPr lang="en-US" dirty="0"/>
              <a:t> </a:t>
            </a:r>
            <a:r>
              <a:rPr lang="en-US" b="0" dirty="0"/>
              <a:t>I E</a:t>
            </a:r>
            <a:r>
              <a:rPr lang="en-US" dirty="0"/>
              <a:t> * </a:t>
            </a:r>
            <a:r>
              <a:rPr lang="en-US" b="0" dirty="0"/>
              <a:t>E I</a:t>
            </a:r>
            <a:r>
              <a:rPr lang="en-US" dirty="0"/>
              <a:t> </a:t>
            </a:r>
            <a:r>
              <a:rPr lang="en-US" dirty="0" smtClean="0"/>
              <a:t>- </a:t>
            </a:r>
            <a:r>
              <a:rPr lang="en-US" b="0" dirty="0"/>
              <a:t>E </a:t>
            </a:r>
            <a:r>
              <a:rPr lang="en-US" b="0" dirty="0" smtClean="0"/>
              <a:t>I </a:t>
            </a:r>
            <a:r>
              <a:rPr lang="en-US" dirty="0" smtClean="0"/>
              <a:t>( </a:t>
            </a:r>
            <a:r>
              <a:rPr lang="en-US" b="0" dirty="0"/>
              <a:t>E</a:t>
            </a:r>
            <a:r>
              <a:rPr lang="en-US" dirty="0"/>
              <a:t> ) </a:t>
            </a:r>
            <a:r>
              <a:rPr lang="en-US" b="0" dirty="0"/>
              <a:t>I</a:t>
            </a:r>
            <a:r>
              <a:rPr lang="en-US" dirty="0"/>
              <a:t> </a:t>
            </a:r>
            <a:r>
              <a:rPr lang="en-US" dirty="0" smtClean="0"/>
              <a:t>id</a:t>
            </a:r>
          </a:p>
          <a:p>
            <a:endParaRPr lang="en-US" dirty="0" smtClean="0"/>
          </a:p>
          <a:p>
            <a:r>
              <a:rPr lang="en-US" b="0" dirty="0" smtClean="0"/>
              <a:t>E</a:t>
            </a:r>
            <a:r>
              <a:rPr lang="en-US" dirty="0" smtClean="0"/>
              <a:t> </a:t>
            </a:r>
            <a:r>
              <a:rPr lang="en-US" dirty="0">
                <a:latin typeface="Symbol" panose="05050102010706020507" pitchFamily="18" charset="2"/>
              </a:rPr>
              <a:t>®</a:t>
            </a:r>
            <a:r>
              <a:rPr lang="en-US" dirty="0"/>
              <a:t> </a:t>
            </a:r>
            <a:r>
              <a:rPr lang="en-US" b="0" dirty="0" smtClean="0"/>
              <a:t>E</a:t>
            </a:r>
            <a:r>
              <a:rPr lang="en-US" dirty="0" smtClean="0"/>
              <a:t> </a:t>
            </a:r>
            <a:r>
              <a:rPr lang="en-US" dirty="0"/>
              <a:t>+ </a:t>
            </a:r>
            <a:r>
              <a:rPr lang="en-US" b="0" dirty="0" smtClean="0"/>
              <a:t>E</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b="0" dirty="0" smtClean="0"/>
              <a:t>E</a:t>
            </a:r>
            <a:r>
              <a:rPr lang="en-US" dirty="0" smtClean="0"/>
              <a:t> </a:t>
            </a:r>
            <a:r>
              <a:rPr lang="en-US" dirty="0"/>
              <a:t>* </a:t>
            </a:r>
            <a:r>
              <a:rPr lang="en-US" b="0" dirty="0" smtClean="0"/>
              <a:t>E</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dirty="0" smtClean="0"/>
              <a:t>- </a:t>
            </a:r>
            <a:r>
              <a:rPr lang="en-US" b="0" dirty="0" smtClean="0"/>
              <a:t>E</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dirty="0" smtClean="0"/>
              <a:t>( </a:t>
            </a:r>
            <a:r>
              <a:rPr lang="en-US" b="0" dirty="0"/>
              <a:t>E</a:t>
            </a:r>
            <a:r>
              <a:rPr lang="en-US" dirty="0"/>
              <a:t> </a:t>
            </a:r>
            <a:r>
              <a:rPr lang="en-US" dirty="0" smtClean="0"/>
              <a:t>)</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dirty="0" smtClean="0"/>
              <a:t>id</a:t>
            </a:r>
            <a:endParaRPr lang="en-US" dirty="0"/>
          </a:p>
          <a:p>
            <a:endParaRPr lang="en-US" dirty="0" smtClean="0"/>
          </a:p>
          <a:p>
            <a:r>
              <a:rPr lang="en-US" dirty="0" smtClean="0"/>
              <a:t>Input: - (id + id)</a:t>
            </a:r>
          </a:p>
        </p:txBody>
      </p:sp>
      <p:pic>
        <p:nvPicPr>
          <p:cNvPr id="3" name="Picture 2"/>
          <p:cNvPicPr>
            <a:picLocks noChangeAspect="1"/>
          </p:cNvPicPr>
          <p:nvPr/>
        </p:nvPicPr>
        <p:blipFill>
          <a:blip r:embed="rId3"/>
          <a:stretch>
            <a:fillRect/>
          </a:stretch>
        </p:blipFill>
        <p:spPr>
          <a:xfrm>
            <a:off x="5943600" y="3088123"/>
            <a:ext cx="2286000" cy="2352675"/>
          </a:xfrm>
          <a:prstGeom prst="rect">
            <a:avLst/>
          </a:prstGeom>
        </p:spPr>
      </p:pic>
      <p:sp>
        <p:nvSpPr>
          <p:cNvPr id="5" name="Rectangle 4"/>
          <p:cNvSpPr/>
          <p:nvPr/>
        </p:nvSpPr>
        <p:spPr>
          <a:xfrm>
            <a:off x="152400" y="6348233"/>
            <a:ext cx="7391400" cy="276999"/>
          </a:xfrm>
          <a:prstGeom prst="rect">
            <a:avLst/>
          </a:prstGeom>
        </p:spPr>
        <p:txBody>
          <a:bodyPr wrap="square">
            <a:spAutoFit/>
          </a:bodyPr>
          <a:lstStyle/>
          <a:p>
            <a:r>
              <a:rPr lang="en-GB" sz="1200" b="0" dirty="0" smtClean="0"/>
              <a:t>Example from </a:t>
            </a:r>
            <a:r>
              <a:rPr lang="en-US" sz="1200" b="0" dirty="0"/>
              <a:t>“</a:t>
            </a:r>
            <a:r>
              <a:rPr lang="en-US" sz="1200" b="0" dirty="0" err="1"/>
              <a:t>Aho</a:t>
            </a:r>
            <a:r>
              <a:rPr lang="en-US" sz="1200" b="0" dirty="0"/>
              <a:t>, A.V, Ullman J.D, </a:t>
            </a:r>
            <a:r>
              <a:rPr lang="en-US" sz="1200" b="0" dirty="0" err="1"/>
              <a:t>Sethi</a:t>
            </a:r>
            <a:r>
              <a:rPr lang="en-US" sz="1200" b="0" dirty="0"/>
              <a:t> R., Lam M.S; Dragon Book”</a:t>
            </a:r>
          </a:p>
        </p:txBody>
      </p:sp>
    </p:spTree>
    <p:extLst>
      <p:ext uri="{BB962C8B-B14F-4D97-AF65-F5344CB8AC3E}">
        <p14:creationId xmlns:p14="http://schemas.microsoft.com/office/powerpoint/2010/main" val="1011596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Ambiguity</a:t>
            </a:r>
            <a:endParaRPr lang="en-GB" sz="4000" b="1" dirty="0">
              <a:solidFill>
                <a:srgbClr val="3ECF29"/>
              </a:solidFill>
            </a:endParaRPr>
          </a:p>
        </p:txBody>
      </p:sp>
      <p:sp>
        <p:nvSpPr>
          <p:cNvPr id="8" name="TextBox 7"/>
          <p:cNvSpPr txBox="1"/>
          <p:nvPr/>
        </p:nvSpPr>
        <p:spPr>
          <a:xfrm>
            <a:off x="1999986" y="1524000"/>
            <a:ext cx="6839214" cy="77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1800" b="0" dirty="0" smtClean="0"/>
              <a:t>A </a:t>
            </a:r>
            <a:r>
              <a:rPr lang="en-US" sz="1800" b="0" dirty="0"/>
              <a:t>grammar that produces more than one parse tree for </a:t>
            </a:r>
            <a:r>
              <a:rPr lang="en-US" sz="1800" b="0" dirty="0" smtClean="0"/>
              <a:t>some sentence </a:t>
            </a:r>
            <a:r>
              <a:rPr lang="en-US" sz="1800" b="0" dirty="0"/>
              <a:t>is said to be </a:t>
            </a:r>
            <a:r>
              <a:rPr lang="en-US" sz="1800" b="0" dirty="0" smtClean="0"/>
              <a:t>ambiguous.</a:t>
            </a:r>
            <a:endParaRPr lang="en-US" b="0" dirty="0" smtClean="0"/>
          </a:p>
        </p:txBody>
      </p:sp>
      <p:sp>
        <p:nvSpPr>
          <p:cNvPr id="13" name="Rectangle 12"/>
          <p:cNvSpPr/>
          <p:nvPr/>
        </p:nvSpPr>
        <p:spPr>
          <a:xfrm>
            <a:off x="1908175" y="2971800"/>
            <a:ext cx="4572000" cy="2585323"/>
          </a:xfrm>
          <a:prstGeom prst="rect">
            <a:avLst/>
          </a:prstGeom>
        </p:spPr>
        <p:txBody>
          <a:bodyPr>
            <a:spAutoFit/>
          </a:bodyPr>
          <a:lstStyle/>
          <a:p>
            <a:r>
              <a:rPr lang="en-US" dirty="0" smtClean="0"/>
              <a:t>G: </a:t>
            </a:r>
            <a:r>
              <a:rPr lang="en-US" b="0" dirty="0" smtClean="0"/>
              <a:t>E</a:t>
            </a:r>
            <a:r>
              <a:rPr lang="en-US" dirty="0" smtClean="0"/>
              <a:t> </a:t>
            </a:r>
            <a:r>
              <a:rPr lang="en-US" dirty="0">
                <a:latin typeface="Symbol" panose="05050102010706020507" pitchFamily="18" charset="2"/>
              </a:rPr>
              <a:t>®</a:t>
            </a:r>
            <a:r>
              <a:rPr lang="en-US" dirty="0"/>
              <a:t>  </a:t>
            </a:r>
            <a:r>
              <a:rPr lang="en-US" b="0" dirty="0"/>
              <a:t>E</a:t>
            </a:r>
            <a:r>
              <a:rPr lang="en-US" dirty="0"/>
              <a:t> + </a:t>
            </a:r>
            <a:r>
              <a:rPr lang="en-US" b="0" dirty="0"/>
              <a:t>E</a:t>
            </a:r>
            <a:r>
              <a:rPr lang="en-US" dirty="0"/>
              <a:t> </a:t>
            </a:r>
            <a:r>
              <a:rPr lang="en-US" b="0" dirty="0"/>
              <a:t>I E</a:t>
            </a:r>
            <a:r>
              <a:rPr lang="en-US" dirty="0"/>
              <a:t> * </a:t>
            </a:r>
            <a:r>
              <a:rPr lang="en-US" b="0" dirty="0"/>
              <a:t>E I</a:t>
            </a:r>
            <a:r>
              <a:rPr lang="en-US" dirty="0"/>
              <a:t> </a:t>
            </a:r>
            <a:r>
              <a:rPr lang="en-US" dirty="0" smtClean="0"/>
              <a:t>- </a:t>
            </a:r>
            <a:r>
              <a:rPr lang="en-US" b="0" dirty="0"/>
              <a:t>E </a:t>
            </a:r>
            <a:r>
              <a:rPr lang="en-US" b="0" dirty="0" smtClean="0"/>
              <a:t>I </a:t>
            </a:r>
            <a:r>
              <a:rPr lang="en-US" dirty="0" smtClean="0"/>
              <a:t>( </a:t>
            </a:r>
            <a:r>
              <a:rPr lang="en-US" b="0" dirty="0"/>
              <a:t>E</a:t>
            </a:r>
            <a:r>
              <a:rPr lang="en-US" dirty="0"/>
              <a:t> ) </a:t>
            </a:r>
            <a:r>
              <a:rPr lang="en-US" b="0" dirty="0"/>
              <a:t>I</a:t>
            </a:r>
            <a:r>
              <a:rPr lang="en-US" dirty="0"/>
              <a:t> </a:t>
            </a:r>
            <a:r>
              <a:rPr lang="en-US" dirty="0" smtClean="0"/>
              <a:t>id</a:t>
            </a:r>
          </a:p>
          <a:p>
            <a:endParaRPr lang="en-US" dirty="0" smtClean="0"/>
          </a:p>
          <a:p>
            <a:r>
              <a:rPr lang="en-US" b="0" dirty="0" smtClean="0"/>
              <a:t>E</a:t>
            </a:r>
            <a:r>
              <a:rPr lang="en-US" dirty="0" smtClean="0"/>
              <a:t> </a:t>
            </a:r>
            <a:r>
              <a:rPr lang="en-US" dirty="0">
                <a:latin typeface="Symbol" panose="05050102010706020507" pitchFamily="18" charset="2"/>
              </a:rPr>
              <a:t>®</a:t>
            </a:r>
            <a:r>
              <a:rPr lang="en-US" dirty="0"/>
              <a:t> </a:t>
            </a:r>
            <a:r>
              <a:rPr lang="en-US" b="0" dirty="0" smtClean="0"/>
              <a:t>E</a:t>
            </a:r>
            <a:r>
              <a:rPr lang="en-US" dirty="0" smtClean="0"/>
              <a:t> </a:t>
            </a:r>
            <a:r>
              <a:rPr lang="en-US" dirty="0"/>
              <a:t>+ </a:t>
            </a:r>
            <a:r>
              <a:rPr lang="en-US" b="0" dirty="0" smtClean="0"/>
              <a:t>E</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b="0" dirty="0" smtClean="0"/>
              <a:t>E</a:t>
            </a:r>
            <a:r>
              <a:rPr lang="en-US" dirty="0" smtClean="0"/>
              <a:t> </a:t>
            </a:r>
            <a:r>
              <a:rPr lang="en-US" dirty="0"/>
              <a:t>* </a:t>
            </a:r>
            <a:r>
              <a:rPr lang="en-US" b="0" dirty="0" smtClean="0"/>
              <a:t>E</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dirty="0" smtClean="0"/>
              <a:t>- </a:t>
            </a:r>
            <a:r>
              <a:rPr lang="en-US" b="0" dirty="0" smtClean="0"/>
              <a:t>E</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dirty="0" smtClean="0"/>
              <a:t>( </a:t>
            </a:r>
            <a:r>
              <a:rPr lang="en-US" b="0" dirty="0"/>
              <a:t>E</a:t>
            </a:r>
            <a:r>
              <a:rPr lang="en-US" dirty="0"/>
              <a:t> </a:t>
            </a:r>
            <a:r>
              <a:rPr lang="en-US" dirty="0" smtClean="0"/>
              <a:t>)</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dirty="0" smtClean="0"/>
              <a:t>id</a:t>
            </a:r>
            <a:endParaRPr lang="en-US" dirty="0"/>
          </a:p>
          <a:p>
            <a:endParaRPr lang="en-US" dirty="0" smtClean="0"/>
          </a:p>
          <a:p>
            <a:r>
              <a:rPr lang="en-US" dirty="0" smtClean="0"/>
              <a:t>Input: </a:t>
            </a:r>
            <a:r>
              <a:rPr lang="en-GB" b="0" dirty="0"/>
              <a:t>id + id * id</a:t>
            </a:r>
            <a:endParaRPr lang="en-US" dirty="0" smtClean="0"/>
          </a:p>
        </p:txBody>
      </p:sp>
      <p:sp>
        <p:nvSpPr>
          <p:cNvPr id="6" name="Rectangle 5"/>
          <p:cNvSpPr/>
          <p:nvPr/>
        </p:nvSpPr>
        <p:spPr>
          <a:xfrm>
            <a:off x="152400" y="6348233"/>
            <a:ext cx="7391400" cy="276999"/>
          </a:xfrm>
          <a:prstGeom prst="rect">
            <a:avLst/>
          </a:prstGeom>
        </p:spPr>
        <p:txBody>
          <a:bodyPr wrap="square">
            <a:spAutoFit/>
          </a:bodyPr>
          <a:lstStyle/>
          <a:p>
            <a:r>
              <a:rPr lang="en-GB" sz="1200" b="0" dirty="0" smtClean="0"/>
              <a:t>Definition and example from </a:t>
            </a:r>
            <a:r>
              <a:rPr lang="en-US" sz="1200" b="0" dirty="0"/>
              <a:t>“</a:t>
            </a:r>
            <a:r>
              <a:rPr lang="en-US" sz="1200" b="0" dirty="0" err="1"/>
              <a:t>Aho</a:t>
            </a:r>
            <a:r>
              <a:rPr lang="en-US" sz="1200" b="0" dirty="0"/>
              <a:t>, A.V, Ullman J.D, </a:t>
            </a:r>
            <a:r>
              <a:rPr lang="en-US" sz="1200" b="0" dirty="0" err="1"/>
              <a:t>Sethi</a:t>
            </a:r>
            <a:r>
              <a:rPr lang="en-US" sz="1200" b="0" dirty="0"/>
              <a:t> R., Lam M.S; Dragon Book”</a:t>
            </a:r>
          </a:p>
        </p:txBody>
      </p:sp>
      <p:sp>
        <p:nvSpPr>
          <p:cNvPr id="4" name="TextBox 3"/>
          <p:cNvSpPr txBox="1"/>
          <p:nvPr/>
        </p:nvSpPr>
        <p:spPr>
          <a:xfrm>
            <a:off x="4572000" y="4983181"/>
            <a:ext cx="3425825" cy="646331"/>
          </a:xfrm>
          <a:prstGeom prst="rect">
            <a:avLst/>
          </a:prstGeom>
          <a:noFill/>
        </p:spPr>
        <p:txBody>
          <a:bodyPr wrap="square" rtlCol="0">
            <a:spAutoFit/>
          </a:bodyPr>
          <a:lstStyle/>
          <a:p>
            <a:r>
              <a:rPr lang="en-GB" dirty="0" smtClean="0"/>
              <a:t>Create leftmost derivations for this sentence!</a:t>
            </a:r>
            <a:endParaRPr lang="en-GB" dirty="0"/>
          </a:p>
        </p:txBody>
      </p:sp>
    </p:spTree>
    <p:extLst>
      <p:ext uri="{BB962C8B-B14F-4D97-AF65-F5344CB8AC3E}">
        <p14:creationId xmlns:p14="http://schemas.microsoft.com/office/powerpoint/2010/main" val="385167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Ambiguity</a:t>
            </a:r>
            <a:br>
              <a:rPr lang="en-US" sz="4000" b="1" dirty="0" smtClean="0">
                <a:solidFill>
                  <a:srgbClr val="3ECF29"/>
                </a:solidFill>
              </a:rPr>
            </a:br>
            <a:r>
              <a:rPr lang="en-US" sz="2000" b="1" dirty="0" smtClean="0">
                <a:solidFill>
                  <a:srgbClr val="3ECF29"/>
                </a:solidFill>
              </a:rPr>
              <a:t>Elimination</a:t>
            </a:r>
            <a:endParaRPr lang="en-GB" sz="2000" b="1" dirty="0">
              <a:solidFill>
                <a:srgbClr val="3ECF29"/>
              </a:solidFill>
            </a:endParaRPr>
          </a:p>
        </p:txBody>
      </p:sp>
      <p:sp>
        <p:nvSpPr>
          <p:cNvPr id="13" name="Rectangle 12"/>
          <p:cNvSpPr/>
          <p:nvPr/>
        </p:nvSpPr>
        <p:spPr>
          <a:xfrm>
            <a:off x="457200" y="2674856"/>
            <a:ext cx="3962400" cy="2308324"/>
          </a:xfrm>
          <a:prstGeom prst="rect">
            <a:avLst/>
          </a:prstGeom>
        </p:spPr>
        <p:txBody>
          <a:bodyPr wrap="square">
            <a:spAutoFit/>
          </a:bodyPr>
          <a:lstStyle/>
          <a:p>
            <a:r>
              <a:rPr lang="en-US" dirty="0" smtClean="0"/>
              <a:t>G: </a:t>
            </a:r>
          </a:p>
          <a:p>
            <a:r>
              <a:rPr lang="en-US" b="0" dirty="0" smtClean="0"/>
              <a:t>E</a:t>
            </a:r>
            <a:r>
              <a:rPr lang="en-US" dirty="0" smtClean="0"/>
              <a:t> </a:t>
            </a:r>
            <a:r>
              <a:rPr lang="en-US" dirty="0">
                <a:latin typeface="Symbol" panose="05050102010706020507" pitchFamily="18" charset="2"/>
              </a:rPr>
              <a:t>®</a:t>
            </a:r>
            <a:r>
              <a:rPr lang="en-US" dirty="0"/>
              <a:t>  </a:t>
            </a:r>
            <a:r>
              <a:rPr lang="en-US" b="0" dirty="0"/>
              <a:t>E</a:t>
            </a:r>
            <a:r>
              <a:rPr lang="en-US" dirty="0"/>
              <a:t> + </a:t>
            </a:r>
            <a:r>
              <a:rPr lang="en-US" b="0" dirty="0"/>
              <a:t>E</a:t>
            </a:r>
            <a:r>
              <a:rPr lang="en-US" dirty="0"/>
              <a:t> </a:t>
            </a:r>
            <a:r>
              <a:rPr lang="en-US" b="0" dirty="0"/>
              <a:t>I E</a:t>
            </a:r>
            <a:r>
              <a:rPr lang="en-US" dirty="0"/>
              <a:t> * </a:t>
            </a:r>
            <a:r>
              <a:rPr lang="en-US" b="0" dirty="0"/>
              <a:t>E I</a:t>
            </a:r>
            <a:r>
              <a:rPr lang="en-US" dirty="0"/>
              <a:t> </a:t>
            </a:r>
            <a:r>
              <a:rPr lang="en-US" dirty="0" smtClean="0"/>
              <a:t>- </a:t>
            </a:r>
            <a:r>
              <a:rPr lang="en-US" b="0" dirty="0"/>
              <a:t>E </a:t>
            </a:r>
            <a:r>
              <a:rPr lang="en-US" b="0" dirty="0" smtClean="0"/>
              <a:t>I </a:t>
            </a:r>
            <a:r>
              <a:rPr lang="en-US" dirty="0" smtClean="0"/>
              <a:t>( </a:t>
            </a:r>
            <a:r>
              <a:rPr lang="en-US" b="0" dirty="0"/>
              <a:t>E</a:t>
            </a:r>
            <a:r>
              <a:rPr lang="en-US" dirty="0"/>
              <a:t> ) </a:t>
            </a:r>
            <a:r>
              <a:rPr lang="en-US" b="0" dirty="0"/>
              <a:t>I</a:t>
            </a:r>
            <a:r>
              <a:rPr lang="en-US" dirty="0"/>
              <a:t> </a:t>
            </a:r>
            <a:r>
              <a:rPr lang="en-US" dirty="0" smtClean="0"/>
              <a:t>id</a:t>
            </a:r>
          </a:p>
          <a:p>
            <a:endParaRPr lang="en-US" dirty="0" smtClean="0"/>
          </a:p>
          <a:p>
            <a:r>
              <a:rPr lang="en-US" b="0" dirty="0" smtClean="0"/>
              <a:t>E</a:t>
            </a:r>
            <a:r>
              <a:rPr lang="en-US" dirty="0" smtClean="0"/>
              <a:t> </a:t>
            </a:r>
            <a:r>
              <a:rPr lang="en-US" dirty="0">
                <a:latin typeface="Symbol" panose="05050102010706020507" pitchFamily="18" charset="2"/>
              </a:rPr>
              <a:t>®</a:t>
            </a:r>
            <a:r>
              <a:rPr lang="en-US" dirty="0"/>
              <a:t> </a:t>
            </a:r>
            <a:r>
              <a:rPr lang="en-US" b="0" dirty="0" smtClean="0"/>
              <a:t>E</a:t>
            </a:r>
            <a:r>
              <a:rPr lang="en-US" dirty="0" smtClean="0"/>
              <a:t> </a:t>
            </a:r>
            <a:r>
              <a:rPr lang="en-US" dirty="0"/>
              <a:t>+ </a:t>
            </a:r>
            <a:r>
              <a:rPr lang="en-US" b="0" dirty="0" smtClean="0"/>
              <a:t>E</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b="0" dirty="0" smtClean="0"/>
              <a:t>E</a:t>
            </a:r>
            <a:r>
              <a:rPr lang="en-US" dirty="0" smtClean="0"/>
              <a:t> </a:t>
            </a:r>
            <a:r>
              <a:rPr lang="en-US" dirty="0"/>
              <a:t>* </a:t>
            </a:r>
            <a:r>
              <a:rPr lang="en-US" b="0" dirty="0" smtClean="0"/>
              <a:t>E</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dirty="0" smtClean="0"/>
              <a:t>- </a:t>
            </a:r>
            <a:r>
              <a:rPr lang="en-US" b="0" dirty="0" smtClean="0"/>
              <a:t>E</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dirty="0" smtClean="0"/>
              <a:t>( </a:t>
            </a:r>
            <a:r>
              <a:rPr lang="en-US" b="0" dirty="0"/>
              <a:t>E</a:t>
            </a:r>
            <a:r>
              <a:rPr lang="en-US" dirty="0"/>
              <a:t> </a:t>
            </a:r>
            <a:r>
              <a:rPr lang="en-US" dirty="0" smtClean="0"/>
              <a:t>)</a:t>
            </a:r>
            <a:endParaRPr lang="en-US" dirty="0"/>
          </a:p>
          <a:p>
            <a:r>
              <a:rPr lang="en-US" b="0" dirty="0" smtClean="0"/>
              <a:t>E</a:t>
            </a:r>
            <a:r>
              <a:rPr lang="en-US" dirty="0" smtClean="0"/>
              <a:t> </a:t>
            </a:r>
            <a:r>
              <a:rPr lang="en-US" dirty="0">
                <a:latin typeface="Symbol" panose="05050102010706020507" pitchFamily="18" charset="2"/>
              </a:rPr>
              <a:t>®</a:t>
            </a:r>
            <a:r>
              <a:rPr lang="en-US" dirty="0"/>
              <a:t> </a:t>
            </a:r>
            <a:r>
              <a:rPr lang="en-US" dirty="0" smtClean="0"/>
              <a:t>id</a:t>
            </a:r>
            <a:endParaRPr lang="en-US" dirty="0"/>
          </a:p>
        </p:txBody>
      </p:sp>
      <p:sp>
        <p:nvSpPr>
          <p:cNvPr id="6" name="Rectangle 5"/>
          <p:cNvSpPr/>
          <p:nvPr/>
        </p:nvSpPr>
        <p:spPr>
          <a:xfrm>
            <a:off x="152400" y="6348233"/>
            <a:ext cx="7391400" cy="276999"/>
          </a:xfrm>
          <a:prstGeom prst="rect">
            <a:avLst/>
          </a:prstGeom>
        </p:spPr>
        <p:txBody>
          <a:bodyPr wrap="square">
            <a:spAutoFit/>
          </a:bodyPr>
          <a:lstStyle/>
          <a:p>
            <a:r>
              <a:rPr lang="en-GB" sz="1200" b="0" dirty="0" smtClean="0"/>
              <a:t>Definition and example from </a:t>
            </a:r>
            <a:r>
              <a:rPr lang="en-US" sz="1200" b="0" dirty="0"/>
              <a:t>“</a:t>
            </a:r>
            <a:r>
              <a:rPr lang="en-US" sz="1200" b="0" dirty="0" err="1"/>
              <a:t>Aho</a:t>
            </a:r>
            <a:r>
              <a:rPr lang="en-US" sz="1200" b="0" dirty="0"/>
              <a:t>, A.V, Ullman J.D, </a:t>
            </a:r>
            <a:r>
              <a:rPr lang="en-US" sz="1200" b="0" dirty="0" err="1"/>
              <a:t>Sethi</a:t>
            </a:r>
            <a:r>
              <a:rPr lang="en-US" sz="1200" b="0" dirty="0"/>
              <a:t> R., Lam M.S; Dragon Book”</a:t>
            </a:r>
          </a:p>
        </p:txBody>
      </p:sp>
      <p:sp>
        <p:nvSpPr>
          <p:cNvPr id="4" name="TextBox 3"/>
          <p:cNvSpPr txBox="1"/>
          <p:nvPr/>
        </p:nvSpPr>
        <p:spPr>
          <a:xfrm>
            <a:off x="2135187" y="1618346"/>
            <a:ext cx="3425825" cy="369332"/>
          </a:xfrm>
          <a:prstGeom prst="rect">
            <a:avLst/>
          </a:prstGeom>
          <a:noFill/>
        </p:spPr>
        <p:txBody>
          <a:bodyPr wrap="square" rtlCol="0">
            <a:spAutoFit/>
          </a:bodyPr>
          <a:lstStyle/>
          <a:p>
            <a:pPr algn="ctr"/>
            <a:r>
              <a:rPr lang="en-GB" dirty="0" smtClean="0"/>
              <a:t>Rewriting </a:t>
            </a:r>
            <a:endParaRPr lang="en-GB" dirty="0"/>
          </a:p>
        </p:txBody>
      </p:sp>
      <p:sp>
        <p:nvSpPr>
          <p:cNvPr id="7" name="Rectangle 6"/>
          <p:cNvSpPr/>
          <p:nvPr/>
        </p:nvSpPr>
        <p:spPr>
          <a:xfrm>
            <a:off x="5297487" y="2507033"/>
            <a:ext cx="2819400" cy="3416320"/>
          </a:xfrm>
          <a:prstGeom prst="rect">
            <a:avLst/>
          </a:prstGeom>
        </p:spPr>
        <p:txBody>
          <a:bodyPr wrap="square">
            <a:spAutoFit/>
          </a:bodyPr>
          <a:lstStyle/>
          <a:p>
            <a:r>
              <a:rPr lang="en-US" dirty="0" smtClean="0"/>
              <a:t>G: </a:t>
            </a:r>
          </a:p>
          <a:p>
            <a:r>
              <a:rPr lang="en-US" b="0" dirty="0"/>
              <a:t>E</a:t>
            </a:r>
            <a:r>
              <a:rPr lang="en-US" dirty="0"/>
              <a:t> </a:t>
            </a:r>
            <a:r>
              <a:rPr lang="en-US" dirty="0">
                <a:latin typeface="Symbol" panose="05050102010706020507" pitchFamily="18" charset="2"/>
              </a:rPr>
              <a:t>®</a:t>
            </a:r>
            <a:r>
              <a:rPr lang="en-US" dirty="0"/>
              <a:t>  </a:t>
            </a:r>
            <a:r>
              <a:rPr lang="en-US" b="0" dirty="0"/>
              <a:t>E</a:t>
            </a:r>
            <a:r>
              <a:rPr lang="en-US" dirty="0"/>
              <a:t> + </a:t>
            </a:r>
            <a:r>
              <a:rPr lang="en-US" b="0" dirty="0"/>
              <a:t>T</a:t>
            </a:r>
            <a:r>
              <a:rPr lang="en-US" dirty="0"/>
              <a:t> </a:t>
            </a:r>
            <a:r>
              <a:rPr lang="en-US" b="0" dirty="0"/>
              <a:t>I T</a:t>
            </a:r>
          </a:p>
          <a:p>
            <a:r>
              <a:rPr lang="en-US" b="0" dirty="0"/>
              <a:t>T </a:t>
            </a:r>
            <a:r>
              <a:rPr lang="en-US" dirty="0">
                <a:latin typeface="Symbol" panose="05050102010706020507" pitchFamily="18" charset="2"/>
              </a:rPr>
              <a:t>®</a:t>
            </a:r>
            <a:r>
              <a:rPr lang="en-US" dirty="0"/>
              <a:t>  </a:t>
            </a:r>
            <a:r>
              <a:rPr lang="en-US" b="0" dirty="0"/>
              <a:t>T</a:t>
            </a:r>
            <a:r>
              <a:rPr lang="en-US" dirty="0"/>
              <a:t> * </a:t>
            </a:r>
            <a:r>
              <a:rPr lang="en-US" b="0" dirty="0"/>
              <a:t>F | F</a:t>
            </a:r>
          </a:p>
          <a:p>
            <a:r>
              <a:rPr lang="en-US" b="0" dirty="0"/>
              <a:t>F </a:t>
            </a:r>
            <a:r>
              <a:rPr lang="en-US" dirty="0">
                <a:latin typeface="Symbol" panose="05050102010706020507" pitchFamily="18" charset="2"/>
              </a:rPr>
              <a:t>®</a:t>
            </a:r>
            <a:r>
              <a:rPr lang="en-US" b="0" dirty="0"/>
              <a:t> </a:t>
            </a:r>
            <a:r>
              <a:rPr lang="en-US" dirty="0"/>
              <a:t> - </a:t>
            </a:r>
            <a:r>
              <a:rPr lang="en-US" b="0" dirty="0"/>
              <a:t>E I </a:t>
            </a:r>
            <a:r>
              <a:rPr lang="en-US" dirty="0"/>
              <a:t>( </a:t>
            </a:r>
            <a:r>
              <a:rPr lang="en-US" b="0" dirty="0"/>
              <a:t>E</a:t>
            </a:r>
            <a:r>
              <a:rPr lang="en-US" dirty="0"/>
              <a:t> ) </a:t>
            </a:r>
            <a:r>
              <a:rPr lang="en-US" b="0" dirty="0"/>
              <a:t>I</a:t>
            </a:r>
            <a:r>
              <a:rPr lang="en-US" dirty="0"/>
              <a:t> id</a:t>
            </a:r>
          </a:p>
          <a:p>
            <a:endParaRPr lang="en-US" dirty="0" smtClean="0"/>
          </a:p>
          <a:p>
            <a:r>
              <a:rPr lang="en-US" b="0" dirty="0" smtClean="0"/>
              <a:t>E</a:t>
            </a:r>
            <a:r>
              <a:rPr lang="en-US" dirty="0" smtClean="0"/>
              <a:t> </a:t>
            </a:r>
            <a:r>
              <a:rPr lang="en-US" dirty="0">
                <a:latin typeface="Symbol" panose="05050102010706020507" pitchFamily="18" charset="2"/>
              </a:rPr>
              <a:t>®</a:t>
            </a:r>
            <a:r>
              <a:rPr lang="en-US" dirty="0"/>
              <a:t> </a:t>
            </a:r>
            <a:r>
              <a:rPr lang="en-US" b="0" dirty="0" smtClean="0"/>
              <a:t>E</a:t>
            </a:r>
            <a:r>
              <a:rPr lang="en-US" dirty="0" smtClean="0"/>
              <a:t> </a:t>
            </a:r>
            <a:r>
              <a:rPr lang="en-US" dirty="0"/>
              <a:t>+ </a:t>
            </a:r>
            <a:r>
              <a:rPr lang="en-US" b="0" dirty="0" smtClean="0"/>
              <a:t>T</a:t>
            </a:r>
          </a:p>
          <a:p>
            <a:r>
              <a:rPr lang="en-US" b="0" dirty="0"/>
              <a:t>E</a:t>
            </a:r>
            <a:r>
              <a:rPr lang="en-US" dirty="0"/>
              <a:t> </a:t>
            </a:r>
            <a:r>
              <a:rPr lang="en-US" dirty="0">
                <a:latin typeface="Symbol" panose="05050102010706020507" pitchFamily="18" charset="2"/>
              </a:rPr>
              <a:t>®</a:t>
            </a:r>
            <a:r>
              <a:rPr lang="en-US" dirty="0"/>
              <a:t> </a:t>
            </a:r>
            <a:r>
              <a:rPr lang="en-US" b="0" dirty="0" smtClean="0"/>
              <a:t>T</a:t>
            </a:r>
            <a:endParaRPr lang="en-US" dirty="0"/>
          </a:p>
          <a:p>
            <a:r>
              <a:rPr lang="en-US" b="0" dirty="0" smtClean="0"/>
              <a:t>T</a:t>
            </a:r>
            <a:r>
              <a:rPr lang="en-US" dirty="0" smtClean="0"/>
              <a:t> </a:t>
            </a:r>
            <a:r>
              <a:rPr lang="en-US" dirty="0">
                <a:latin typeface="Symbol" panose="05050102010706020507" pitchFamily="18" charset="2"/>
              </a:rPr>
              <a:t>®</a:t>
            </a:r>
            <a:r>
              <a:rPr lang="en-US" dirty="0"/>
              <a:t> </a:t>
            </a:r>
            <a:r>
              <a:rPr lang="en-US" b="0" dirty="0" smtClean="0"/>
              <a:t>T</a:t>
            </a:r>
            <a:r>
              <a:rPr lang="en-US" dirty="0" smtClean="0"/>
              <a:t> * </a:t>
            </a:r>
            <a:r>
              <a:rPr lang="en-US" b="0" dirty="0" smtClean="0"/>
              <a:t>F</a:t>
            </a:r>
          </a:p>
          <a:p>
            <a:r>
              <a:rPr lang="en-US" b="0" dirty="0" smtClean="0"/>
              <a:t>T </a:t>
            </a:r>
            <a:r>
              <a:rPr lang="en-US" dirty="0" smtClean="0">
                <a:latin typeface="Symbol" panose="05050102010706020507" pitchFamily="18" charset="2"/>
              </a:rPr>
              <a:t>®</a:t>
            </a:r>
            <a:r>
              <a:rPr lang="en-US" dirty="0"/>
              <a:t> </a:t>
            </a:r>
            <a:r>
              <a:rPr lang="en-US" b="0" dirty="0"/>
              <a:t>F</a:t>
            </a:r>
            <a:endParaRPr lang="en-US" dirty="0"/>
          </a:p>
          <a:p>
            <a:r>
              <a:rPr lang="en-US" b="0" dirty="0" smtClean="0"/>
              <a:t>F</a:t>
            </a:r>
            <a:r>
              <a:rPr lang="en-US" dirty="0" smtClean="0"/>
              <a:t> </a:t>
            </a:r>
            <a:r>
              <a:rPr lang="en-US" dirty="0">
                <a:latin typeface="Symbol" panose="05050102010706020507" pitchFamily="18" charset="2"/>
              </a:rPr>
              <a:t>®</a:t>
            </a:r>
            <a:r>
              <a:rPr lang="en-US" dirty="0"/>
              <a:t> </a:t>
            </a:r>
            <a:r>
              <a:rPr lang="en-US" dirty="0" smtClean="0"/>
              <a:t>- </a:t>
            </a:r>
            <a:r>
              <a:rPr lang="en-US" b="0" dirty="0" smtClean="0"/>
              <a:t>E</a:t>
            </a:r>
            <a:endParaRPr lang="en-US" dirty="0"/>
          </a:p>
          <a:p>
            <a:r>
              <a:rPr lang="en-US" b="0" dirty="0" smtClean="0"/>
              <a:t>F</a:t>
            </a:r>
            <a:r>
              <a:rPr lang="en-US" dirty="0" smtClean="0"/>
              <a:t> </a:t>
            </a:r>
            <a:r>
              <a:rPr lang="en-US" dirty="0">
                <a:latin typeface="Symbol" panose="05050102010706020507" pitchFamily="18" charset="2"/>
              </a:rPr>
              <a:t>®</a:t>
            </a:r>
            <a:r>
              <a:rPr lang="en-US" dirty="0"/>
              <a:t> </a:t>
            </a:r>
            <a:r>
              <a:rPr lang="en-US" dirty="0" smtClean="0"/>
              <a:t>( </a:t>
            </a:r>
            <a:r>
              <a:rPr lang="en-US" b="0" dirty="0"/>
              <a:t>E</a:t>
            </a:r>
            <a:r>
              <a:rPr lang="en-US" dirty="0"/>
              <a:t> </a:t>
            </a:r>
            <a:r>
              <a:rPr lang="en-US" dirty="0" smtClean="0"/>
              <a:t>)</a:t>
            </a:r>
            <a:endParaRPr lang="en-US" dirty="0"/>
          </a:p>
          <a:p>
            <a:r>
              <a:rPr lang="en-US" b="0" dirty="0" smtClean="0"/>
              <a:t>F</a:t>
            </a:r>
            <a:r>
              <a:rPr lang="en-US" dirty="0" smtClean="0"/>
              <a:t> </a:t>
            </a:r>
            <a:r>
              <a:rPr lang="en-US" dirty="0">
                <a:latin typeface="Symbol" panose="05050102010706020507" pitchFamily="18" charset="2"/>
              </a:rPr>
              <a:t>®</a:t>
            </a:r>
            <a:r>
              <a:rPr lang="en-US" dirty="0"/>
              <a:t> </a:t>
            </a:r>
            <a:r>
              <a:rPr lang="en-US" dirty="0" smtClean="0"/>
              <a:t>id</a:t>
            </a:r>
            <a:endParaRPr lang="en-US" dirty="0"/>
          </a:p>
        </p:txBody>
      </p:sp>
      <p:sp>
        <p:nvSpPr>
          <p:cNvPr id="3" name="Rectangle 2"/>
          <p:cNvSpPr/>
          <p:nvPr/>
        </p:nvSpPr>
        <p:spPr>
          <a:xfrm>
            <a:off x="457200" y="5738687"/>
            <a:ext cx="4333238" cy="369332"/>
          </a:xfrm>
          <a:prstGeom prst="rect">
            <a:avLst/>
          </a:prstGeom>
        </p:spPr>
        <p:txBody>
          <a:bodyPr wrap="none">
            <a:spAutoFit/>
          </a:bodyPr>
          <a:lstStyle/>
          <a:p>
            <a:r>
              <a:rPr lang="en-US" dirty="0" smtClean="0"/>
              <a:t>Inputs: </a:t>
            </a:r>
            <a:r>
              <a:rPr lang="en-GB" b="0" dirty="0"/>
              <a:t>id + id * </a:t>
            </a:r>
            <a:r>
              <a:rPr lang="en-GB" b="0" dirty="0" smtClean="0"/>
              <a:t>id, id + id +</a:t>
            </a:r>
            <a:r>
              <a:rPr lang="en-GB" b="0" dirty="0"/>
              <a:t> </a:t>
            </a:r>
            <a:r>
              <a:rPr lang="en-GB" b="0" dirty="0" smtClean="0"/>
              <a:t>id, id * id * id</a:t>
            </a:r>
          </a:p>
        </p:txBody>
      </p:sp>
    </p:spTree>
    <p:extLst>
      <p:ext uri="{BB962C8B-B14F-4D97-AF65-F5344CB8AC3E}">
        <p14:creationId xmlns:p14="http://schemas.microsoft.com/office/powerpoint/2010/main" val="1194834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Parsing</a:t>
            </a:r>
            <a:br>
              <a:rPr lang="en-US" sz="4000" b="1" dirty="0" smtClean="0">
                <a:solidFill>
                  <a:srgbClr val="3ECF29"/>
                </a:solidFill>
              </a:rPr>
            </a:br>
            <a:r>
              <a:rPr lang="en-US" sz="2000" b="1" dirty="0" smtClean="0">
                <a:solidFill>
                  <a:srgbClr val="3ECF29"/>
                </a:solidFill>
              </a:rPr>
              <a:t>as Tree Building Method</a:t>
            </a:r>
            <a:endParaRPr lang="en-GB" sz="2000" b="1" dirty="0">
              <a:solidFill>
                <a:srgbClr val="3ECF29"/>
              </a:solidFill>
            </a:endParaRPr>
          </a:p>
        </p:txBody>
      </p:sp>
      <p:sp>
        <p:nvSpPr>
          <p:cNvPr id="5" name="TextBox 4"/>
          <p:cNvSpPr txBox="1"/>
          <p:nvPr/>
        </p:nvSpPr>
        <p:spPr>
          <a:xfrm>
            <a:off x="2209800" y="2983656"/>
            <a:ext cx="5596404" cy="923330"/>
          </a:xfrm>
          <a:prstGeom prst="rect">
            <a:avLst/>
          </a:prstGeom>
          <a:noFill/>
        </p:spPr>
        <p:txBody>
          <a:bodyPr wrap="none" rtlCol="0">
            <a:spAutoFit/>
          </a:bodyPr>
          <a:lstStyle/>
          <a:p>
            <a:r>
              <a:rPr lang="en-GB" dirty="0" smtClean="0"/>
              <a:t>Bottom-Up Parsing</a:t>
            </a:r>
          </a:p>
          <a:p>
            <a:r>
              <a:rPr lang="en-US" b="0" dirty="0" smtClean="0"/>
              <a:t>Begins </a:t>
            </a:r>
            <a:r>
              <a:rPr lang="en-US" b="0" dirty="0"/>
              <a:t>with the leaves and </a:t>
            </a:r>
            <a:r>
              <a:rPr lang="en-US" b="0" dirty="0" smtClean="0"/>
              <a:t>grows </a:t>
            </a:r>
            <a:r>
              <a:rPr lang="en-US" b="0" dirty="0"/>
              <a:t>the tree toward the</a:t>
            </a:r>
          </a:p>
          <a:p>
            <a:r>
              <a:rPr lang="en-GB" b="0" dirty="0"/>
              <a:t>root.</a:t>
            </a:r>
            <a:endParaRPr lang="en-GB" dirty="0"/>
          </a:p>
        </p:txBody>
      </p:sp>
      <p:sp>
        <p:nvSpPr>
          <p:cNvPr id="9" name="TextBox 8"/>
          <p:cNvSpPr txBox="1"/>
          <p:nvPr/>
        </p:nvSpPr>
        <p:spPr>
          <a:xfrm>
            <a:off x="2209800" y="1828800"/>
            <a:ext cx="5327099" cy="923330"/>
          </a:xfrm>
          <a:prstGeom prst="rect">
            <a:avLst/>
          </a:prstGeom>
          <a:noFill/>
        </p:spPr>
        <p:txBody>
          <a:bodyPr wrap="none" rtlCol="0">
            <a:spAutoFit/>
          </a:bodyPr>
          <a:lstStyle/>
          <a:p>
            <a:r>
              <a:rPr lang="en-GB" dirty="0" smtClean="0"/>
              <a:t>Top-Down Parsing</a:t>
            </a:r>
          </a:p>
          <a:p>
            <a:r>
              <a:rPr lang="en-US" b="0" dirty="0" smtClean="0"/>
              <a:t>Begins </a:t>
            </a:r>
            <a:r>
              <a:rPr lang="en-US" b="0" dirty="0"/>
              <a:t>with the root and </a:t>
            </a:r>
            <a:r>
              <a:rPr lang="en-US" b="0" dirty="0" smtClean="0"/>
              <a:t>grows </a:t>
            </a:r>
            <a:r>
              <a:rPr lang="en-US" b="0" dirty="0"/>
              <a:t>the tree toward the</a:t>
            </a:r>
          </a:p>
          <a:p>
            <a:r>
              <a:rPr lang="en-GB" b="0" dirty="0"/>
              <a:t>leaves.</a:t>
            </a:r>
            <a:endParaRPr lang="en-GB" dirty="0"/>
          </a:p>
        </p:txBody>
      </p:sp>
      <p:sp>
        <p:nvSpPr>
          <p:cNvPr id="10" name="TextBox 9"/>
          <p:cNvSpPr txBox="1"/>
          <p:nvPr/>
        </p:nvSpPr>
        <p:spPr>
          <a:xfrm>
            <a:off x="184999" y="6396335"/>
            <a:ext cx="5105400" cy="461665"/>
          </a:xfrm>
          <a:prstGeom prst="rect">
            <a:avLst/>
          </a:prstGeom>
          <a:noFill/>
        </p:spPr>
        <p:txBody>
          <a:bodyPr wrap="square" rtlCol="0">
            <a:spAutoFit/>
          </a:bodyPr>
          <a:lstStyle/>
          <a:p>
            <a:r>
              <a:rPr lang="en-GB" sz="1200" b="0" dirty="0" smtClean="0"/>
              <a:t>Definition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endParaRPr lang="en-US" sz="1200" b="0" dirty="0"/>
          </a:p>
        </p:txBody>
      </p:sp>
      <p:sp>
        <p:nvSpPr>
          <p:cNvPr id="12" name="Rectangle 11"/>
          <p:cNvSpPr/>
          <p:nvPr/>
        </p:nvSpPr>
        <p:spPr>
          <a:xfrm>
            <a:off x="2209800" y="4951046"/>
            <a:ext cx="1909497" cy="369332"/>
          </a:xfrm>
          <a:prstGeom prst="rect">
            <a:avLst/>
          </a:prstGeom>
        </p:spPr>
        <p:txBody>
          <a:bodyPr wrap="none">
            <a:spAutoFit/>
          </a:bodyPr>
          <a:lstStyle/>
          <a:p>
            <a:pPr algn="ctr"/>
            <a:r>
              <a:rPr lang="en-US" dirty="0"/>
              <a:t>Input: </a:t>
            </a:r>
            <a:r>
              <a:rPr lang="en-GB" b="0" dirty="0"/>
              <a:t>id + id * id</a:t>
            </a:r>
            <a:endParaRPr lang="en-US" dirty="0"/>
          </a:p>
        </p:txBody>
      </p:sp>
      <p:pic>
        <p:nvPicPr>
          <p:cNvPr id="3" name="Picture 2"/>
          <p:cNvPicPr>
            <a:picLocks noChangeAspect="1"/>
          </p:cNvPicPr>
          <p:nvPr/>
        </p:nvPicPr>
        <p:blipFill>
          <a:blip r:embed="rId3"/>
          <a:stretch>
            <a:fillRect/>
          </a:stretch>
        </p:blipFill>
        <p:spPr>
          <a:xfrm>
            <a:off x="5297487" y="3751845"/>
            <a:ext cx="3612000" cy="2767734"/>
          </a:xfrm>
          <a:prstGeom prst="rect">
            <a:avLst/>
          </a:prstGeom>
        </p:spPr>
      </p:pic>
    </p:spTree>
    <p:extLst>
      <p:ext uri="{BB962C8B-B14F-4D97-AF65-F5344CB8AC3E}">
        <p14:creationId xmlns:p14="http://schemas.microsoft.com/office/powerpoint/2010/main" val="1995080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Top Down Parsing</a:t>
            </a:r>
            <a:endParaRPr lang="en-GB" sz="2000" b="1" dirty="0">
              <a:solidFill>
                <a:srgbClr val="3ECF29"/>
              </a:solidFill>
            </a:endParaRPr>
          </a:p>
        </p:txBody>
      </p:sp>
      <p:sp>
        <p:nvSpPr>
          <p:cNvPr id="3" name="TextBox 2"/>
          <p:cNvSpPr txBox="1"/>
          <p:nvPr/>
        </p:nvSpPr>
        <p:spPr>
          <a:xfrm>
            <a:off x="1908175" y="1851114"/>
            <a:ext cx="3262432" cy="369332"/>
          </a:xfrm>
          <a:prstGeom prst="rect">
            <a:avLst/>
          </a:prstGeom>
          <a:noFill/>
        </p:spPr>
        <p:txBody>
          <a:bodyPr wrap="none" rtlCol="0">
            <a:spAutoFit/>
          </a:bodyPr>
          <a:lstStyle/>
          <a:p>
            <a:r>
              <a:rPr lang="en-GB" dirty="0" smtClean="0"/>
              <a:t>The Left Recursion Problem</a:t>
            </a:r>
            <a:endParaRPr lang="en-GB" dirty="0"/>
          </a:p>
        </p:txBody>
      </p:sp>
      <p:sp>
        <p:nvSpPr>
          <p:cNvPr id="12" name="Rectangle 11"/>
          <p:cNvSpPr/>
          <p:nvPr/>
        </p:nvSpPr>
        <p:spPr>
          <a:xfrm>
            <a:off x="6777303" y="2488327"/>
            <a:ext cx="1909497" cy="369332"/>
          </a:xfrm>
          <a:prstGeom prst="rect">
            <a:avLst/>
          </a:prstGeom>
        </p:spPr>
        <p:txBody>
          <a:bodyPr wrap="none">
            <a:spAutoFit/>
          </a:bodyPr>
          <a:lstStyle/>
          <a:p>
            <a:pPr algn="ctr"/>
            <a:r>
              <a:rPr lang="en-US" dirty="0"/>
              <a:t>Input: </a:t>
            </a:r>
            <a:r>
              <a:rPr lang="en-GB" b="0" dirty="0"/>
              <a:t>id + id * id</a:t>
            </a:r>
            <a:endParaRPr lang="en-US" dirty="0"/>
          </a:p>
        </p:txBody>
      </p:sp>
      <p:sp>
        <p:nvSpPr>
          <p:cNvPr id="4" name="TextBox 3"/>
          <p:cNvSpPr txBox="1"/>
          <p:nvPr/>
        </p:nvSpPr>
        <p:spPr>
          <a:xfrm>
            <a:off x="6039922" y="3566104"/>
            <a:ext cx="2646878" cy="2308324"/>
          </a:xfrm>
          <a:prstGeom prst="rect">
            <a:avLst/>
          </a:prstGeom>
          <a:noFill/>
        </p:spPr>
        <p:txBody>
          <a:bodyPr wrap="none" rtlCol="0">
            <a:spAutoFit/>
          </a:bodyPr>
          <a:lstStyle/>
          <a:p>
            <a:r>
              <a:rPr lang="en-GB" dirty="0" smtClean="0"/>
              <a:t>Immediate Recursions</a:t>
            </a:r>
          </a:p>
          <a:p>
            <a:endParaRPr lang="en-GB" dirty="0"/>
          </a:p>
          <a:p>
            <a:r>
              <a:rPr lang="en-GB" b="0" dirty="0" smtClean="0"/>
              <a:t>A </a:t>
            </a:r>
            <a:r>
              <a:rPr lang="en-US" dirty="0">
                <a:latin typeface="Symbol" panose="05050102010706020507" pitchFamily="18" charset="2"/>
              </a:rPr>
              <a:t>®</a:t>
            </a:r>
            <a:r>
              <a:rPr lang="en-US" dirty="0"/>
              <a:t> </a:t>
            </a:r>
            <a:r>
              <a:rPr lang="en-GB" b="0" dirty="0" smtClean="0"/>
              <a:t>A </a:t>
            </a:r>
            <a:r>
              <a:rPr lang="el-GR" b="0" dirty="0" smtClean="0"/>
              <a:t>α</a:t>
            </a:r>
            <a:r>
              <a:rPr lang="en-GB" b="0" dirty="0" smtClean="0"/>
              <a:t> </a:t>
            </a:r>
            <a:r>
              <a:rPr lang="tr-TR" b="0" dirty="0" smtClean="0"/>
              <a:t>| </a:t>
            </a:r>
            <a:r>
              <a:rPr lang="el-GR" b="0" dirty="0" smtClean="0"/>
              <a:t>β</a:t>
            </a:r>
          </a:p>
          <a:p>
            <a:endParaRPr lang="el-GR" b="0" dirty="0"/>
          </a:p>
          <a:p>
            <a:r>
              <a:rPr lang="en-US" dirty="0" smtClean="0"/>
              <a:t>Elimination</a:t>
            </a:r>
            <a:endParaRPr lang="tr-TR" dirty="0"/>
          </a:p>
          <a:p>
            <a:endParaRPr lang="tr-TR" b="0" dirty="0" smtClean="0"/>
          </a:p>
          <a:p>
            <a:r>
              <a:rPr lang="tr-TR" b="0" dirty="0" smtClean="0"/>
              <a:t>A </a:t>
            </a:r>
            <a:r>
              <a:rPr lang="en-US" dirty="0">
                <a:latin typeface="Symbol" panose="05050102010706020507" pitchFamily="18" charset="2"/>
              </a:rPr>
              <a:t>®</a:t>
            </a:r>
            <a:r>
              <a:rPr lang="en-US" dirty="0"/>
              <a:t> </a:t>
            </a:r>
            <a:r>
              <a:rPr lang="el-GR" b="0" dirty="0" smtClean="0"/>
              <a:t>β</a:t>
            </a:r>
            <a:r>
              <a:rPr lang="tr-TR" b="0" dirty="0" smtClean="0"/>
              <a:t> </a:t>
            </a:r>
            <a:r>
              <a:rPr lang="en-US" b="0" dirty="0" smtClean="0"/>
              <a:t>A’</a:t>
            </a:r>
          </a:p>
          <a:p>
            <a:r>
              <a:rPr lang="en-US" b="0" dirty="0" smtClean="0"/>
              <a:t>A’ </a:t>
            </a:r>
            <a:r>
              <a:rPr lang="en-US" dirty="0">
                <a:latin typeface="Symbol" panose="05050102010706020507" pitchFamily="18" charset="2"/>
              </a:rPr>
              <a:t>®</a:t>
            </a:r>
            <a:r>
              <a:rPr lang="en-US" dirty="0"/>
              <a:t> </a:t>
            </a:r>
            <a:r>
              <a:rPr lang="el-GR" b="0" dirty="0" smtClean="0"/>
              <a:t>α</a:t>
            </a:r>
            <a:r>
              <a:rPr lang="en-US" b="0" dirty="0" smtClean="0"/>
              <a:t> A’ | </a:t>
            </a:r>
            <a:r>
              <a:rPr lang="el-GR" b="0" dirty="0" smtClean="0"/>
              <a:t>ε</a:t>
            </a:r>
            <a:endParaRPr lang="tr-TR" b="0" dirty="0"/>
          </a:p>
        </p:txBody>
      </p:sp>
      <p:sp>
        <p:nvSpPr>
          <p:cNvPr id="13" name="Rectangle 12"/>
          <p:cNvSpPr/>
          <p:nvPr/>
        </p:nvSpPr>
        <p:spPr>
          <a:xfrm>
            <a:off x="1295400" y="6305874"/>
            <a:ext cx="7391400" cy="276999"/>
          </a:xfrm>
          <a:prstGeom prst="rect">
            <a:avLst/>
          </a:prstGeom>
        </p:spPr>
        <p:txBody>
          <a:bodyPr wrap="square">
            <a:spAutoFit/>
          </a:bodyPr>
          <a:lstStyle/>
          <a:p>
            <a:pPr algn="r"/>
            <a:r>
              <a:rPr lang="en-GB" sz="1200" b="0" dirty="0" smtClean="0"/>
              <a:t>Elimination rule from </a:t>
            </a:r>
            <a:r>
              <a:rPr lang="en-US" sz="1200" b="0" dirty="0"/>
              <a:t>“</a:t>
            </a:r>
            <a:r>
              <a:rPr lang="en-US" sz="1200" b="0" dirty="0" err="1"/>
              <a:t>Aho</a:t>
            </a:r>
            <a:r>
              <a:rPr lang="en-US" sz="1200" b="0" dirty="0"/>
              <a:t>, A.V, Ullman J.D, </a:t>
            </a:r>
            <a:r>
              <a:rPr lang="en-US" sz="1200" b="0" dirty="0" err="1"/>
              <a:t>Sethi</a:t>
            </a:r>
            <a:r>
              <a:rPr lang="en-US" sz="1200" b="0" dirty="0"/>
              <a:t> R., Lam M.S; Dragon Book”</a:t>
            </a:r>
          </a:p>
        </p:txBody>
      </p:sp>
      <p:sp>
        <p:nvSpPr>
          <p:cNvPr id="8" name="Rectangle 7"/>
          <p:cNvSpPr/>
          <p:nvPr/>
        </p:nvSpPr>
        <p:spPr>
          <a:xfrm>
            <a:off x="1923755" y="2637715"/>
            <a:ext cx="2819400" cy="3416320"/>
          </a:xfrm>
          <a:prstGeom prst="rect">
            <a:avLst/>
          </a:prstGeom>
        </p:spPr>
        <p:txBody>
          <a:bodyPr wrap="square">
            <a:spAutoFit/>
          </a:bodyPr>
          <a:lstStyle/>
          <a:p>
            <a:r>
              <a:rPr lang="en-US" dirty="0" smtClean="0"/>
              <a:t>G: </a:t>
            </a:r>
          </a:p>
          <a:p>
            <a:r>
              <a:rPr lang="en-US" b="0" dirty="0" smtClean="0"/>
              <a:t>E</a:t>
            </a:r>
            <a:r>
              <a:rPr lang="en-US" dirty="0" smtClean="0"/>
              <a:t> </a:t>
            </a:r>
            <a:r>
              <a:rPr lang="en-US" dirty="0">
                <a:latin typeface="Symbol" panose="05050102010706020507" pitchFamily="18" charset="2"/>
              </a:rPr>
              <a:t>®</a:t>
            </a:r>
            <a:r>
              <a:rPr lang="en-US" dirty="0"/>
              <a:t>  </a:t>
            </a:r>
            <a:r>
              <a:rPr lang="en-US" b="0" dirty="0"/>
              <a:t>E</a:t>
            </a:r>
            <a:r>
              <a:rPr lang="en-US" dirty="0"/>
              <a:t> + </a:t>
            </a:r>
            <a:r>
              <a:rPr lang="en-US" b="0" dirty="0" smtClean="0"/>
              <a:t>T</a:t>
            </a:r>
            <a:r>
              <a:rPr lang="en-US" dirty="0" smtClean="0"/>
              <a:t> </a:t>
            </a:r>
            <a:r>
              <a:rPr lang="en-US" b="0" dirty="0"/>
              <a:t>I </a:t>
            </a:r>
            <a:r>
              <a:rPr lang="en-US" b="0" dirty="0" smtClean="0"/>
              <a:t>T</a:t>
            </a:r>
          </a:p>
          <a:p>
            <a:r>
              <a:rPr lang="en-US" b="0" dirty="0" smtClean="0"/>
              <a:t>T </a:t>
            </a:r>
            <a:r>
              <a:rPr lang="en-US" dirty="0">
                <a:latin typeface="Symbol" panose="05050102010706020507" pitchFamily="18" charset="2"/>
              </a:rPr>
              <a:t>®</a:t>
            </a:r>
            <a:r>
              <a:rPr lang="en-US" dirty="0" smtClean="0"/>
              <a:t>  </a:t>
            </a:r>
            <a:r>
              <a:rPr lang="en-US" b="0" dirty="0" smtClean="0"/>
              <a:t>T</a:t>
            </a:r>
            <a:r>
              <a:rPr lang="en-US" dirty="0" smtClean="0"/>
              <a:t> * </a:t>
            </a:r>
            <a:r>
              <a:rPr lang="en-US" b="0" dirty="0" smtClean="0"/>
              <a:t>F | F</a:t>
            </a:r>
          </a:p>
          <a:p>
            <a:r>
              <a:rPr lang="en-US" b="0" dirty="0" smtClean="0"/>
              <a:t>F </a:t>
            </a:r>
            <a:r>
              <a:rPr lang="en-US" dirty="0">
                <a:latin typeface="Symbol" panose="05050102010706020507" pitchFamily="18" charset="2"/>
              </a:rPr>
              <a:t>®</a:t>
            </a:r>
            <a:r>
              <a:rPr lang="en-US" b="0" dirty="0" smtClean="0"/>
              <a:t> </a:t>
            </a:r>
            <a:r>
              <a:rPr lang="en-US" dirty="0" smtClean="0"/>
              <a:t> - </a:t>
            </a:r>
            <a:r>
              <a:rPr lang="en-US" b="0" dirty="0"/>
              <a:t>E </a:t>
            </a:r>
            <a:r>
              <a:rPr lang="en-US" b="0" dirty="0" smtClean="0"/>
              <a:t>I </a:t>
            </a:r>
            <a:r>
              <a:rPr lang="en-US" dirty="0" smtClean="0"/>
              <a:t>( </a:t>
            </a:r>
            <a:r>
              <a:rPr lang="en-US" b="0" dirty="0"/>
              <a:t>E</a:t>
            </a:r>
            <a:r>
              <a:rPr lang="en-US" dirty="0"/>
              <a:t> ) </a:t>
            </a:r>
            <a:r>
              <a:rPr lang="en-US" b="0" dirty="0"/>
              <a:t>I</a:t>
            </a:r>
            <a:r>
              <a:rPr lang="en-US" dirty="0"/>
              <a:t> </a:t>
            </a:r>
            <a:r>
              <a:rPr lang="en-US" dirty="0" smtClean="0"/>
              <a:t>id</a:t>
            </a:r>
          </a:p>
          <a:p>
            <a:endParaRPr lang="en-US" dirty="0" smtClean="0"/>
          </a:p>
          <a:p>
            <a:r>
              <a:rPr lang="en-US" b="0" dirty="0" smtClean="0"/>
              <a:t>E</a:t>
            </a:r>
            <a:r>
              <a:rPr lang="en-US" dirty="0" smtClean="0"/>
              <a:t> </a:t>
            </a:r>
            <a:r>
              <a:rPr lang="en-US" dirty="0">
                <a:latin typeface="Symbol" panose="05050102010706020507" pitchFamily="18" charset="2"/>
              </a:rPr>
              <a:t>®</a:t>
            </a:r>
            <a:r>
              <a:rPr lang="en-US" dirty="0"/>
              <a:t> </a:t>
            </a:r>
            <a:r>
              <a:rPr lang="en-US" b="0" dirty="0" smtClean="0">
                <a:solidFill>
                  <a:srgbClr val="FF0000"/>
                </a:solidFill>
              </a:rPr>
              <a:t>E</a:t>
            </a:r>
            <a:r>
              <a:rPr lang="en-US" dirty="0" smtClean="0"/>
              <a:t> </a:t>
            </a:r>
            <a:r>
              <a:rPr lang="en-US" dirty="0"/>
              <a:t>+ </a:t>
            </a:r>
            <a:r>
              <a:rPr lang="en-US" b="0" dirty="0" smtClean="0"/>
              <a:t>T</a:t>
            </a:r>
          </a:p>
          <a:p>
            <a:r>
              <a:rPr lang="en-US" b="0" dirty="0"/>
              <a:t>E</a:t>
            </a:r>
            <a:r>
              <a:rPr lang="en-US" dirty="0"/>
              <a:t> </a:t>
            </a:r>
            <a:r>
              <a:rPr lang="en-US" dirty="0">
                <a:latin typeface="Symbol" panose="05050102010706020507" pitchFamily="18" charset="2"/>
              </a:rPr>
              <a:t>®</a:t>
            </a:r>
            <a:r>
              <a:rPr lang="en-US" dirty="0"/>
              <a:t> </a:t>
            </a:r>
            <a:r>
              <a:rPr lang="en-US" b="0" dirty="0" smtClean="0"/>
              <a:t>T</a:t>
            </a:r>
            <a:endParaRPr lang="en-US" dirty="0"/>
          </a:p>
          <a:p>
            <a:r>
              <a:rPr lang="en-US" b="0" dirty="0" smtClean="0"/>
              <a:t>T</a:t>
            </a:r>
            <a:r>
              <a:rPr lang="en-US" dirty="0" smtClean="0"/>
              <a:t> </a:t>
            </a:r>
            <a:r>
              <a:rPr lang="en-US" dirty="0">
                <a:latin typeface="Symbol" panose="05050102010706020507" pitchFamily="18" charset="2"/>
              </a:rPr>
              <a:t>®</a:t>
            </a:r>
            <a:r>
              <a:rPr lang="en-US" dirty="0"/>
              <a:t> </a:t>
            </a:r>
            <a:r>
              <a:rPr lang="en-US" b="0" dirty="0" smtClean="0">
                <a:solidFill>
                  <a:srgbClr val="FF0000"/>
                </a:solidFill>
              </a:rPr>
              <a:t>T</a:t>
            </a:r>
            <a:r>
              <a:rPr lang="en-US" dirty="0" smtClean="0"/>
              <a:t> * </a:t>
            </a:r>
            <a:r>
              <a:rPr lang="en-US" b="0" dirty="0" smtClean="0"/>
              <a:t>F</a:t>
            </a:r>
          </a:p>
          <a:p>
            <a:r>
              <a:rPr lang="en-US" b="0" dirty="0" smtClean="0"/>
              <a:t>T </a:t>
            </a:r>
            <a:r>
              <a:rPr lang="en-US" dirty="0" smtClean="0">
                <a:latin typeface="Symbol" panose="05050102010706020507" pitchFamily="18" charset="2"/>
              </a:rPr>
              <a:t>®</a:t>
            </a:r>
            <a:r>
              <a:rPr lang="en-US" dirty="0"/>
              <a:t> </a:t>
            </a:r>
            <a:r>
              <a:rPr lang="en-US" b="0" dirty="0"/>
              <a:t>F</a:t>
            </a:r>
            <a:endParaRPr lang="en-US" dirty="0"/>
          </a:p>
          <a:p>
            <a:r>
              <a:rPr lang="en-US" b="0" dirty="0" smtClean="0"/>
              <a:t>F</a:t>
            </a:r>
            <a:r>
              <a:rPr lang="en-US" dirty="0" smtClean="0"/>
              <a:t> </a:t>
            </a:r>
            <a:r>
              <a:rPr lang="en-US" dirty="0">
                <a:latin typeface="Symbol" panose="05050102010706020507" pitchFamily="18" charset="2"/>
              </a:rPr>
              <a:t>®</a:t>
            </a:r>
            <a:r>
              <a:rPr lang="en-US" dirty="0"/>
              <a:t> </a:t>
            </a:r>
            <a:r>
              <a:rPr lang="en-US" dirty="0" smtClean="0"/>
              <a:t>- </a:t>
            </a:r>
            <a:r>
              <a:rPr lang="en-US" b="0" dirty="0" smtClean="0"/>
              <a:t>E</a:t>
            </a:r>
            <a:endParaRPr lang="en-US" dirty="0"/>
          </a:p>
          <a:p>
            <a:r>
              <a:rPr lang="en-US" b="0" dirty="0" smtClean="0"/>
              <a:t>F</a:t>
            </a:r>
            <a:r>
              <a:rPr lang="en-US" dirty="0" smtClean="0"/>
              <a:t> </a:t>
            </a:r>
            <a:r>
              <a:rPr lang="en-US" dirty="0">
                <a:latin typeface="Symbol" panose="05050102010706020507" pitchFamily="18" charset="2"/>
              </a:rPr>
              <a:t>®</a:t>
            </a:r>
            <a:r>
              <a:rPr lang="en-US" dirty="0"/>
              <a:t> </a:t>
            </a:r>
            <a:r>
              <a:rPr lang="en-US" dirty="0" smtClean="0"/>
              <a:t>( </a:t>
            </a:r>
            <a:r>
              <a:rPr lang="en-US" b="0" dirty="0"/>
              <a:t>E</a:t>
            </a:r>
            <a:r>
              <a:rPr lang="en-US" dirty="0"/>
              <a:t> </a:t>
            </a:r>
            <a:r>
              <a:rPr lang="en-US" dirty="0" smtClean="0"/>
              <a:t>)</a:t>
            </a:r>
            <a:endParaRPr lang="en-US" dirty="0"/>
          </a:p>
          <a:p>
            <a:r>
              <a:rPr lang="en-US" b="0" dirty="0" smtClean="0"/>
              <a:t>F</a:t>
            </a:r>
            <a:r>
              <a:rPr lang="en-US" dirty="0" smtClean="0"/>
              <a:t> </a:t>
            </a:r>
            <a:r>
              <a:rPr lang="en-US" dirty="0">
                <a:latin typeface="Symbol" panose="05050102010706020507" pitchFamily="18" charset="2"/>
              </a:rPr>
              <a:t>®</a:t>
            </a:r>
            <a:r>
              <a:rPr lang="en-US" dirty="0"/>
              <a:t> </a:t>
            </a:r>
            <a:r>
              <a:rPr lang="en-US" dirty="0" smtClean="0"/>
              <a:t>id</a:t>
            </a:r>
            <a:endParaRPr lang="en-US" dirty="0"/>
          </a:p>
        </p:txBody>
      </p:sp>
    </p:spTree>
    <p:extLst>
      <p:ext uri="{BB962C8B-B14F-4D97-AF65-F5344CB8AC3E}">
        <p14:creationId xmlns:p14="http://schemas.microsoft.com/office/powerpoint/2010/main" val="396488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Left Recursion</a:t>
            </a:r>
            <a:br>
              <a:rPr lang="en-US" sz="4000" b="1" dirty="0" smtClean="0">
                <a:solidFill>
                  <a:srgbClr val="3ECF29"/>
                </a:solidFill>
              </a:rPr>
            </a:br>
            <a:r>
              <a:rPr lang="en-US" sz="2000" b="1" dirty="0" smtClean="0">
                <a:solidFill>
                  <a:srgbClr val="3ECF29"/>
                </a:solidFill>
              </a:rPr>
              <a:t>Elimination</a:t>
            </a:r>
            <a:endParaRPr lang="en-GB" sz="2000" b="1" dirty="0">
              <a:solidFill>
                <a:srgbClr val="3ECF29"/>
              </a:solidFill>
            </a:endParaRPr>
          </a:p>
        </p:txBody>
      </p:sp>
      <p:sp>
        <p:nvSpPr>
          <p:cNvPr id="6" name="Rectangle 5"/>
          <p:cNvSpPr/>
          <p:nvPr/>
        </p:nvSpPr>
        <p:spPr>
          <a:xfrm>
            <a:off x="457200" y="6324600"/>
            <a:ext cx="7391400" cy="276999"/>
          </a:xfrm>
          <a:prstGeom prst="rect">
            <a:avLst/>
          </a:prstGeom>
        </p:spPr>
        <p:txBody>
          <a:bodyPr wrap="square">
            <a:spAutoFit/>
          </a:bodyPr>
          <a:lstStyle/>
          <a:p>
            <a:r>
              <a:rPr lang="en-GB" sz="1200" b="0" dirty="0" smtClean="0"/>
              <a:t>Algorithm from </a:t>
            </a:r>
            <a:r>
              <a:rPr lang="en-US" sz="1200" b="0" dirty="0"/>
              <a:t>“</a:t>
            </a:r>
            <a:r>
              <a:rPr lang="en-US" sz="1200" b="0" dirty="0" err="1"/>
              <a:t>Aho</a:t>
            </a:r>
            <a:r>
              <a:rPr lang="en-US" sz="1200" b="0" dirty="0"/>
              <a:t>, A.V, Ullman J.D, </a:t>
            </a:r>
            <a:r>
              <a:rPr lang="en-US" sz="1200" b="0" dirty="0" err="1"/>
              <a:t>Sethi</a:t>
            </a:r>
            <a:r>
              <a:rPr lang="en-US" sz="1200" b="0" dirty="0"/>
              <a:t> R., Lam M.S; Dragon Book”</a:t>
            </a:r>
          </a:p>
        </p:txBody>
      </p:sp>
      <p:pic>
        <p:nvPicPr>
          <p:cNvPr id="8" name="Picture 7"/>
          <p:cNvPicPr>
            <a:picLocks noChangeAspect="1"/>
          </p:cNvPicPr>
          <p:nvPr/>
        </p:nvPicPr>
        <p:blipFill>
          <a:blip r:embed="rId3"/>
          <a:stretch>
            <a:fillRect/>
          </a:stretch>
        </p:blipFill>
        <p:spPr>
          <a:xfrm>
            <a:off x="1066800" y="3424098"/>
            <a:ext cx="6953250" cy="2428875"/>
          </a:xfrm>
          <a:prstGeom prst="rect">
            <a:avLst/>
          </a:prstGeom>
        </p:spPr>
      </p:pic>
      <p:sp>
        <p:nvSpPr>
          <p:cNvPr id="9" name="TextBox 8"/>
          <p:cNvSpPr txBox="1"/>
          <p:nvPr/>
        </p:nvSpPr>
        <p:spPr>
          <a:xfrm>
            <a:off x="914400" y="2634287"/>
            <a:ext cx="3561616" cy="369332"/>
          </a:xfrm>
          <a:prstGeom prst="rect">
            <a:avLst/>
          </a:prstGeom>
          <a:noFill/>
        </p:spPr>
        <p:txBody>
          <a:bodyPr wrap="none" rtlCol="0">
            <a:spAutoFit/>
          </a:bodyPr>
          <a:lstStyle/>
          <a:p>
            <a:pPr algn="r"/>
            <a:r>
              <a:rPr lang="en-US" dirty="0" smtClean="0"/>
              <a:t>General Elimination Algorithm</a:t>
            </a:r>
            <a:endParaRPr lang="en-GB" dirty="0"/>
          </a:p>
        </p:txBody>
      </p:sp>
      <p:sp>
        <p:nvSpPr>
          <p:cNvPr id="10" name="TextBox 9"/>
          <p:cNvSpPr txBox="1"/>
          <p:nvPr/>
        </p:nvSpPr>
        <p:spPr>
          <a:xfrm>
            <a:off x="3141692" y="1699697"/>
            <a:ext cx="5545108" cy="369332"/>
          </a:xfrm>
          <a:prstGeom prst="rect">
            <a:avLst/>
          </a:prstGeom>
          <a:noFill/>
        </p:spPr>
        <p:txBody>
          <a:bodyPr wrap="none" rtlCol="0">
            <a:spAutoFit/>
          </a:bodyPr>
          <a:lstStyle/>
          <a:p>
            <a:pPr algn="r"/>
            <a:r>
              <a:rPr lang="en-US" b="0" dirty="0" smtClean="0"/>
              <a:t>When Grammar has no Cycles and no </a:t>
            </a:r>
            <a:r>
              <a:rPr lang="el-GR" b="0" dirty="0" smtClean="0"/>
              <a:t>ε</a:t>
            </a:r>
            <a:r>
              <a:rPr lang="en-US" b="0" dirty="0" smtClean="0"/>
              <a:t>-productions</a:t>
            </a:r>
            <a:endParaRPr lang="en-GB" b="0" dirty="0"/>
          </a:p>
        </p:txBody>
      </p:sp>
    </p:spTree>
    <p:extLst>
      <p:ext uri="{BB962C8B-B14F-4D97-AF65-F5344CB8AC3E}">
        <p14:creationId xmlns:p14="http://schemas.microsoft.com/office/powerpoint/2010/main" val="2273450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Left Recursion</a:t>
            </a:r>
            <a:br>
              <a:rPr lang="en-US" sz="4000" b="1" dirty="0" smtClean="0">
                <a:solidFill>
                  <a:srgbClr val="3ECF29"/>
                </a:solidFill>
              </a:rPr>
            </a:br>
            <a:r>
              <a:rPr lang="en-US" sz="2000" b="1" dirty="0" smtClean="0">
                <a:solidFill>
                  <a:srgbClr val="3ECF29"/>
                </a:solidFill>
              </a:rPr>
              <a:t>Elimination</a:t>
            </a:r>
            <a:endParaRPr lang="en-GB" sz="2000" b="1" dirty="0">
              <a:solidFill>
                <a:srgbClr val="3ECF29"/>
              </a:solidFill>
            </a:endParaRPr>
          </a:p>
        </p:txBody>
      </p:sp>
      <p:sp>
        <p:nvSpPr>
          <p:cNvPr id="9" name="TextBox 8"/>
          <p:cNvSpPr txBox="1"/>
          <p:nvPr/>
        </p:nvSpPr>
        <p:spPr>
          <a:xfrm>
            <a:off x="5181600" y="1516628"/>
            <a:ext cx="3561616" cy="369332"/>
          </a:xfrm>
          <a:prstGeom prst="rect">
            <a:avLst/>
          </a:prstGeom>
          <a:noFill/>
        </p:spPr>
        <p:txBody>
          <a:bodyPr wrap="none" rtlCol="0">
            <a:spAutoFit/>
          </a:bodyPr>
          <a:lstStyle/>
          <a:p>
            <a:pPr algn="r"/>
            <a:r>
              <a:rPr lang="en-US" dirty="0" smtClean="0"/>
              <a:t>General Elimination Algorithm</a:t>
            </a:r>
            <a:endParaRPr lang="en-GB" dirty="0"/>
          </a:p>
        </p:txBody>
      </p:sp>
      <p:sp>
        <p:nvSpPr>
          <p:cNvPr id="12" name="Rectangle 11"/>
          <p:cNvSpPr/>
          <p:nvPr/>
        </p:nvSpPr>
        <p:spPr>
          <a:xfrm>
            <a:off x="5297486" y="2465032"/>
            <a:ext cx="3617913" cy="3970318"/>
          </a:xfrm>
          <a:prstGeom prst="rect">
            <a:avLst/>
          </a:prstGeom>
        </p:spPr>
        <p:txBody>
          <a:bodyPr wrap="square">
            <a:spAutoFit/>
          </a:bodyPr>
          <a:lstStyle/>
          <a:p>
            <a:r>
              <a:rPr lang="en-US" dirty="0" smtClean="0"/>
              <a:t>G: </a:t>
            </a:r>
          </a:p>
          <a:p>
            <a:r>
              <a:rPr lang="en-US" b="0" dirty="0"/>
              <a:t>E</a:t>
            </a:r>
            <a:r>
              <a:rPr lang="en-US" dirty="0"/>
              <a:t> </a:t>
            </a:r>
            <a:r>
              <a:rPr lang="en-US" dirty="0">
                <a:latin typeface="Symbol" panose="05050102010706020507" pitchFamily="18" charset="2"/>
              </a:rPr>
              <a:t>®</a:t>
            </a:r>
            <a:r>
              <a:rPr lang="en-US" dirty="0"/>
              <a:t>  </a:t>
            </a:r>
            <a:r>
              <a:rPr lang="en-US" b="0" dirty="0"/>
              <a:t>E</a:t>
            </a:r>
            <a:r>
              <a:rPr lang="en-US" dirty="0"/>
              <a:t> + </a:t>
            </a:r>
            <a:r>
              <a:rPr lang="en-US" b="0" dirty="0"/>
              <a:t>T</a:t>
            </a:r>
            <a:r>
              <a:rPr lang="en-US" dirty="0"/>
              <a:t> </a:t>
            </a:r>
            <a:r>
              <a:rPr lang="en-US" b="0" dirty="0"/>
              <a:t>I T</a:t>
            </a:r>
          </a:p>
          <a:p>
            <a:r>
              <a:rPr lang="en-US" b="0" dirty="0"/>
              <a:t>T </a:t>
            </a:r>
            <a:r>
              <a:rPr lang="en-US" dirty="0">
                <a:latin typeface="Symbol" panose="05050102010706020507" pitchFamily="18" charset="2"/>
              </a:rPr>
              <a:t>®</a:t>
            </a:r>
            <a:r>
              <a:rPr lang="en-US" dirty="0"/>
              <a:t>  </a:t>
            </a:r>
            <a:r>
              <a:rPr lang="en-US" b="0" dirty="0"/>
              <a:t>T</a:t>
            </a:r>
            <a:r>
              <a:rPr lang="en-US" dirty="0"/>
              <a:t> * </a:t>
            </a:r>
            <a:r>
              <a:rPr lang="en-US" b="0" dirty="0"/>
              <a:t>F | F</a:t>
            </a:r>
          </a:p>
          <a:p>
            <a:r>
              <a:rPr lang="en-US" b="0" dirty="0"/>
              <a:t>F </a:t>
            </a:r>
            <a:r>
              <a:rPr lang="en-US" dirty="0">
                <a:latin typeface="Symbol" panose="05050102010706020507" pitchFamily="18" charset="2"/>
              </a:rPr>
              <a:t>®</a:t>
            </a:r>
            <a:r>
              <a:rPr lang="en-US" b="0" dirty="0"/>
              <a:t> </a:t>
            </a:r>
            <a:r>
              <a:rPr lang="en-US" dirty="0"/>
              <a:t> - </a:t>
            </a:r>
            <a:r>
              <a:rPr lang="en-US" b="0" dirty="0"/>
              <a:t>E I </a:t>
            </a:r>
            <a:r>
              <a:rPr lang="en-US" dirty="0"/>
              <a:t>( </a:t>
            </a:r>
            <a:r>
              <a:rPr lang="en-US" b="0" dirty="0"/>
              <a:t>E</a:t>
            </a:r>
            <a:r>
              <a:rPr lang="en-US" dirty="0"/>
              <a:t> ) </a:t>
            </a:r>
            <a:r>
              <a:rPr lang="en-US" b="0" dirty="0"/>
              <a:t>I</a:t>
            </a:r>
            <a:r>
              <a:rPr lang="en-US" dirty="0"/>
              <a:t> id</a:t>
            </a:r>
          </a:p>
          <a:p>
            <a:endParaRPr lang="en-US" dirty="0" smtClean="0"/>
          </a:p>
          <a:p>
            <a:r>
              <a:rPr lang="en-US" b="0" dirty="0" smtClean="0"/>
              <a:t>E</a:t>
            </a:r>
            <a:r>
              <a:rPr lang="en-US" dirty="0" smtClean="0"/>
              <a:t> </a:t>
            </a:r>
            <a:r>
              <a:rPr lang="en-US" dirty="0" smtClean="0">
                <a:latin typeface="Symbol" panose="05050102010706020507" pitchFamily="18" charset="2"/>
              </a:rPr>
              <a:t>®</a:t>
            </a:r>
            <a:r>
              <a:rPr lang="en-US" dirty="0" smtClean="0"/>
              <a:t> </a:t>
            </a:r>
            <a:r>
              <a:rPr lang="en-US" b="0" dirty="0" smtClean="0"/>
              <a:t>T E’</a:t>
            </a:r>
          </a:p>
          <a:p>
            <a:r>
              <a:rPr lang="en-US" b="0" dirty="0" smtClean="0"/>
              <a:t>E’ </a:t>
            </a:r>
            <a:r>
              <a:rPr lang="en-US" dirty="0">
                <a:latin typeface="Symbol" panose="05050102010706020507" pitchFamily="18" charset="2"/>
              </a:rPr>
              <a:t>® </a:t>
            </a:r>
            <a:r>
              <a:rPr lang="en-US" b="0" dirty="0" smtClean="0"/>
              <a:t>+T E’ | </a:t>
            </a:r>
            <a:r>
              <a:rPr lang="el-GR" b="0" dirty="0" smtClean="0"/>
              <a:t>ε</a:t>
            </a:r>
            <a:endParaRPr lang="en-US" dirty="0"/>
          </a:p>
          <a:p>
            <a:endParaRPr lang="en-US" b="0" dirty="0" smtClean="0"/>
          </a:p>
          <a:p>
            <a:r>
              <a:rPr lang="en-US" b="0" dirty="0" smtClean="0"/>
              <a:t>T</a:t>
            </a:r>
            <a:r>
              <a:rPr lang="en-US" dirty="0" smtClean="0"/>
              <a:t> </a:t>
            </a:r>
            <a:r>
              <a:rPr lang="en-US" dirty="0">
                <a:latin typeface="Symbol" panose="05050102010706020507" pitchFamily="18" charset="2"/>
              </a:rPr>
              <a:t>®</a:t>
            </a:r>
            <a:r>
              <a:rPr lang="en-US" dirty="0"/>
              <a:t> </a:t>
            </a:r>
            <a:r>
              <a:rPr lang="en-US" b="0" dirty="0" smtClean="0"/>
              <a:t>F T’</a:t>
            </a:r>
            <a:endParaRPr lang="en-US" b="0" dirty="0"/>
          </a:p>
          <a:p>
            <a:r>
              <a:rPr lang="en-US" b="0" dirty="0" smtClean="0"/>
              <a:t>T’ </a:t>
            </a:r>
            <a:r>
              <a:rPr lang="en-US" dirty="0">
                <a:latin typeface="Symbol" panose="05050102010706020507" pitchFamily="18" charset="2"/>
              </a:rPr>
              <a:t>® </a:t>
            </a:r>
            <a:r>
              <a:rPr lang="en-US" b="0" dirty="0" smtClean="0"/>
              <a:t>* F T’ </a:t>
            </a:r>
            <a:r>
              <a:rPr lang="en-US" b="0" dirty="0"/>
              <a:t>| </a:t>
            </a:r>
            <a:r>
              <a:rPr lang="el-GR" b="0" dirty="0" smtClean="0"/>
              <a:t>ε</a:t>
            </a:r>
            <a:endParaRPr lang="en-US" b="0" dirty="0" smtClean="0"/>
          </a:p>
          <a:p>
            <a:endParaRPr lang="en-US" b="0" dirty="0" smtClean="0"/>
          </a:p>
          <a:p>
            <a:r>
              <a:rPr lang="en-US" b="0" dirty="0"/>
              <a:t>F</a:t>
            </a:r>
            <a:r>
              <a:rPr lang="en-US" dirty="0"/>
              <a:t> </a:t>
            </a:r>
            <a:r>
              <a:rPr lang="en-US" dirty="0">
                <a:latin typeface="Symbol" panose="05050102010706020507" pitchFamily="18" charset="2"/>
              </a:rPr>
              <a:t>®</a:t>
            </a:r>
            <a:r>
              <a:rPr lang="en-US" dirty="0"/>
              <a:t> - </a:t>
            </a:r>
            <a:r>
              <a:rPr lang="en-US" b="0" dirty="0"/>
              <a:t>E</a:t>
            </a:r>
            <a:endParaRPr lang="en-US" dirty="0"/>
          </a:p>
          <a:p>
            <a:r>
              <a:rPr lang="en-US" b="0" dirty="0"/>
              <a:t>F</a:t>
            </a:r>
            <a:r>
              <a:rPr lang="en-US" dirty="0"/>
              <a:t> </a:t>
            </a:r>
            <a:r>
              <a:rPr lang="en-US" dirty="0">
                <a:latin typeface="Symbol" panose="05050102010706020507" pitchFamily="18" charset="2"/>
              </a:rPr>
              <a:t>®</a:t>
            </a:r>
            <a:r>
              <a:rPr lang="en-US" dirty="0"/>
              <a:t> ( </a:t>
            </a:r>
            <a:r>
              <a:rPr lang="en-US" b="0" dirty="0"/>
              <a:t>E</a:t>
            </a:r>
            <a:r>
              <a:rPr lang="en-US" dirty="0"/>
              <a:t> )</a:t>
            </a:r>
          </a:p>
          <a:p>
            <a:r>
              <a:rPr lang="en-US" b="0" dirty="0"/>
              <a:t>F</a:t>
            </a:r>
            <a:r>
              <a:rPr lang="en-US" dirty="0"/>
              <a:t> </a:t>
            </a:r>
            <a:r>
              <a:rPr lang="en-US" dirty="0">
                <a:latin typeface="Symbol" panose="05050102010706020507" pitchFamily="18" charset="2"/>
              </a:rPr>
              <a:t>®</a:t>
            </a:r>
            <a:r>
              <a:rPr lang="en-US" dirty="0"/>
              <a:t> </a:t>
            </a:r>
            <a:r>
              <a:rPr lang="en-US" dirty="0" smtClean="0"/>
              <a:t>id</a:t>
            </a:r>
            <a:endParaRPr lang="en-US" b="0" dirty="0" smtClean="0"/>
          </a:p>
        </p:txBody>
      </p:sp>
      <p:sp>
        <p:nvSpPr>
          <p:cNvPr id="13" name="Rectangle 12"/>
          <p:cNvSpPr/>
          <p:nvPr/>
        </p:nvSpPr>
        <p:spPr>
          <a:xfrm>
            <a:off x="1908175" y="6139186"/>
            <a:ext cx="1909497" cy="369332"/>
          </a:xfrm>
          <a:prstGeom prst="rect">
            <a:avLst/>
          </a:prstGeom>
        </p:spPr>
        <p:txBody>
          <a:bodyPr wrap="none">
            <a:spAutoFit/>
          </a:bodyPr>
          <a:lstStyle/>
          <a:p>
            <a:pPr algn="ctr"/>
            <a:r>
              <a:rPr lang="en-US" dirty="0"/>
              <a:t>Input: </a:t>
            </a:r>
            <a:r>
              <a:rPr lang="en-GB" b="0" dirty="0"/>
              <a:t>id + id * id</a:t>
            </a:r>
            <a:endParaRPr lang="en-US" dirty="0"/>
          </a:p>
        </p:txBody>
      </p:sp>
      <p:sp>
        <p:nvSpPr>
          <p:cNvPr id="7" name="Rectangle 6"/>
          <p:cNvSpPr/>
          <p:nvPr/>
        </p:nvSpPr>
        <p:spPr>
          <a:xfrm>
            <a:off x="1908175" y="2463260"/>
            <a:ext cx="2819400" cy="3416320"/>
          </a:xfrm>
          <a:prstGeom prst="rect">
            <a:avLst/>
          </a:prstGeom>
        </p:spPr>
        <p:txBody>
          <a:bodyPr wrap="square">
            <a:spAutoFit/>
          </a:bodyPr>
          <a:lstStyle/>
          <a:p>
            <a:r>
              <a:rPr lang="en-US" dirty="0" smtClean="0"/>
              <a:t>G: </a:t>
            </a:r>
          </a:p>
          <a:p>
            <a:r>
              <a:rPr lang="en-US" b="0" dirty="0" smtClean="0"/>
              <a:t>E</a:t>
            </a:r>
            <a:r>
              <a:rPr lang="en-US" dirty="0" smtClean="0"/>
              <a:t> </a:t>
            </a:r>
            <a:r>
              <a:rPr lang="en-US" dirty="0">
                <a:latin typeface="Symbol" panose="05050102010706020507" pitchFamily="18" charset="2"/>
              </a:rPr>
              <a:t>®</a:t>
            </a:r>
            <a:r>
              <a:rPr lang="en-US" dirty="0"/>
              <a:t>  </a:t>
            </a:r>
            <a:r>
              <a:rPr lang="en-US" b="0" dirty="0"/>
              <a:t>E</a:t>
            </a:r>
            <a:r>
              <a:rPr lang="en-US" dirty="0"/>
              <a:t> + </a:t>
            </a:r>
            <a:r>
              <a:rPr lang="en-US" b="0" dirty="0" smtClean="0"/>
              <a:t>T</a:t>
            </a:r>
            <a:r>
              <a:rPr lang="en-US" dirty="0" smtClean="0"/>
              <a:t> </a:t>
            </a:r>
            <a:r>
              <a:rPr lang="en-US" b="0" dirty="0"/>
              <a:t>I </a:t>
            </a:r>
            <a:r>
              <a:rPr lang="en-US" b="0" dirty="0" smtClean="0"/>
              <a:t>T</a:t>
            </a:r>
          </a:p>
          <a:p>
            <a:r>
              <a:rPr lang="en-US" b="0" dirty="0"/>
              <a:t>T </a:t>
            </a:r>
            <a:r>
              <a:rPr lang="en-US" dirty="0">
                <a:latin typeface="Symbol" panose="05050102010706020507" pitchFamily="18" charset="2"/>
              </a:rPr>
              <a:t>®</a:t>
            </a:r>
            <a:r>
              <a:rPr lang="en-US" dirty="0"/>
              <a:t>  </a:t>
            </a:r>
            <a:r>
              <a:rPr lang="en-US" b="0" dirty="0"/>
              <a:t>T</a:t>
            </a:r>
            <a:r>
              <a:rPr lang="en-US" dirty="0"/>
              <a:t> * </a:t>
            </a:r>
            <a:r>
              <a:rPr lang="en-US" b="0" dirty="0"/>
              <a:t>F </a:t>
            </a:r>
            <a:r>
              <a:rPr lang="en-US" b="0" dirty="0" smtClean="0"/>
              <a:t>| F</a:t>
            </a:r>
            <a:endParaRPr lang="en-US" b="0" dirty="0"/>
          </a:p>
          <a:p>
            <a:r>
              <a:rPr lang="en-US" b="0" dirty="0"/>
              <a:t>F </a:t>
            </a:r>
            <a:r>
              <a:rPr lang="en-US" dirty="0">
                <a:latin typeface="Symbol" panose="05050102010706020507" pitchFamily="18" charset="2"/>
              </a:rPr>
              <a:t>®</a:t>
            </a:r>
            <a:r>
              <a:rPr lang="en-US" b="0" dirty="0"/>
              <a:t> </a:t>
            </a:r>
            <a:r>
              <a:rPr lang="en-US" dirty="0"/>
              <a:t> - </a:t>
            </a:r>
            <a:r>
              <a:rPr lang="en-US" b="0" dirty="0"/>
              <a:t>E I </a:t>
            </a:r>
            <a:r>
              <a:rPr lang="en-US" dirty="0"/>
              <a:t>( </a:t>
            </a:r>
            <a:r>
              <a:rPr lang="en-US" b="0" dirty="0"/>
              <a:t>E</a:t>
            </a:r>
            <a:r>
              <a:rPr lang="en-US" dirty="0"/>
              <a:t> ) </a:t>
            </a:r>
            <a:r>
              <a:rPr lang="en-US" b="0" dirty="0"/>
              <a:t>I</a:t>
            </a:r>
            <a:r>
              <a:rPr lang="en-US" dirty="0"/>
              <a:t> id</a:t>
            </a:r>
          </a:p>
          <a:p>
            <a:endParaRPr lang="en-US" dirty="0" smtClean="0"/>
          </a:p>
          <a:p>
            <a:r>
              <a:rPr lang="en-US" b="0" dirty="0" smtClean="0"/>
              <a:t>E</a:t>
            </a:r>
            <a:r>
              <a:rPr lang="en-US" dirty="0" smtClean="0"/>
              <a:t> </a:t>
            </a:r>
            <a:r>
              <a:rPr lang="en-US" dirty="0">
                <a:latin typeface="Symbol" panose="05050102010706020507" pitchFamily="18" charset="2"/>
              </a:rPr>
              <a:t>®</a:t>
            </a:r>
            <a:r>
              <a:rPr lang="en-US" dirty="0"/>
              <a:t> </a:t>
            </a:r>
            <a:r>
              <a:rPr lang="en-US" b="0" dirty="0" smtClean="0">
                <a:solidFill>
                  <a:srgbClr val="FF0000"/>
                </a:solidFill>
              </a:rPr>
              <a:t>E</a:t>
            </a:r>
            <a:r>
              <a:rPr lang="en-US" dirty="0" smtClean="0"/>
              <a:t> </a:t>
            </a:r>
            <a:r>
              <a:rPr lang="en-US" dirty="0"/>
              <a:t>+ </a:t>
            </a:r>
            <a:r>
              <a:rPr lang="en-US" b="0" dirty="0" smtClean="0"/>
              <a:t>T</a:t>
            </a:r>
          </a:p>
          <a:p>
            <a:r>
              <a:rPr lang="en-US" b="0" dirty="0"/>
              <a:t>E</a:t>
            </a:r>
            <a:r>
              <a:rPr lang="en-US" dirty="0"/>
              <a:t> </a:t>
            </a:r>
            <a:r>
              <a:rPr lang="en-US" dirty="0">
                <a:latin typeface="Symbol" panose="05050102010706020507" pitchFamily="18" charset="2"/>
              </a:rPr>
              <a:t>®</a:t>
            </a:r>
            <a:r>
              <a:rPr lang="en-US" dirty="0"/>
              <a:t> </a:t>
            </a:r>
            <a:r>
              <a:rPr lang="en-US" b="0" dirty="0" smtClean="0"/>
              <a:t>T</a:t>
            </a:r>
            <a:endParaRPr lang="en-US" dirty="0"/>
          </a:p>
          <a:p>
            <a:r>
              <a:rPr lang="en-US" b="0" dirty="0" smtClean="0"/>
              <a:t>T</a:t>
            </a:r>
            <a:r>
              <a:rPr lang="en-US" dirty="0" smtClean="0"/>
              <a:t> </a:t>
            </a:r>
            <a:r>
              <a:rPr lang="en-US" dirty="0">
                <a:latin typeface="Symbol" panose="05050102010706020507" pitchFamily="18" charset="2"/>
              </a:rPr>
              <a:t>®</a:t>
            </a:r>
            <a:r>
              <a:rPr lang="en-US" dirty="0"/>
              <a:t> </a:t>
            </a:r>
            <a:r>
              <a:rPr lang="en-US" b="0" dirty="0" smtClean="0">
                <a:solidFill>
                  <a:srgbClr val="FF0000"/>
                </a:solidFill>
              </a:rPr>
              <a:t>T</a:t>
            </a:r>
            <a:r>
              <a:rPr lang="en-US" dirty="0" smtClean="0"/>
              <a:t> * </a:t>
            </a:r>
            <a:r>
              <a:rPr lang="en-US" b="0" dirty="0" smtClean="0"/>
              <a:t>F</a:t>
            </a:r>
          </a:p>
          <a:p>
            <a:r>
              <a:rPr lang="en-US" b="0" dirty="0" smtClean="0"/>
              <a:t>T </a:t>
            </a:r>
            <a:r>
              <a:rPr lang="en-US" dirty="0" smtClean="0">
                <a:latin typeface="Symbol" panose="05050102010706020507" pitchFamily="18" charset="2"/>
              </a:rPr>
              <a:t>®</a:t>
            </a:r>
            <a:r>
              <a:rPr lang="en-US" dirty="0"/>
              <a:t> </a:t>
            </a:r>
            <a:r>
              <a:rPr lang="en-US" b="0" dirty="0"/>
              <a:t>F</a:t>
            </a:r>
            <a:endParaRPr lang="en-US" dirty="0"/>
          </a:p>
          <a:p>
            <a:r>
              <a:rPr lang="en-US" b="0" dirty="0" smtClean="0"/>
              <a:t>F</a:t>
            </a:r>
            <a:r>
              <a:rPr lang="en-US" dirty="0" smtClean="0"/>
              <a:t> </a:t>
            </a:r>
            <a:r>
              <a:rPr lang="en-US" dirty="0">
                <a:latin typeface="Symbol" panose="05050102010706020507" pitchFamily="18" charset="2"/>
              </a:rPr>
              <a:t>®</a:t>
            </a:r>
            <a:r>
              <a:rPr lang="en-US" dirty="0"/>
              <a:t> </a:t>
            </a:r>
            <a:r>
              <a:rPr lang="en-US" dirty="0" smtClean="0"/>
              <a:t>- </a:t>
            </a:r>
            <a:r>
              <a:rPr lang="en-US" b="0" dirty="0" smtClean="0"/>
              <a:t>E</a:t>
            </a:r>
            <a:endParaRPr lang="en-US" dirty="0"/>
          </a:p>
          <a:p>
            <a:r>
              <a:rPr lang="en-US" b="0" dirty="0" smtClean="0"/>
              <a:t>F</a:t>
            </a:r>
            <a:r>
              <a:rPr lang="en-US" dirty="0" smtClean="0"/>
              <a:t> </a:t>
            </a:r>
            <a:r>
              <a:rPr lang="en-US" dirty="0">
                <a:latin typeface="Symbol" panose="05050102010706020507" pitchFamily="18" charset="2"/>
              </a:rPr>
              <a:t>®</a:t>
            </a:r>
            <a:r>
              <a:rPr lang="en-US" dirty="0"/>
              <a:t> </a:t>
            </a:r>
            <a:r>
              <a:rPr lang="en-US" dirty="0" smtClean="0"/>
              <a:t>( </a:t>
            </a:r>
            <a:r>
              <a:rPr lang="en-US" b="0" dirty="0"/>
              <a:t>E</a:t>
            </a:r>
            <a:r>
              <a:rPr lang="en-US" dirty="0"/>
              <a:t> </a:t>
            </a:r>
            <a:r>
              <a:rPr lang="en-US" dirty="0" smtClean="0"/>
              <a:t>)</a:t>
            </a:r>
            <a:endParaRPr lang="en-US" dirty="0"/>
          </a:p>
          <a:p>
            <a:r>
              <a:rPr lang="en-US" b="0" dirty="0" smtClean="0"/>
              <a:t>F</a:t>
            </a:r>
            <a:r>
              <a:rPr lang="en-US" dirty="0" smtClean="0"/>
              <a:t> </a:t>
            </a:r>
            <a:r>
              <a:rPr lang="en-US" dirty="0">
                <a:latin typeface="Symbol" panose="05050102010706020507" pitchFamily="18" charset="2"/>
              </a:rPr>
              <a:t>®</a:t>
            </a:r>
            <a:r>
              <a:rPr lang="en-US" dirty="0"/>
              <a:t> </a:t>
            </a:r>
            <a:r>
              <a:rPr lang="en-US" dirty="0" smtClean="0"/>
              <a:t>id</a:t>
            </a:r>
            <a:endParaRPr lang="en-US" dirty="0"/>
          </a:p>
        </p:txBody>
      </p:sp>
    </p:spTree>
    <p:extLst>
      <p:ext uri="{BB962C8B-B14F-4D97-AF65-F5344CB8AC3E}">
        <p14:creationId xmlns:p14="http://schemas.microsoft.com/office/powerpoint/2010/main" val="2088347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175" y="274638"/>
            <a:ext cx="6778625" cy="66151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Backtracking</a:t>
            </a:r>
            <a:endParaRPr lang="en-GB" sz="2000" b="1" dirty="0">
              <a:solidFill>
                <a:srgbClr val="3ECF29"/>
              </a:solidFill>
            </a:endParaRPr>
          </a:p>
        </p:txBody>
      </p:sp>
      <p:sp>
        <p:nvSpPr>
          <p:cNvPr id="8" name="TextBox 7"/>
          <p:cNvSpPr txBox="1"/>
          <p:nvPr/>
        </p:nvSpPr>
        <p:spPr>
          <a:xfrm>
            <a:off x="4289078" y="6501745"/>
            <a:ext cx="4844201" cy="461665"/>
          </a:xfrm>
          <a:prstGeom prst="rect">
            <a:avLst/>
          </a:prstGeom>
          <a:noFill/>
        </p:spPr>
        <p:txBody>
          <a:bodyPr wrap="square" rtlCol="0">
            <a:spAutoFit/>
          </a:bodyPr>
          <a:lstStyle/>
          <a:p>
            <a:pPr algn="r"/>
            <a:r>
              <a:rPr lang="en-GB" sz="1200" b="0" dirty="0" smtClean="0"/>
              <a:t>Algorithm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pPr algn="r"/>
            <a:endParaRPr lang="en-US" sz="1200" b="0" dirty="0"/>
          </a:p>
        </p:txBody>
      </p:sp>
      <p:sp>
        <p:nvSpPr>
          <p:cNvPr id="5" name="Rectangle 4"/>
          <p:cNvSpPr/>
          <p:nvPr/>
        </p:nvSpPr>
        <p:spPr>
          <a:xfrm>
            <a:off x="457200" y="3196725"/>
            <a:ext cx="1275218" cy="1200329"/>
          </a:xfrm>
          <a:prstGeom prst="rect">
            <a:avLst/>
          </a:prstGeom>
        </p:spPr>
        <p:txBody>
          <a:bodyPr wrap="square">
            <a:spAutoFit/>
          </a:bodyPr>
          <a:lstStyle/>
          <a:p>
            <a:pPr algn="ctr"/>
            <a:r>
              <a:rPr lang="en-US" dirty="0" smtClean="0"/>
              <a:t>The leftmost</a:t>
            </a:r>
            <a:r>
              <a:rPr lang="en-US" dirty="0"/>
              <a:t>, top-down parser </a:t>
            </a:r>
            <a:endParaRPr lang="en-GB" dirty="0"/>
          </a:p>
        </p:txBody>
      </p: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908175" y="987609"/>
            <a:ext cx="5780479" cy="5565591"/>
          </a:xfrm>
          <a:prstGeom prst="rect">
            <a:avLst/>
          </a:prstGeom>
        </p:spPr>
      </p:pic>
    </p:spTree>
    <p:extLst>
      <p:ext uri="{BB962C8B-B14F-4D97-AF65-F5344CB8AC3E}">
        <p14:creationId xmlns:p14="http://schemas.microsoft.com/office/powerpoint/2010/main" val="3422879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Definition</a:t>
            </a:r>
          </a:p>
        </p:txBody>
      </p:sp>
      <p:sp>
        <p:nvSpPr>
          <p:cNvPr id="3" name="TextBox 2"/>
          <p:cNvSpPr txBox="1"/>
          <p:nvPr/>
        </p:nvSpPr>
        <p:spPr>
          <a:xfrm>
            <a:off x="762000" y="1981200"/>
            <a:ext cx="8077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a:t>In a typical language processor implementation, syntactic analysis </a:t>
            </a:r>
            <a:r>
              <a:rPr lang="en-US" b="0" dirty="0" smtClean="0"/>
              <a:t>is the attempt to </a:t>
            </a:r>
            <a:r>
              <a:rPr lang="en-US" b="0" dirty="0"/>
              <a:t>recognize string of tokens as a sentence in a given </a:t>
            </a:r>
            <a:r>
              <a:rPr lang="en-US" b="0" dirty="0" smtClean="0"/>
              <a:t>language</a:t>
            </a:r>
            <a:endParaRPr lang="en-GB" b="0" dirty="0"/>
          </a:p>
        </p:txBody>
      </p:sp>
      <p:sp>
        <p:nvSpPr>
          <p:cNvPr id="4" name="TextBox 3"/>
          <p:cNvSpPr txBox="1"/>
          <p:nvPr/>
        </p:nvSpPr>
        <p:spPr>
          <a:xfrm>
            <a:off x="457200" y="4724400"/>
            <a:ext cx="8077200"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800" b="0" dirty="0" smtClean="0"/>
              <a:t>Parser </a:t>
            </a:r>
            <a:r>
              <a:rPr lang="en-US" sz="2800" b="0" dirty="0"/>
              <a:t>is the general term for the component that performs the syntactic </a:t>
            </a:r>
            <a:r>
              <a:rPr lang="en-US" sz="2800" b="0" dirty="0" smtClean="0"/>
              <a:t>analysis.</a:t>
            </a:r>
            <a:endParaRPr lang="en-GB" sz="2800" b="0" dirty="0"/>
          </a:p>
        </p:txBody>
      </p:sp>
    </p:spTree>
    <p:extLst>
      <p:ext uri="{BB962C8B-B14F-4D97-AF65-F5344CB8AC3E}">
        <p14:creationId xmlns:p14="http://schemas.microsoft.com/office/powerpoint/2010/main" val="1550419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Backtracking</a:t>
            </a:r>
            <a:endParaRPr lang="en-GB" sz="2000" b="1" dirty="0">
              <a:solidFill>
                <a:srgbClr val="3ECF29"/>
              </a:solidFill>
            </a:endParaRPr>
          </a:p>
        </p:txBody>
      </p:sp>
      <p:sp>
        <p:nvSpPr>
          <p:cNvPr id="3" name="TextBox 2"/>
          <p:cNvSpPr txBox="1"/>
          <p:nvPr/>
        </p:nvSpPr>
        <p:spPr>
          <a:xfrm>
            <a:off x="1981200" y="1600200"/>
            <a:ext cx="5339923" cy="1200329"/>
          </a:xfrm>
          <a:prstGeom prst="rect">
            <a:avLst/>
          </a:prstGeom>
          <a:noFill/>
        </p:spPr>
        <p:txBody>
          <a:bodyPr wrap="none" rtlCol="0">
            <a:spAutoFit/>
          </a:bodyPr>
          <a:lstStyle/>
          <a:p>
            <a:r>
              <a:rPr lang="en-GB" dirty="0"/>
              <a:t>Backtrack-free </a:t>
            </a:r>
            <a:r>
              <a:rPr lang="en-GB" dirty="0" smtClean="0"/>
              <a:t>Grammar / Predictive Grammar</a:t>
            </a:r>
            <a:endParaRPr lang="en-GB" dirty="0"/>
          </a:p>
          <a:p>
            <a:r>
              <a:rPr lang="en-US" b="0" dirty="0"/>
              <a:t>a CFG for which the leftmost, top-down parser can</a:t>
            </a:r>
          </a:p>
          <a:p>
            <a:r>
              <a:rPr lang="en-US" b="0" dirty="0"/>
              <a:t>always predict the correct rule with </a:t>
            </a:r>
            <a:r>
              <a:rPr lang="en-US" b="0" dirty="0" err="1"/>
              <a:t>lookahead</a:t>
            </a:r>
            <a:r>
              <a:rPr lang="en-US" b="0" dirty="0"/>
              <a:t> of</a:t>
            </a:r>
          </a:p>
          <a:p>
            <a:r>
              <a:rPr lang="en-GB" b="0" dirty="0"/>
              <a:t>at most one </a:t>
            </a:r>
            <a:r>
              <a:rPr lang="en-GB" b="0" dirty="0" smtClean="0"/>
              <a:t>word.</a:t>
            </a:r>
            <a:endParaRPr lang="en-GB" dirty="0"/>
          </a:p>
        </p:txBody>
      </p:sp>
      <p:sp>
        <p:nvSpPr>
          <p:cNvPr id="8" name="TextBox 7"/>
          <p:cNvSpPr txBox="1"/>
          <p:nvPr/>
        </p:nvSpPr>
        <p:spPr>
          <a:xfrm>
            <a:off x="184999" y="6396335"/>
            <a:ext cx="5105400" cy="461665"/>
          </a:xfrm>
          <a:prstGeom prst="rect">
            <a:avLst/>
          </a:prstGeom>
          <a:noFill/>
        </p:spPr>
        <p:txBody>
          <a:bodyPr wrap="square" rtlCol="0">
            <a:spAutoFit/>
          </a:bodyPr>
          <a:lstStyle/>
          <a:p>
            <a:r>
              <a:rPr lang="en-GB" sz="1200" b="0" dirty="0" smtClean="0"/>
              <a:t>Definitions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endParaRPr lang="en-US" sz="1200" b="0" dirty="0"/>
          </a:p>
        </p:txBody>
      </p:sp>
      <p:sp>
        <p:nvSpPr>
          <p:cNvPr id="5" name="TextBox 4"/>
          <p:cNvSpPr txBox="1"/>
          <p:nvPr/>
        </p:nvSpPr>
        <p:spPr>
          <a:xfrm>
            <a:off x="1981200" y="2983091"/>
            <a:ext cx="4519186" cy="369332"/>
          </a:xfrm>
          <a:prstGeom prst="rect">
            <a:avLst/>
          </a:prstGeom>
          <a:noFill/>
        </p:spPr>
        <p:txBody>
          <a:bodyPr wrap="none" rtlCol="0">
            <a:spAutoFit/>
          </a:bodyPr>
          <a:lstStyle/>
          <a:p>
            <a:r>
              <a:rPr lang="en-GB" dirty="0" smtClean="0"/>
              <a:t>Elimination </a:t>
            </a:r>
            <a:r>
              <a:rPr lang="en-US" dirty="0" smtClean="0"/>
              <a:t>Using</a:t>
            </a:r>
            <a:r>
              <a:rPr lang="en-GB" dirty="0" smtClean="0"/>
              <a:t> First and Follow Sets</a:t>
            </a:r>
            <a:endParaRPr lang="en-GB" dirty="0"/>
          </a:p>
        </p:txBody>
      </p:sp>
      <p:sp>
        <p:nvSpPr>
          <p:cNvPr id="6" name="Rectangle 5"/>
          <p:cNvSpPr/>
          <p:nvPr/>
        </p:nvSpPr>
        <p:spPr>
          <a:xfrm>
            <a:off x="609600" y="4091652"/>
            <a:ext cx="3657600" cy="1477328"/>
          </a:xfrm>
          <a:prstGeom prst="rect">
            <a:avLst/>
          </a:prstGeom>
        </p:spPr>
        <p:txBody>
          <a:bodyPr wrap="square">
            <a:spAutoFit/>
          </a:bodyPr>
          <a:lstStyle/>
          <a:p>
            <a:r>
              <a:rPr lang="en-US" sz="1600" dirty="0">
                <a:latin typeface="Myriad-CnBold"/>
              </a:rPr>
              <a:t>FIRST </a:t>
            </a:r>
            <a:r>
              <a:rPr lang="en-US" dirty="0" smtClean="0">
                <a:latin typeface="Myriad-CnBold"/>
              </a:rPr>
              <a:t>Set </a:t>
            </a:r>
          </a:p>
          <a:p>
            <a:r>
              <a:rPr lang="en-US" b="0" dirty="0" smtClean="0">
                <a:latin typeface="Myriad-Light-Condensed"/>
              </a:rPr>
              <a:t>For </a:t>
            </a:r>
            <a:r>
              <a:rPr lang="en-US" b="0" dirty="0">
                <a:latin typeface="Myriad-Light-Condensed"/>
              </a:rPr>
              <a:t>a grammar symbol </a:t>
            </a:r>
            <a:r>
              <a:rPr lang="el-GR" b="0" dirty="0" smtClean="0">
                <a:latin typeface="Myriad-Light-Condensed"/>
              </a:rPr>
              <a:t>α</a:t>
            </a:r>
            <a:r>
              <a:rPr lang="en-US" b="0" dirty="0" smtClean="0">
                <a:latin typeface="Myriad-Light-Condensed"/>
              </a:rPr>
              <a:t>, </a:t>
            </a:r>
            <a:r>
              <a:rPr lang="en-US" sz="1600" b="0" dirty="0" smtClean="0">
                <a:latin typeface="Myriad-Light-Condensed"/>
              </a:rPr>
              <a:t>FIRST</a:t>
            </a:r>
            <a:r>
              <a:rPr lang="en-US" b="0" dirty="0" smtClean="0">
                <a:latin typeface="Myriad-Light-Condensed"/>
              </a:rPr>
              <a:t>(</a:t>
            </a:r>
            <a:r>
              <a:rPr lang="el-GR" b="0" dirty="0" smtClean="0">
                <a:latin typeface="Myriad-Light-Condensed"/>
              </a:rPr>
              <a:t>α</a:t>
            </a:r>
            <a:r>
              <a:rPr lang="en-US" b="0" dirty="0" smtClean="0">
                <a:latin typeface="Myriad-Light-Condensed"/>
              </a:rPr>
              <a:t>) </a:t>
            </a:r>
            <a:r>
              <a:rPr lang="en-US" b="0" dirty="0">
                <a:latin typeface="Myriad-Light-Condensed"/>
              </a:rPr>
              <a:t>is the set </a:t>
            </a:r>
            <a:r>
              <a:rPr lang="en-US" b="0" dirty="0" smtClean="0">
                <a:latin typeface="Myriad-Light-Condensed"/>
              </a:rPr>
              <a:t>of </a:t>
            </a:r>
            <a:r>
              <a:rPr lang="en-US" b="0" u="sng" dirty="0" smtClean="0">
                <a:latin typeface="Myriad-Light-Condensed"/>
              </a:rPr>
              <a:t>terminals</a:t>
            </a:r>
            <a:r>
              <a:rPr lang="en-US" b="0" dirty="0" smtClean="0">
                <a:latin typeface="Myriad-Light-Condensed"/>
              </a:rPr>
              <a:t> </a:t>
            </a:r>
            <a:r>
              <a:rPr lang="en-US" b="0" dirty="0">
                <a:latin typeface="Myriad-Light-Condensed"/>
              </a:rPr>
              <a:t>that </a:t>
            </a:r>
            <a:r>
              <a:rPr lang="en-US" b="0" dirty="0" smtClean="0">
                <a:latin typeface="Myriad-Light-Condensed"/>
              </a:rPr>
              <a:t>can appear </a:t>
            </a:r>
            <a:r>
              <a:rPr lang="en-US" b="0" dirty="0">
                <a:latin typeface="Myriad-Light-Condensed"/>
              </a:rPr>
              <a:t>at the start of </a:t>
            </a:r>
            <a:r>
              <a:rPr lang="en-US" b="0" dirty="0" smtClean="0">
                <a:latin typeface="Myriad-Light-Condensed"/>
              </a:rPr>
              <a:t>a </a:t>
            </a:r>
            <a:r>
              <a:rPr lang="en-GB" b="0" dirty="0" smtClean="0">
                <a:latin typeface="Myriad-Light-Condensed"/>
              </a:rPr>
              <a:t>sentence </a:t>
            </a:r>
            <a:r>
              <a:rPr lang="en-GB" b="0" dirty="0">
                <a:latin typeface="Myriad-Light-Condensed"/>
              </a:rPr>
              <a:t>derived from </a:t>
            </a:r>
            <a:r>
              <a:rPr lang="el-GR" b="0" dirty="0" smtClean="0">
                <a:latin typeface="Myriad-Light-Condensed"/>
              </a:rPr>
              <a:t>α</a:t>
            </a:r>
            <a:r>
              <a:rPr lang="en-GB" b="0" dirty="0" smtClean="0">
                <a:latin typeface="Myriad-Light-Condensed"/>
              </a:rPr>
              <a:t>.</a:t>
            </a:r>
            <a:endParaRPr lang="en-GB" dirty="0"/>
          </a:p>
        </p:txBody>
      </p:sp>
      <p:sp>
        <p:nvSpPr>
          <p:cNvPr id="7" name="Rectangle 6"/>
          <p:cNvSpPr/>
          <p:nvPr/>
        </p:nvSpPr>
        <p:spPr>
          <a:xfrm>
            <a:off x="4814194" y="4121667"/>
            <a:ext cx="3872606" cy="1477328"/>
          </a:xfrm>
          <a:prstGeom prst="rect">
            <a:avLst/>
          </a:prstGeom>
        </p:spPr>
        <p:txBody>
          <a:bodyPr wrap="square">
            <a:spAutoFit/>
          </a:bodyPr>
          <a:lstStyle/>
          <a:p>
            <a:r>
              <a:rPr lang="en-US" sz="1600" dirty="0">
                <a:latin typeface="Myriad-CnBold"/>
              </a:rPr>
              <a:t>FOLLOW </a:t>
            </a:r>
            <a:r>
              <a:rPr lang="en-US" dirty="0" smtClean="0">
                <a:latin typeface="Myriad-CnBold"/>
              </a:rPr>
              <a:t>Set </a:t>
            </a:r>
          </a:p>
          <a:p>
            <a:r>
              <a:rPr lang="en-US" b="0" dirty="0"/>
              <a:t>For a nonterminal </a:t>
            </a:r>
            <a:r>
              <a:rPr lang="el-GR" b="0" dirty="0" smtClean="0"/>
              <a:t>α</a:t>
            </a:r>
            <a:r>
              <a:rPr lang="en-US" b="0" dirty="0" smtClean="0"/>
              <a:t>, FOLLOW</a:t>
            </a:r>
            <a:r>
              <a:rPr lang="tr-TR" b="0" dirty="0" smtClean="0"/>
              <a:t>(</a:t>
            </a:r>
            <a:r>
              <a:rPr lang="el-GR" b="0" dirty="0" smtClean="0"/>
              <a:t>α</a:t>
            </a:r>
            <a:r>
              <a:rPr lang="tr-TR" b="0" dirty="0" smtClean="0"/>
              <a:t>)</a:t>
            </a:r>
            <a:r>
              <a:rPr lang="el-GR" b="0" dirty="0" smtClean="0"/>
              <a:t> </a:t>
            </a:r>
            <a:r>
              <a:rPr lang="en-US" b="0" dirty="0" smtClean="0"/>
              <a:t> </a:t>
            </a:r>
            <a:r>
              <a:rPr lang="en-US" b="0" dirty="0"/>
              <a:t>contains </a:t>
            </a:r>
            <a:r>
              <a:rPr lang="en-US" b="0" dirty="0" smtClean="0"/>
              <a:t>the set </a:t>
            </a:r>
            <a:r>
              <a:rPr lang="en-US" b="0" dirty="0"/>
              <a:t>of </a:t>
            </a:r>
            <a:r>
              <a:rPr lang="en-US" b="0" u="sng" dirty="0"/>
              <a:t>words</a:t>
            </a:r>
            <a:r>
              <a:rPr lang="en-US" b="0" dirty="0"/>
              <a:t> that can occur immediately </a:t>
            </a:r>
            <a:r>
              <a:rPr lang="en-US" b="0" dirty="0" smtClean="0"/>
              <a:t>after </a:t>
            </a:r>
            <a:r>
              <a:rPr lang="el-GR" b="0" dirty="0"/>
              <a:t>α</a:t>
            </a:r>
            <a:r>
              <a:rPr lang="en-US" b="0" dirty="0" smtClean="0"/>
              <a:t> </a:t>
            </a:r>
            <a:r>
              <a:rPr lang="en-GB" b="0" dirty="0" smtClean="0"/>
              <a:t>in </a:t>
            </a:r>
            <a:r>
              <a:rPr lang="en-GB" b="0" dirty="0"/>
              <a:t>a sentence.</a:t>
            </a:r>
            <a:endParaRPr lang="en-GB" dirty="0"/>
          </a:p>
        </p:txBody>
      </p:sp>
    </p:spTree>
    <p:extLst>
      <p:ext uri="{BB962C8B-B14F-4D97-AF65-F5344CB8AC3E}">
        <p14:creationId xmlns:p14="http://schemas.microsoft.com/office/powerpoint/2010/main" val="2577055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First Set</a:t>
            </a:r>
            <a:br>
              <a:rPr lang="en-US" sz="4000" b="1" dirty="0" smtClean="0">
                <a:solidFill>
                  <a:srgbClr val="3ECF29"/>
                </a:solidFill>
              </a:rPr>
            </a:br>
            <a:r>
              <a:rPr lang="en-US" sz="2000" b="1" dirty="0" smtClean="0">
                <a:solidFill>
                  <a:srgbClr val="3ECF29"/>
                </a:solidFill>
              </a:rPr>
              <a:t>Construction</a:t>
            </a:r>
            <a:endParaRPr lang="en-GB" sz="2000" b="1" dirty="0">
              <a:solidFill>
                <a:srgbClr val="3ECF29"/>
              </a:solidFill>
            </a:endParaRPr>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1908175" y="809625"/>
            <a:ext cx="5619750" cy="5819775"/>
          </a:xfrm>
          <a:prstGeom prst="rect">
            <a:avLst/>
          </a:prstGeom>
        </p:spPr>
      </p:pic>
      <p:sp>
        <p:nvSpPr>
          <p:cNvPr id="10" name="TextBox 9"/>
          <p:cNvSpPr txBox="1"/>
          <p:nvPr/>
        </p:nvSpPr>
        <p:spPr>
          <a:xfrm>
            <a:off x="4289078" y="6501745"/>
            <a:ext cx="4844201" cy="461665"/>
          </a:xfrm>
          <a:prstGeom prst="rect">
            <a:avLst/>
          </a:prstGeom>
          <a:noFill/>
        </p:spPr>
        <p:txBody>
          <a:bodyPr wrap="square" rtlCol="0">
            <a:spAutoFit/>
          </a:bodyPr>
          <a:lstStyle/>
          <a:p>
            <a:pPr algn="r"/>
            <a:r>
              <a:rPr lang="en-GB" sz="1200" b="0" dirty="0" smtClean="0"/>
              <a:t>Algorithm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pPr algn="r"/>
            <a:endParaRPr lang="en-US" sz="1200" b="0" dirty="0"/>
          </a:p>
        </p:txBody>
      </p:sp>
      <p:sp>
        <p:nvSpPr>
          <p:cNvPr id="11" name="Rectangle 10"/>
          <p:cNvSpPr/>
          <p:nvPr/>
        </p:nvSpPr>
        <p:spPr>
          <a:xfrm>
            <a:off x="297505" y="3719512"/>
            <a:ext cx="1531295" cy="1184940"/>
          </a:xfrm>
          <a:prstGeom prst="rect">
            <a:avLst/>
          </a:prstGeom>
        </p:spPr>
        <p:txBody>
          <a:bodyPr wrap="square">
            <a:spAutoFit/>
          </a:bodyPr>
          <a:lstStyle/>
          <a:p>
            <a:pPr>
              <a:spcBef>
                <a:spcPts val="600"/>
              </a:spcBef>
            </a:pPr>
            <a:r>
              <a:rPr lang="en-US" sz="1400" dirty="0"/>
              <a:t>G = (V, </a:t>
            </a:r>
            <a:r>
              <a:rPr lang="el-GR" sz="1400" dirty="0"/>
              <a:t>Σ</a:t>
            </a:r>
            <a:r>
              <a:rPr lang="en-US" sz="1400" dirty="0"/>
              <a:t>, R, S</a:t>
            </a:r>
            <a:r>
              <a:rPr lang="en-US" sz="1400" dirty="0" smtClean="0"/>
              <a:t>)</a:t>
            </a:r>
          </a:p>
          <a:p>
            <a:pPr>
              <a:spcBef>
                <a:spcPts val="600"/>
              </a:spcBef>
            </a:pPr>
            <a:endParaRPr lang="en-US" sz="1400" dirty="0" smtClean="0"/>
          </a:p>
          <a:p>
            <a:pPr>
              <a:spcBef>
                <a:spcPts val="600"/>
              </a:spcBef>
            </a:pPr>
            <a:r>
              <a:rPr lang="en-US" sz="1400" dirty="0" smtClean="0"/>
              <a:t>What are T, NT,</a:t>
            </a:r>
          </a:p>
          <a:p>
            <a:pPr algn="ctr">
              <a:spcBef>
                <a:spcPts val="600"/>
              </a:spcBef>
            </a:pPr>
            <a:r>
              <a:rPr lang="en-US" sz="1400" dirty="0" smtClean="0"/>
              <a:t>P?</a:t>
            </a:r>
            <a:endParaRPr lang="tr-TR" sz="1400" dirty="0"/>
          </a:p>
        </p:txBody>
      </p:sp>
    </p:spTree>
    <p:extLst>
      <p:ext uri="{BB962C8B-B14F-4D97-AF65-F5344CB8AC3E}">
        <p14:creationId xmlns:p14="http://schemas.microsoft.com/office/powerpoint/2010/main" val="1073637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First Set</a:t>
            </a:r>
            <a:br>
              <a:rPr lang="en-US" sz="4000" b="1" dirty="0" smtClean="0">
                <a:solidFill>
                  <a:srgbClr val="3ECF29"/>
                </a:solidFill>
              </a:rPr>
            </a:br>
            <a:r>
              <a:rPr lang="en-US" sz="2000" b="1" dirty="0" smtClean="0">
                <a:solidFill>
                  <a:srgbClr val="3ECF29"/>
                </a:solidFill>
              </a:rPr>
              <a:t>Example</a:t>
            </a:r>
            <a:endParaRPr lang="en-GB" sz="2000" b="1" dirty="0">
              <a:solidFill>
                <a:srgbClr val="3ECF29"/>
              </a:solidFill>
            </a:endParaRPr>
          </a:p>
        </p:txBody>
      </p:sp>
      <p:sp>
        <p:nvSpPr>
          <p:cNvPr id="4" name="Rectangle 3"/>
          <p:cNvSpPr/>
          <p:nvPr/>
        </p:nvSpPr>
        <p:spPr>
          <a:xfrm>
            <a:off x="2362200" y="1524000"/>
            <a:ext cx="3617913" cy="4524315"/>
          </a:xfrm>
          <a:prstGeom prst="rect">
            <a:avLst/>
          </a:prstGeom>
        </p:spPr>
        <p:txBody>
          <a:bodyPr wrap="square">
            <a:spAutoFit/>
          </a:bodyPr>
          <a:lstStyle/>
          <a:p>
            <a:r>
              <a:rPr lang="en-US" dirty="0" smtClean="0"/>
              <a:t>G: </a:t>
            </a:r>
          </a:p>
          <a:p>
            <a:r>
              <a:rPr lang="en-US" b="0" dirty="0">
                <a:solidFill>
                  <a:srgbClr val="FF0000"/>
                </a:solidFill>
              </a:rPr>
              <a:t>E</a:t>
            </a:r>
            <a:r>
              <a:rPr lang="en-US" dirty="0">
                <a:solidFill>
                  <a:srgbClr val="FF0000"/>
                </a:solidFill>
              </a:rPr>
              <a:t> </a:t>
            </a:r>
            <a:r>
              <a:rPr lang="en-US" dirty="0">
                <a:solidFill>
                  <a:srgbClr val="FF0000"/>
                </a:solidFill>
                <a:latin typeface="Symbol" panose="05050102010706020507" pitchFamily="18" charset="2"/>
              </a:rPr>
              <a:t>®</a:t>
            </a:r>
            <a:r>
              <a:rPr lang="en-US" dirty="0">
                <a:solidFill>
                  <a:srgbClr val="FF0000"/>
                </a:solidFill>
              </a:rPr>
              <a:t>  </a:t>
            </a:r>
            <a:r>
              <a:rPr lang="en-US" b="0" dirty="0">
                <a:solidFill>
                  <a:srgbClr val="FF0000"/>
                </a:solidFill>
              </a:rPr>
              <a:t>E</a:t>
            </a:r>
            <a:r>
              <a:rPr lang="en-US" dirty="0">
                <a:solidFill>
                  <a:srgbClr val="FF0000"/>
                </a:solidFill>
              </a:rPr>
              <a:t> + </a:t>
            </a:r>
            <a:r>
              <a:rPr lang="en-US" b="0" dirty="0">
                <a:solidFill>
                  <a:srgbClr val="FF0000"/>
                </a:solidFill>
              </a:rPr>
              <a:t>T</a:t>
            </a:r>
            <a:r>
              <a:rPr lang="en-US" dirty="0">
                <a:solidFill>
                  <a:srgbClr val="FF0000"/>
                </a:solidFill>
              </a:rPr>
              <a:t> </a:t>
            </a:r>
            <a:r>
              <a:rPr lang="en-US" b="0" dirty="0">
                <a:solidFill>
                  <a:srgbClr val="FF0000"/>
                </a:solidFill>
              </a:rPr>
              <a:t>I T</a:t>
            </a:r>
          </a:p>
          <a:p>
            <a:r>
              <a:rPr lang="en-US" b="0" dirty="0">
                <a:solidFill>
                  <a:srgbClr val="FF0000"/>
                </a:solidFill>
              </a:rPr>
              <a:t>T </a:t>
            </a:r>
            <a:r>
              <a:rPr lang="en-US" dirty="0">
                <a:solidFill>
                  <a:srgbClr val="FF0000"/>
                </a:solidFill>
                <a:latin typeface="Symbol" panose="05050102010706020507" pitchFamily="18" charset="2"/>
              </a:rPr>
              <a:t>®</a:t>
            </a:r>
            <a:r>
              <a:rPr lang="en-US" dirty="0">
                <a:solidFill>
                  <a:srgbClr val="FF0000"/>
                </a:solidFill>
              </a:rPr>
              <a:t>  </a:t>
            </a:r>
            <a:r>
              <a:rPr lang="en-US" b="0" dirty="0">
                <a:solidFill>
                  <a:srgbClr val="FF0000"/>
                </a:solidFill>
              </a:rPr>
              <a:t>T</a:t>
            </a:r>
            <a:r>
              <a:rPr lang="en-US" dirty="0">
                <a:solidFill>
                  <a:srgbClr val="FF0000"/>
                </a:solidFill>
              </a:rPr>
              <a:t> * </a:t>
            </a:r>
            <a:r>
              <a:rPr lang="en-US" b="0" dirty="0">
                <a:solidFill>
                  <a:srgbClr val="FF0000"/>
                </a:solidFill>
              </a:rPr>
              <a:t>F | F</a:t>
            </a:r>
          </a:p>
          <a:p>
            <a:r>
              <a:rPr lang="en-US" b="0" dirty="0">
                <a:solidFill>
                  <a:srgbClr val="FF0000"/>
                </a:solidFill>
              </a:rPr>
              <a:t>F </a:t>
            </a:r>
            <a:r>
              <a:rPr lang="en-US" dirty="0">
                <a:solidFill>
                  <a:srgbClr val="FF0000"/>
                </a:solidFill>
                <a:latin typeface="Symbol" panose="05050102010706020507" pitchFamily="18" charset="2"/>
              </a:rPr>
              <a:t>®</a:t>
            </a:r>
            <a:r>
              <a:rPr lang="en-US" b="0" dirty="0">
                <a:solidFill>
                  <a:srgbClr val="FF0000"/>
                </a:solidFill>
              </a:rPr>
              <a:t> </a:t>
            </a:r>
            <a:r>
              <a:rPr lang="en-US" dirty="0">
                <a:solidFill>
                  <a:srgbClr val="FF0000"/>
                </a:solidFill>
              </a:rPr>
              <a:t> - </a:t>
            </a:r>
            <a:r>
              <a:rPr lang="en-US" b="0" dirty="0">
                <a:solidFill>
                  <a:srgbClr val="FF0000"/>
                </a:solidFill>
              </a:rPr>
              <a:t>E I </a:t>
            </a:r>
            <a:r>
              <a:rPr lang="en-US" dirty="0">
                <a:solidFill>
                  <a:srgbClr val="FF0000"/>
                </a:solidFill>
              </a:rPr>
              <a:t>( </a:t>
            </a:r>
            <a:r>
              <a:rPr lang="en-US" b="0" dirty="0">
                <a:solidFill>
                  <a:srgbClr val="FF0000"/>
                </a:solidFill>
              </a:rPr>
              <a:t>E</a:t>
            </a:r>
            <a:r>
              <a:rPr lang="en-US" dirty="0">
                <a:solidFill>
                  <a:srgbClr val="FF0000"/>
                </a:solidFill>
              </a:rPr>
              <a:t> ) </a:t>
            </a:r>
            <a:r>
              <a:rPr lang="en-US" b="0" dirty="0">
                <a:solidFill>
                  <a:srgbClr val="FF0000"/>
                </a:solidFill>
              </a:rPr>
              <a:t>I</a:t>
            </a:r>
            <a:r>
              <a:rPr lang="en-US" dirty="0">
                <a:solidFill>
                  <a:srgbClr val="FF0000"/>
                </a:solidFill>
              </a:rPr>
              <a:t> id</a:t>
            </a:r>
          </a:p>
          <a:p>
            <a:endParaRPr lang="en-US" dirty="0" smtClean="0"/>
          </a:p>
          <a:p>
            <a:r>
              <a:rPr lang="en-US" b="0" dirty="0" smtClean="0"/>
              <a:t>E</a:t>
            </a:r>
            <a:r>
              <a:rPr lang="en-US" dirty="0" smtClean="0"/>
              <a:t> </a:t>
            </a:r>
            <a:r>
              <a:rPr lang="en-US" dirty="0" smtClean="0">
                <a:latin typeface="Symbol" panose="05050102010706020507" pitchFamily="18" charset="2"/>
              </a:rPr>
              <a:t>®</a:t>
            </a:r>
            <a:r>
              <a:rPr lang="en-US" dirty="0" smtClean="0"/>
              <a:t> </a:t>
            </a:r>
            <a:r>
              <a:rPr lang="en-US" b="0" dirty="0" smtClean="0"/>
              <a:t>T E’</a:t>
            </a:r>
          </a:p>
          <a:p>
            <a:r>
              <a:rPr lang="en-US" b="0" dirty="0" smtClean="0"/>
              <a:t>E’ </a:t>
            </a:r>
            <a:r>
              <a:rPr lang="en-US" dirty="0">
                <a:latin typeface="Symbol" panose="05050102010706020507" pitchFamily="18" charset="2"/>
              </a:rPr>
              <a:t>® </a:t>
            </a:r>
            <a:r>
              <a:rPr lang="en-US" b="0" dirty="0" smtClean="0"/>
              <a:t>+T E’</a:t>
            </a:r>
            <a:endParaRPr lang="en-US" dirty="0"/>
          </a:p>
          <a:p>
            <a:r>
              <a:rPr lang="en-US" b="0" dirty="0"/>
              <a:t>E’ </a:t>
            </a:r>
            <a:r>
              <a:rPr lang="en-US" dirty="0">
                <a:latin typeface="Symbol" panose="05050102010706020507" pitchFamily="18" charset="2"/>
              </a:rPr>
              <a:t>® </a:t>
            </a:r>
            <a:r>
              <a:rPr lang="el-GR" b="0" dirty="0" smtClean="0"/>
              <a:t>ε</a:t>
            </a:r>
            <a:endParaRPr lang="en-US" dirty="0"/>
          </a:p>
          <a:p>
            <a:endParaRPr lang="en-US" b="0" dirty="0" smtClean="0"/>
          </a:p>
          <a:p>
            <a:r>
              <a:rPr lang="en-US" b="0" dirty="0" smtClean="0"/>
              <a:t>T</a:t>
            </a:r>
            <a:r>
              <a:rPr lang="en-US" dirty="0" smtClean="0"/>
              <a:t> </a:t>
            </a:r>
            <a:r>
              <a:rPr lang="en-US" dirty="0">
                <a:latin typeface="Symbol" panose="05050102010706020507" pitchFamily="18" charset="2"/>
              </a:rPr>
              <a:t>®</a:t>
            </a:r>
            <a:r>
              <a:rPr lang="en-US" dirty="0"/>
              <a:t> </a:t>
            </a:r>
            <a:r>
              <a:rPr lang="en-US" b="0" dirty="0" smtClean="0"/>
              <a:t>F T’	</a:t>
            </a:r>
            <a:endParaRPr lang="en-US" b="0" dirty="0"/>
          </a:p>
          <a:p>
            <a:r>
              <a:rPr lang="en-US" b="0" dirty="0" smtClean="0"/>
              <a:t>T’ </a:t>
            </a:r>
            <a:r>
              <a:rPr lang="en-US" dirty="0">
                <a:latin typeface="Symbol" panose="05050102010706020507" pitchFamily="18" charset="2"/>
              </a:rPr>
              <a:t>® </a:t>
            </a:r>
            <a:r>
              <a:rPr lang="en-US" b="0" dirty="0" smtClean="0"/>
              <a:t>* F T’</a:t>
            </a:r>
          </a:p>
          <a:p>
            <a:r>
              <a:rPr lang="en-US" b="0" dirty="0" smtClean="0"/>
              <a:t>T’ </a:t>
            </a:r>
            <a:r>
              <a:rPr lang="en-US" dirty="0" smtClean="0">
                <a:latin typeface="Symbol" panose="05050102010706020507" pitchFamily="18" charset="2"/>
              </a:rPr>
              <a:t>® </a:t>
            </a:r>
            <a:r>
              <a:rPr lang="el-GR" b="0" dirty="0" smtClean="0"/>
              <a:t>ε</a:t>
            </a:r>
            <a:endParaRPr lang="en-US" b="0" dirty="0" smtClean="0"/>
          </a:p>
          <a:p>
            <a:endParaRPr lang="en-US" b="0" dirty="0" smtClean="0"/>
          </a:p>
          <a:p>
            <a:r>
              <a:rPr lang="en-US" b="0" dirty="0" smtClean="0"/>
              <a:t>F</a:t>
            </a:r>
            <a:r>
              <a:rPr lang="en-US" dirty="0" smtClean="0"/>
              <a:t> </a:t>
            </a:r>
            <a:r>
              <a:rPr lang="en-US" dirty="0">
                <a:latin typeface="Symbol" panose="05050102010706020507" pitchFamily="18" charset="2"/>
              </a:rPr>
              <a:t>®</a:t>
            </a:r>
            <a:r>
              <a:rPr lang="en-US" dirty="0"/>
              <a:t> - </a:t>
            </a:r>
            <a:r>
              <a:rPr lang="en-US" b="0" dirty="0"/>
              <a:t>E</a:t>
            </a:r>
            <a:endParaRPr lang="en-US" dirty="0"/>
          </a:p>
          <a:p>
            <a:r>
              <a:rPr lang="en-US" b="0" dirty="0"/>
              <a:t>F</a:t>
            </a:r>
            <a:r>
              <a:rPr lang="en-US" dirty="0"/>
              <a:t> </a:t>
            </a:r>
            <a:r>
              <a:rPr lang="en-US" dirty="0">
                <a:latin typeface="Symbol" panose="05050102010706020507" pitchFamily="18" charset="2"/>
              </a:rPr>
              <a:t>®</a:t>
            </a:r>
            <a:r>
              <a:rPr lang="en-US" dirty="0"/>
              <a:t> ( </a:t>
            </a:r>
            <a:r>
              <a:rPr lang="en-US" b="0" dirty="0"/>
              <a:t>E</a:t>
            </a:r>
            <a:r>
              <a:rPr lang="en-US" dirty="0"/>
              <a:t> )</a:t>
            </a:r>
          </a:p>
          <a:p>
            <a:r>
              <a:rPr lang="en-US" b="0" dirty="0"/>
              <a:t>F</a:t>
            </a:r>
            <a:r>
              <a:rPr lang="en-US" dirty="0"/>
              <a:t> </a:t>
            </a:r>
            <a:r>
              <a:rPr lang="en-US" dirty="0">
                <a:latin typeface="Symbol" panose="05050102010706020507" pitchFamily="18" charset="2"/>
              </a:rPr>
              <a:t>®</a:t>
            </a:r>
            <a:r>
              <a:rPr lang="en-US" dirty="0"/>
              <a:t> </a:t>
            </a:r>
            <a:r>
              <a:rPr lang="en-US" dirty="0" smtClean="0"/>
              <a:t>id</a:t>
            </a:r>
            <a:endParaRPr lang="en-US" b="0" dirty="0" smtClean="0"/>
          </a:p>
        </p:txBody>
      </p:sp>
      <p:sp>
        <p:nvSpPr>
          <p:cNvPr id="3" name="Rectangle 2"/>
          <p:cNvSpPr/>
          <p:nvPr/>
        </p:nvSpPr>
        <p:spPr>
          <a:xfrm>
            <a:off x="5638800" y="3462992"/>
            <a:ext cx="2262158" cy="369332"/>
          </a:xfrm>
          <a:prstGeom prst="rect">
            <a:avLst/>
          </a:prstGeom>
        </p:spPr>
        <p:txBody>
          <a:bodyPr wrap="none">
            <a:spAutoFit/>
          </a:bodyPr>
          <a:lstStyle/>
          <a:p>
            <a:r>
              <a:rPr lang="en-US" dirty="0"/>
              <a:t>Build the first </a:t>
            </a:r>
            <a:r>
              <a:rPr lang="en-US" dirty="0" smtClean="0"/>
              <a:t>sets!</a:t>
            </a:r>
            <a:endParaRPr lang="tr-TR" dirty="0"/>
          </a:p>
        </p:txBody>
      </p:sp>
    </p:spTree>
    <p:extLst>
      <p:ext uri="{BB962C8B-B14F-4D97-AF65-F5344CB8AC3E}">
        <p14:creationId xmlns:p14="http://schemas.microsoft.com/office/powerpoint/2010/main" val="2662947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Follow Set</a:t>
            </a:r>
            <a:br>
              <a:rPr lang="en-US" sz="4000" b="1" dirty="0" smtClean="0">
                <a:solidFill>
                  <a:srgbClr val="3ECF29"/>
                </a:solidFill>
              </a:rPr>
            </a:br>
            <a:r>
              <a:rPr lang="en-US" sz="2000" b="1" dirty="0" smtClean="0">
                <a:solidFill>
                  <a:srgbClr val="3ECF29"/>
                </a:solidFill>
              </a:rPr>
              <a:t>Construction</a:t>
            </a:r>
            <a:endParaRPr lang="en-GB" sz="2000" b="1" dirty="0">
              <a:solidFill>
                <a:srgbClr val="3ECF29"/>
              </a:solidFill>
            </a:endParaRPr>
          </a:p>
        </p:txBody>
      </p:sp>
      <p:sp>
        <p:nvSpPr>
          <p:cNvPr id="10" name="TextBox 9"/>
          <p:cNvSpPr txBox="1"/>
          <p:nvPr/>
        </p:nvSpPr>
        <p:spPr>
          <a:xfrm>
            <a:off x="4289078" y="6501745"/>
            <a:ext cx="4844201" cy="461665"/>
          </a:xfrm>
          <a:prstGeom prst="rect">
            <a:avLst/>
          </a:prstGeom>
          <a:noFill/>
        </p:spPr>
        <p:txBody>
          <a:bodyPr wrap="square" rtlCol="0">
            <a:spAutoFit/>
          </a:bodyPr>
          <a:lstStyle/>
          <a:p>
            <a:pPr algn="r"/>
            <a:r>
              <a:rPr lang="en-GB" sz="1200" b="0" dirty="0" smtClean="0"/>
              <a:t>Algorithm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pPr algn="r"/>
            <a:endParaRPr lang="en-US" sz="1200" b="0" dirty="0"/>
          </a:p>
        </p:txBody>
      </p: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2133600" y="1314386"/>
            <a:ext cx="5962650" cy="5162550"/>
          </a:xfrm>
          <a:prstGeom prst="rect">
            <a:avLst/>
          </a:prstGeom>
        </p:spPr>
      </p:pic>
    </p:spTree>
    <p:extLst>
      <p:ext uri="{BB962C8B-B14F-4D97-AF65-F5344CB8AC3E}">
        <p14:creationId xmlns:p14="http://schemas.microsoft.com/office/powerpoint/2010/main" val="2552517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Follow Set</a:t>
            </a:r>
            <a:br>
              <a:rPr lang="en-US" sz="4000" b="1" dirty="0" smtClean="0">
                <a:solidFill>
                  <a:srgbClr val="3ECF29"/>
                </a:solidFill>
              </a:rPr>
            </a:br>
            <a:r>
              <a:rPr lang="en-US" sz="2000" b="1" dirty="0" smtClean="0">
                <a:solidFill>
                  <a:srgbClr val="3ECF29"/>
                </a:solidFill>
              </a:rPr>
              <a:t>Example</a:t>
            </a:r>
            <a:endParaRPr lang="en-GB" sz="2000" b="1" dirty="0">
              <a:solidFill>
                <a:srgbClr val="3ECF29"/>
              </a:solidFill>
            </a:endParaRPr>
          </a:p>
        </p:txBody>
      </p:sp>
      <p:sp>
        <p:nvSpPr>
          <p:cNvPr id="4" name="Rectangle 3"/>
          <p:cNvSpPr/>
          <p:nvPr/>
        </p:nvSpPr>
        <p:spPr>
          <a:xfrm>
            <a:off x="2362200" y="1524000"/>
            <a:ext cx="3617913" cy="4524315"/>
          </a:xfrm>
          <a:prstGeom prst="rect">
            <a:avLst/>
          </a:prstGeom>
        </p:spPr>
        <p:txBody>
          <a:bodyPr wrap="square">
            <a:spAutoFit/>
          </a:bodyPr>
          <a:lstStyle/>
          <a:p>
            <a:r>
              <a:rPr lang="en-US" dirty="0" smtClean="0"/>
              <a:t>G: </a:t>
            </a:r>
          </a:p>
          <a:p>
            <a:r>
              <a:rPr lang="en-US" b="0" dirty="0">
                <a:solidFill>
                  <a:srgbClr val="FF0000"/>
                </a:solidFill>
              </a:rPr>
              <a:t>E</a:t>
            </a:r>
            <a:r>
              <a:rPr lang="en-US" dirty="0">
                <a:solidFill>
                  <a:srgbClr val="FF0000"/>
                </a:solidFill>
              </a:rPr>
              <a:t> </a:t>
            </a:r>
            <a:r>
              <a:rPr lang="en-US" dirty="0">
                <a:solidFill>
                  <a:srgbClr val="FF0000"/>
                </a:solidFill>
                <a:latin typeface="Symbol" panose="05050102010706020507" pitchFamily="18" charset="2"/>
              </a:rPr>
              <a:t>®</a:t>
            </a:r>
            <a:r>
              <a:rPr lang="en-US" dirty="0">
                <a:solidFill>
                  <a:srgbClr val="FF0000"/>
                </a:solidFill>
              </a:rPr>
              <a:t>  </a:t>
            </a:r>
            <a:r>
              <a:rPr lang="en-US" b="0" dirty="0">
                <a:solidFill>
                  <a:srgbClr val="FF0000"/>
                </a:solidFill>
              </a:rPr>
              <a:t>E</a:t>
            </a:r>
            <a:r>
              <a:rPr lang="en-US" dirty="0">
                <a:solidFill>
                  <a:srgbClr val="FF0000"/>
                </a:solidFill>
              </a:rPr>
              <a:t> + </a:t>
            </a:r>
            <a:r>
              <a:rPr lang="en-US" b="0" dirty="0">
                <a:solidFill>
                  <a:srgbClr val="FF0000"/>
                </a:solidFill>
              </a:rPr>
              <a:t>T</a:t>
            </a:r>
            <a:r>
              <a:rPr lang="en-US" dirty="0">
                <a:solidFill>
                  <a:srgbClr val="FF0000"/>
                </a:solidFill>
              </a:rPr>
              <a:t> </a:t>
            </a:r>
            <a:r>
              <a:rPr lang="en-US" b="0" dirty="0">
                <a:solidFill>
                  <a:srgbClr val="FF0000"/>
                </a:solidFill>
              </a:rPr>
              <a:t>I T</a:t>
            </a:r>
          </a:p>
          <a:p>
            <a:r>
              <a:rPr lang="en-US" b="0" dirty="0">
                <a:solidFill>
                  <a:srgbClr val="FF0000"/>
                </a:solidFill>
              </a:rPr>
              <a:t>T </a:t>
            </a:r>
            <a:r>
              <a:rPr lang="en-US" dirty="0">
                <a:solidFill>
                  <a:srgbClr val="FF0000"/>
                </a:solidFill>
                <a:latin typeface="Symbol" panose="05050102010706020507" pitchFamily="18" charset="2"/>
              </a:rPr>
              <a:t>®</a:t>
            </a:r>
            <a:r>
              <a:rPr lang="en-US" dirty="0">
                <a:solidFill>
                  <a:srgbClr val="FF0000"/>
                </a:solidFill>
              </a:rPr>
              <a:t>  </a:t>
            </a:r>
            <a:r>
              <a:rPr lang="en-US" b="0" dirty="0">
                <a:solidFill>
                  <a:srgbClr val="FF0000"/>
                </a:solidFill>
              </a:rPr>
              <a:t>T</a:t>
            </a:r>
            <a:r>
              <a:rPr lang="en-US" dirty="0">
                <a:solidFill>
                  <a:srgbClr val="FF0000"/>
                </a:solidFill>
              </a:rPr>
              <a:t> * </a:t>
            </a:r>
            <a:r>
              <a:rPr lang="en-US" b="0" dirty="0">
                <a:solidFill>
                  <a:srgbClr val="FF0000"/>
                </a:solidFill>
              </a:rPr>
              <a:t>F | F</a:t>
            </a:r>
          </a:p>
          <a:p>
            <a:r>
              <a:rPr lang="en-US" b="0" dirty="0">
                <a:solidFill>
                  <a:srgbClr val="FF0000"/>
                </a:solidFill>
              </a:rPr>
              <a:t>F </a:t>
            </a:r>
            <a:r>
              <a:rPr lang="en-US" dirty="0">
                <a:solidFill>
                  <a:srgbClr val="FF0000"/>
                </a:solidFill>
                <a:latin typeface="Symbol" panose="05050102010706020507" pitchFamily="18" charset="2"/>
              </a:rPr>
              <a:t>®</a:t>
            </a:r>
            <a:r>
              <a:rPr lang="en-US" b="0" dirty="0">
                <a:solidFill>
                  <a:srgbClr val="FF0000"/>
                </a:solidFill>
              </a:rPr>
              <a:t> </a:t>
            </a:r>
            <a:r>
              <a:rPr lang="en-US" dirty="0">
                <a:solidFill>
                  <a:srgbClr val="FF0000"/>
                </a:solidFill>
              </a:rPr>
              <a:t> - </a:t>
            </a:r>
            <a:r>
              <a:rPr lang="en-US" b="0" dirty="0">
                <a:solidFill>
                  <a:srgbClr val="FF0000"/>
                </a:solidFill>
              </a:rPr>
              <a:t>E I </a:t>
            </a:r>
            <a:r>
              <a:rPr lang="en-US" dirty="0">
                <a:solidFill>
                  <a:srgbClr val="FF0000"/>
                </a:solidFill>
              </a:rPr>
              <a:t>( </a:t>
            </a:r>
            <a:r>
              <a:rPr lang="en-US" b="0" dirty="0">
                <a:solidFill>
                  <a:srgbClr val="FF0000"/>
                </a:solidFill>
              </a:rPr>
              <a:t>E</a:t>
            </a:r>
            <a:r>
              <a:rPr lang="en-US" dirty="0">
                <a:solidFill>
                  <a:srgbClr val="FF0000"/>
                </a:solidFill>
              </a:rPr>
              <a:t> ) </a:t>
            </a:r>
            <a:r>
              <a:rPr lang="en-US" b="0" dirty="0">
                <a:solidFill>
                  <a:srgbClr val="FF0000"/>
                </a:solidFill>
              </a:rPr>
              <a:t>I</a:t>
            </a:r>
            <a:r>
              <a:rPr lang="en-US" dirty="0">
                <a:solidFill>
                  <a:srgbClr val="FF0000"/>
                </a:solidFill>
              </a:rPr>
              <a:t> id</a:t>
            </a:r>
          </a:p>
          <a:p>
            <a:endParaRPr lang="en-US" dirty="0" smtClean="0"/>
          </a:p>
          <a:p>
            <a:r>
              <a:rPr lang="en-US" b="0" dirty="0" smtClean="0"/>
              <a:t>E</a:t>
            </a:r>
            <a:r>
              <a:rPr lang="en-US" dirty="0" smtClean="0"/>
              <a:t> </a:t>
            </a:r>
            <a:r>
              <a:rPr lang="en-US" dirty="0" smtClean="0">
                <a:latin typeface="Symbol" panose="05050102010706020507" pitchFamily="18" charset="2"/>
              </a:rPr>
              <a:t>®</a:t>
            </a:r>
            <a:r>
              <a:rPr lang="en-US" dirty="0" smtClean="0"/>
              <a:t> </a:t>
            </a:r>
            <a:r>
              <a:rPr lang="en-US" b="0" dirty="0" smtClean="0"/>
              <a:t>T E’</a:t>
            </a:r>
          </a:p>
          <a:p>
            <a:r>
              <a:rPr lang="en-US" b="0" dirty="0" smtClean="0"/>
              <a:t>E’ </a:t>
            </a:r>
            <a:r>
              <a:rPr lang="en-US" dirty="0">
                <a:latin typeface="Symbol" panose="05050102010706020507" pitchFamily="18" charset="2"/>
              </a:rPr>
              <a:t>® </a:t>
            </a:r>
            <a:r>
              <a:rPr lang="en-US" b="0" dirty="0" smtClean="0"/>
              <a:t>+T E’</a:t>
            </a:r>
            <a:endParaRPr lang="en-US" dirty="0"/>
          </a:p>
          <a:p>
            <a:r>
              <a:rPr lang="en-US" b="0" dirty="0"/>
              <a:t>E’ </a:t>
            </a:r>
            <a:r>
              <a:rPr lang="en-US" dirty="0">
                <a:latin typeface="Symbol" panose="05050102010706020507" pitchFamily="18" charset="2"/>
              </a:rPr>
              <a:t>® </a:t>
            </a:r>
            <a:r>
              <a:rPr lang="el-GR" b="0" dirty="0" smtClean="0"/>
              <a:t>ε</a:t>
            </a:r>
            <a:endParaRPr lang="en-US" dirty="0"/>
          </a:p>
          <a:p>
            <a:endParaRPr lang="en-US" b="0" dirty="0" smtClean="0"/>
          </a:p>
          <a:p>
            <a:r>
              <a:rPr lang="en-US" b="0" dirty="0" smtClean="0"/>
              <a:t>T</a:t>
            </a:r>
            <a:r>
              <a:rPr lang="en-US" dirty="0" smtClean="0"/>
              <a:t> </a:t>
            </a:r>
            <a:r>
              <a:rPr lang="en-US" dirty="0">
                <a:latin typeface="Symbol" panose="05050102010706020507" pitchFamily="18" charset="2"/>
              </a:rPr>
              <a:t>®</a:t>
            </a:r>
            <a:r>
              <a:rPr lang="en-US" dirty="0"/>
              <a:t> </a:t>
            </a:r>
            <a:r>
              <a:rPr lang="en-US" b="0" dirty="0" smtClean="0"/>
              <a:t>F T’	</a:t>
            </a:r>
            <a:endParaRPr lang="en-US" b="0" dirty="0"/>
          </a:p>
          <a:p>
            <a:r>
              <a:rPr lang="en-US" b="0" dirty="0" smtClean="0"/>
              <a:t>T’ </a:t>
            </a:r>
            <a:r>
              <a:rPr lang="en-US" dirty="0">
                <a:latin typeface="Symbol" panose="05050102010706020507" pitchFamily="18" charset="2"/>
              </a:rPr>
              <a:t>® </a:t>
            </a:r>
            <a:r>
              <a:rPr lang="en-US" b="0" dirty="0" smtClean="0"/>
              <a:t>* F T’</a:t>
            </a:r>
          </a:p>
          <a:p>
            <a:r>
              <a:rPr lang="en-US" b="0" dirty="0" smtClean="0"/>
              <a:t>T’ </a:t>
            </a:r>
            <a:r>
              <a:rPr lang="en-US" dirty="0" smtClean="0">
                <a:latin typeface="Symbol" panose="05050102010706020507" pitchFamily="18" charset="2"/>
              </a:rPr>
              <a:t>® </a:t>
            </a:r>
            <a:r>
              <a:rPr lang="el-GR" b="0" dirty="0" smtClean="0"/>
              <a:t>ε</a:t>
            </a:r>
            <a:endParaRPr lang="en-US" b="0" dirty="0" smtClean="0"/>
          </a:p>
          <a:p>
            <a:endParaRPr lang="en-US" b="0" dirty="0" smtClean="0"/>
          </a:p>
          <a:p>
            <a:r>
              <a:rPr lang="en-US" b="0" dirty="0" smtClean="0"/>
              <a:t>F</a:t>
            </a:r>
            <a:r>
              <a:rPr lang="en-US" dirty="0" smtClean="0"/>
              <a:t> </a:t>
            </a:r>
            <a:r>
              <a:rPr lang="en-US" dirty="0">
                <a:latin typeface="Symbol" panose="05050102010706020507" pitchFamily="18" charset="2"/>
              </a:rPr>
              <a:t>®</a:t>
            </a:r>
            <a:r>
              <a:rPr lang="en-US" dirty="0"/>
              <a:t> - </a:t>
            </a:r>
            <a:r>
              <a:rPr lang="en-US" b="0" dirty="0"/>
              <a:t>E</a:t>
            </a:r>
            <a:endParaRPr lang="en-US" dirty="0"/>
          </a:p>
          <a:p>
            <a:r>
              <a:rPr lang="en-US" b="0" dirty="0"/>
              <a:t>F</a:t>
            </a:r>
            <a:r>
              <a:rPr lang="en-US" dirty="0"/>
              <a:t> </a:t>
            </a:r>
            <a:r>
              <a:rPr lang="en-US" dirty="0">
                <a:latin typeface="Symbol" panose="05050102010706020507" pitchFamily="18" charset="2"/>
              </a:rPr>
              <a:t>®</a:t>
            </a:r>
            <a:r>
              <a:rPr lang="en-US" dirty="0"/>
              <a:t> ( </a:t>
            </a:r>
            <a:r>
              <a:rPr lang="en-US" b="0" dirty="0"/>
              <a:t>E</a:t>
            </a:r>
            <a:r>
              <a:rPr lang="en-US" dirty="0"/>
              <a:t> )</a:t>
            </a:r>
          </a:p>
          <a:p>
            <a:r>
              <a:rPr lang="en-US" b="0" dirty="0"/>
              <a:t>F</a:t>
            </a:r>
            <a:r>
              <a:rPr lang="en-US" dirty="0"/>
              <a:t> </a:t>
            </a:r>
            <a:r>
              <a:rPr lang="en-US" dirty="0">
                <a:latin typeface="Symbol" panose="05050102010706020507" pitchFamily="18" charset="2"/>
              </a:rPr>
              <a:t>®</a:t>
            </a:r>
            <a:r>
              <a:rPr lang="en-US" dirty="0"/>
              <a:t> </a:t>
            </a:r>
            <a:r>
              <a:rPr lang="en-US" dirty="0" smtClean="0"/>
              <a:t>id</a:t>
            </a:r>
            <a:endParaRPr lang="en-US" b="0" dirty="0" smtClean="0"/>
          </a:p>
        </p:txBody>
      </p:sp>
      <p:sp>
        <p:nvSpPr>
          <p:cNvPr id="5" name="Rectangle 4"/>
          <p:cNvSpPr/>
          <p:nvPr/>
        </p:nvSpPr>
        <p:spPr>
          <a:xfrm>
            <a:off x="5638800" y="3462992"/>
            <a:ext cx="2505814" cy="369332"/>
          </a:xfrm>
          <a:prstGeom prst="rect">
            <a:avLst/>
          </a:prstGeom>
        </p:spPr>
        <p:txBody>
          <a:bodyPr wrap="none">
            <a:spAutoFit/>
          </a:bodyPr>
          <a:lstStyle/>
          <a:p>
            <a:r>
              <a:rPr lang="en-US" dirty="0"/>
              <a:t>Build the </a:t>
            </a:r>
            <a:r>
              <a:rPr lang="en-US" dirty="0" smtClean="0"/>
              <a:t>follow sets!</a:t>
            </a:r>
            <a:endParaRPr lang="tr-TR" dirty="0"/>
          </a:p>
        </p:txBody>
      </p:sp>
    </p:spTree>
    <p:extLst>
      <p:ext uri="{BB962C8B-B14F-4D97-AF65-F5344CB8AC3E}">
        <p14:creationId xmlns:p14="http://schemas.microsoft.com/office/powerpoint/2010/main" val="1042647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Backtracking</a:t>
            </a:r>
            <a:br>
              <a:rPr lang="en-US" sz="4000" b="1" dirty="0" smtClean="0">
                <a:solidFill>
                  <a:srgbClr val="3ECF29"/>
                </a:solidFill>
              </a:rPr>
            </a:br>
            <a:r>
              <a:rPr lang="en-US" sz="2000" b="1" dirty="0" smtClean="0">
                <a:solidFill>
                  <a:srgbClr val="3ECF29"/>
                </a:solidFill>
              </a:rPr>
              <a:t>Backtrack-free Test</a:t>
            </a:r>
            <a:endParaRPr lang="en-GB" sz="2000" b="1" dirty="0">
              <a:solidFill>
                <a:srgbClr val="3ECF29"/>
              </a:solidFill>
            </a:endParaRPr>
          </a:p>
        </p:txBody>
      </p:sp>
      <mc:AlternateContent xmlns:mc="http://schemas.openxmlformats.org/markup-compatibility/2006" xmlns:a14="http://schemas.microsoft.com/office/drawing/2010/main">
        <mc:Choice Requires="a14">
          <p:sp>
            <p:nvSpPr>
              <p:cNvPr id="3" name="Rectangle 2"/>
              <p:cNvSpPr/>
              <p:nvPr/>
            </p:nvSpPr>
            <p:spPr>
              <a:xfrm>
                <a:off x="762000" y="3190413"/>
                <a:ext cx="6781800" cy="7101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𝐹𝑖𝑟𝑠𝑡</m:t>
                          </m:r>
                        </m:e>
                        <m:sup>
                          <m:r>
                            <a:rPr lang="en-GB" i="0">
                              <a:latin typeface="Cambria Math" panose="02040503050406030204" pitchFamily="18" charset="0"/>
                            </a:rPr>
                            <m:t>+</m:t>
                          </m:r>
                        </m:sup>
                      </m:sSup>
                      <m:d>
                        <m:dPr>
                          <m:ctrlPr>
                            <a:rPr lang="en-GB" i="1">
                              <a:latin typeface="Cambria Math" panose="02040503050406030204" pitchFamily="18" charset="0"/>
                            </a:rPr>
                          </m:ctrlPr>
                        </m:dPr>
                        <m:e>
                          <m:r>
                            <a:rPr lang="en-GB" i="1">
                              <a:latin typeface="Cambria Math" panose="02040503050406030204" pitchFamily="18" charset="0"/>
                            </a:rPr>
                            <m:t>𝐴</m:t>
                          </m:r>
                          <m:r>
                            <a:rPr lang="en-GB" i="0">
                              <a:latin typeface="Cambria Math" panose="02040503050406030204" pitchFamily="18" charset="0"/>
                            </a:rPr>
                            <m:t> ⟶ </m:t>
                          </m:r>
                          <m:r>
                            <a:rPr lang="en-GB" i="1">
                              <a:latin typeface="Cambria Math" panose="02040503050406030204" pitchFamily="18" charset="0"/>
                            </a:rPr>
                            <m:t>𝛽</m:t>
                          </m:r>
                        </m:e>
                      </m:d>
                      <m:r>
                        <a:rPr lang="en-GB" i="0">
                          <a:latin typeface="Cambria Math" panose="02040503050406030204" pitchFamily="18" charset="0"/>
                        </a:rPr>
                        <m:t>=</m:t>
                      </m:r>
                      <m:d>
                        <m:dPr>
                          <m:begChr m:val="{"/>
                          <m:endChr m:val=""/>
                          <m:ctrlPr>
                            <a:rPr lang="en-GB" i="1">
                              <a:latin typeface="Cambria Math" panose="02040503050406030204" pitchFamily="18" charset="0"/>
                            </a:rPr>
                          </m:ctrlPr>
                        </m:dPr>
                        <m:e>
                          <m:eqArr>
                            <m:eqArrPr>
                              <m:ctrlPr>
                                <a:rPr lang="en-GB" i="1">
                                  <a:latin typeface="Cambria Math" panose="02040503050406030204" pitchFamily="18" charset="0"/>
                                </a:rPr>
                              </m:ctrlPr>
                            </m:eqArrPr>
                            <m:e>
                              <m:r>
                                <a:rPr lang="en-GB" i="1">
                                  <a:latin typeface="Cambria Math" panose="02040503050406030204" pitchFamily="18" charset="0"/>
                                </a:rPr>
                                <m:t>𝐹𝑖𝑟𝑠𝑡</m:t>
                              </m:r>
                              <m:d>
                                <m:dPr>
                                  <m:ctrlPr>
                                    <a:rPr lang="en-GB" i="1">
                                      <a:latin typeface="Cambria Math" panose="02040503050406030204" pitchFamily="18" charset="0"/>
                                    </a:rPr>
                                  </m:ctrlPr>
                                </m:dPr>
                                <m:e>
                                  <m:r>
                                    <a:rPr lang="en-GB" i="1">
                                      <a:latin typeface="Cambria Math" panose="02040503050406030204" pitchFamily="18" charset="0"/>
                                    </a:rPr>
                                    <m:t>𝛽</m:t>
                                  </m:r>
                                </m:e>
                              </m:d>
                              <m:r>
                                <a:rPr lang="en-GB" i="0">
                                  <a:latin typeface="Cambria Math" panose="02040503050406030204" pitchFamily="18" charset="0"/>
                                </a:rPr>
                                <m:t>,  &amp;</m:t>
                              </m:r>
                              <m:r>
                                <a:rPr lang="en-GB" i="1">
                                  <a:latin typeface="Cambria Math" panose="02040503050406030204" pitchFamily="18" charset="0"/>
                                </a:rPr>
                                <m:t>𝜀</m:t>
                              </m:r>
                              <m:r>
                                <a:rPr lang="en-GB" i="0">
                                  <a:latin typeface="Cambria Math" panose="02040503050406030204" pitchFamily="18" charset="0"/>
                                </a:rPr>
                                <m:t> ∉ </m:t>
                              </m:r>
                              <m:r>
                                <a:rPr lang="en-GB" i="1">
                                  <a:latin typeface="Cambria Math" panose="02040503050406030204" pitchFamily="18" charset="0"/>
                                </a:rPr>
                                <m:t>𝐹𝑖𝑟𝑠𝑡</m:t>
                              </m:r>
                              <m:d>
                                <m:dPr>
                                  <m:ctrlPr>
                                    <a:rPr lang="en-GB" i="1">
                                      <a:latin typeface="Cambria Math" panose="02040503050406030204" pitchFamily="18" charset="0"/>
                                    </a:rPr>
                                  </m:ctrlPr>
                                </m:dPr>
                                <m:e>
                                  <m:r>
                                    <a:rPr lang="en-GB" i="1">
                                      <a:latin typeface="Cambria Math" panose="02040503050406030204" pitchFamily="18" charset="0"/>
                                    </a:rPr>
                                    <m:t>𝛽</m:t>
                                  </m:r>
                                </m:e>
                              </m:d>
                            </m:e>
                            <m:e>
                              <m:r>
                                <a:rPr lang="en-GB" i="1">
                                  <a:latin typeface="Cambria Math" panose="02040503050406030204" pitchFamily="18" charset="0"/>
                                </a:rPr>
                                <m:t>𝐹𝑖𝑟𝑠𝑡</m:t>
                              </m:r>
                              <m:d>
                                <m:dPr>
                                  <m:ctrlPr>
                                    <a:rPr lang="en-GB" i="1">
                                      <a:latin typeface="Cambria Math" panose="02040503050406030204" pitchFamily="18" charset="0"/>
                                    </a:rPr>
                                  </m:ctrlPr>
                                </m:dPr>
                                <m:e>
                                  <m:r>
                                    <a:rPr lang="en-GB" i="1">
                                      <a:latin typeface="Cambria Math" panose="02040503050406030204" pitchFamily="18" charset="0"/>
                                    </a:rPr>
                                    <m:t>𝛽</m:t>
                                  </m:r>
                                </m:e>
                              </m:d>
                              <m:r>
                                <a:rPr lang="en-GB" i="0">
                                  <a:latin typeface="Cambria Math" panose="02040503050406030204" pitchFamily="18" charset="0"/>
                                </a:rPr>
                                <m:t>∪</m:t>
                              </m:r>
                              <m:r>
                                <a:rPr lang="en-GB" i="1">
                                  <a:latin typeface="Cambria Math" panose="02040503050406030204" pitchFamily="18" charset="0"/>
                                </a:rPr>
                                <m:t>𝐹𝑜𝑙𝑙𝑜𝑤</m:t>
                              </m:r>
                              <m:d>
                                <m:dPr>
                                  <m:ctrlPr>
                                    <a:rPr lang="en-GB" i="1">
                                      <a:latin typeface="Cambria Math" panose="02040503050406030204" pitchFamily="18" charset="0"/>
                                    </a:rPr>
                                  </m:ctrlPr>
                                </m:dPr>
                                <m:e>
                                  <m:r>
                                    <a:rPr lang="en-GB" i="1">
                                      <a:latin typeface="Cambria Math" panose="02040503050406030204" pitchFamily="18" charset="0"/>
                                    </a:rPr>
                                    <m:t>𝐴</m:t>
                                  </m:r>
                                </m:e>
                              </m:d>
                              <m:r>
                                <a:rPr lang="en-GB" i="0">
                                  <a:latin typeface="Cambria Math" panose="02040503050406030204" pitchFamily="18" charset="0"/>
                                </a:rPr>
                                <m:t>,  &amp;</m:t>
                              </m:r>
                              <m:r>
                                <a:rPr lang="en-GB" i="1">
                                  <a:latin typeface="Cambria Math" panose="02040503050406030204" pitchFamily="18" charset="0"/>
                                </a:rPr>
                                <m:t>𝑜𝑡h𝑒𝑟𝑤𝑖𝑠𝑒</m:t>
                              </m:r>
                            </m:e>
                          </m:eqArr>
                        </m:e>
                      </m:d>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762000" y="3190413"/>
                <a:ext cx="6781800" cy="710194"/>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2000" y="4577172"/>
                <a:ext cx="8077200" cy="4113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𝐹𝑖𝑟𝑠𝑡</m:t>
                          </m:r>
                        </m:e>
                        <m:sup>
                          <m:r>
                            <a:rPr lang="en-GB" i="0">
                              <a:latin typeface="Cambria Math" panose="02040503050406030204" pitchFamily="18" charset="0"/>
                            </a:rPr>
                            <m:t>+</m:t>
                          </m:r>
                        </m:sup>
                      </m:sSup>
                      <m:d>
                        <m:dPr>
                          <m:ctrlPr>
                            <a:rPr lang="en-GB" i="1">
                              <a:latin typeface="Cambria Math" panose="02040503050406030204" pitchFamily="18" charset="0"/>
                            </a:rPr>
                          </m:ctrlPr>
                        </m:dPr>
                        <m:e>
                          <m:r>
                            <a:rPr lang="en-GB" i="1">
                              <a:latin typeface="Cambria Math" panose="02040503050406030204" pitchFamily="18" charset="0"/>
                            </a:rPr>
                            <m:t>𝐴</m:t>
                          </m:r>
                          <m:r>
                            <a:rPr lang="en-GB" i="0">
                              <a:latin typeface="Cambria Math" panose="02040503050406030204" pitchFamily="18" charset="0"/>
                            </a:rPr>
                            <m:t> ⟶ </m:t>
                          </m:r>
                          <m:sSub>
                            <m:sSubPr>
                              <m:ctrlPr>
                                <a:rPr lang="en-GB" i="1">
                                  <a:latin typeface="Cambria Math" panose="02040503050406030204" pitchFamily="18" charset="0"/>
                                </a:rPr>
                              </m:ctrlPr>
                            </m:sSubPr>
                            <m:e>
                              <m:r>
                                <a:rPr lang="en-GB" i="1">
                                  <a:latin typeface="Cambria Math" panose="02040503050406030204" pitchFamily="18" charset="0"/>
                                </a:rPr>
                                <m:t>𝛽</m:t>
                              </m:r>
                            </m:e>
                            <m:sub>
                              <m:r>
                                <a:rPr lang="en-GB" i="1">
                                  <a:latin typeface="Cambria Math" panose="02040503050406030204" pitchFamily="18" charset="0"/>
                                </a:rPr>
                                <m:t>𝑖</m:t>
                              </m:r>
                            </m:sub>
                          </m:sSub>
                        </m:e>
                      </m:d>
                      <m:r>
                        <a:rPr lang="en-GB" i="0">
                          <a:latin typeface="Cambria Math" panose="02040503050406030204" pitchFamily="18" charset="0"/>
                        </a:rPr>
                        <m:t> ∩ </m:t>
                      </m:r>
                      <m:sSup>
                        <m:sSupPr>
                          <m:ctrlPr>
                            <a:rPr lang="en-GB" i="1">
                              <a:latin typeface="Cambria Math" panose="02040503050406030204" pitchFamily="18" charset="0"/>
                            </a:rPr>
                          </m:ctrlPr>
                        </m:sSupPr>
                        <m:e>
                          <m:r>
                            <a:rPr lang="en-GB" i="1">
                              <a:latin typeface="Cambria Math" panose="02040503050406030204" pitchFamily="18" charset="0"/>
                            </a:rPr>
                            <m:t>𝐹𝑖𝑟𝑠𝑡</m:t>
                          </m:r>
                        </m:e>
                        <m:sup>
                          <m:r>
                            <a:rPr lang="en-GB" i="0">
                              <a:latin typeface="Cambria Math" panose="02040503050406030204" pitchFamily="18" charset="0"/>
                            </a:rPr>
                            <m:t>+</m:t>
                          </m:r>
                        </m:sup>
                      </m:sSup>
                      <m:d>
                        <m:dPr>
                          <m:ctrlPr>
                            <a:rPr lang="en-GB" i="1">
                              <a:latin typeface="Cambria Math" panose="02040503050406030204" pitchFamily="18" charset="0"/>
                            </a:rPr>
                          </m:ctrlPr>
                        </m:dPr>
                        <m:e>
                          <m:r>
                            <a:rPr lang="en-GB" i="1">
                              <a:latin typeface="Cambria Math" panose="02040503050406030204" pitchFamily="18" charset="0"/>
                            </a:rPr>
                            <m:t>𝐴</m:t>
                          </m:r>
                          <m:r>
                            <a:rPr lang="en-GB" i="0">
                              <a:latin typeface="Cambria Math" panose="02040503050406030204" pitchFamily="18" charset="0"/>
                            </a:rPr>
                            <m:t> ⟶ </m:t>
                          </m:r>
                          <m:sSub>
                            <m:sSubPr>
                              <m:ctrlPr>
                                <a:rPr lang="en-GB" i="1">
                                  <a:latin typeface="Cambria Math" panose="02040503050406030204" pitchFamily="18" charset="0"/>
                                </a:rPr>
                              </m:ctrlPr>
                            </m:sSubPr>
                            <m:e>
                              <m:r>
                                <a:rPr lang="en-GB" i="1">
                                  <a:latin typeface="Cambria Math" panose="02040503050406030204" pitchFamily="18" charset="0"/>
                                </a:rPr>
                                <m:t>𝛽</m:t>
                              </m:r>
                            </m:e>
                            <m:sub>
                              <m:r>
                                <a:rPr lang="en-GB" i="1">
                                  <a:latin typeface="Cambria Math" panose="02040503050406030204" pitchFamily="18" charset="0"/>
                                </a:rPr>
                                <m:t>𝑗</m:t>
                              </m:r>
                            </m:sub>
                          </m:sSub>
                        </m:e>
                      </m:d>
                      <m:r>
                        <a:rPr lang="en-GB" i="0">
                          <a:latin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i="0">
                          <a:latin typeface="Cambria Math" panose="02040503050406030204" pitchFamily="18" charset="0"/>
                        </a:rPr>
                        <m:t> ∅,  ∀ 1 ≤</m:t>
                      </m:r>
                      <m:r>
                        <a:rPr lang="en-GB" i="1">
                          <a:latin typeface="Cambria Math" panose="02040503050406030204" pitchFamily="18" charset="0"/>
                        </a:rPr>
                        <m:t>𝑖</m:t>
                      </m:r>
                      <m:r>
                        <a:rPr lang="en-GB" i="0">
                          <a:latin typeface="Cambria Math" panose="02040503050406030204" pitchFamily="18" charset="0"/>
                        </a:rPr>
                        <m:t>, </m:t>
                      </m:r>
                      <m:r>
                        <a:rPr lang="en-GB" i="1">
                          <a:latin typeface="Cambria Math" panose="02040503050406030204" pitchFamily="18" charset="0"/>
                        </a:rPr>
                        <m:t>𝑗</m:t>
                      </m:r>
                      <m:r>
                        <a:rPr lang="en-GB" i="0">
                          <a:latin typeface="Cambria Math" panose="02040503050406030204" pitchFamily="18" charset="0"/>
                        </a:rPr>
                        <m:t> ≤</m:t>
                      </m:r>
                      <m:r>
                        <a:rPr lang="en-GB" i="1">
                          <a:latin typeface="Cambria Math" panose="02040503050406030204" pitchFamily="18" charset="0"/>
                        </a:rPr>
                        <m:t>𝑛</m:t>
                      </m:r>
                      <m:r>
                        <a:rPr lang="en-GB" i="0">
                          <a:latin typeface="Cambria Math" panose="02040503050406030204" pitchFamily="18" charset="0"/>
                        </a:rPr>
                        <m:t>,  </m:t>
                      </m:r>
                      <m:r>
                        <a:rPr lang="en-GB" i="1">
                          <a:latin typeface="Cambria Math" panose="02040503050406030204" pitchFamily="18" charset="0"/>
                        </a:rPr>
                        <m:t>𝑖</m:t>
                      </m:r>
                      <m:r>
                        <a:rPr lang="en-GB" i="0">
                          <a:latin typeface="Cambria Math" panose="02040503050406030204" pitchFamily="18" charset="0"/>
                        </a:rPr>
                        <m:t> ≠ </m:t>
                      </m:r>
                      <m:r>
                        <a:rPr lang="en-GB" i="1">
                          <a:latin typeface="Cambria Math" panose="02040503050406030204" pitchFamily="18" charset="0"/>
                        </a:rPr>
                        <m:t>𝑗</m:t>
                      </m:r>
                    </m:oMath>
                  </m:oMathPara>
                </a14:m>
                <a:endParaRPr lang="en-GB" dirty="0"/>
              </a:p>
            </p:txBody>
          </p:sp>
        </mc:Choice>
        <mc:Fallback xmlns="">
          <p:sp>
            <p:nvSpPr>
              <p:cNvPr id="6" name="Rectangle 5"/>
              <p:cNvSpPr>
                <a:spLocks noRot="1" noChangeAspect="1" noMove="1" noResize="1" noEditPoints="1" noAdjustHandles="1" noChangeArrowheads="1" noChangeShapeType="1" noTextEdit="1"/>
              </p:cNvSpPr>
              <p:nvPr/>
            </p:nvSpPr>
            <p:spPr>
              <a:xfrm>
                <a:off x="762000" y="4577172"/>
                <a:ext cx="8077200" cy="411395"/>
              </a:xfrm>
              <a:prstGeom prst="rect">
                <a:avLst/>
              </a:prstGeom>
              <a:blipFill rotWithShape="0">
                <a:blip r:embed="rId4"/>
                <a:stretch>
                  <a:fillRect b="-7463"/>
                </a:stretch>
              </a:blipFill>
            </p:spPr>
            <p:txBody>
              <a:bodyPr/>
              <a:lstStyle/>
              <a:p>
                <a:r>
                  <a:rPr lang="en-GB">
                    <a:noFill/>
                  </a:rPr>
                  <a:t> </a:t>
                </a:r>
              </a:p>
            </p:txBody>
          </p:sp>
        </mc:Fallback>
      </mc:AlternateContent>
      <p:sp>
        <p:nvSpPr>
          <p:cNvPr id="7" name="TextBox 6"/>
          <p:cNvSpPr txBox="1"/>
          <p:nvPr/>
        </p:nvSpPr>
        <p:spPr>
          <a:xfrm>
            <a:off x="3581400" y="6501745"/>
            <a:ext cx="5551879" cy="461665"/>
          </a:xfrm>
          <a:prstGeom prst="rect">
            <a:avLst/>
          </a:prstGeom>
          <a:noFill/>
        </p:spPr>
        <p:txBody>
          <a:bodyPr wrap="square" rtlCol="0">
            <a:spAutoFit/>
          </a:bodyPr>
          <a:lstStyle/>
          <a:p>
            <a:pPr algn="r"/>
            <a:r>
              <a:rPr lang="en-GB" sz="1200" b="0" dirty="0" smtClean="0"/>
              <a:t>Test method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pPr algn="r"/>
            <a:endParaRPr lang="en-US" sz="1200" b="0" dirty="0"/>
          </a:p>
        </p:txBody>
      </p:sp>
      <p:sp>
        <p:nvSpPr>
          <p:cNvPr id="9" name="TextBox 8"/>
          <p:cNvSpPr txBox="1"/>
          <p:nvPr/>
        </p:nvSpPr>
        <p:spPr>
          <a:xfrm>
            <a:off x="2402090" y="2119359"/>
            <a:ext cx="4797019" cy="369332"/>
          </a:xfrm>
          <a:prstGeom prst="rect">
            <a:avLst/>
          </a:prstGeom>
          <a:noFill/>
        </p:spPr>
        <p:txBody>
          <a:bodyPr wrap="none" rtlCol="0">
            <a:spAutoFit/>
          </a:bodyPr>
          <a:lstStyle/>
          <a:p>
            <a:r>
              <a:rPr lang="en-GB" dirty="0" smtClean="0"/>
              <a:t>Test each non-terminal with multiple RHS!</a:t>
            </a:r>
            <a:endParaRPr lang="en-GB" dirty="0"/>
          </a:p>
        </p:txBody>
      </p:sp>
    </p:spTree>
    <p:extLst>
      <p:ext uri="{BB962C8B-B14F-4D97-AF65-F5344CB8AC3E}">
        <p14:creationId xmlns:p14="http://schemas.microsoft.com/office/powerpoint/2010/main" val="2195306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Left Factoring</a:t>
            </a:r>
            <a:endParaRPr lang="en-GB" sz="2000" b="1" dirty="0">
              <a:solidFill>
                <a:srgbClr val="3ECF29"/>
              </a:solidFill>
            </a:endParaRPr>
          </a:p>
        </p:txBody>
      </p:sp>
      <p:sp>
        <p:nvSpPr>
          <p:cNvPr id="5" name="Rectangle 4"/>
          <p:cNvSpPr/>
          <p:nvPr/>
        </p:nvSpPr>
        <p:spPr>
          <a:xfrm>
            <a:off x="2133601" y="1524000"/>
            <a:ext cx="2133600" cy="5355312"/>
          </a:xfrm>
          <a:prstGeom prst="rect">
            <a:avLst/>
          </a:prstGeom>
        </p:spPr>
        <p:txBody>
          <a:bodyPr wrap="square">
            <a:spAutoFit/>
          </a:bodyPr>
          <a:lstStyle/>
          <a:p>
            <a:r>
              <a:rPr lang="en-US" dirty="0" smtClean="0"/>
              <a:t>G: </a:t>
            </a:r>
          </a:p>
          <a:p>
            <a:r>
              <a:rPr lang="en-US" b="0" dirty="0">
                <a:solidFill>
                  <a:srgbClr val="FF0000"/>
                </a:solidFill>
              </a:rPr>
              <a:t>E</a:t>
            </a:r>
            <a:r>
              <a:rPr lang="en-US" dirty="0">
                <a:solidFill>
                  <a:srgbClr val="FF0000"/>
                </a:solidFill>
              </a:rPr>
              <a:t> </a:t>
            </a:r>
            <a:r>
              <a:rPr lang="en-US" dirty="0">
                <a:solidFill>
                  <a:srgbClr val="FF0000"/>
                </a:solidFill>
                <a:latin typeface="Symbol" panose="05050102010706020507" pitchFamily="18" charset="2"/>
              </a:rPr>
              <a:t>®</a:t>
            </a:r>
            <a:r>
              <a:rPr lang="en-US" dirty="0">
                <a:solidFill>
                  <a:srgbClr val="FF0000"/>
                </a:solidFill>
              </a:rPr>
              <a:t>  </a:t>
            </a:r>
            <a:r>
              <a:rPr lang="en-US" b="0" dirty="0">
                <a:solidFill>
                  <a:srgbClr val="FF0000"/>
                </a:solidFill>
              </a:rPr>
              <a:t>E</a:t>
            </a:r>
            <a:r>
              <a:rPr lang="en-US" dirty="0">
                <a:solidFill>
                  <a:srgbClr val="FF0000"/>
                </a:solidFill>
              </a:rPr>
              <a:t> + </a:t>
            </a:r>
            <a:r>
              <a:rPr lang="en-US" b="0" dirty="0">
                <a:solidFill>
                  <a:srgbClr val="FF0000"/>
                </a:solidFill>
              </a:rPr>
              <a:t>T</a:t>
            </a:r>
            <a:r>
              <a:rPr lang="en-US" dirty="0">
                <a:solidFill>
                  <a:srgbClr val="FF0000"/>
                </a:solidFill>
              </a:rPr>
              <a:t> </a:t>
            </a:r>
            <a:r>
              <a:rPr lang="en-US" b="0" dirty="0">
                <a:solidFill>
                  <a:srgbClr val="FF0000"/>
                </a:solidFill>
              </a:rPr>
              <a:t>I T</a:t>
            </a:r>
          </a:p>
          <a:p>
            <a:r>
              <a:rPr lang="en-US" b="0" dirty="0">
                <a:solidFill>
                  <a:srgbClr val="FF0000"/>
                </a:solidFill>
              </a:rPr>
              <a:t>T </a:t>
            </a:r>
            <a:r>
              <a:rPr lang="en-US" dirty="0">
                <a:solidFill>
                  <a:srgbClr val="FF0000"/>
                </a:solidFill>
                <a:latin typeface="Symbol" panose="05050102010706020507" pitchFamily="18" charset="2"/>
              </a:rPr>
              <a:t>®</a:t>
            </a:r>
            <a:r>
              <a:rPr lang="en-US" dirty="0">
                <a:solidFill>
                  <a:srgbClr val="FF0000"/>
                </a:solidFill>
              </a:rPr>
              <a:t>  </a:t>
            </a:r>
            <a:r>
              <a:rPr lang="en-US" b="0" dirty="0">
                <a:solidFill>
                  <a:srgbClr val="FF0000"/>
                </a:solidFill>
              </a:rPr>
              <a:t>T</a:t>
            </a:r>
            <a:r>
              <a:rPr lang="en-US" dirty="0">
                <a:solidFill>
                  <a:srgbClr val="FF0000"/>
                </a:solidFill>
              </a:rPr>
              <a:t> * </a:t>
            </a:r>
            <a:r>
              <a:rPr lang="en-US" b="0" dirty="0">
                <a:solidFill>
                  <a:srgbClr val="FF0000"/>
                </a:solidFill>
              </a:rPr>
              <a:t>F | F</a:t>
            </a:r>
          </a:p>
          <a:p>
            <a:r>
              <a:rPr lang="en-US" b="0" dirty="0">
                <a:solidFill>
                  <a:srgbClr val="FF0000"/>
                </a:solidFill>
              </a:rPr>
              <a:t>F </a:t>
            </a:r>
            <a:r>
              <a:rPr lang="en-US" dirty="0">
                <a:solidFill>
                  <a:srgbClr val="FF0000"/>
                </a:solidFill>
                <a:latin typeface="Symbol" panose="05050102010706020507" pitchFamily="18" charset="2"/>
              </a:rPr>
              <a:t>®</a:t>
            </a:r>
            <a:r>
              <a:rPr lang="en-US" b="0" dirty="0">
                <a:solidFill>
                  <a:srgbClr val="FF0000"/>
                </a:solidFill>
              </a:rPr>
              <a:t> </a:t>
            </a:r>
            <a:r>
              <a:rPr lang="en-US" dirty="0">
                <a:solidFill>
                  <a:srgbClr val="FF0000"/>
                </a:solidFill>
              </a:rPr>
              <a:t> - </a:t>
            </a:r>
            <a:r>
              <a:rPr lang="en-US" b="0" dirty="0">
                <a:solidFill>
                  <a:srgbClr val="FF0000"/>
                </a:solidFill>
              </a:rPr>
              <a:t>E I </a:t>
            </a:r>
            <a:r>
              <a:rPr lang="en-US" dirty="0">
                <a:solidFill>
                  <a:srgbClr val="FF0000"/>
                </a:solidFill>
              </a:rPr>
              <a:t>( </a:t>
            </a:r>
            <a:r>
              <a:rPr lang="en-US" b="0" dirty="0">
                <a:solidFill>
                  <a:srgbClr val="FF0000"/>
                </a:solidFill>
              </a:rPr>
              <a:t>E</a:t>
            </a:r>
            <a:r>
              <a:rPr lang="en-US" dirty="0">
                <a:solidFill>
                  <a:srgbClr val="FF0000"/>
                </a:solidFill>
              </a:rPr>
              <a:t> ) </a:t>
            </a:r>
            <a:r>
              <a:rPr lang="en-US" b="0" dirty="0">
                <a:solidFill>
                  <a:srgbClr val="FF0000"/>
                </a:solidFill>
              </a:rPr>
              <a:t>I</a:t>
            </a:r>
            <a:r>
              <a:rPr lang="en-US" dirty="0">
                <a:solidFill>
                  <a:srgbClr val="FF0000"/>
                </a:solidFill>
              </a:rPr>
              <a:t> id</a:t>
            </a:r>
          </a:p>
          <a:p>
            <a:endParaRPr lang="en-US" dirty="0" smtClean="0"/>
          </a:p>
          <a:p>
            <a:r>
              <a:rPr lang="en-US" b="0" dirty="0" smtClean="0"/>
              <a:t>E</a:t>
            </a:r>
            <a:r>
              <a:rPr lang="en-US" dirty="0" smtClean="0"/>
              <a:t> </a:t>
            </a:r>
            <a:r>
              <a:rPr lang="en-US" dirty="0" smtClean="0">
                <a:latin typeface="Symbol" panose="05050102010706020507" pitchFamily="18" charset="2"/>
              </a:rPr>
              <a:t>®</a:t>
            </a:r>
            <a:r>
              <a:rPr lang="en-US" dirty="0" smtClean="0"/>
              <a:t> </a:t>
            </a:r>
            <a:r>
              <a:rPr lang="en-US" b="0" dirty="0" smtClean="0"/>
              <a:t>T E’</a:t>
            </a:r>
          </a:p>
          <a:p>
            <a:r>
              <a:rPr lang="en-US" b="0" dirty="0" smtClean="0"/>
              <a:t>E’ </a:t>
            </a:r>
            <a:r>
              <a:rPr lang="en-US" dirty="0">
                <a:latin typeface="Symbol" panose="05050102010706020507" pitchFamily="18" charset="2"/>
              </a:rPr>
              <a:t>® </a:t>
            </a:r>
            <a:r>
              <a:rPr lang="en-US" b="0" dirty="0" smtClean="0"/>
              <a:t>+T E’</a:t>
            </a:r>
            <a:endParaRPr lang="en-US" dirty="0"/>
          </a:p>
          <a:p>
            <a:r>
              <a:rPr lang="en-US" b="0" dirty="0"/>
              <a:t>E’ </a:t>
            </a:r>
            <a:r>
              <a:rPr lang="en-US" dirty="0">
                <a:latin typeface="Symbol" panose="05050102010706020507" pitchFamily="18" charset="2"/>
              </a:rPr>
              <a:t>® </a:t>
            </a:r>
            <a:r>
              <a:rPr lang="el-GR" b="0" dirty="0" smtClean="0"/>
              <a:t>ε</a:t>
            </a:r>
            <a:endParaRPr lang="en-US" dirty="0"/>
          </a:p>
          <a:p>
            <a:endParaRPr lang="en-US" b="0" dirty="0" smtClean="0"/>
          </a:p>
          <a:p>
            <a:r>
              <a:rPr lang="en-US" b="0" dirty="0" smtClean="0"/>
              <a:t>T</a:t>
            </a:r>
            <a:r>
              <a:rPr lang="en-US" dirty="0" smtClean="0"/>
              <a:t> </a:t>
            </a:r>
            <a:r>
              <a:rPr lang="en-US" dirty="0">
                <a:latin typeface="Symbol" panose="05050102010706020507" pitchFamily="18" charset="2"/>
              </a:rPr>
              <a:t>®</a:t>
            </a:r>
            <a:r>
              <a:rPr lang="en-US" dirty="0"/>
              <a:t> </a:t>
            </a:r>
            <a:r>
              <a:rPr lang="en-US" b="0" dirty="0" smtClean="0"/>
              <a:t>F T’	</a:t>
            </a:r>
            <a:endParaRPr lang="en-US" b="0" dirty="0"/>
          </a:p>
          <a:p>
            <a:r>
              <a:rPr lang="en-US" b="0" dirty="0" smtClean="0"/>
              <a:t>T’ </a:t>
            </a:r>
            <a:r>
              <a:rPr lang="en-US" dirty="0">
                <a:latin typeface="Symbol" panose="05050102010706020507" pitchFamily="18" charset="2"/>
              </a:rPr>
              <a:t>® </a:t>
            </a:r>
            <a:r>
              <a:rPr lang="en-US" b="0" dirty="0" smtClean="0"/>
              <a:t>* F T’</a:t>
            </a:r>
          </a:p>
          <a:p>
            <a:r>
              <a:rPr lang="en-US" b="0" dirty="0" smtClean="0"/>
              <a:t>T’ </a:t>
            </a:r>
            <a:r>
              <a:rPr lang="en-US" dirty="0" smtClean="0">
                <a:latin typeface="Symbol" panose="05050102010706020507" pitchFamily="18" charset="2"/>
              </a:rPr>
              <a:t>® </a:t>
            </a:r>
            <a:r>
              <a:rPr lang="el-GR" b="0" dirty="0" smtClean="0"/>
              <a:t>ε</a:t>
            </a:r>
            <a:endParaRPr lang="en-US" b="0" dirty="0" smtClean="0"/>
          </a:p>
          <a:p>
            <a:endParaRPr lang="en-US" b="0" dirty="0" smtClean="0"/>
          </a:p>
          <a:p>
            <a:r>
              <a:rPr lang="en-US" b="0" dirty="0" smtClean="0"/>
              <a:t>F</a:t>
            </a:r>
            <a:r>
              <a:rPr lang="en-US" dirty="0" smtClean="0"/>
              <a:t> </a:t>
            </a:r>
            <a:r>
              <a:rPr lang="en-US" dirty="0">
                <a:latin typeface="Symbol" panose="05050102010706020507" pitchFamily="18" charset="2"/>
              </a:rPr>
              <a:t>®</a:t>
            </a:r>
            <a:r>
              <a:rPr lang="en-US" dirty="0"/>
              <a:t> - </a:t>
            </a:r>
            <a:r>
              <a:rPr lang="en-US" b="0" dirty="0"/>
              <a:t>E</a:t>
            </a:r>
            <a:endParaRPr lang="en-US" dirty="0"/>
          </a:p>
          <a:p>
            <a:r>
              <a:rPr lang="en-US" b="0" dirty="0" smtClean="0"/>
              <a:t>F</a:t>
            </a:r>
            <a:r>
              <a:rPr lang="en-US" dirty="0" smtClean="0"/>
              <a:t> </a:t>
            </a:r>
            <a:r>
              <a:rPr lang="en-US" dirty="0">
                <a:latin typeface="Symbol" panose="05050102010706020507" pitchFamily="18" charset="2"/>
              </a:rPr>
              <a:t>®</a:t>
            </a:r>
            <a:r>
              <a:rPr lang="en-US" dirty="0"/>
              <a:t> ( </a:t>
            </a:r>
            <a:r>
              <a:rPr lang="en-US" b="0" dirty="0"/>
              <a:t>E</a:t>
            </a:r>
            <a:r>
              <a:rPr lang="en-US" dirty="0"/>
              <a:t> </a:t>
            </a:r>
            <a:r>
              <a:rPr lang="en-US" dirty="0" smtClean="0"/>
              <a:t>)</a:t>
            </a:r>
            <a:endParaRPr lang="en-US" dirty="0"/>
          </a:p>
          <a:p>
            <a:r>
              <a:rPr lang="en-US" b="0" dirty="0"/>
              <a:t>F</a:t>
            </a:r>
            <a:r>
              <a:rPr lang="en-US" dirty="0"/>
              <a:t> </a:t>
            </a:r>
            <a:r>
              <a:rPr lang="en-US" dirty="0">
                <a:latin typeface="Symbol" panose="05050102010706020507" pitchFamily="18" charset="2"/>
              </a:rPr>
              <a:t>®</a:t>
            </a:r>
            <a:r>
              <a:rPr lang="en-US" dirty="0"/>
              <a:t> </a:t>
            </a:r>
            <a:r>
              <a:rPr lang="en-US" dirty="0" smtClean="0"/>
              <a:t>id</a:t>
            </a:r>
          </a:p>
          <a:p>
            <a:r>
              <a:rPr lang="en-US" b="0" dirty="0"/>
              <a:t>F</a:t>
            </a:r>
            <a:r>
              <a:rPr lang="en-US" dirty="0"/>
              <a:t> </a:t>
            </a:r>
            <a:r>
              <a:rPr lang="en-US" dirty="0">
                <a:latin typeface="Symbol" panose="05050102010706020507" pitchFamily="18" charset="2"/>
              </a:rPr>
              <a:t>®</a:t>
            </a:r>
            <a:r>
              <a:rPr lang="en-US" dirty="0"/>
              <a:t> </a:t>
            </a:r>
            <a:r>
              <a:rPr lang="en-US" dirty="0" smtClean="0"/>
              <a:t>id ( </a:t>
            </a:r>
            <a:r>
              <a:rPr lang="en-US" b="0" dirty="0" smtClean="0"/>
              <a:t>E </a:t>
            </a:r>
            <a:r>
              <a:rPr lang="en-US" dirty="0" smtClean="0"/>
              <a:t>)</a:t>
            </a:r>
            <a:endParaRPr lang="en-US" b="0" dirty="0"/>
          </a:p>
          <a:p>
            <a:r>
              <a:rPr lang="en-US" b="0" dirty="0"/>
              <a:t>F</a:t>
            </a:r>
            <a:r>
              <a:rPr lang="en-US" dirty="0"/>
              <a:t> </a:t>
            </a:r>
            <a:r>
              <a:rPr lang="en-US" dirty="0">
                <a:latin typeface="Symbol" panose="05050102010706020507" pitchFamily="18" charset="2"/>
              </a:rPr>
              <a:t>®</a:t>
            </a:r>
            <a:r>
              <a:rPr lang="en-US" dirty="0"/>
              <a:t> </a:t>
            </a:r>
            <a:r>
              <a:rPr lang="en-US" dirty="0" smtClean="0"/>
              <a:t>id [ </a:t>
            </a:r>
            <a:r>
              <a:rPr lang="en-US" b="0" dirty="0" smtClean="0"/>
              <a:t>E </a:t>
            </a:r>
            <a:r>
              <a:rPr lang="en-US" dirty="0" smtClean="0"/>
              <a:t>]</a:t>
            </a:r>
            <a:endParaRPr lang="en-US" b="0" dirty="0"/>
          </a:p>
          <a:p>
            <a:endParaRPr lang="en-US" b="0" dirty="0" smtClean="0"/>
          </a:p>
        </p:txBody>
      </p:sp>
      <p:sp>
        <p:nvSpPr>
          <p:cNvPr id="4" name="TextBox 3"/>
          <p:cNvSpPr txBox="1"/>
          <p:nvPr/>
        </p:nvSpPr>
        <p:spPr>
          <a:xfrm>
            <a:off x="5605831" y="1524000"/>
            <a:ext cx="3084513" cy="646331"/>
          </a:xfrm>
          <a:prstGeom prst="rect">
            <a:avLst/>
          </a:prstGeom>
          <a:noFill/>
        </p:spPr>
        <p:txBody>
          <a:bodyPr wrap="square" rtlCol="0">
            <a:spAutoFit/>
          </a:bodyPr>
          <a:lstStyle/>
          <a:p>
            <a:pPr algn="r"/>
            <a:r>
              <a:rPr lang="en-GB" dirty="0" smtClean="0"/>
              <a:t>When array and function call like structures added!</a:t>
            </a:r>
            <a:endParaRPr lang="en-GB" dirty="0"/>
          </a:p>
        </p:txBody>
      </p:sp>
      <p:sp>
        <p:nvSpPr>
          <p:cNvPr id="9" name="Rectangle 8"/>
          <p:cNvSpPr/>
          <p:nvPr/>
        </p:nvSpPr>
        <p:spPr>
          <a:xfrm>
            <a:off x="5605831" y="2301502"/>
            <a:ext cx="2286000" cy="3877985"/>
          </a:xfrm>
          <a:prstGeom prst="rect">
            <a:avLst/>
          </a:prstGeom>
        </p:spPr>
        <p:txBody>
          <a:bodyPr wrap="square">
            <a:spAutoFit/>
          </a:bodyPr>
          <a:lstStyle/>
          <a:p>
            <a:r>
              <a:rPr lang="en-US" dirty="0"/>
              <a:t>G: </a:t>
            </a:r>
          </a:p>
          <a:p>
            <a:r>
              <a:rPr lang="en-US" b="0" dirty="0">
                <a:solidFill>
                  <a:srgbClr val="FF0000"/>
                </a:solidFill>
              </a:rPr>
              <a:t>E</a:t>
            </a:r>
            <a:r>
              <a:rPr lang="en-US" dirty="0">
                <a:solidFill>
                  <a:srgbClr val="FF0000"/>
                </a:solidFill>
              </a:rPr>
              <a:t> </a:t>
            </a:r>
            <a:r>
              <a:rPr lang="en-US" dirty="0">
                <a:solidFill>
                  <a:srgbClr val="FF0000"/>
                </a:solidFill>
                <a:latin typeface="Symbol" panose="05050102010706020507" pitchFamily="18" charset="2"/>
              </a:rPr>
              <a:t>®</a:t>
            </a:r>
            <a:r>
              <a:rPr lang="en-US" dirty="0">
                <a:solidFill>
                  <a:srgbClr val="FF0000"/>
                </a:solidFill>
              </a:rPr>
              <a:t>  </a:t>
            </a:r>
            <a:r>
              <a:rPr lang="en-US" b="0" dirty="0">
                <a:solidFill>
                  <a:srgbClr val="FF0000"/>
                </a:solidFill>
              </a:rPr>
              <a:t>E</a:t>
            </a:r>
            <a:r>
              <a:rPr lang="en-US" dirty="0">
                <a:solidFill>
                  <a:srgbClr val="FF0000"/>
                </a:solidFill>
              </a:rPr>
              <a:t> + </a:t>
            </a:r>
            <a:r>
              <a:rPr lang="en-US" b="0" dirty="0">
                <a:solidFill>
                  <a:srgbClr val="FF0000"/>
                </a:solidFill>
              </a:rPr>
              <a:t>T</a:t>
            </a:r>
            <a:r>
              <a:rPr lang="en-US" dirty="0">
                <a:solidFill>
                  <a:srgbClr val="FF0000"/>
                </a:solidFill>
              </a:rPr>
              <a:t> </a:t>
            </a:r>
            <a:r>
              <a:rPr lang="en-US" b="0" dirty="0">
                <a:solidFill>
                  <a:srgbClr val="FF0000"/>
                </a:solidFill>
              </a:rPr>
              <a:t>I T</a:t>
            </a:r>
          </a:p>
          <a:p>
            <a:r>
              <a:rPr lang="en-US" b="0" dirty="0">
                <a:solidFill>
                  <a:srgbClr val="FF0000"/>
                </a:solidFill>
              </a:rPr>
              <a:t>T </a:t>
            </a:r>
            <a:r>
              <a:rPr lang="en-US" dirty="0">
                <a:solidFill>
                  <a:srgbClr val="FF0000"/>
                </a:solidFill>
                <a:latin typeface="Symbol" panose="05050102010706020507" pitchFamily="18" charset="2"/>
              </a:rPr>
              <a:t>®</a:t>
            </a:r>
            <a:r>
              <a:rPr lang="en-US" dirty="0">
                <a:solidFill>
                  <a:srgbClr val="FF0000"/>
                </a:solidFill>
              </a:rPr>
              <a:t>  </a:t>
            </a:r>
            <a:r>
              <a:rPr lang="en-US" b="0" dirty="0">
                <a:solidFill>
                  <a:srgbClr val="FF0000"/>
                </a:solidFill>
              </a:rPr>
              <a:t>T</a:t>
            </a:r>
            <a:r>
              <a:rPr lang="en-US" dirty="0">
                <a:solidFill>
                  <a:srgbClr val="FF0000"/>
                </a:solidFill>
              </a:rPr>
              <a:t> * </a:t>
            </a:r>
            <a:r>
              <a:rPr lang="en-US" b="0" dirty="0">
                <a:solidFill>
                  <a:srgbClr val="FF0000"/>
                </a:solidFill>
              </a:rPr>
              <a:t>F | F</a:t>
            </a:r>
          </a:p>
          <a:p>
            <a:r>
              <a:rPr lang="en-US" b="0" dirty="0">
                <a:solidFill>
                  <a:srgbClr val="FF0000"/>
                </a:solidFill>
              </a:rPr>
              <a:t>F </a:t>
            </a:r>
            <a:r>
              <a:rPr lang="en-US" dirty="0">
                <a:solidFill>
                  <a:srgbClr val="FF0000"/>
                </a:solidFill>
                <a:latin typeface="Symbol" panose="05050102010706020507" pitchFamily="18" charset="2"/>
              </a:rPr>
              <a:t>®</a:t>
            </a:r>
            <a:r>
              <a:rPr lang="en-US" b="0" dirty="0">
                <a:solidFill>
                  <a:srgbClr val="FF0000"/>
                </a:solidFill>
              </a:rPr>
              <a:t> </a:t>
            </a:r>
            <a:r>
              <a:rPr lang="en-US" dirty="0">
                <a:solidFill>
                  <a:srgbClr val="FF0000"/>
                </a:solidFill>
              </a:rPr>
              <a:t> - </a:t>
            </a:r>
            <a:r>
              <a:rPr lang="en-US" b="0" dirty="0">
                <a:solidFill>
                  <a:srgbClr val="FF0000"/>
                </a:solidFill>
              </a:rPr>
              <a:t>E I </a:t>
            </a:r>
            <a:r>
              <a:rPr lang="en-US" dirty="0">
                <a:solidFill>
                  <a:srgbClr val="FF0000"/>
                </a:solidFill>
              </a:rPr>
              <a:t>( </a:t>
            </a:r>
            <a:r>
              <a:rPr lang="en-US" b="0" dirty="0">
                <a:solidFill>
                  <a:srgbClr val="FF0000"/>
                </a:solidFill>
              </a:rPr>
              <a:t>E</a:t>
            </a:r>
            <a:r>
              <a:rPr lang="en-US" dirty="0">
                <a:solidFill>
                  <a:srgbClr val="FF0000"/>
                </a:solidFill>
              </a:rPr>
              <a:t> ) </a:t>
            </a:r>
            <a:r>
              <a:rPr lang="en-US" b="0" dirty="0">
                <a:solidFill>
                  <a:srgbClr val="FF0000"/>
                </a:solidFill>
              </a:rPr>
              <a:t>I</a:t>
            </a:r>
            <a:r>
              <a:rPr lang="en-US" dirty="0">
                <a:solidFill>
                  <a:srgbClr val="FF0000"/>
                </a:solidFill>
              </a:rPr>
              <a:t> id</a:t>
            </a:r>
          </a:p>
          <a:p>
            <a:pPr algn="ctr"/>
            <a:r>
              <a:rPr lang="en-US" sz="1200" dirty="0" smtClean="0"/>
              <a:t>.</a:t>
            </a:r>
          </a:p>
          <a:p>
            <a:pPr algn="ctr"/>
            <a:r>
              <a:rPr lang="en-US" sz="1200" dirty="0" smtClean="0"/>
              <a:t>.</a:t>
            </a:r>
          </a:p>
          <a:p>
            <a:pPr algn="ctr"/>
            <a:r>
              <a:rPr lang="en-US" sz="1200" dirty="0" smtClean="0"/>
              <a:t>.</a:t>
            </a:r>
          </a:p>
          <a:p>
            <a:pPr algn="ctr"/>
            <a:r>
              <a:rPr lang="en-US" sz="1200" dirty="0"/>
              <a:t>.</a:t>
            </a:r>
          </a:p>
          <a:p>
            <a:r>
              <a:rPr lang="en-US" b="0" dirty="0" smtClean="0"/>
              <a:t>F</a:t>
            </a:r>
            <a:r>
              <a:rPr lang="en-US" dirty="0" smtClean="0"/>
              <a:t> </a:t>
            </a:r>
            <a:r>
              <a:rPr lang="en-US" dirty="0">
                <a:latin typeface="Symbol" panose="05050102010706020507" pitchFamily="18" charset="2"/>
              </a:rPr>
              <a:t>®</a:t>
            </a:r>
            <a:r>
              <a:rPr lang="en-US" dirty="0"/>
              <a:t> - </a:t>
            </a:r>
            <a:r>
              <a:rPr lang="en-US" b="0" dirty="0"/>
              <a:t>E</a:t>
            </a:r>
            <a:endParaRPr lang="en-US" dirty="0"/>
          </a:p>
          <a:p>
            <a:r>
              <a:rPr lang="en-US" b="0" dirty="0"/>
              <a:t>F</a:t>
            </a:r>
            <a:r>
              <a:rPr lang="en-US" dirty="0"/>
              <a:t> </a:t>
            </a:r>
            <a:r>
              <a:rPr lang="en-US" dirty="0">
                <a:latin typeface="Symbol" panose="05050102010706020507" pitchFamily="18" charset="2"/>
              </a:rPr>
              <a:t>®</a:t>
            </a:r>
            <a:r>
              <a:rPr lang="en-US" dirty="0"/>
              <a:t> ( </a:t>
            </a:r>
            <a:r>
              <a:rPr lang="en-US" b="0" dirty="0"/>
              <a:t>E</a:t>
            </a:r>
            <a:r>
              <a:rPr lang="en-US" dirty="0"/>
              <a:t> )</a:t>
            </a:r>
          </a:p>
          <a:p>
            <a:r>
              <a:rPr lang="en-US" b="0" dirty="0"/>
              <a:t>F</a:t>
            </a:r>
            <a:r>
              <a:rPr lang="en-US" dirty="0"/>
              <a:t> </a:t>
            </a:r>
            <a:r>
              <a:rPr lang="en-US" dirty="0">
                <a:latin typeface="Symbol" panose="05050102010706020507" pitchFamily="18" charset="2"/>
              </a:rPr>
              <a:t>®</a:t>
            </a:r>
            <a:r>
              <a:rPr lang="en-US" dirty="0"/>
              <a:t> </a:t>
            </a:r>
            <a:r>
              <a:rPr lang="en-US" dirty="0" smtClean="0"/>
              <a:t>id </a:t>
            </a:r>
            <a:r>
              <a:rPr lang="en-US" b="0" dirty="0" smtClean="0"/>
              <a:t>G</a:t>
            </a:r>
          </a:p>
          <a:p>
            <a:endParaRPr lang="en-US" b="0" dirty="0"/>
          </a:p>
          <a:p>
            <a:r>
              <a:rPr lang="en-US" b="0" dirty="0" smtClean="0"/>
              <a:t>G</a:t>
            </a:r>
            <a:r>
              <a:rPr lang="en-US" dirty="0" smtClean="0"/>
              <a:t> </a:t>
            </a:r>
            <a:r>
              <a:rPr lang="en-US" dirty="0">
                <a:latin typeface="Symbol" panose="05050102010706020507" pitchFamily="18" charset="2"/>
              </a:rPr>
              <a:t>®</a:t>
            </a:r>
            <a:r>
              <a:rPr lang="en-US" dirty="0"/>
              <a:t> </a:t>
            </a:r>
            <a:r>
              <a:rPr lang="en-US" dirty="0" smtClean="0"/>
              <a:t>( </a:t>
            </a:r>
            <a:r>
              <a:rPr lang="en-US" b="0" dirty="0"/>
              <a:t>E </a:t>
            </a:r>
            <a:r>
              <a:rPr lang="en-US" dirty="0"/>
              <a:t>)</a:t>
            </a:r>
            <a:endParaRPr lang="en-US" b="0" dirty="0"/>
          </a:p>
          <a:p>
            <a:r>
              <a:rPr lang="en-US" b="0" dirty="0" smtClean="0"/>
              <a:t>G</a:t>
            </a:r>
            <a:r>
              <a:rPr lang="en-US" dirty="0" smtClean="0"/>
              <a:t> </a:t>
            </a:r>
            <a:r>
              <a:rPr lang="en-US" dirty="0">
                <a:latin typeface="Symbol" panose="05050102010706020507" pitchFamily="18" charset="2"/>
              </a:rPr>
              <a:t>®</a:t>
            </a:r>
            <a:r>
              <a:rPr lang="en-US" dirty="0"/>
              <a:t> </a:t>
            </a:r>
            <a:r>
              <a:rPr lang="en-US" dirty="0" smtClean="0"/>
              <a:t>[ </a:t>
            </a:r>
            <a:r>
              <a:rPr lang="en-US" b="0" dirty="0"/>
              <a:t>E </a:t>
            </a:r>
            <a:r>
              <a:rPr lang="en-US" dirty="0" smtClean="0"/>
              <a:t>]</a:t>
            </a:r>
          </a:p>
          <a:p>
            <a:r>
              <a:rPr lang="en-US" b="0" dirty="0"/>
              <a:t>G</a:t>
            </a:r>
            <a:r>
              <a:rPr lang="en-US" dirty="0"/>
              <a:t> </a:t>
            </a:r>
            <a:r>
              <a:rPr lang="en-US" dirty="0">
                <a:latin typeface="Symbol" panose="05050102010706020507" pitchFamily="18" charset="2"/>
              </a:rPr>
              <a:t>®</a:t>
            </a:r>
            <a:r>
              <a:rPr lang="en-US" dirty="0"/>
              <a:t> </a:t>
            </a:r>
            <a:r>
              <a:rPr lang="el-GR" b="0" dirty="0"/>
              <a:t>ε</a:t>
            </a:r>
            <a:endParaRPr lang="en-US" dirty="0"/>
          </a:p>
        </p:txBody>
      </p:sp>
    </p:spTree>
    <p:extLst>
      <p:ext uri="{BB962C8B-B14F-4D97-AF65-F5344CB8AC3E}">
        <p14:creationId xmlns:p14="http://schemas.microsoft.com/office/powerpoint/2010/main" val="1014706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Predictive Parsers</a:t>
            </a:r>
            <a:endParaRPr lang="en-GB" sz="2000" b="1" dirty="0">
              <a:solidFill>
                <a:srgbClr val="3ECF29"/>
              </a:solidFill>
            </a:endParaRPr>
          </a:p>
        </p:txBody>
      </p:sp>
      <p:sp>
        <p:nvSpPr>
          <p:cNvPr id="4" name="TextBox 3"/>
          <p:cNvSpPr txBox="1"/>
          <p:nvPr/>
        </p:nvSpPr>
        <p:spPr>
          <a:xfrm>
            <a:off x="2286000" y="1752600"/>
            <a:ext cx="3962400" cy="1785104"/>
          </a:xfrm>
          <a:prstGeom prst="rect">
            <a:avLst/>
          </a:prstGeom>
          <a:noFill/>
        </p:spPr>
        <p:txBody>
          <a:bodyPr wrap="square" rtlCol="0">
            <a:spAutoFit/>
          </a:bodyPr>
          <a:lstStyle/>
          <a:p>
            <a:pPr>
              <a:spcBef>
                <a:spcPts val="600"/>
              </a:spcBef>
            </a:pPr>
            <a:r>
              <a:rPr lang="en-GB" dirty="0" smtClean="0"/>
              <a:t>Stages of Test &amp; Elimination</a:t>
            </a:r>
          </a:p>
          <a:p>
            <a:pPr marL="285750" indent="-285750">
              <a:spcBef>
                <a:spcPts val="600"/>
              </a:spcBef>
              <a:buFont typeface="Arial" panose="020B0604020202020204" pitchFamily="34" charset="0"/>
              <a:buChar char="•"/>
            </a:pPr>
            <a:r>
              <a:rPr lang="en-GB" b="0" dirty="0" smtClean="0"/>
              <a:t>Ambiguity</a:t>
            </a:r>
          </a:p>
          <a:p>
            <a:pPr marL="285750" indent="-285750">
              <a:spcBef>
                <a:spcPts val="600"/>
              </a:spcBef>
              <a:buFont typeface="Arial" panose="020B0604020202020204" pitchFamily="34" charset="0"/>
              <a:buChar char="•"/>
            </a:pPr>
            <a:r>
              <a:rPr lang="en-GB" b="0" dirty="0" smtClean="0"/>
              <a:t>Left Recursion</a:t>
            </a:r>
          </a:p>
          <a:p>
            <a:pPr marL="285750" indent="-285750">
              <a:spcBef>
                <a:spcPts val="600"/>
              </a:spcBef>
              <a:buFont typeface="Arial" panose="020B0604020202020204" pitchFamily="34" charset="0"/>
              <a:buChar char="•"/>
            </a:pPr>
            <a:r>
              <a:rPr lang="en-GB" b="0" dirty="0" smtClean="0"/>
              <a:t>Backtracking</a:t>
            </a:r>
          </a:p>
          <a:p>
            <a:pPr marL="285750" indent="-285750">
              <a:spcBef>
                <a:spcPts val="600"/>
              </a:spcBef>
              <a:buFont typeface="Arial" panose="020B0604020202020204" pitchFamily="34" charset="0"/>
              <a:buChar char="•"/>
            </a:pPr>
            <a:r>
              <a:rPr lang="en-GB" b="0" dirty="0" smtClean="0"/>
              <a:t>Left Factoring</a:t>
            </a:r>
            <a:endParaRPr lang="en-GB" b="0" dirty="0"/>
          </a:p>
        </p:txBody>
      </p:sp>
      <p:sp>
        <p:nvSpPr>
          <p:cNvPr id="6" name="TextBox 5"/>
          <p:cNvSpPr txBox="1"/>
          <p:nvPr/>
        </p:nvSpPr>
        <p:spPr>
          <a:xfrm>
            <a:off x="2286000" y="4553215"/>
            <a:ext cx="3962400" cy="1077218"/>
          </a:xfrm>
          <a:prstGeom prst="rect">
            <a:avLst/>
          </a:prstGeom>
          <a:noFill/>
        </p:spPr>
        <p:txBody>
          <a:bodyPr wrap="square" rtlCol="0">
            <a:spAutoFit/>
          </a:bodyPr>
          <a:lstStyle/>
          <a:p>
            <a:pPr>
              <a:spcBef>
                <a:spcPts val="600"/>
              </a:spcBef>
            </a:pPr>
            <a:r>
              <a:rPr lang="en-GB" dirty="0" smtClean="0"/>
              <a:t>Now, we can focus on</a:t>
            </a:r>
          </a:p>
          <a:p>
            <a:pPr marL="285750" indent="-285750">
              <a:spcBef>
                <a:spcPts val="600"/>
              </a:spcBef>
              <a:buFont typeface="Arial" panose="020B0604020202020204" pitchFamily="34" charset="0"/>
              <a:buChar char="•"/>
            </a:pPr>
            <a:r>
              <a:rPr lang="en-GB" b="0" dirty="0" smtClean="0"/>
              <a:t>Recursive Descent Parsers</a:t>
            </a:r>
          </a:p>
          <a:p>
            <a:pPr marL="285750" indent="-285750">
              <a:spcBef>
                <a:spcPts val="600"/>
              </a:spcBef>
              <a:buFont typeface="Arial" panose="020B0604020202020204" pitchFamily="34" charset="0"/>
              <a:buChar char="•"/>
            </a:pPr>
            <a:r>
              <a:rPr lang="en-GB" b="0" dirty="0" smtClean="0"/>
              <a:t>Table Driven LL(1) Parser</a:t>
            </a:r>
          </a:p>
        </p:txBody>
      </p:sp>
      <p:sp>
        <p:nvSpPr>
          <p:cNvPr id="7" name="TextBox 6"/>
          <p:cNvSpPr txBox="1"/>
          <p:nvPr/>
        </p:nvSpPr>
        <p:spPr>
          <a:xfrm>
            <a:off x="2286000" y="3851401"/>
            <a:ext cx="6400800" cy="369332"/>
          </a:xfrm>
          <a:prstGeom prst="rect">
            <a:avLst/>
          </a:prstGeom>
          <a:noFill/>
        </p:spPr>
        <p:txBody>
          <a:bodyPr wrap="square" rtlCol="0">
            <a:spAutoFit/>
          </a:bodyPr>
          <a:lstStyle/>
          <a:p>
            <a:pPr>
              <a:spcBef>
                <a:spcPts val="600"/>
              </a:spcBef>
            </a:pPr>
            <a:r>
              <a:rPr lang="en-GB" dirty="0" smtClean="0"/>
              <a:t>Can you </a:t>
            </a:r>
            <a:r>
              <a:rPr lang="en-GB" dirty="0"/>
              <a:t>revise </a:t>
            </a:r>
            <a:r>
              <a:rPr lang="en-GB" dirty="0" smtClean="0"/>
              <a:t>the </a:t>
            </a:r>
            <a:r>
              <a:rPr lang="en-GB" dirty="0"/>
              <a:t>leftmost, top-down </a:t>
            </a:r>
            <a:r>
              <a:rPr lang="en-GB" dirty="0" smtClean="0"/>
              <a:t>parser?</a:t>
            </a:r>
            <a:endParaRPr lang="en-GB" dirty="0"/>
          </a:p>
        </p:txBody>
      </p:sp>
    </p:spTree>
    <p:extLst>
      <p:ext uri="{BB962C8B-B14F-4D97-AF65-F5344CB8AC3E}">
        <p14:creationId xmlns:p14="http://schemas.microsoft.com/office/powerpoint/2010/main" val="26259664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08175" y="1796408"/>
            <a:ext cx="3524250" cy="4305300"/>
          </a:xfrm>
          <a:prstGeom prst="rect">
            <a:avLst/>
          </a:prstGeom>
        </p:spPr>
      </p:pic>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Recursive Descent Parsing</a:t>
            </a:r>
            <a:endParaRPr lang="en-GB" sz="2000" b="1" dirty="0">
              <a:solidFill>
                <a:srgbClr val="3ECF29"/>
              </a:solidFill>
            </a:endParaRPr>
          </a:p>
        </p:txBody>
      </p:sp>
      <p:sp>
        <p:nvSpPr>
          <p:cNvPr id="4" name="TextBox 3"/>
          <p:cNvSpPr txBox="1"/>
          <p:nvPr/>
        </p:nvSpPr>
        <p:spPr>
          <a:xfrm>
            <a:off x="5334701" y="1676400"/>
            <a:ext cx="3429000" cy="1985159"/>
          </a:xfrm>
          <a:prstGeom prst="rect">
            <a:avLst/>
          </a:prstGeom>
          <a:noFill/>
        </p:spPr>
        <p:txBody>
          <a:bodyPr wrap="square" rtlCol="0">
            <a:spAutoFit/>
          </a:bodyPr>
          <a:lstStyle/>
          <a:p>
            <a:pPr>
              <a:spcBef>
                <a:spcPts val="600"/>
              </a:spcBef>
            </a:pPr>
            <a:r>
              <a:rPr lang="en-GB" dirty="0" smtClean="0"/>
              <a:t>A procedure for each NT</a:t>
            </a:r>
          </a:p>
          <a:p>
            <a:pPr marL="285750" indent="-285750">
              <a:spcBef>
                <a:spcPts val="600"/>
              </a:spcBef>
              <a:buFont typeface="Arial" panose="020B0604020202020204" pitchFamily="34" charset="0"/>
              <a:buChar char="•"/>
            </a:pPr>
            <a:r>
              <a:rPr lang="en-GB" b="0" dirty="0" smtClean="0"/>
              <a:t>Hand coded</a:t>
            </a:r>
          </a:p>
          <a:p>
            <a:pPr marL="285750" indent="-285750">
              <a:spcBef>
                <a:spcPts val="600"/>
              </a:spcBef>
              <a:buFont typeface="Arial" panose="020B0604020202020204" pitchFamily="34" charset="0"/>
              <a:buChar char="•"/>
            </a:pPr>
            <a:r>
              <a:rPr lang="en-GB" b="0" dirty="0" smtClean="0"/>
              <a:t>Or, automatically generated based on grammar</a:t>
            </a:r>
          </a:p>
          <a:p>
            <a:pPr marL="285750" indent="-285750">
              <a:spcBef>
                <a:spcPts val="600"/>
              </a:spcBef>
              <a:buFont typeface="Arial" panose="020B0604020202020204" pitchFamily="34" charset="0"/>
              <a:buChar char="•"/>
            </a:pPr>
            <a:r>
              <a:rPr lang="en-GB" b="0" dirty="0" smtClean="0"/>
              <a:t>Ease of customization, debugging</a:t>
            </a:r>
          </a:p>
        </p:txBody>
      </p:sp>
      <p:sp>
        <p:nvSpPr>
          <p:cNvPr id="8" name="TextBox 7"/>
          <p:cNvSpPr txBox="1"/>
          <p:nvPr/>
        </p:nvSpPr>
        <p:spPr>
          <a:xfrm>
            <a:off x="2819400" y="6501745"/>
            <a:ext cx="6313879" cy="461665"/>
          </a:xfrm>
          <a:prstGeom prst="rect">
            <a:avLst/>
          </a:prstGeom>
          <a:noFill/>
        </p:spPr>
        <p:txBody>
          <a:bodyPr wrap="square" rtlCol="0">
            <a:spAutoFit/>
          </a:bodyPr>
          <a:lstStyle/>
          <a:p>
            <a:pPr algn="r"/>
            <a:r>
              <a:rPr lang="en-GB" sz="1200" b="0" dirty="0" smtClean="0"/>
              <a:t>Sample pseudo-code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pPr algn="r"/>
            <a:endParaRPr lang="en-US" sz="1200" b="0" dirty="0"/>
          </a:p>
        </p:txBody>
      </p:sp>
    </p:spTree>
    <p:extLst>
      <p:ext uri="{BB962C8B-B14F-4D97-AF65-F5344CB8AC3E}">
        <p14:creationId xmlns:p14="http://schemas.microsoft.com/office/powerpoint/2010/main" val="1442141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LL(1) Parsing</a:t>
            </a:r>
            <a:endParaRPr lang="en-GB" sz="2000" b="1" dirty="0">
              <a:solidFill>
                <a:srgbClr val="3ECF29"/>
              </a:solidFill>
            </a:endParaRPr>
          </a:p>
        </p:txBody>
      </p:sp>
      <p:pic>
        <p:nvPicPr>
          <p:cNvPr id="13" name="Picture 12"/>
          <p:cNvPicPr>
            <a:picLocks noChangeAspect="1"/>
          </p:cNvPicPr>
          <p:nvPr/>
        </p:nvPicPr>
        <p:blipFill>
          <a:blip r:embed="rId3"/>
          <a:stretch>
            <a:fillRect/>
          </a:stretch>
        </p:blipFill>
        <p:spPr>
          <a:xfrm>
            <a:off x="1908175" y="1417638"/>
            <a:ext cx="3257250" cy="1720134"/>
          </a:xfrm>
          <a:prstGeom prst="rect">
            <a:avLst/>
          </a:prstGeom>
        </p:spPr>
      </p:pic>
      <p:sp>
        <p:nvSpPr>
          <p:cNvPr id="14" name="TextBox 13"/>
          <p:cNvSpPr txBox="1"/>
          <p:nvPr/>
        </p:nvSpPr>
        <p:spPr>
          <a:xfrm>
            <a:off x="2133600" y="3429000"/>
            <a:ext cx="4800600" cy="1431161"/>
          </a:xfrm>
          <a:prstGeom prst="rect">
            <a:avLst/>
          </a:prstGeom>
          <a:noFill/>
        </p:spPr>
        <p:txBody>
          <a:bodyPr wrap="square" rtlCol="0">
            <a:spAutoFit/>
          </a:bodyPr>
          <a:lstStyle/>
          <a:p>
            <a:pPr>
              <a:spcBef>
                <a:spcPts val="600"/>
              </a:spcBef>
            </a:pPr>
            <a:r>
              <a:rPr lang="en-GB" dirty="0" smtClean="0"/>
              <a:t>LL(1) Parsers</a:t>
            </a:r>
          </a:p>
          <a:p>
            <a:pPr marL="285750" indent="-285750">
              <a:spcBef>
                <a:spcPts val="600"/>
              </a:spcBef>
              <a:buFont typeface="Arial" panose="020B0604020202020204" pitchFamily="34" charset="0"/>
              <a:buChar char="•"/>
            </a:pPr>
            <a:r>
              <a:rPr lang="en-GB" b="0" dirty="0" smtClean="0"/>
              <a:t>Use standard skeleton procedure</a:t>
            </a:r>
          </a:p>
          <a:p>
            <a:pPr marL="285750" indent="-285750">
              <a:spcBef>
                <a:spcPts val="600"/>
              </a:spcBef>
              <a:buFont typeface="Arial" panose="020B0604020202020204" pitchFamily="34" charset="0"/>
              <a:buChar char="•"/>
            </a:pPr>
            <a:r>
              <a:rPr lang="en-GB" b="0" dirty="0" smtClean="0"/>
              <a:t>Use parse tables</a:t>
            </a:r>
          </a:p>
          <a:p>
            <a:pPr marL="285750" indent="-285750">
              <a:spcBef>
                <a:spcPts val="600"/>
              </a:spcBef>
              <a:buFont typeface="Arial" panose="020B0604020202020204" pitchFamily="34" charset="0"/>
              <a:buChar char="•"/>
            </a:pPr>
            <a:r>
              <a:rPr lang="en-GB" b="0" dirty="0" smtClean="0"/>
              <a:t>Can be generated by parser generators</a:t>
            </a:r>
          </a:p>
        </p:txBody>
      </p:sp>
    </p:spTree>
    <p:extLst>
      <p:ext uri="{BB962C8B-B14F-4D97-AF65-F5344CB8AC3E}">
        <p14:creationId xmlns:p14="http://schemas.microsoft.com/office/powerpoint/2010/main" val="1001110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Syntactic Validity</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Yes, valid program is a sentence.</a:t>
            </a:r>
          </a:p>
        </p:txBody>
      </p:sp>
      <p:sp>
        <p:nvSpPr>
          <p:cNvPr id="5" name="TextBox 4"/>
          <p:cNvSpPr txBox="1"/>
          <p:nvPr/>
        </p:nvSpPr>
        <p:spPr>
          <a:xfrm>
            <a:off x="2057400" y="3429000"/>
            <a:ext cx="3016595" cy="2139047"/>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Declarative Integrity</a:t>
            </a:r>
          </a:p>
          <a:p>
            <a:pPr marL="285750" indent="-285750">
              <a:spcBef>
                <a:spcPts val="600"/>
              </a:spcBef>
              <a:buFont typeface="Arial" panose="020B0604020202020204" pitchFamily="34" charset="0"/>
              <a:buChar char="•"/>
            </a:pPr>
            <a:r>
              <a:rPr lang="en-GB" dirty="0" smtClean="0"/>
              <a:t>Parameter Matching</a:t>
            </a:r>
            <a:endParaRPr lang="en-GB" dirty="0"/>
          </a:p>
          <a:p>
            <a:pPr marL="285750" indent="-285750">
              <a:spcBef>
                <a:spcPts val="600"/>
              </a:spcBef>
              <a:buFont typeface="Arial" panose="020B0604020202020204" pitchFamily="34" charset="0"/>
              <a:buChar char="•"/>
            </a:pPr>
            <a:r>
              <a:rPr lang="en-GB" dirty="0" smtClean="0"/>
              <a:t>Type Conformance</a:t>
            </a:r>
          </a:p>
          <a:p>
            <a:pPr marL="285750" indent="-285750">
              <a:spcBef>
                <a:spcPts val="600"/>
              </a:spcBef>
              <a:buFont typeface="Arial" panose="020B0604020202020204" pitchFamily="34" charset="0"/>
              <a:buChar char="•"/>
            </a:pPr>
            <a:r>
              <a:rPr lang="en-GB" dirty="0" smtClean="0"/>
              <a:t>Operator Applicability</a:t>
            </a:r>
          </a:p>
          <a:p>
            <a:pPr marL="285750" indent="-285750">
              <a:spcBef>
                <a:spcPts val="600"/>
              </a:spcBef>
              <a:buFont typeface="Arial" panose="020B0604020202020204" pitchFamily="34" charset="0"/>
              <a:buChar char="•"/>
            </a:pPr>
            <a:r>
              <a:rPr lang="en-GB" dirty="0" smtClean="0"/>
              <a:t>Statement Applicability</a:t>
            </a:r>
          </a:p>
          <a:p>
            <a:pPr marL="285750" indent="-285750">
              <a:spcBef>
                <a:spcPts val="600"/>
              </a:spcBef>
              <a:buFont typeface="Arial" panose="020B0604020202020204" pitchFamily="34" charset="0"/>
              <a:buChar char="•"/>
            </a:pPr>
            <a:r>
              <a:rPr lang="en-GB" dirty="0" smtClean="0"/>
              <a:t>…</a:t>
            </a:r>
          </a:p>
        </p:txBody>
      </p:sp>
      <p:sp>
        <p:nvSpPr>
          <p:cNvPr id="6" name="TextBox 5"/>
          <p:cNvSpPr txBox="1"/>
          <p:nvPr/>
        </p:nvSpPr>
        <p:spPr>
          <a:xfrm>
            <a:off x="1828800" y="2179638"/>
            <a:ext cx="70249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Usually, validity transcends syntax.</a:t>
            </a:r>
          </a:p>
        </p:txBody>
      </p:sp>
    </p:spTree>
    <p:extLst>
      <p:ext uri="{BB962C8B-B14F-4D97-AF65-F5344CB8AC3E}">
        <p14:creationId xmlns:p14="http://schemas.microsoft.com/office/powerpoint/2010/main" val="40921219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LL(1) Parsing</a:t>
            </a:r>
            <a:endParaRPr lang="en-GB" sz="2000" b="1" dirty="0">
              <a:solidFill>
                <a:srgbClr val="3ECF29"/>
              </a:solidFill>
            </a:endParaRPr>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839521" y="1274688"/>
            <a:ext cx="5780479" cy="5565591"/>
          </a:xfrm>
          <a:prstGeom prst="rect">
            <a:avLst/>
          </a:prstGeom>
        </p:spPr>
      </p:pic>
      <p:cxnSp>
        <p:nvCxnSpPr>
          <p:cNvPr id="4" name="Straight Connector 3"/>
          <p:cNvCxnSpPr/>
          <p:nvPr/>
        </p:nvCxnSpPr>
        <p:spPr bwMode="auto">
          <a:xfrm>
            <a:off x="2514600" y="3352800"/>
            <a:ext cx="4953000" cy="0"/>
          </a:xfrm>
          <a:prstGeom prst="line">
            <a:avLst/>
          </a:prstGeom>
          <a:solidFill>
            <a:schemeClr val="accent1"/>
          </a:solidFill>
          <a:ln w="317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2514600" y="6477000"/>
            <a:ext cx="1600200" cy="0"/>
          </a:xfrm>
          <a:prstGeom prst="line">
            <a:avLst/>
          </a:prstGeom>
          <a:solidFill>
            <a:schemeClr val="accent1"/>
          </a:solidFill>
          <a:ln w="317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9"/>
          <p:cNvSpPr/>
          <p:nvPr/>
        </p:nvSpPr>
        <p:spPr>
          <a:xfrm>
            <a:off x="152401" y="3196725"/>
            <a:ext cx="1755774" cy="1446550"/>
          </a:xfrm>
          <a:prstGeom prst="rect">
            <a:avLst/>
          </a:prstGeom>
        </p:spPr>
        <p:txBody>
          <a:bodyPr wrap="square">
            <a:spAutoFit/>
          </a:bodyPr>
          <a:lstStyle/>
          <a:p>
            <a:pPr algn="ctr"/>
            <a:r>
              <a:rPr lang="en-US" dirty="0" smtClean="0"/>
              <a:t>The leftmost</a:t>
            </a:r>
            <a:r>
              <a:rPr lang="en-US" dirty="0"/>
              <a:t>, top-down parser </a:t>
            </a:r>
            <a:endParaRPr lang="en-US" dirty="0" smtClean="0"/>
          </a:p>
          <a:p>
            <a:pPr algn="ctr"/>
            <a:endParaRPr lang="en-US" dirty="0" smtClean="0"/>
          </a:p>
          <a:p>
            <a:pPr algn="ctr"/>
            <a:r>
              <a:rPr lang="en-US" sz="1400" dirty="0" smtClean="0"/>
              <a:t>(non-predictive)</a:t>
            </a:r>
            <a:endParaRPr lang="en-GB" sz="1400" dirty="0"/>
          </a:p>
        </p:txBody>
      </p:sp>
      <p:sp>
        <p:nvSpPr>
          <p:cNvPr id="7" name="TextBox 6"/>
          <p:cNvSpPr txBox="1"/>
          <p:nvPr/>
        </p:nvSpPr>
        <p:spPr>
          <a:xfrm>
            <a:off x="2819400" y="6501745"/>
            <a:ext cx="6313879" cy="461665"/>
          </a:xfrm>
          <a:prstGeom prst="rect">
            <a:avLst/>
          </a:prstGeom>
          <a:noFill/>
        </p:spPr>
        <p:txBody>
          <a:bodyPr wrap="square" rtlCol="0">
            <a:spAutoFit/>
          </a:bodyPr>
          <a:lstStyle/>
          <a:p>
            <a:pPr algn="r"/>
            <a:r>
              <a:rPr lang="en-GB" sz="1200" b="0" dirty="0" smtClean="0"/>
              <a:t>Sample pseudo-code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pPr algn="r"/>
            <a:endParaRPr lang="en-US" sz="1200" b="0" dirty="0"/>
          </a:p>
        </p:txBody>
      </p:sp>
    </p:spTree>
    <p:extLst>
      <p:ext uri="{BB962C8B-B14F-4D97-AF65-F5344CB8AC3E}">
        <p14:creationId xmlns:p14="http://schemas.microsoft.com/office/powerpoint/2010/main" val="6807309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LL(1) Parsing</a:t>
            </a:r>
            <a:endParaRPr lang="en-GB" sz="2000" b="1" dirty="0">
              <a:solidFill>
                <a:srgbClr val="3ECF29"/>
              </a:solidFill>
            </a:endParaRPr>
          </a:p>
        </p:txBody>
      </p:sp>
      <p:sp>
        <p:nvSpPr>
          <p:cNvPr id="10" name="Rectangle 9"/>
          <p:cNvSpPr/>
          <p:nvPr/>
        </p:nvSpPr>
        <p:spPr>
          <a:xfrm>
            <a:off x="457200" y="3196725"/>
            <a:ext cx="1275218" cy="1785104"/>
          </a:xfrm>
          <a:prstGeom prst="rect">
            <a:avLst/>
          </a:prstGeom>
        </p:spPr>
        <p:txBody>
          <a:bodyPr wrap="square">
            <a:spAutoFit/>
          </a:bodyPr>
          <a:lstStyle/>
          <a:p>
            <a:pPr algn="ctr"/>
            <a:r>
              <a:rPr lang="en-US" dirty="0" smtClean="0"/>
              <a:t>LL(1) Parser</a:t>
            </a:r>
          </a:p>
          <a:p>
            <a:pPr algn="ctr"/>
            <a:endParaRPr lang="en-US" dirty="0"/>
          </a:p>
          <a:p>
            <a:pPr algn="ctr"/>
            <a:r>
              <a:rPr lang="en-US" sz="1400" dirty="0" smtClean="0"/>
              <a:t>Predictive</a:t>
            </a:r>
          </a:p>
          <a:p>
            <a:pPr algn="ctr"/>
            <a:endParaRPr lang="en-US" sz="1400" dirty="0" smtClean="0"/>
          </a:p>
          <a:p>
            <a:pPr algn="ctr"/>
            <a:r>
              <a:rPr lang="en-US" sz="1400" dirty="0" smtClean="0"/>
              <a:t>No backtracking</a:t>
            </a:r>
            <a:endParaRPr lang="en-GB" sz="1400" dirty="0"/>
          </a:p>
        </p:txBody>
      </p:sp>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2209800" y="990600"/>
            <a:ext cx="5016213" cy="5765677"/>
          </a:xfrm>
          <a:prstGeom prst="rect">
            <a:avLst/>
          </a:prstGeom>
        </p:spPr>
      </p:pic>
      <p:cxnSp>
        <p:nvCxnSpPr>
          <p:cNvPr id="15" name="Straight Connector 14"/>
          <p:cNvCxnSpPr/>
          <p:nvPr/>
        </p:nvCxnSpPr>
        <p:spPr bwMode="auto">
          <a:xfrm>
            <a:off x="2743200" y="4572000"/>
            <a:ext cx="4114800" cy="0"/>
          </a:xfrm>
          <a:prstGeom prst="line">
            <a:avLst/>
          </a:prstGeom>
          <a:solidFill>
            <a:schemeClr val="accent1"/>
          </a:solidFill>
          <a:ln w="317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2819400" y="6501745"/>
            <a:ext cx="6313879" cy="461665"/>
          </a:xfrm>
          <a:prstGeom prst="rect">
            <a:avLst/>
          </a:prstGeom>
          <a:noFill/>
        </p:spPr>
        <p:txBody>
          <a:bodyPr wrap="square" rtlCol="0">
            <a:spAutoFit/>
          </a:bodyPr>
          <a:lstStyle/>
          <a:p>
            <a:pPr algn="r"/>
            <a:r>
              <a:rPr lang="en-GB" sz="1200" b="0" dirty="0" smtClean="0"/>
              <a:t>Sample pseudo-code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pPr algn="r"/>
            <a:endParaRPr lang="en-US" sz="1200" b="0" dirty="0"/>
          </a:p>
        </p:txBody>
      </p:sp>
    </p:spTree>
    <p:extLst>
      <p:ext uri="{BB962C8B-B14F-4D97-AF65-F5344CB8AC3E}">
        <p14:creationId xmlns:p14="http://schemas.microsoft.com/office/powerpoint/2010/main" val="3232814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LL(1) Parsing</a:t>
            </a:r>
            <a:br>
              <a:rPr lang="en-US" sz="4000" b="1" dirty="0" smtClean="0">
                <a:solidFill>
                  <a:srgbClr val="3ECF29"/>
                </a:solidFill>
              </a:rPr>
            </a:br>
            <a:r>
              <a:rPr lang="en-US" sz="2000" b="1" dirty="0" smtClean="0">
                <a:solidFill>
                  <a:srgbClr val="3ECF29"/>
                </a:solidFill>
              </a:rPr>
              <a:t>Parse Table</a:t>
            </a:r>
            <a:endParaRPr lang="en-GB" sz="2000" b="1" dirty="0">
              <a:solidFill>
                <a:srgbClr val="3ECF29"/>
              </a:solidFill>
            </a:endParaRPr>
          </a:p>
        </p:txBody>
      </p:sp>
      <p:sp>
        <p:nvSpPr>
          <p:cNvPr id="10" name="Rectangle 9"/>
          <p:cNvSpPr/>
          <p:nvPr/>
        </p:nvSpPr>
        <p:spPr>
          <a:xfrm>
            <a:off x="457200" y="3196725"/>
            <a:ext cx="1275218" cy="1785104"/>
          </a:xfrm>
          <a:prstGeom prst="rect">
            <a:avLst/>
          </a:prstGeom>
        </p:spPr>
        <p:txBody>
          <a:bodyPr wrap="square">
            <a:spAutoFit/>
          </a:bodyPr>
          <a:lstStyle/>
          <a:p>
            <a:pPr algn="ctr"/>
            <a:r>
              <a:rPr lang="en-US" dirty="0" smtClean="0"/>
              <a:t>LL(1) Parser</a:t>
            </a:r>
          </a:p>
          <a:p>
            <a:pPr algn="ctr"/>
            <a:endParaRPr lang="en-US" dirty="0"/>
          </a:p>
          <a:p>
            <a:pPr algn="ctr"/>
            <a:r>
              <a:rPr lang="en-US" sz="1400" dirty="0" smtClean="0"/>
              <a:t>Predictive</a:t>
            </a:r>
          </a:p>
          <a:p>
            <a:pPr algn="ctr"/>
            <a:endParaRPr lang="en-US" sz="1400" dirty="0" smtClean="0"/>
          </a:p>
          <a:p>
            <a:pPr algn="ctr"/>
            <a:r>
              <a:rPr lang="en-US" sz="1400" dirty="0" smtClean="0"/>
              <a:t>No backtracking</a:t>
            </a:r>
            <a:endParaRPr lang="en-GB" sz="1400" dirty="0"/>
          </a:p>
        </p:txBody>
      </p:sp>
      <p:pic>
        <p:nvPicPr>
          <p:cNvPr id="3" name="Picture 2"/>
          <p:cNvPicPr>
            <a:picLocks noChangeAspect="1"/>
          </p:cNvPicPr>
          <p:nvPr/>
        </p:nvPicPr>
        <p:blipFill>
          <a:blip r:embed="rId3"/>
          <a:stretch>
            <a:fillRect/>
          </a:stretch>
        </p:blipFill>
        <p:spPr>
          <a:xfrm>
            <a:off x="2371725" y="1600200"/>
            <a:ext cx="6315075" cy="1838325"/>
          </a:xfrm>
          <a:prstGeom prst="rect">
            <a:avLst/>
          </a:prstGeom>
        </p:spPr>
      </p:pic>
      <p:pic>
        <p:nvPicPr>
          <p:cNvPr id="4" name="Picture 3"/>
          <p:cNvPicPr>
            <a:picLocks noChangeAspect="1"/>
          </p:cNvPicPr>
          <p:nvPr/>
        </p:nvPicPr>
        <p:blipFill>
          <a:blip r:embed="rId4"/>
          <a:stretch>
            <a:fillRect/>
          </a:stretch>
        </p:blipFill>
        <p:spPr>
          <a:xfrm>
            <a:off x="2806699" y="4267200"/>
            <a:ext cx="4981575" cy="2114550"/>
          </a:xfrm>
          <a:prstGeom prst="rect">
            <a:avLst/>
          </a:prstGeom>
        </p:spPr>
      </p:pic>
      <p:sp>
        <p:nvSpPr>
          <p:cNvPr id="5" name="TextBox 4"/>
          <p:cNvSpPr txBox="1"/>
          <p:nvPr/>
        </p:nvSpPr>
        <p:spPr>
          <a:xfrm>
            <a:off x="3254843" y="3716401"/>
            <a:ext cx="4085286" cy="369332"/>
          </a:xfrm>
          <a:prstGeom prst="rect">
            <a:avLst/>
          </a:prstGeom>
          <a:noFill/>
        </p:spPr>
        <p:txBody>
          <a:bodyPr wrap="none" rtlCol="0">
            <a:spAutoFit/>
          </a:bodyPr>
          <a:lstStyle/>
          <a:p>
            <a:pPr algn="ctr"/>
            <a:r>
              <a:rPr lang="en-GB" dirty="0" smtClean="0"/>
              <a:t>Use First+ to create the parse table!</a:t>
            </a:r>
            <a:endParaRPr lang="en-GB" dirty="0"/>
          </a:p>
        </p:txBody>
      </p:sp>
      <p:sp>
        <p:nvSpPr>
          <p:cNvPr id="8" name="TextBox 7"/>
          <p:cNvSpPr txBox="1"/>
          <p:nvPr/>
        </p:nvSpPr>
        <p:spPr>
          <a:xfrm>
            <a:off x="2819400" y="6501745"/>
            <a:ext cx="6313879" cy="461665"/>
          </a:xfrm>
          <a:prstGeom prst="rect">
            <a:avLst/>
          </a:prstGeom>
          <a:noFill/>
        </p:spPr>
        <p:txBody>
          <a:bodyPr wrap="square" rtlCol="0">
            <a:spAutoFit/>
          </a:bodyPr>
          <a:lstStyle/>
          <a:p>
            <a:pPr algn="r"/>
            <a:r>
              <a:rPr lang="en-GB" sz="1200" b="0" dirty="0" smtClean="0"/>
              <a:t>Grammars and table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pPr algn="r"/>
            <a:endParaRPr lang="en-US" sz="1200" b="0" dirty="0"/>
          </a:p>
        </p:txBody>
      </p:sp>
    </p:spTree>
    <p:extLst>
      <p:ext uri="{BB962C8B-B14F-4D97-AF65-F5344CB8AC3E}">
        <p14:creationId xmlns:p14="http://schemas.microsoft.com/office/powerpoint/2010/main" val="627008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LR Grammars</a:t>
            </a:r>
            <a:endParaRPr lang="en-GB" sz="2000" b="1" dirty="0">
              <a:solidFill>
                <a:srgbClr val="3ECF29"/>
              </a:solidFill>
            </a:endParaRPr>
          </a:p>
        </p:txBody>
      </p:sp>
      <p:pic>
        <p:nvPicPr>
          <p:cNvPr id="7" name="Picture 6"/>
          <p:cNvPicPr>
            <a:picLocks noChangeAspect="1"/>
          </p:cNvPicPr>
          <p:nvPr/>
        </p:nvPicPr>
        <p:blipFill>
          <a:blip r:embed="rId3"/>
          <a:stretch>
            <a:fillRect/>
          </a:stretch>
        </p:blipFill>
        <p:spPr>
          <a:xfrm>
            <a:off x="1908175" y="1384315"/>
            <a:ext cx="3257250" cy="1720134"/>
          </a:xfrm>
          <a:prstGeom prst="rect">
            <a:avLst/>
          </a:prstGeom>
        </p:spPr>
      </p:pic>
      <p:sp>
        <p:nvSpPr>
          <p:cNvPr id="9" name="TextBox 8"/>
          <p:cNvSpPr txBox="1"/>
          <p:nvPr/>
        </p:nvSpPr>
        <p:spPr>
          <a:xfrm>
            <a:off x="2133600" y="4414153"/>
            <a:ext cx="4800600" cy="2139047"/>
          </a:xfrm>
          <a:prstGeom prst="rect">
            <a:avLst/>
          </a:prstGeom>
          <a:noFill/>
        </p:spPr>
        <p:txBody>
          <a:bodyPr wrap="square" rtlCol="0">
            <a:spAutoFit/>
          </a:bodyPr>
          <a:lstStyle/>
          <a:p>
            <a:pPr>
              <a:spcBef>
                <a:spcPts val="600"/>
              </a:spcBef>
            </a:pPr>
            <a:r>
              <a:rPr lang="en-GB" dirty="0" smtClean="0"/>
              <a:t>LR Grammars</a:t>
            </a:r>
          </a:p>
          <a:p>
            <a:pPr marL="285750" indent="-285750">
              <a:spcBef>
                <a:spcPts val="600"/>
              </a:spcBef>
              <a:buFont typeface="Arial" panose="020B0604020202020204" pitchFamily="34" charset="0"/>
              <a:buChar char="•"/>
            </a:pPr>
            <a:r>
              <a:rPr lang="en-GB" b="0" dirty="0" smtClean="0"/>
              <a:t>Shift Reduce Parsing</a:t>
            </a:r>
          </a:p>
          <a:p>
            <a:pPr marL="285750" indent="-285750">
              <a:spcBef>
                <a:spcPts val="600"/>
              </a:spcBef>
              <a:buFont typeface="Arial" panose="020B0604020202020204" pitchFamily="34" charset="0"/>
              <a:buChar char="•"/>
            </a:pPr>
            <a:r>
              <a:rPr lang="en-GB" b="0" dirty="0" smtClean="0"/>
              <a:t>LR(0) Automaton</a:t>
            </a:r>
          </a:p>
          <a:p>
            <a:pPr marL="285750" indent="-285750">
              <a:spcBef>
                <a:spcPts val="600"/>
              </a:spcBef>
              <a:buFont typeface="Arial" panose="020B0604020202020204" pitchFamily="34" charset="0"/>
              <a:buChar char="•"/>
            </a:pPr>
            <a:r>
              <a:rPr lang="en-GB" b="0" dirty="0" smtClean="0"/>
              <a:t>Using Follow: SLR Parsing</a:t>
            </a:r>
          </a:p>
          <a:p>
            <a:pPr marL="285750" indent="-285750">
              <a:spcBef>
                <a:spcPts val="600"/>
              </a:spcBef>
              <a:buFont typeface="Arial" panose="020B0604020202020204" pitchFamily="34" charset="0"/>
              <a:buChar char="•"/>
            </a:pPr>
            <a:r>
              <a:rPr lang="en-GB" b="0" dirty="0" smtClean="0"/>
              <a:t>Using </a:t>
            </a:r>
            <a:r>
              <a:rPr lang="en-GB" b="0" dirty="0" err="1" smtClean="0"/>
              <a:t>Lookahead</a:t>
            </a:r>
            <a:r>
              <a:rPr lang="en-GB" b="0" dirty="0" smtClean="0"/>
              <a:t>: LR(1) Canonical Items</a:t>
            </a:r>
          </a:p>
          <a:p>
            <a:pPr marL="285750" indent="-285750">
              <a:spcBef>
                <a:spcPts val="600"/>
              </a:spcBef>
              <a:buFont typeface="Arial" panose="020B0604020202020204" pitchFamily="34" charset="0"/>
              <a:buChar char="•"/>
            </a:pPr>
            <a:r>
              <a:rPr lang="en-GB" b="0" dirty="0" smtClean="0"/>
              <a:t>Saving Resources: LALR </a:t>
            </a:r>
          </a:p>
        </p:txBody>
      </p:sp>
      <p:sp>
        <p:nvSpPr>
          <p:cNvPr id="11" name="TextBox 10"/>
          <p:cNvSpPr txBox="1"/>
          <p:nvPr/>
        </p:nvSpPr>
        <p:spPr>
          <a:xfrm>
            <a:off x="2129913" y="3233240"/>
            <a:ext cx="5596404" cy="923330"/>
          </a:xfrm>
          <a:prstGeom prst="rect">
            <a:avLst/>
          </a:prstGeom>
          <a:noFill/>
        </p:spPr>
        <p:txBody>
          <a:bodyPr wrap="none" rtlCol="0">
            <a:spAutoFit/>
          </a:bodyPr>
          <a:lstStyle/>
          <a:p>
            <a:r>
              <a:rPr lang="en-GB" dirty="0" smtClean="0"/>
              <a:t>Bottom-Up Parsing</a:t>
            </a:r>
          </a:p>
          <a:p>
            <a:r>
              <a:rPr lang="en-US" b="0" dirty="0" smtClean="0"/>
              <a:t>Begins </a:t>
            </a:r>
            <a:r>
              <a:rPr lang="en-US" b="0" dirty="0"/>
              <a:t>with the leaves and </a:t>
            </a:r>
            <a:r>
              <a:rPr lang="en-US" b="0" dirty="0" smtClean="0"/>
              <a:t>grows </a:t>
            </a:r>
            <a:r>
              <a:rPr lang="en-US" b="0" dirty="0"/>
              <a:t>the tree toward the</a:t>
            </a:r>
          </a:p>
          <a:p>
            <a:r>
              <a:rPr lang="en-GB" b="0" dirty="0"/>
              <a:t>root.</a:t>
            </a:r>
            <a:endParaRPr lang="en-GB" dirty="0"/>
          </a:p>
        </p:txBody>
      </p:sp>
    </p:spTree>
    <p:extLst>
      <p:ext uri="{BB962C8B-B14F-4D97-AF65-F5344CB8AC3E}">
        <p14:creationId xmlns:p14="http://schemas.microsoft.com/office/powerpoint/2010/main" val="4143037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Shift Reduce Parsing</a:t>
            </a:r>
            <a:endParaRPr lang="en-GB" sz="2000" b="1" dirty="0">
              <a:solidFill>
                <a:srgbClr val="3ECF29"/>
              </a:solidFill>
            </a:endParaRPr>
          </a:p>
        </p:txBody>
      </p:sp>
      <p:pic>
        <p:nvPicPr>
          <p:cNvPr id="3" name="Picture 2"/>
          <p:cNvPicPr>
            <a:picLocks noChangeAspect="1"/>
          </p:cNvPicPr>
          <p:nvPr/>
        </p:nvPicPr>
        <p:blipFill>
          <a:blip r:embed="rId3"/>
          <a:stretch>
            <a:fillRect/>
          </a:stretch>
        </p:blipFill>
        <p:spPr>
          <a:xfrm>
            <a:off x="3867150" y="2133600"/>
            <a:ext cx="4819650" cy="4029075"/>
          </a:xfrm>
          <a:prstGeom prst="rect">
            <a:avLst/>
          </a:prstGeom>
        </p:spPr>
      </p:pic>
      <p:sp>
        <p:nvSpPr>
          <p:cNvPr id="4" name="Rectangle 3"/>
          <p:cNvSpPr/>
          <p:nvPr/>
        </p:nvSpPr>
        <p:spPr>
          <a:xfrm>
            <a:off x="1143000" y="2590800"/>
            <a:ext cx="2057400" cy="2139047"/>
          </a:xfrm>
          <a:prstGeom prst="rect">
            <a:avLst/>
          </a:prstGeom>
        </p:spPr>
        <p:txBody>
          <a:bodyPr wrap="square">
            <a:spAutoFit/>
          </a:bodyPr>
          <a:lstStyle/>
          <a:p>
            <a:pPr>
              <a:spcBef>
                <a:spcPts val="600"/>
              </a:spcBef>
            </a:pPr>
            <a:r>
              <a:rPr lang="en-GB" dirty="0" smtClean="0">
                <a:latin typeface="NimbusSanL-Regu"/>
              </a:rPr>
              <a:t>Grammar:</a:t>
            </a:r>
          </a:p>
          <a:p>
            <a:pPr marL="342900" indent="-342900">
              <a:spcBef>
                <a:spcPts val="600"/>
              </a:spcBef>
              <a:buFont typeface="+mj-lt"/>
              <a:buAutoNum type="arabicPeriod"/>
            </a:pPr>
            <a:r>
              <a:rPr lang="en-GB" b="0" dirty="0" smtClean="0">
                <a:latin typeface="NimbusSanL-Regu"/>
              </a:rPr>
              <a:t>P </a:t>
            </a:r>
            <a:r>
              <a:rPr lang="en-US" dirty="0">
                <a:latin typeface="Symbol" panose="05050102010706020507" pitchFamily="18" charset="2"/>
              </a:rPr>
              <a:t>®</a:t>
            </a:r>
            <a:r>
              <a:rPr lang="en-GB" b="0" dirty="0" smtClean="0">
                <a:latin typeface="CMSY10"/>
              </a:rPr>
              <a:t> </a:t>
            </a:r>
            <a:r>
              <a:rPr lang="en-GB" b="0" dirty="0">
                <a:latin typeface="NimbusSanL-Regu"/>
              </a:rPr>
              <a:t>E</a:t>
            </a:r>
          </a:p>
          <a:p>
            <a:pPr marL="342900" indent="-342900">
              <a:spcBef>
                <a:spcPts val="600"/>
              </a:spcBef>
              <a:buFont typeface="+mj-lt"/>
              <a:buAutoNum type="arabicPeriod"/>
            </a:pPr>
            <a:r>
              <a:rPr lang="en-GB" b="0" dirty="0" smtClean="0">
                <a:latin typeface="NimbusSanL-Regu"/>
              </a:rPr>
              <a:t>E </a:t>
            </a:r>
            <a:r>
              <a:rPr lang="en-US" dirty="0">
                <a:latin typeface="Symbol" panose="05050102010706020507" pitchFamily="18" charset="2"/>
              </a:rPr>
              <a:t>® </a:t>
            </a:r>
            <a:r>
              <a:rPr lang="en-GB" b="0" dirty="0" smtClean="0">
                <a:latin typeface="NimbusSanL-Regu"/>
              </a:rPr>
              <a:t>E </a:t>
            </a:r>
            <a:r>
              <a:rPr lang="en-GB" b="0" dirty="0">
                <a:latin typeface="NimbusSanL-Regu"/>
              </a:rPr>
              <a:t>+ T</a:t>
            </a:r>
          </a:p>
          <a:p>
            <a:pPr marL="342900" indent="-342900">
              <a:spcBef>
                <a:spcPts val="600"/>
              </a:spcBef>
              <a:buFont typeface="+mj-lt"/>
              <a:buAutoNum type="arabicPeriod"/>
            </a:pPr>
            <a:r>
              <a:rPr lang="en-GB" b="0" dirty="0" smtClean="0">
                <a:latin typeface="NimbusSanL-Regu"/>
              </a:rPr>
              <a:t>E </a:t>
            </a:r>
            <a:r>
              <a:rPr lang="en-US" dirty="0">
                <a:latin typeface="Symbol" panose="05050102010706020507" pitchFamily="18" charset="2"/>
              </a:rPr>
              <a:t>®</a:t>
            </a:r>
            <a:r>
              <a:rPr lang="en-GB" b="0" dirty="0" smtClean="0">
                <a:latin typeface="CMSY10"/>
              </a:rPr>
              <a:t> </a:t>
            </a:r>
            <a:r>
              <a:rPr lang="en-GB" b="0" dirty="0">
                <a:latin typeface="NimbusSanL-Regu"/>
              </a:rPr>
              <a:t>T</a:t>
            </a:r>
          </a:p>
          <a:p>
            <a:pPr marL="342900" indent="-342900">
              <a:spcBef>
                <a:spcPts val="600"/>
              </a:spcBef>
              <a:buFont typeface="+mj-lt"/>
              <a:buAutoNum type="arabicPeriod"/>
            </a:pPr>
            <a:r>
              <a:rPr lang="en-GB" b="0" dirty="0" smtClean="0">
                <a:latin typeface="NimbusSanL-Regu"/>
              </a:rPr>
              <a:t>T </a:t>
            </a:r>
            <a:r>
              <a:rPr lang="en-US" dirty="0">
                <a:latin typeface="Symbol" panose="05050102010706020507" pitchFamily="18" charset="2"/>
              </a:rPr>
              <a:t>®</a:t>
            </a:r>
            <a:r>
              <a:rPr lang="en-GB" b="0" dirty="0" smtClean="0">
                <a:latin typeface="CMSY10"/>
              </a:rPr>
              <a:t> </a:t>
            </a:r>
            <a:r>
              <a:rPr lang="en-GB" b="0" dirty="0">
                <a:latin typeface="NimbusSanL-Regu"/>
              </a:rPr>
              <a:t>id ( E )</a:t>
            </a:r>
          </a:p>
          <a:p>
            <a:pPr marL="342900" indent="-342900">
              <a:spcBef>
                <a:spcPts val="600"/>
              </a:spcBef>
              <a:buFont typeface="+mj-lt"/>
              <a:buAutoNum type="arabicPeriod"/>
            </a:pPr>
            <a:r>
              <a:rPr lang="en-GB" b="0" dirty="0" smtClean="0">
                <a:latin typeface="NimbusSanL-Regu"/>
              </a:rPr>
              <a:t>T </a:t>
            </a:r>
            <a:r>
              <a:rPr lang="en-US" dirty="0">
                <a:latin typeface="Symbol" panose="05050102010706020507" pitchFamily="18" charset="2"/>
              </a:rPr>
              <a:t>®</a:t>
            </a:r>
            <a:r>
              <a:rPr lang="en-GB" b="0" dirty="0" smtClean="0">
                <a:latin typeface="CMSY10"/>
              </a:rPr>
              <a:t> </a:t>
            </a:r>
            <a:r>
              <a:rPr lang="en-GB" b="0" dirty="0">
                <a:latin typeface="NimbusSanL-Regu"/>
              </a:rPr>
              <a:t>id</a:t>
            </a:r>
            <a:endParaRPr lang="en-GB" dirty="0"/>
          </a:p>
        </p:txBody>
      </p:sp>
      <p:sp>
        <p:nvSpPr>
          <p:cNvPr id="5" name="TextBox 4"/>
          <p:cNvSpPr txBox="1"/>
          <p:nvPr/>
        </p:nvSpPr>
        <p:spPr>
          <a:xfrm>
            <a:off x="1143000" y="5029200"/>
            <a:ext cx="1717137" cy="369332"/>
          </a:xfrm>
          <a:prstGeom prst="rect">
            <a:avLst/>
          </a:prstGeom>
          <a:noFill/>
        </p:spPr>
        <p:txBody>
          <a:bodyPr wrap="none" rtlCol="0">
            <a:spAutoFit/>
          </a:bodyPr>
          <a:lstStyle/>
          <a:p>
            <a:r>
              <a:rPr lang="en-GB" dirty="0" smtClean="0"/>
              <a:t>Input: </a:t>
            </a:r>
            <a:r>
              <a:rPr lang="en-GB" b="0" dirty="0" smtClean="0"/>
              <a:t>id(</a:t>
            </a:r>
            <a:r>
              <a:rPr lang="en-GB" b="0" dirty="0" err="1" smtClean="0"/>
              <a:t>id+id</a:t>
            </a:r>
            <a:r>
              <a:rPr lang="en-GB" b="0" dirty="0" smtClean="0"/>
              <a:t>)</a:t>
            </a:r>
            <a:endParaRPr lang="en-GB" b="0" dirty="0"/>
          </a:p>
        </p:txBody>
      </p:sp>
      <p:sp>
        <p:nvSpPr>
          <p:cNvPr id="8" name="Right Arrow 7"/>
          <p:cNvSpPr/>
          <p:nvPr/>
        </p:nvSpPr>
        <p:spPr bwMode="auto">
          <a:xfrm>
            <a:off x="3429000" y="2720165"/>
            <a:ext cx="516895" cy="256032"/>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GB"/>
          </a:p>
        </p:txBody>
      </p:sp>
      <p:sp>
        <p:nvSpPr>
          <p:cNvPr id="10" name="TextBox 9"/>
          <p:cNvSpPr txBox="1"/>
          <p:nvPr/>
        </p:nvSpPr>
        <p:spPr>
          <a:xfrm>
            <a:off x="444835" y="6581001"/>
            <a:ext cx="8729121" cy="276999"/>
          </a:xfrm>
          <a:prstGeom prst="rect">
            <a:avLst/>
          </a:prstGeom>
          <a:noFill/>
        </p:spPr>
        <p:txBody>
          <a:bodyPr wrap="none" rtlCol="0">
            <a:spAutoFit/>
          </a:bodyPr>
          <a:lstStyle/>
          <a:p>
            <a:pPr algn="r"/>
            <a:r>
              <a:rPr lang="en-GB" sz="1200" b="0" dirty="0" smtClean="0"/>
              <a:t>Grammar and trace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spTree>
    <p:extLst>
      <p:ext uri="{BB962C8B-B14F-4D97-AF65-F5344CB8AC3E}">
        <p14:creationId xmlns:p14="http://schemas.microsoft.com/office/powerpoint/2010/main" val="796784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LR(0) Items / Automaton</a:t>
            </a:r>
            <a:endParaRPr lang="en-GB" sz="2000" b="1" dirty="0">
              <a:solidFill>
                <a:srgbClr val="3ECF29"/>
              </a:solidFill>
            </a:endParaRPr>
          </a:p>
        </p:txBody>
      </p:sp>
      <p:sp>
        <p:nvSpPr>
          <p:cNvPr id="10" name="TextBox 9"/>
          <p:cNvSpPr txBox="1"/>
          <p:nvPr/>
        </p:nvSpPr>
        <p:spPr>
          <a:xfrm>
            <a:off x="1068403" y="6581001"/>
            <a:ext cx="8105553" cy="276999"/>
          </a:xfrm>
          <a:prstGeom prst="rect">
            <a:avLst/>
          </a:prstGeom>
          <a:noFill/>
        </p:spPr>
        <p:txBody>
          <a:bodyPr wrap="none" rtlCol="0">
            <a:spAutoFit/>
          </a:bodyPr>
          <a:lstStyle/>
          <a:p>
            <a:pPr algn="r"/>
            <a:r>
              <a:rPr lang="en-GB" sz="1200" b="0" dirty="0" smtClean="0"/>
              <a:t>Automaton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pic>
        <p:nvPicPr>
          <p:cNvPr id="11" name="Picture 10"/>
          <p:cNvPicPr>
            <a:picLocks noChangeAspect="1"/>
          </p:cNvPicPr>
          <p:nvPr/>
        </p:nvPicPr>
        <p:blipFill>
          <a:blip r:embed="rId3">
            <a:clrChange>
              <a:clrFrom>
                <a:srgbClr val="FFFFFF"/>
              </a:clrFrom>
              <a:clrTo>
                <a:srgbClr val="FFFFFF">
                  <a:alpha val="0"/>
                </a:srgbClr>
              </a:clrTo>
            </a:clrChange>
          </a:blip>
          <a:stretch>
            <a:fillRect/>
          </a:stretch>
        </p:blipFill>
        <p:spPr>
          <a:xfrm>
            <a:off x="1524001" y="1219200"/>
            <a:ext cx="4421012" cy="5345852"/>
          </a:xfrm>
          <a:prstGeom prst="rect">
            <a:avLst/>
          </a:prstGeom>
        </p:spPr>
      </p:pic>
      <p:sp>
        <p:nvSpPr>
          <p:cNvPr id="12" name="TextBox 11"/>
          <p:cNvSpPr txBox="1"/>
          <p:nvPr/>
        </p:nvSpPr>
        <p:spPr>
          <a:xfrm>
            <a:off x="6324600" y="1905000"/>
            <a:ext cx="2095445" cy="3200876"/>
          </a:xfrm>
          <a:prstGeom prst="rect">
            <a:avLst/>
          </a:prstGeom>
          <a:noFill/>
        </p:spPr>
        <p:txBody>
          <a:bodyPr wrap="none" rtlCol="0">
            <a:spAutoFit/>
          </a:bodyPr>
          <a:lstStyle/>
          <a:p>
            <a:pPr>
              <a:spcBef>
                <a:spcPts val="600"/>
              </a:spcBef>
            </a:pPr>
            <a:r>
              <a:rPr lang="en-GB" dirty="0"/>
              <a:t>Position </a:t>
            </a:r>
            <a:r>
              <a:rPr lang="en-GB" dirty="0" smtClean="0"/>
              <a:t>Notation</a:t>
            </a:r>
          </a:p>
          <a:p>
            <a:pPr>
              <a:spcBef>
                <a:spcPts val="600"/>
              </a:spcBef>
            </a:pPr>
            <a:r>
              <a:rPr lang="en-GB" b="0" dirty="0" smtClean="0"/>
              <a:t>Dot augmentation</a:t>
            </a:r>
          </a:p>
          <a:p>
            <a:pPr>
              <a:spcBef>
                <a:spcPts val="600"/>
              </a:spcBef>
            </a:pPr>
            <a:endParaRPr lang="en-GB" b="0" dirty="0"/>
          </a:p>
          <a:p>
            <a:pPr>
              <a:spcBef>
                <a:spcPts val="600"/>
              </a:spcBef>
            </a:pPr>
            <a:r>
              <a:rPr lang="en-GB" dirty="0" smtClean="0"/>
              <a:t>Kernel Items</a:t>
            </a:r>
          </a:p>
          <a:p>
            <a:pPr>
              <a:spcBef>
                <a:spcPts val="600"/>
              </a:spcBef>
            </a:pPr>
            <a:r>
              <a:rPr lang="en-GB" b="0" dirty="0" smtClean="0"/>
              <a:t>Ex:</a:t>
            </a:r>
            <a:r>
              <a:rPr lang="en-GB" dirty="0" smtClean="0"/>
              <a:t> </a:t>
            </a:r>
            <a:r>
              <a:rPr lang="en-GB" b="0" dirty="0">
                <a:latin typeface="NimbusSanL-Regu"/>
              </a:rPr>
              <a:t>P </a:t>
            </a:r>
            <a:r>
              <a:rPr lang="en-US" dirty="0">
                <a:latin typeface="Symbol" panose="05050102010706020507" pitchFamily="18" charset="2"/>
              </a:rPr>
              <a:t>®</a:t>
            </a:r>
            <a:r>
              <a:rPr lang="en-GB" b="0" dirty="0">
                <a:latin typeface="CMSY10"/>
              </a:rPr>
              <a:t> </a:t>
            </a:r>
            <a:r>
              <a:rPr lang="en-GB" b="0" dirty="0" smtClean="0">
                <a:latin typeface="CMSY10"/>
              </a:rPr>
              <a:t>.</a:t>
            </a:r>
            <a:r>
              <a:rPr lang="en-GB" b="0" dirty="0" smtClean="0">
                <a:latin typeface="NimbusSanL-Regu"/>
              </a:rPr>
              <a:t>E</a:t>
            </a:r>
            <a:endParaRPr lang="en-GB" dirty="0" smtClean="0"/>
          </a:p>
          <a:p>
            <a:pPr>
              <a:spcBef>
                <a:spcPts val="600"/>
              </a:spcBef>
            </a:pPr>
            <a:endParaRPr lang="en-GB" dirty="0" smtClean="0"/>
          </a:p>
          <a:p>
            <a:pPr>
              <a:spcBef>
                <a:spcPts val="600"/>
              </a:spcBef>
            </a:pPr>
            <a:r>
              <a:rPr lang="en-GB" dirty="0" smtClean="0"/>
              <a:t>Closure</a:t>
            </a:r>
          </a:p>
          <a:p>
            <a:pPr>
              <a:spcBef>
                <a:spcPts val="600"/>
              </a:spcBef>
            </a:pPr>
            <a:r>
              <a:rPr lang="en-GB" b="0" dirty="0" smtClean="0"/>
              <a:t>Ex:</a:t>
            </a:r>
          </a:p>
          <a:p>
            <a:pPr>
              <a:spcBef>
                <a:spcPts val="600"/>
              </a:spcBef>
            </a:pPr>
            <a:endParaRPr lang="en-GB" dirty="0"/>
          </a:p>
        </p:txBody>
      </p:sp>
      <p:pic>
        <p:nvPicPr>
          <p:cNvPr id="13" name="Picture 12"/>
          <p:cNvPicPr>
            <a:picLocks noChangeAspect="1"/>
          </p:cNvPicPr>
          <p:nvPr/>
        </p:nvPicPr>
        <p:blipFill>
          <a:blip r:embed="rId4">
            <a:clrChange>
              <a:clrFrom>
                <a:srgbClr val="FFFFFF"/>
              </a:clrFrom>
              <a:clrTo>
                <a:srgbClr val="FFFFFF">
                  <a:alpha val="0"/>
                </a:srgbClr>
              </a:clrTo>
            </a:clrChange>
          </a:blip>
          <a:stretch>
            <a:fillRect/>
          </a:stretch>
        </p:blipFill>
        <p:spPr>
          <a:xfrm>
            <a:off x="6400800" y="4876800"/>
            <a:ext cx="1228725" cy="1228725"/>
          </a:xfrm>
          <a:prstGeom prst="rect">
            <a:avLst/>
          </a:prstGeom>
        </p:spPr>
      </p:pic>
    </p:spTree>
    <p:extLst>
      <p:ext uri="{BB962C8B-B14F-4D97-AF65-F5344CB8AC3E}">
        <p14:creationId xmlns:p14="http://schemas.microsoft.com/office/powerpoint/2010/main" val="17320134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Conflicts</a:t>
            </a:r>
            <a:endParaRPr lang="en-GB" sz="2000" b="1" dirty="0">
              <a:solidFill>
                <a:srgbClr val="3ECF29"/>
              </a:solidFill>
            </a:endParaRPr>
          </a:p>
        </p:txBody>
      </p:sp>
      <p:sp>
        <p:nvSpPr>
          <p:cNvPr id="10" name="TextBox 9"/>
          <p:cNvSpPr txBox="1"/>
          <p:nvPr/>
        </p:nvSpPr>
        <p:spPr>
          <a:xfrm>
            <a:off x="1094052" y="6581001"/>
            <a:ext cx="8079904" cy="276999"/>
          </a:xfrm>
          <a:prstGeom prst="rect">
            <a:avLst/>
          </a:prstGeom>
          <a:noFill/>
        </p:spPr>
        <p:txBody>
          <a:bodyPr wrap="none" rtlCol="0">
            <a:spAutoFit/>
          </a:bodyPr>
          <a:lstStyle/>
          <a:p>
            <a:pPr algn="r"/>
            <a:r>
              <a:rPr lang="en-GB" sz="1200" b="0" dirty="0" smtClean="0"/>
              <a:t>Examples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sp>
        <p:nvSpPr>
          <p:cNvPr id="12" name="TextBox 11"/>
          <p:cNvSpPr txBox="1"/>
          <p:nvPr/>
        </p:nvSpPr>
        <p:spPr>
          <a:xfrm>
            <a:off x="1908175" y="1524000"/>
            <a:ext cx="4114800" cy="4616648"/>
          </a:xfrm>
          <a:prstGeom prst="rect">
            <a:avLst/>
          </a:prstGeom>
          <a:noFill/>
        </p:spPr>
        <p:txBody>
          <a:bodyPr wrap="square" rtlCol="0">
            <a:spAutoFit/>
          </a:bodyPr>
          <a:lstStyle/>
          <a:p>
            <a:pPr>
              <a:spcBef>
                <a:spcPts val="600"/>
              </a:spcBef>
            </a:pPr>
            <a:r>
              <a:rPr lang="en-GB" dirty="0" smtClean="0"/>
              <a:t>Shift - Reduce Conflicts</a:t>
            </a:r>
          </a:p>
          <a:p>
            <a:pPr>
              <a:spcBef>
                <a:spcPts val="600"/>
              </a:spcBef>
            </a:pPr>
            <a:r>
              <a:rPr lang="en-GB" b="0" dirty="0" smtClean="0">
                <a:latin typeface="NimbusSanL-Regu"/>
              </a:rPr>
              <a:t>From the example grammar (State 4)</a:t>
            </a:r>
          </a:p>
          <a:p>
            <a:pPr>
              <a:spcBef>
                <a:spcPts val="600"/>
              </a:spcBef>
            </a:pPr>
            <a:r>
              <a:rPr lang="en-GB" b="0" dirty="0" smtClean="0">
                <a:latin typeface="NimbusSanL-Regu"/>
              </a:rPr>
              <a:t>T </a:t>
            </a:r>
            <a:r>
              <a:rPr lang="en-US" dirty="0">
                <a:latin typeface="Symbol" panose="05050102010706020507" pitchFamily="18" charset="2"/>
              </a:rPr>
              <a:t>®</a:t>
            </a:r>
            <a:r>
              <a:rPr lang="en-GB" b="0" dirty="0">
                <a:latin typeface="CMSY10"/>
              </a:rPr>
              <a:t> </a:t>
            </a:r>
            <a:r>
              <a:rPr lang="en-GB" b="0" dirty="0" smtClean="0">
                <a:latin typeface="CMSY10"/>
              </a:rPr>
              <a:t> id . </a:t>
            </a:r>
            <a:r>
              <a:rPr lang="en-GB" b="0" dirty="0" smtClean="0">
                <a:latin typeface="NimbusSanL-Regu"/>
              </a:rPr>
              <a:t>E</a:t>
            </a:r>
          </a:p>
          <a:p>
            <a:pPr>
              <a:spcBef>
                <a:spcPts val="600"/>
              </a:spcBef>
            </a:pPr>
            <a:r>
              <a:rPr lang="en-GB" b="0" dirty="0" smtClean="0">
                <a:latin typeface="NimbusSanL-Regu"/>
              </a:rPr>
              <a:t>T </a:t>
            </a:r>
            <a:r>
              <a:rPr lang="en-US" dirty="0">
                <a:latin typeface="Symbol" panose="05050102010706020507" pitchFamily="18" charset="2"/>
              </a:rPr>
              <a:t>®</a:t>
            </a:r>
            <a:r>
              <a:rPr lang="en-GB" b="0" dirty="0">
                <a:latin typeface="CMSY10"/>
              </a:rPr>
              <a:t>  </a:t>
            </a:r>
            <a:r>
              <a:rPr lang="en-GB" b="0" dirty="0" smtClean="0">
                <a:latin typeface="CMSY10"/>
              </a:rPr>
              <a:t>id .</a:t>
            </a:r>
            <a:endParaRPr lang="en-GB" b="0" dirty="0" smtClean="0"/>
          </a:p>
          <a:p>
            <a:pPr>
              <a:spcBef>
                <a:spcPts val="600"/>
              </a:spcBef>
            </a:pPr>
            <a:endParaRPr lang="en-GB" b="0" dirty="0" smtClean="0"/>
          </a:p>
          <a:p>
            <a:pPr>
              <a:spcBef>
                <a:spcPts val="600"/>
              </a:spcBef>
            </a:pPr>
            <a:endParaRPr lang="en-GB" b="0" dirty="0"/>
          </a:p>
          <a:p>
            <a:pPr>
              <a:spcBef>
                <a:spcPts val="600"/>
              </a:spcBef>
            </a:pPr>
            <a:endParaRPr lang="en-GB" b="0" dirty="0" smtClean="0"/>
          </a:p>
          <a:p>
            <a:pPr>
              <a:spcBef>
                <a:spcPts val="600"/>
              </a:spcBef>
            </a:pPr>
            <a:endParaRPr lang="en-GB" b="0" dirty="0"/>
          </a:p>
          <a:p>
            <a:pPr>
              <a:spcBef>
                <a:spcPts val="600"/>
              </a:spcBef>
            </a:pPr>
            <a:endParaRPr lang="en-GB" b="0" dirty="0"/>
          </a:p>
          <a:p>
            <a:pPr>
              <a:spcBef>
                <a:spcPts val="600"/>
              </a:spcBef>
            </a:pPr>
            <a:r>
              <a:rPr lang="en-GB" dirty="0" smtClean="0"/>
              <a:t>Reduce – Reduce Conflicts</a:t>
            </a:r>
          </a:p>
          <a:p>
            <a:pPr>
              <a:spcBef>
                <a:spcPts val="600"/>
              </a:spcBef>
            </a:pPr>
            <a:r>
              <a:rPr lang="en-GB" b="0" dirty="0" smtClean="0"/>
              <a:t>Ex:</a:t>
            </a:r>
            <a:r>
              <a:rPr lang="en-GB" dirty="0" smtClean="0"/>
              <a:t> </a:t>
            </a:r>
            <a:r>
              <a:rPr lang="en-GB" b="0" dirty="0" smtClean="0"/>
              <a:t>If we had followings on a state</a:t>
            </a:r>
          </a:p>
          <a:p>
            <a:pPr>
              <a:spcBef>
                <a:spcPts val="600"/>
              </a:spcBef>
            </a:pPr>
            <a:r>
              <a:rPr lang="en-GB" b="0" dirty="0" smtClean="0">
                <a:latin typeface="NimbusSanL-Regu"/>
              </a:rPr>
              <a:t>S </a:t>
            </a:r>
            <a:r>
              <a:rPr lang="en-US" dirty="0">
                <a:latin typeface="Symbol" panose="05050102010706020507" pitchFamily="18" charset="2"/>
              </a:rPr>
              <a:t>®</a:t>
            </a:r>
            <a:r>
              <a:rPr lang="en-GB" b="0" dirty="0">
                <a:latin typeface="CMSY10"/>
              </a:rPr>
              <a:t> </a:t>
            </a:r>
            <a:r>
              <a:rPr lang="en-GB" b="0" dirty="0" smtClean="0">
                <a:latin typeface="NimbusSanL-Regu"/>
              </a:rPr>
              <a:t>id ( E ) .</a:t>
            </a:r>
          </a:p>
          <a:p>
            <a:pPr>
              <a:spcBef>
                <a:spcPts val="600"/>
              </a:spcBef>
            </a:pPr>
            <a:r>
              <a:rPr lang="en-GB" b="0" dirty="0" smtClean="0">
                <a:latin typeface="NimbusSanL-Regu"/>
              </a:rPr>
              <a:t>E </a:t>
            </a:r>
            <a:r>
              <a:rPr lang="en-US" dirty="0">
                <a:latin typeface="Symbol" panose="05050102010706020507" pitchFamily="18" charset="2"/>
              </a:rPr>
              <a:t>®</a:t>
            </a:r>
            <a:r>
              <a:rPr lang="en-GB" b="0" dirty="0">
                <a:latin typeface="CMSY10"/>
              </a:rPr>
              <a:t> </a:t>
            </a:r>
            <a:r>
              <a:rPr lang="en-GB" b="0" dirty="0">
                <a:latin typeface="NimbusSanL-Regu"/>
              </a:rPr>
              <a:t>id ( E ) </a:t>
            </a:r>
            <a:r>
              <a:rPr lang="en-GB" b="0" dirty="0" smtClean="0">
                <a:latin typeface="NimbusSanL-Regu"/>
              </a:rPr>
              <a:t>.</a:t>
            </a:r>
            <a:endParaRPr lang="en-GB" b="0" dirty="0">
              <a:latin typeface="NimbusSanL-Regu"/>
            </a:endParaRPr>
          </a:p>
        </p:txBody>
      </p:sp>
      <p:pic>
        <p:nvPicPr>
          <p:cNvPr id="3" name="Picture 2"/>
          <p:cNvPicPr>
            <a:picLocks noChangeAspect="1"/>
          </p:cNvPicPr>
          <p:nvPr/>
        </p:nvPicPr>
        <p:blipFill>
          <a:blip r:embed="rId3"/>
          <a:stretch>
            <a:fillRect/>
          </a:stretch>
        </p:blipFill>
        <p:spPr>
          <a:xfrm>
            <a:off x="5297487" y="2667000"/>
            <a:ext cx="3295650" cy="1876425"/>
          </a:xfrm>
          <a:prstGeom prst="rect">
            <a:avLst/>
          </a:prstGeom>
        </p:spPr>
      </p:pic>
    </p:spTree>
    <p:extLst>
      <p:ext uri="{BB962C8B-B14F-4D97-AF65-F5344CB8AC3E}">
        <p14:creationId xmlns:p14="http://schemas.microsoft.com/office/powerpoint/2010/main" val="2449647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SLR Parsing</a:t>
            </a:r>
            <a:endParaRPr lang="en-GB" sz="2000" b="1" dirty="0">
              <a:solidFill>
                <a:srgbClr val="3ECF29"/>
              </a:solidFill>
            </a:endParaRPr>
          </a:p>
        </p:txBody>
      </p:sp>
      <p:sp>
        <p:nvSpPr>
          <p:cNvPr id="10" name="TextBox 9"/>
          <p:cNvSpPr txBox="1"/>
          <p:nvPr/>
        </p:nvSpPr>
        <p:spPr>
          <a:xfrm>
            <a:off x="445861" y="6581001"/>
            <a:ext cx="8728095" cy="276999"/>
          </a:xfrm>
          <a:prstGeom prst="rect">
            <a:avLst/>
          </a:prstGeom>
          <a:noFill/>
        </p:spPr>
        <p:txBody>
          <a:bodyPr wrap="none" rtlCol="0">
            <a:spAutoFit/>
          </a:bodyPr>
          <a:lstStyle/>
          <a:p>
            <a:pPr algn="r"/>
            <a:r>
              <a:rPr lang="en-GB" sz="1200" b="0" dirty="0" smtClean="0"/>
              <a:t>Table and grammar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sp>
        <p:nvSpPr>
          <p:cNvPr id="12" name="TextBox 11"/>
          <p:cNvSpPr txBox="1"/>
          <p:nvPr/>
        </p:nvSpPr>
        <p:spPr>
          <a:xfrm>
            <a:off x="1908175" y="1524000"/>
            <a:ext cx="4114800" cy="369332"/>
          </a:xfrm>
          <a:prstGeom prst="rect">
            <a:avLst/>
          </a:prstGeom>
          <a:noFill/>
        </p:spPr>
        <p:txBody>
          <a:bodyPr wrap="square" rtlCol="0">
            <a:spAutoFit/>
          </a:bodyPr>
          <a:lstStyle/>
          <a:p>
            <a:pPr>
              <a:spcBef>
                <a:spcPts val="600"/>
              </a:spcBef>
            </a:pPr>
            <a:r>
              <a:rPr lang="en-GB" dirty="0" smtClean="0"/>
              <a:t>Prediction Using Follow Sets</a:t>
            </a:r>
          </a:p>
        </p:txBody>
      </p:sp>
      <p:pic>
        <p:nvPicPr>
          <p:cNvPr id="4" name="Picture 3"/>
          <p:cNvPicPr>
            <a:picLocks noChangeAspect="1"/>
          </p:cNvPicPr>
          <p:nvPr/>
        </p:nvPicPr>
        <p:blipFill>
          <a:blip r:embed="rId3"/>
          <a:stretch>
            <a:fillRect/>
          </a:stretch>
        </p:blipFill>
        <p:spPr>
          <a:xfrm>
            <a:off x="1908175" y="2057400"/>
            <a:ext cx="4476750" cy="3086100"/>
          </a:xfrm>
          <a:prstGeom prst="rect">
            <a:avLst/>
          </a:prstGeom>
        </p:spPr>
      </p:pic>
      <p:sp>
        <p:nvSpPr>
          <p:cNvPr id="7" name="Rectangle 6"/>
          <p:cNvSpPr/>
          <p:nvPr/>
        </p:nvSpPr>
        <p:spPr>
          <a:xfrm>
            <a:off x="6934200" y="2530926"/>
            <a:ext cx="2057400" cy="2139047"/>
          </a:xfrm>
          <a:prstGeom prst="rect">
            <a:avLst/>
          </a:prstGeom>
        </p:spPr>
        <p:txBody>
          <a:bodyPr wrap="square">
            <a:spAutoFit/>
          </a:bodyPr>
          <a:lstStyle/>
          <a:p>
            <a:pPr>
              <a:spcBef>
                <a:spcPts val="600"/>
              </a:spcBef>
            </a:pPr>
            <a:r>
              <a:rPr lang="en-GB" dirty="0" smtClean="0">
                <a:latin typeface="NimbusSanL-Regu"/>
              </a:rPr>
              <a:t>Grammar:</a:t>
            </a:r>
          </a:p>
          <a:p>
            <a:pPr marL="342900" indent="-342900">
              <a:spcBef>
                <a:spcPts val="600"/>
              </a:spcBef>
              <a:buFont typeface="+mj-lt"/>
              <a:buAutoNum type="arabicPeriod"/>
            </a:pPr>
            <a:r>
              <a:rPr lang="en-GB" b="0" dirty="0" smtClean="0">
                <a:latin typeface="NimbusSanL-Regu"/>
              </a:rPr>
              <a:t>P </a:t>
            </a:r>
            <a:r>
              <a:rPr lang="en-US" dirty="0">
                <a:latin typeface="Symbol" panose="05050102010706020507" pitchFamily="18" charset="2"/>
              </a:rPr>
              <a:t>®</a:t>
            </a:r>
            <a:r>
              <a:rPr lang="en-GB" b="0" dirty="0" smtClean="0">
                <a:latin typeface="CMSY10"/>
              </a:rPr>
              <a:t> </a:t>
            </a:r>
            <a:r>
              <a:rPr lang="en-GB" b="0" dirty="0">
                <a:latin typeface="NimbusSanL-Regu"/>
              </a:rPr>
              <a:t>E</a:t>
            </a:r>
          </a:p>
          <a:p>
            <a:pPr marL="342900" indent="-342900">
              <a:spcBef>
                <a:spcPts val="600"/>
              </a:spcBef>
              <a:buFont typeface="+mj-lt"/>
              <a:buAutoNum type="arabicPeriod"/>
            </a:pPr>
            <a:r>
              <a:rPr lang="en-GB" b="0" dirty="0" smtClean="0">
                <a:latin typeface="NimbusSanL-Regu"/>
              </a:rPr>
              <a:t>E </a:t>
            </a:r>
            <a:r>
              <a:rPr lang="en-US" dirty="0">
                <a:latin typeface="Symbol" panose="05050102010706020507" pitchFamily="18" charset="2"/>
              </a:rPr>
              <a:t>® </a:t>
            </a:r>
            <a:r>
              <a:rPr lang="en-GB" b="0" dirty="0" smtClean="0">
                <a:latin typeface="NimbusSanL-Regu"/>
              </a:rPr>
              <a:t>E </a:t>
            </a:r>
            <a:r>
              <a:rPr lang="en-GB" b="0" dirty="0">
                <a:latin typeface="NimbusSanL-Regu"/>
              </a:rPr>
              <a:t>+ T</a:t>
            </a:r>
          </a:p>
          <a:p>
            <a:pPr marL="342900" indent="-342900">
              <a:spcBef>
                <a:spcPts val="600"/>
              </a:spcBef>
              <a:buFont typeface="+mj-lt"/>
              <a:buAutoNum type="arabicPeriod"/>
            </a:pPr>
            <a:r>
              <a:rPr lang="en-GB" b="0" dirty="0" smtClean="0">
                <a:latin typeface="NimbusSanL-Regu"/>
              </a:rPr>
              <a:t>E </a:t>
            </a:r>
            <a:r>
              <a:rPr lang="en-US" dirty="0">
                <a:latin typeface="Symbol" panose="05050102010706020507" pitchFamily="18" charset="2"/>
              </a:rPr>
              <a:t>®</a:t>
            </a:r>
            <a:r>
              <a:rPr lang="en-GB" b="0" dirty="0" smtClean="0">
                <a:latin typeface="CMSY10"/>
              </a:rPr>
              <a:t> </a:t>
            </a:r>
            <a:r>
              <a:rPr lang="en-GB" b="0" dirty="0">
                <a:latin typeface="NimbusSanL-Regu"/>
              </a:rPr>
              <a:t>T</a:t>
            </a:r>
          </a:p>
          <a:p>
            <a:pPr marL="342900" indent="-342900">
              <a:spcBef>
                <a:spcPts val="600"/>
              </a:spcBef>
              <a:buFont typeface="+mj-lt"/>
              <a:buAutoNum type="arabicPeriod"/>
            </a:pPr>
            <a:r>
              <a:rPr lang="en-GB" b="0" dirty="0" smtClean="0">
                <a:latin typeface="NimbusSanL-Regu"/>
              </a:rPr>
              <a:t>T </a:t>
            </a:r>
            <a:r>
              <a:rPr lang="en-US" dirty="0">
                <a:latin typeface="Symbol" panose="05050102010706020507" pitchFamily="18" charset="2"/>
              </a:rPr>
              <a:t>®</a:t>
            </a:r>
            <a:r>
              <a:rPr lang="en-GB" b="0" dirty="0" smtClean="0">
                <a:latin typeface="CMSY10"/>
              </a:rPr>
              <a:t> </a:t>
            </a:r>
            <a:r>
              <a:rPr lang="en-GB" b="0" dirty="0">
                <a:latin typeface="NimbusSanL-Regu"/>
              </a:rPr>
              <a:t>id ( E )</a:t>
            </a:r>
          </a:p>
          <a:p>
            <a:pPr marL="342900" indent="-342900">
              <a:spcBef>
                <a:spcPts val="600"/>
              </a:spcBef>
              <a:buFont typeface="+mj-lt"/>
              <a:buAutoNum type="arabicPeriod"/>
            </a:pPr>
            <a:r>
              <a:rPr lang="en-GB" b="0" dirty="0" smtClean="0">
                <a:latin typeface="NimbusSanL-Regu"/>
              </a:rPr>
              <a:t>T </a:t>
            </a:r>
            <a:r>
              <a:rPr lang="en-US" dirty="0">
                <a:latin typeface="Symbol" panose="05050102010706020507" pitchFamily="18" charset="2"/>
              </a:rPr>
              <a:t>®</a:t>
            </a:r>
            <a:r>
              <a:rPr lang="en-GB" b="0" dirty="0" smtClean="0">
                <a:latin typeface="CMSY10"/>
              </a:rPr>
              <a:t> </a:t>
            </a:r>
            <a:r>
              <a:rPr lang="en-GB" b="0" dirty="0">
                <a:latin typeface="NimbusSanL-Regu"/>
              </a:rPr>
              <a:t>id</a:t>
            </a:r>
            <a:endParaRPr lang="en-GB" dirty="0"/>
          </a:p>
        </p:txBody>
      </p:sp>
    </p:spTree>
    <p:extLst>
      <p:ext uri="{BB962C8B-B14F-4D97-AF65-F5344CB8AC3E}">
        <p14:creationId xmlns:p14="http://schemas.microsoft.com/office/powerpoint/2010/main" val="3055181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SLR Parsing</a:t>
            </a:r>
            <a:endParaRPr lang="en-GB" sz="2000" b="1" dirty="0">
              <a:solidFill>
                <a:srgbClr val="3ECF29"/>
              </a:solidFill>
            </a:endParaRPr>
          </a:p>
        </p:txBody>
      </p:sp>
      <p:sp>
        <p:nvSpPr>
          <p:cNvPr id="10" name="TextBox 9"/>
          <p:cNvSpPr txBox="1"/>
          <p:nvPr/>
        </p:nvSpPr>
        <p:spPr>
          <a:xfrm>
            <a:off x="1162980" y="6581001"/>
            <a:ext cx="8010976" cy="276999"/>
          </a:xfrm>
          <a:prstGeom prst="rect">
            <a:avLst/>
          </a:prstGeom>
          <a:noFill/>
        </p:spPr>
        <p:txBody>
          <a:bodyPr wrap="none" rtlCol="0">
            <a:spAutoFit/>
          </a:bodyPr>
          <a:lstStyle/>
          <a:p>
            <a:pPr algn="r"/>
            <a:r>
              <a:rPr lang="en-GB" sz="1200" b="0" dirty="0" smtClean="0"/>
              <a:t>Algorithm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pic>
        <p:nvPicPr>
          <p:cNvPr id="3" name="Picture 2"/>
          <p:cNvPicPr>
            <a:picLocks noChangeAspect="1"/>
          </p:cNvPicPr>
          <p:nvPr/>
        </p:nvPicPr>
        <p:blipFill>
          <a:blip r:embed="rId3"/>
          <a:stretch>
            <a:fillRect/>
          </a:stretch>
        </p:blipFill>
        <p:spPr>
          <a:xfrm>
            <a:off x="2057400" y="1597468"/>
            <a:ext cx="5762625" cy="4743450"/>
          </a:xfrm>
          <a:prstGeom prst="rect">
            <a:avLst/>
          </a:prstGeom>
        </p:spPr>
      </p:pic>
    </p:spTree>
    <p:extLst>
      <p:ext uri="{BB962C8B-B14F-4D97-AF65-F5344CB8AC3E}">
        <p14:creationId xmlns:p14="http://schemas.microsoft.com/office/powerpoint/2010/main" val="36225394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SLR Parsing</a:t>
            </a:r>
            <a:endParaRPr lang="en-GB" sz="2000" b="1" dirty="0">
              <a:solidFill>
                <a:srgbClr val="3ECF29"/>
              </a:solidFill>
            </a:endParaRPr>
          </a:p>
        </p:txBody>
      </p:sp>
      <p:sp>
        <p:nvSpPr>
          <p:cNvPr id="10" name="TextBox 9"/>
          <p:cNvSpPr txBox="1"/>
          <p:nvPr/>
        </p:nvSpPr>
        <p:spPr>
          <a:xfrm>
            <a:off x="752612" y="6581001"/>
            <a:ext cx="8421344" cy="276999"/>
          </a:xfrm>
          <a:prstGeom prst="rect">
            <a:avLst/>
          </a:prstGeom>
          <a:noFill/>
        </p:spPr>
        <p:txBody>
          <a:bodyPr wrap="none" rtlCol="0">
            <a:spAutoFit/>
          </a:bodyPr>
          <a:lstStyle/>
          <a:p>
            <a:pPr algn="r"/>
            <a:r>
              <a:rPr lang="en-GB" sz="1200" b="0" dirty="0" smtClean="0"/>
              <a:t>Execution trace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pic>
        <p:nvPicPr>
          <p:cNvPr id="4" name="Picture 3"/>
          <p:cNvPicPr>
            <a:picLocks noChangeAspect="1"/>
          </p:cNvPicPr>
          <p:nvPr/>
        </p:nvPicPr>
        <p:blipFill>
          <a:blip r:embed="rId3"/>
          <a:stretch>
            <a:fillRect/>
          </a:stretch>
        </p:blipFill>
        <p:spPr>
          <a:xfrm>
            <a:off x="2344737" y="1981200"/>
            <a:ext cx="5905500" cy="3724275"/>
          </a:xfrm>
          <a:prstGeom prst="rect">
            <a:avLst/>
          </a:prstGeom>
        </p:spPr>
      </p:pic>
      <p:sp>
        <p:nvSpPr>
          <p:cNvPr id="6" name="Rectangle 5"/>
          <p:cNvSpPr/>
          <p:nvPr/>
        </p:nvSpPr>
        <p:spPr>
          <a:xfrm>
            <a:off x="292653" y="2819400"/>
            <a:ext cx="2057400" cy="2139047"/>
          </a:xfrm>
          <a:prstGeom prst="rect">
            <a:avLst/>
          </a:prstGeom>
        </p:spPr>
        <p:txBody>
          <a:bodyPr wrap="square">
            <a:spAutoFit/>
          </a:bodyPr>
          <a:lstStyle/>
          <a:p>
            <a:pPr>
              <a:spcBef>
                <a:spcPts val="600"/>
              </a:spcBef>
            </a:pPr>
            <a:r>
              <a:rPr lang="en-GB" dirty="0" smtClean="0">
                <a:latin typeface="NimbusSanL-Regu"/>
              </a:rPr>
              <a:t>Grammar:</a:t>
            </a:r>
          </a:p>
          <a:p>
            <a:pPr marL="342900" indent="-342900">
              <a:spcBef>
                <a:spcPts val="600"/>
              </a:spcBef>
              <a:buFont typeface="+mj-lt"/>
              <a:buAutoNum type="arabicPeriod"/>
            </a:pPr>
            <a:r>
              <a:rPr lang="en-GB" b="0" dirty="0" smtClean="0">
                <a:latin typeface="NimbusSanL-Regu"/>
              </a:rPr>
              <a:t>P </a:t>
            </a:r>
            <a:r>
              <a:rPr lang="en-US" dirty="0">
                <a:latin typeface="Symbol" panose="05050102010706020507" pitchFamily="18" charset="2"/>
              </a:rPr>
              <a:t>®</a:t>
            </a:r>
            <a:r>
              <a:rPr lang="en-GB" b="0" dirty="0" smtClean="0">
                <a:latin typeface="CMSY10"/>
              </a:rPr>
              <a:t> </a:t>
            </a:r>
            <a:r>
              <a:rPr lang="en-GB" b="0" dirty="0">
                <a:latin typeface="NimbusSanL-Regu"/>
              </a:rPr>
              <a:t>E</a:t>
            </a:r>
          </a:p>
          <a:p>
            <a:pPr marL="342900" indent="-342900">
              <a:spcBef>
                <a:spcPts val="600"/>
              </a:spcBef>
              <a:buFont typeface="+mj-lt"/>
              <a:buAutoNum type="arabicPeriod"/>
            </a:pPr>
            <a:r>
              <a:rPr lang="en-GB" b="0" dirty="0" smtClean="0">
                <a:latin typeface="NimbusSanL-Regu"/>
              </a:rPr>
              <a:t>E </a:t>
            </a:r>
            <a:r>
              <a:rPr lang="en-US" dirty="0">
                <a:latin typeface="Symbol" panose="05050102010706020507" pitchFamily="18" charset="2"/>
              </a:rPr>
              <a:t>® </a:t>
            </a:r>
            <a:r>
              <a:rPr lang="en-GB" b="0" dirty="0" smtClean="0">
                <a:latin typeface="NimbusSanL-Regu"/>
              </a:rPr>
              <a:t>E </a:t>
            </a:r>
            <a:r>
              <a:rPr lang="en-GB" b="0" dirty="0">
                <a:latin typeface="NimbusSanL-Regu"/>
              </a:rPr>
              <a:t>+ T</a:t>
            </a:r>
          </a:p>
          <a:p>
            <a:pPr marL="342900" indent="-342900">
              <a:spcBef>
                <a:spcPts val="600"/>
              </a:spcBef>
              <a:buFont typeface="+mj-lt"/>
              <a:buAutoNum type="arabicPeriod"/>
            </a:pPr>
            <a:r>
              <a:rPr lang="en-GB" b="0" dirty="0" smtClean="0">
                <a:latin typeface="NimbusSanL-Regu"/>
              </a:rPr>
              <a:t>E </a:t>
            </a:r>
            <a:r>
              <a:rPr lang="en-US" dirty="0">
                <a:latin typeface="Symbol" panose="05050102010706020507" pitchFamily="18" charset="2"/>
              </a:rPr>
              <a:t>®</a:t>
            </a:r>
            <a:r>
              <a:rPr lang="en-GB" b="0" dirty="0" smtClean="0">
                <a:latin typeface="CMSY10"/>
              </a:rPr>
              <a:t> </a:t>
            </a:r>
            <a:r>
              <a:rPr lang="en-GB" b="0" dirty="0">
                <a:latin typeface="NimbusSanL-Regu"/>
              </a:rPr>
              <a:t>T</a:t>
            </a:r>
          </a:p>
          <a:p>
            <a:pPr marL="342900" indent="-342900">
              <a:spcBef>
                <a:spcPts val="600"/>
              </a:spcBef>
              <a:buFont typeface="+mj-lt"/>
              <a:buAutoNum type="arabicPeriod"/>
            </a:pPr>
            <a:r>
              <a:rPr lang="en-GB" b="0" dirty="0" smtClean="0">
                <a:latin typeface="NimbusSanL-Regu"/>
              </a:rPr>
              <a:t>T </a:t>
            </a:r>
            <a:r>
              <a:rPr lang="en-US" dirty="0">
                <a:latin typeface="Symbol" panose="05050102010706020507" pitchFamily="18" charset="2"/>
              </a:rPr>
              <a:t>®</a:t>
            </a:r>
            <a:r>
              <a:rPr lang="en-GB" b="0" dirty="0" smtClean="0">
                <a:latin typeface="CMSY10"/>
              </a:rPr>
              <a:t> </a:t>
            </a:r>
            <a:r>
              <a:rPr lang="en-GB" b="0" dirty="0">
                <a:latin typeface="NimbusSanL-Regu"/>
              </a:rPr>
              <a:t>id ( E )</a:t>
            </a:r>
          </a:p>
          <a:p>
            <a:pPr marL="342900" indent="-342900">
              <a:spcBef>
                <a:spcPts val="600"/>
              </a:spcBef>
              <a:buFont typeface="+mj-lt"/>
              <a:buAutoNum type="arabicPeriod"/>
            </a:pPr>
            <a:r>
              <a:rPr lang="en-GB" b="0" dirty="0" smtClean="0">
                <a:latin typeface="NimbusSanL-Regu"/>
              </a:rPr>
              <a:t>T </a:t>
            </a:r>
            <a:r>
              <a:rPr lang="en-US" dirty="0">
                <a:latin typeface="Symbol" panose="05050102010706020507" pitchFamily="18" charset="2"/>
              </a:rPr>
              <a:t>®</a:t>
            </a:r>
            <a:r>
              <a:rPr lang="en-GB" b="0" dirty="0" smtClean="0">
                <a:latin typeface="CMSY10"/>
              </a:rPr>
              <a:t> </a:t>
            </a:r>
            <a:r>
              <a:rPr lang="en-GB" b="0" dirty="0">
                <a:latin typeface="NimbusSanL-Regu"/>
              </a:rPr>
              <a:t>id</a:t>
            </a:r>
            <a:endParaRPr lang="en-GB" dirty="0"/>
          </a:p>
        </p:txBody>
      </p:sp>
      <p:sp>
        <p:nvSpPr>
          <p:cNvPr id="7" name="TextBox 6"/>
          <p:cNvSpPr txBox="1"/>
          <p:nvPr/>
        </p:nvSpPr>
        <p:spPr>
          <a:xfrm>
            <a:off x="292653" y="5257800"/>
            <a:ext cx="1717137" cy="369332"/>
          </a:xfrm>
          <a:prstGeom prst="rect">
            <a:avLst/>
          </a:prstGeom>
          <a:noFill/>
        </p:spPr>
        <p:txBody>
          <a:bodyPr wrap="none" rtlCol="0">
            <a:spAutoFit/>
          </a:bodyPr>
          <a:lstStyle/>
          <a:p>
            <a:r>
              <a:rPr lang="en-GB" dirty="0" smtClean="0"/>
              <a:t>Input: </a:t>
            </a:r>
            <a:r>
              <a:rPr lang="en-GB" b="0" dirty="0" smtClean="0"/>
              <a:t>id(</a:t>
            </a:r>
            <a:r>
              <a:rPr lang="en-GB" b="0" dirty="0" err="1" smtClean="0"/>
              <a:t>id+id</a:t>
            </a:r>
            <a:r>
              <a:rPr lang="en-GB" b="0" dirty="0" smtClean="0"/>
              <a:t>)</a:t>
            </a:r>
            <a:endParaRPr lang="en-GB" b="0" dirty="0"/>
          </a:p>
        </p:txBody>
      </p:sp>
      <p:sp>
        <p:nvSpPr>
          <p:cNvPr id="8" name="Right Arrow 7"/>
          <p:cNvSpPr/>
          <p:nvPr/>
        </p:nvSpPr>
        <p:spPr bwMode="auto">
          <a:xfrm>
            <a:off x="1905000" y="2514600"/>
            <a:ext cx="516895" cy="256032"/>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GB"/>
          </a:p>
        </p:txBody>
      </p:sp>
    </p:spTree>
    <p:extLst>
      <p:ext uri="{BB962C8B-B14F-4D97-AF65-F5344CB8AC3E}">
        <p14:creationId xmlns:p14="http://schemas.microsoft.com/office/powerpoint/2010/main" val="3271769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Grammars</a:t>
            </a:r>
            <a:br>
              <a:rPr lang="en-GB" sz="4000" b="1" dirty="0" smtClean="0">
                <a:solidFill>
                  <a:srgbClr val="3ECF29"/>
                </a:solidFill>
              </a:rPr>
            </a:br>
            <a:r>
              <a:rPr lang="en-GB" sz="2000" b="1" dirty="0" smtClean="0">
                <a:solidFill>
                  <a:srgbClr val="3ECF29"/>
                </a:solidFill>
              </a:rPr>
              <a:t>CFG and (E)BNF</a:t>
            </a:r>
            <a:endParaRPr lang="en-GB" sz="4000" b="1" dirty="0">
              <a:solidFill>
                <a:srgbClr val="3ECF29"/>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017532"/>
            <a:ext cx="4000500" cy="1257300"/>
          </a:xfrm>
          <a:prstGeom prst="rect">
            <a:avLst/>
          </a:prstGeom>
          <a:noFill/>
          <a:ln>
            <a:noFill/>
          </a:ln>
        </p:spPr>
      </p:pic>
      <p:sp>
        <p:nvSpPr>
          <p:cNvPr id="8" name="TextBox 7"/>
          <p:cNvSpPr txBox="1"/>
          <p:nvPr/>
        </p:nvSpPr>
        <p:spPr>
          <a:xfrm>
            <a:off x="2133600" y="1981200"/>
            <a:ext cx="5200976" cy="369332"/>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Context Free Grammar (Type 2: Grammars)</a:t>
            </a:r>
          </a:p>
        </p:txBody>
      </p:sp>
      <p:sp>
        <p:nvSpPr>
          <p:cNvPr id="9" name="TextBox 8"/>
          <p:cNvSpPr txBox="1"/>
          <p:nvPr/>
        </p:nvSpPr>
        <p:spPr>
          <a:xfrm>
            <a:off x="2130056" y="4648200"/>
            <a:ext cx="3692036" cy="369332"/>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Backus-Naur Form (Notation)</a:t>
            </a:r>
          </a:p>
        </p:txBody>
      </p:sp>
      <p:sp>
        <p:nvSpPr>
          <p:cNvPr id="10" name="TextBox 9"/>
          <p:cNvSpPr txBox="1"/>
          <p:nvPr/>
        </p:nvSpPr>
        <p:spPr>
          <a:xfrm>
            <a:off x="2438400" y="2590865"/>
            <a:ext cx="5516254" cy="1785104"/>
          </a:xfrm>
          <a:prstGeom prst="rect">
            <a:avLst/>
          </a:prstGeom>
          <a:noFill/>
        </p:spPr>
        <p:txBody>
          <a:bodyPr wrap="none" rtlCol="0">
            <a:spAutoFit/>
          </a:bodyPr>
          <a:lstStyle/>
          <a:p>
            <a:pPr>
              <a:spcBef>
                <a:spcPts val="600"/>
              </a:spcBef>
            </a:pPr>
            <a:r>
              <a:rPr lang="en-US" dirty="0"/>
              <a:t>G = (V, </a:t>
            </a:r>
            <a:r>
              <a:rPr lang="el-GR" dirty="0"/>
              <a:t>Σ</a:t>
            </a:r>
            <a:r>
              <a:rPr lang="en-US" dirty="0"/>
              <a:t>, R, S)</a:t>
            </a:r>
            <a:endParaRPr lang="tr-TR" dirty="0"/>
          </a:p>
          <a:p>
            <a:pPr>
              <a:spcBef>
                <a:spcPts val="600"/>
              </a:spcBef>
            </a:pPr>
            <a:r>
              <a:rPr lang="en-US" dirty="0"/>
              <a:t>V: Set of non-terminal (Variables)</a:t>
            </a:r>
            <a:endParaRPr lang="tr-TR" dirty="0"/>
          </a:p>
          <a:p>
            <a:pPr>
              <a:spcBef>
                <a:spcPts val="600"/>
              </a:spcBef>
            </a:pPr>
            <a:r>
              <a:rPr lang="el-GR" dirty="0"/>
              <a:t>Σ</a:t>
            </a:r>
            <a:r>
              <a:rPr lang="en-US" dirty="0"/>
              <a:t>: Set of terminals (Reported by lexical analyzer)</a:t>
            </a:r>
            <a:endParaRPr lang="tr-TR" dirty="0"/>
          </a:p>
          <a:p>
            <a:pPr>
              <a:spcBef>
                <a:spcPts val="600"/>
              </a:spcBef>
            </a:pPr>
            <a:r>
              <a:rPr lang="en-US" dirty="0"/>
              <a:t>R: Rule set (Production rules, productions)</a:t>
            </a:r>
            <a:endParaRPr lang="tr-TR" dirty="0"/>
          </a:p>
          <a:p>
            <a:pPr>
              <a:spcBef>
                <a:spcPts val="600"/>
              </a:spcBef>
            </a:pPr>
            <a:r>
              <a:rPr lang="en-US" dirty="0"/>
              <a:t>S: Start variable </a:t>
            </a:r>
            <a:endParaRPr lang="en-GB" dirty="0" smtClean="0"/>
          </a:p>
        </p:txBody>
      </p:sp>
    </p:spTree>
    <p:extLst>
      <p:ext uri="{BB962C8B-B14F-4D97-AF65-F5344CB8AC3E}">
        <p14:creationId xmlns:p14="http://schemas.microsoft.com/office/powerpoint/2010/main" val="3749516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LR(1) Items</a:t>
            </a:r>
            <a:endParaRPr lang="en-GB" sz="2000" b="1" dirty="0">
              <a:solidFill>
                <a:srgbClr val="3ECF29"/>
              </a:solidFill>
            </a:endParaRPr>
          </a:p>
        </p:txBody>
      </p:sp>
      <p:sp>
        <p:nvSpPr>
          <p:cNvPr id="10" name="TextBox 9"/>
          <p:cNvSpPr txBox="1"/>
          <p:nvPr/>
        </p:nvSpPr>
        <p:spPr>
          <a:xfrm>
            <a:off x="266902" y="6581001"/>
            <a:ext cx="8907054" cy="276999"/>
          </a:xfrm>
          <a:prstGeom prst="rect">
            <a:avLst/>
          </a:prstGeom>
          <a:noFill/>
        </p:spPr>
        <p:txBody>
          <a:bodyPr wrap="none" rtlCol="0">
            <a:spAutoFit/>
          </a:bodyPr>
          <a:lstStyle/>
          <a:p>
            <a:pPr algn="r"/>
            <a:r>
              <a:rPr lang="en-GB" sz="1200" b="0" dirty="0" smtClean="0"/>
              <a:t>Grammar and diagram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sp>
        <p:nvSpPr>
          <p:cNvPr id="6" name="Rectangle 5"/>
          <p:cNvSpPr/>
          <p:nvPr/>
        </p:nvSpPr>
        <p:spPr>
          <a:xfrm>
            <a:off x="292653" y="2819400"/>
            <a:ext cx="2057400" cy="2139047"/>
          </a:xfrm>
          <a:prstGeom prst="rect">
            <a:avLst/>
          </a:prstGeom>
        </p:spPr>
        <p:txBody>
          <a:bodyPr wrap="square">
            <a:spAutoFit/>
          </a:bodyPr>
          <a:lstStyle/>
          <a:p>
            <a:pPr>
              <a:spcBef>
                <a:spcPts val="600"/>
              </a:spcBef>
            </a:pPr>
            <a:r>
              <a:rPr lang="en-GB" dirty="0" smtClean="0">
                <a:latin typeface="NimbusSanL-Regu"/>
              </a:rPr>
              <a:t>Grammar:</a:t>
            </a:r>
          </a:p>
          <a:p>
            <a:pPr marL="342900" indent="-342900">
              <a:spcBef>
                <a:spcPts val="600"/>
              </a:spcBef>
              <a:buFont typeface="+mj-lt"/>
              <a:buAutoNum type="arabicPeriod"/>
            </a:pPr>
            <a:r>
              <a:rPr lang="en-GB" b="0" dirty="0" smtClean="0">
                <a:latin typeface="NimbusSanL-Regu"/>
              </a:rPr>
              <a:t>S </a:t>
            </a:r>
            <a:r>
              <a:rPr lang="en-US" dirty="0">
                <a:latin typeface="Symbol" panose="05050102010706020507" pitchFamily="18" charset="2"/>
              </a:rPr>
              <a:t>®</a:t>
            </a:r>
            <a:r>
              <a:rPr lang="en-GB" b="0" dirty="0" smtClean="0">
                <a:latin typeface="CMSY10"/>
              </a:rPr>
              <a:t> </a:t>
            </a:r>
            <a:r>
              <a:rPr lang="en-GB" b="0" dirty="0" smtClean="0">
                <a:latin typeface="NimbusSanL-Regu"/>
              </a:rPr>
              <a:t>V = E</a:t>
            </a:r>
            <a:endParaRPr lang="en-GB" b="0" dirty="0">
              <a:latin typeface="NimbusSanL-Regu"/>
            </a:endParaRPr>
          </a:p>
          <a:p>
            <a:pPr marL="342900" indent="-342900">
              <a:spcBef>
                <a:spcPts val="600"/>
              </a:spcBef>
              <a:buFont typeface="+mj-lt"/>
              <a:buAutoNum type="arabicPeriod"/>
            </a:pPr>
            <a:r>
              <a:rPr lang="en-GB" b="0" dirty="0" smtClean="0">
                <a:latin typeface="NimbusSanL-Regu"/>
              </a:rPr>
              <a:t>S </a:t>
            </a:r>
            <a:r>
              <a:rPr lang="en-US" dirty="0">
                <a:latin typeface="Symbol" panose="05050102010706020507" pitchFamily="18" charset="2"/>
              </a:rPr>
              <a:t>® </a:t>
            </a:r>
            <a:r>
              <a:rPr lang="en-GB" b="0" dirty="0" smtClean="0">
                <a:latin typeface="NimbusSanL-Regu"/>
              </a:rPr>
              <a:t>id</a:t>
            </a:r>
            <a:endParaRPr lang="en-GB" b="0" dirty="0">
              <a:latin typeface="NimbusSanL-Regu"/>
            </a:endParaRPr>
          </a:p>
          <a:p>
            <a:pPr marL="342900" indent="-342900">
              <a:spcBef>
                <a:spcPts val="600"/>
              </a:spcBef>
              <a:buFont typeface="+mj-lt"/>
              <a:buAutoNum type="arabicPeriod"/>
            </a:pPr>
            <a:r>
              <a:rPr lang="en-GB" b="0" dirty="0" smtClean="0">
                <a:latin typeface="NimbusSanL-Regu"/>
              </a:rPr>
              <a:t>V </a:t>
            </a:r>
            <a:r>
              <a:rPr lang="en-US" dirty="0">
                <a:latin typeface="Symbol" panose="05050102010706020507" pitchFamily="18" charset="2"/>
              </a:rPr>
              <a:t>®</a:t>
            </a:r>
            <a:r>
              <a:rPr lang="en-GB" b="0" dirty="0" smtClean="0">
                <a:latin typeface="CMSY10"/>
              </a:rPr>
              <a:t> </a:t>
            </a:r>
            <a:r>
              <a:rPr lang="en-GB" b="0" dirty="0" smtClean="0">
                <a:latin typeface="NimbusSanL-Regu"/>
              </a:rPr>
              <a:t>id</a:t>
            </a:r>
            <a:endParaRPr lang="en-GB" b="0" dirty="0">
              <a:latin typeface="NimbusSanL-Regu"/>
            </a:endParaRPr>
          </a:p>
          <a:p>
            <a:pPr marL="342900" indent="-342900">
              <a:spcBef>
                <a:spcPts val="600"/>
              </a:spcBef>
              <a:buFont typeface="+mj-lt"/>
              <a:buAutoNum type="arabicPeriod"/>
            </a:pPr>
            <a:r>
              <a:rPr lang="en-GB" b="0" dirty="0" smtClean="0">
                <a:latin typeface="NimbusSanL-Regu"/>
              </a:rPr>
              <a:t>V </a:t>
            </a:r>
            <a:r>
              <a:rPr lang="en-US" dirty="0">
                <a:latin typeface="Symbol" panose="05050102010706020507" pitchFamily="18" charset="2"/>
              </a:rPr>
              <a:t>®</a:t>
            </a:r>
            <a:r>
              <a:rPr lang="en-GB" b="0" dirty="0" smtClean="0">
                <a:latin typeface="CMSY10"/>
              </a:rPr>
              <a:t> </a:t>
            </a:r>
            <a:r>
              <a:rPr lang="en-GB" b="0" dirty="0">
                <a:latin typeface="NimbusSanL-Regu"/>
              </a:rPr>
              <a:t>id ( E )</a:t>
            </a:r>
          </a:p>
          <a:p>
            <a:pPr marL="342900" indent="-342900">
              <a:spcBef>
                <a:spcPts val="600"/>
              </a:spcBef>
              <a:buFont typeface="+mj-lt"/>
              <a:buAutoNum type="arabicPeriod"/>
            </a:pPr>
            <a:r>
              <a:rPr lang="en-GB" b="0" dirty="0" smtClean="0">
                <a:latin typeface="NimbusSanL-Regu"/>
              </a:rPr>
              <a:t>E </a:t>
            </a:r>
            <a:r>
              <a:rPr lang="en-US" dirty="0">
                <a:latin typeface="Symbol" panose="05050102010706020507" pitchFamily="18" charset="2"/>
              </a:rPr>
              <a:t>®</a:t>
            </a:r>
            <a:r>
              <a:rPr lang="en-GB" b="0" dirty="0" smtClean="0">
                <a:latin typeface="CMSY10"/>
              </a:rPr>
              <a:t> </a:t>
            </a:r>
            <a:r>
              <a:rPr lang="en-GB" b="0" dirty="0" smtClean="0">
                <a:latin typeface="NimbusSanL-Regu"/>
              </a:rPr>
              <a:t>V</a:t>
            </a:r>
            <a:endParaRPr lang="en-GB" dirty="0"/>
          </a:p>
        </p:txBody>
      </p:sp>
      <p:sp>
        <p:nvSpPr>
          <p:cNvPr id="9" name="TextBox 8"/>
          <p:cNvSpPr txBox="1"/>
          <p:nvPr/>
        </p:nvSpPr>
        <p:spPr>
          <a:xfrm>
            <a:off x="1911719" y="1522214"/>
            <a:ext cx="6814686" cy="369332"/>
          </a:xfrm>
          <a:prstGeom prst="rect">
            <a:avLst/>
          </a:prstGeom>
          <a:noFill/>
        </p:spPr>
        <p:txBody>
          <a:bodyPr wrap="none" rtlCol="0">
            <a:spAutoFit/>
          </a:bodyPr>
          <a:lstStyle/>
          <a:p>
            <a:pPr>
              <a:spcBef>
                <a:spcPts val="600"/>
              </a:spcBef>
            </a:pPr>
            <a:r>
              <a:rPr lang="en-GB" dirty="0" smtClean="0"/>
              <a:t>SLR fails when follow sets are not distinct on the same state</a:t>
            </a:r>
          </a:p>
        </p:txBody>
      </p:sp>
      <p:graphicFrame>
        <p:nvGraphicFramePr>
          <p:cNvPr id="3" name="Table 2"/>
          <p:cNvGraphicFramePr>
            <a:graphicFrameLocks noGrp="1"/>
          </p:cNvGraphicFramePr>
          <p:nvPr>
            <p:extLst>
              <p:ext uri="{D42A27DB-BD31-4B8C-83A1-F6EECF244321}">
                <p14:modId xmlns:p14="http://schemas.microsoft.com/office/powerpoint/2010/main" val="781609429"/>
              </p:ext>
            </p:extLst>
          </p:nvPr>
        </p:nvGraphicFramePr>
        <p:xfrm>
          <a:off x="2057400" y="2077720"/>
          <a:ext cx="6096000" cy="1483360"/>
        </p:xfrm>
        <a:graphic>
          <a:graphicData uri="http://schemas.openxmlformats.org/drawingml/2006/table">
            <a:tbl>
              <a:tblPr firstRow="1" bandRow="1">
                <a:tableStyleId>{2D5ABB26-0587-4C30-8999-92F81FD0307C}</a:tableStyleId>
              </a:tblPr>
              <a:tblGrid>
                <a:gridCol w="2032000"/>
                <a:gridCol w="2032000"/>
                <a:gridCol w="2032000"/>
              </a:tblGrid>
              <a:tr h="370840">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smtClean="0"/>
                        <a:t>First</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dirty="0" smtClean="0"/>
                        <a:t>Follow</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GB" b="1" dirty="0" smtClean="0"/>
                        <a:t>S</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id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GB" b="1" dirty="0" smtClean="0"/>
                        <a:t>V</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id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GB" b="1" dirty="0" smtClean="0"/>
                        <a:t>E</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Id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Picture 10"/>
          <p:cNvPicPr>
            <a:picLocks noChangeAspect="1"/>
          </p:cNvPicPr>
          <p:nvPr/>
        </p:nvPicPr>
        <p:blipFill>
          <a:blip r:embed="rId3"/>
          <a:stretch>
            <a:fillRect/>
          </a:stretch>
        </p:blipFill>
        <p:spPr>
          <a:xfrm>
            <a:off x="2057400" y="3668693"/>
            <a:ext cx="6257925" cy="2438400"/>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5715000" y="4998968"/>
                <a:ext cx="3535864"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𝐹𝑜𝑙𝑙𝑜𝑤</m:t>
                      </m:r>
                      <m:d>
                        <m:dPr>
                          <m:ctrlPr>
                            <a:rPr lang="en-GB" b="0" i="1">
                              <a:latin typeface="Cambria Math" panose="02040503050406030204" pitchFamily="18" charset="0"/>
                            </a:rPr>
                          </m:ctrlPr>
                        </m:dPr>
                        <m:e>
                          <m:r>
                            <a:rPr lang="en-US" b="0" i="1" smtClean="0">
                              <a:latin typeface="Cambria Math" panose="02040503050406030204" pitchFamily="18" charset="0"/>
                            </a:rPr>
                            <m:t>𝑆</m:t>
                          </m:r>
                        </m:e>
                      </m:d>
                      <m:r>
                        <a:rPr lang="en-GB" b="0" i="0">
                          <a:latin typeface="Cambria Math" panose="02040503050406030204" pitchFamily="18" charset="0"/>
                        </a:rPr>
                        <m:t> ∩ </m:t>
                      </m:r>
                      <m:r>
                        <a:rPr lang="en-US" b="0" i="1" smtClean="0">
                          <a:latin typeface="Cambria Math" panose="02040503050406030204" pitchFamily="18" charset="0"/>
                        </a:rPr>
                        <m:t>𝐹𝑜𝑙𝑙𝑜𝑤</m:t>
                      </m:r>
                      <m:d>
                        <m:dPr>
                          <m:ctrlPr>
                            <a:rPr lang="en-GB" b="0" i="1">
                              <a:latin typeface="Cambria Math" panose="02040503050406030204" pitchFamily="18" charset="0"/>
                            </a:rPr>
                          </m:ctrlPr>
                        </m:dPr>
                        <m:e>
                          <m:r>
                            <a:rPr lang="en-US" b="0" i="1" smtClean="0">
                              <a:latin typeface="Cambria Math" panose="02040503050406030204" pitchFamily="18" charset="0"/>
                            </a:rPr>
                            <m:t>𝑉</m:t>
                          </m:r>
                        </m:e>
                      </m:d>
                      <m:r>
                        <a:rPr lang="en-GB" b="0" i="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0">
                          <a:latin typeface="Cambria Math" panose="02040503050406030204" pitchFamily="18" charset="0"/>
                        </a:rPr>
                        <m:t> </m:t>
                      </m:r>
                      <m:d>
                        <m:dPr>
                          <m:begChr m:val="{"/>
                          <m:endChr m:val="}"/>
                          <m:ctrlPr>
                            <a:rPr lang="en-GB" b="0" i="1" smtClean="0">
                              <a:latin typeface="Cambria Math" panose="02040503050406030204" pitchFamily="18" charset="0"/>
                            </a:rPr>
                          </m:ctrlPr>
                        </m:dPr>
                        <m:e>
                          <m:r>
                            <a:rPr lang="en-US" b="0" i="1" smtClean="0">
                              <a:latin typeface="Cambria Math" panose="02040503050406030204" pitchFamily="18" charset="0"/>
                            </a:rPr>
                            <m:t>$</m:t>
                          </m:r>
                        </m:e>
                      </m:d>
                    </m:oMath>
                  </m:oMathPara>
                </a14:m>
                <a:endParaRPr lang="en-GB" b="0" dirty="0"/>
              </a:p>
            </p:txBody>
          </p:sp>
        </mc:Choice>
        <mc:Fallback xmlns="">
          <p:sp>
            <p:nvSpPr>
              <p:cNvPr id="12" name="Rectangle 11"/>
              <p:cNvSpPr>
                <a:spLocks noRot="1" noChangeAspect="1" noMove="1" noResize="1" noEditPoints="1" noAdjustHandles="1" noChangeArrowheads="1" noChangeShapeType="1" noTextEdit="1"/>
              </p:cNvSpPr>
              <p:nvPr/>
            </p:nvSpPr>
            <p:spPr>
              <a:xfrm>
                <a:off x="5715000" y="4998968"/>
                <a:ext cx="3535864" cy="369332"/>
              </a:xfrm>
              <a:prstGeom prst="rect">
                <a:avLst/>
              </a:prstGeom>
              <a:blipFill rotWithShape="0">
                <a:blip r:embed="rId4"/>
                <a:stretch>
                  <a:fillRect b="-1639"/>
                </a:stretch>
              </a:blipFill>
            </p:spPr>
            <p:txBody>
              <a:bodyPr/>
              <a:lstStyle/>
              <a:p>
                <a:r>
                  <a:rPr lang="en-GB">
                    <a:noFill/>
                  </a:rPr>
                  <a:t> </a:t>
                </a:r>
              </a:p>
            </p:txBody>
          </p:sp>
        </mc:Fallback>
      </mc:AlternateContent>
      <p:sp>
        <p:nvSpPr>
          <p:cNvPr id="13" name="TextBox 12"/>
          <p:cNvSpPr txBox="1"/>
          <p:nvPr/>
        </p:nvSpPr>
        <p:spPr>
          <a:xfrm>
            <a:off x="5715000" y="5291247"/>
            <a:ext cx="2980303" cy="369332"/>
          </a:xfrm>
          <a:prstGeom prst="rect">
            <a:avLst/>
          </a:prstGeom>
          <a:noFill/>
        </p:spPr>
        <p:txBody>
          <a:bodyPr wrap="none" rtlCol="0">
            <a:spAutoFit/>
          </a:bodyPr>
          <a:lstStyle/>
          <a:p>
            <a:pPr>
              <a:spcBef>
                <a:spcPts val="600"/>
              </a:spcBef>
            </a:pPr>
            <a:r>
              <a:rPr lang="en-GB" dirty="0" smtClean="0"/>
              <a:t>Reduce - Reduce Conflict</a:t>
            </a:r>
          </a:p>
        </p:txBody>
      </p:sp>
    </p:spTree>
    <p:extLst>
      <p:ext uri="{BB962C8B-B14F-4D97-AF65-F5344CB8AC3E}">
        <p14:creationId xmlns:p14="http://schemas.microsoft.com/office/powerpoint/2010/main" val="1741553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LR(1) Items</a:t>
            </a:r>
            <a:endParaRPr lang="en-GB" sz="2000" b="1" dirty="0">
              <a:solidFill>
                <a:srgbClr val="3ECF29"/>
              </a:solidFill>
            </a:endParaRPr>
          </a:p>
        </p:txBody>
      </p:sp>
      <p:sp>
        <p:nvSpPr>
          <p:cNvPr id="10" name="TextBox 9"/>
          <p:cNvSpPr txBox="1"/>
          <p:nvPr/>
        </p:nvSpPr>
        <p:spPr>
          <a:xfrm>
            <a:off x="863219" y="6581001"/>
            <a:ext cx="8310737" cy="276999"/>
          </a:xfrm>
          <a:prstGeom prst="rect">
            <a:avLst/>
          </a:prstGeom>
          <a:noFill/>
        </p:spPr>
        <p:txBody>
          <a:bodyPr wrap="none" rtlCol="0">
            <a:spAutoFit/>
          </a:bodyPr>
          <a:lstStyle/>
          <a:p>
            <a:pPr algn="r"/>
            <a:r>
              <a:rPr lang="en-GB" sz="1200" b="0" dirty="0" smtClean="0"/>
              <a:t>Grammar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sp>
        <p:nvSpPr>
          <p:cNvPr id="6" name="Rectangle 5"/>
          <p:cNvSpPr/>
          <p:nvPr/>
        </p:nvSpPr>
        <p:spPr>
          <a:xfrm>
            <a:off x="292653" y="2819400"/>
            <a:ext cx="2057400" cy="2139047"/>
          </a:xfrm>
          <a:prstGeom prst="rect">
            <a:avLst/>
          </a:prstGeom>
        </p:spPr>
        <p:txBody>
          <a:bodyPr wrap="square">
            <a:spAutoFit/>
          </a:bodyPr>
          <a:lstStyle/>
          <a:p>
            <a:pPr>
              <a:spcBef>
                <a:spcPts val="600"/>
              </a:spcBef>
            </a:pPr>
            <a:r>
              <a:rPr lang="en-GB" dirty="0" smtClean="0">
                <a:latin typeface="NimbusSanL-Regu"/>
              </a:rPr>
              <a:t>Grammar:</a:t>
            </a:r>
          </a:p>
          <a:p>
            <a:pPr marL="342900" indent="-342900">
              <a:spcBef>
                <a:spcPts val="600"/>
              </a:spcBef>
              <a:buFont typeface="+mj-lt"/>
              <a:buAutoNum type="arabicPeriod"/>
            </a:pPr>
            <a:r>
              <a:rPr lang="en-GB" b="0" dirty="0" smtClean="0">
                <a:latin typeface="NimbusSanL-Regu"/>
              </a:rPr>
              <a:t>S </a:t>
            </a:r>
            <a:r>
              <a:rPr lang="en-US" dirty="0">
                <a:latin typeface="Symbol" panose="05050102010706020507" pitchFamily="18" charset="2"/>
              </a:rPr>
              <a:t>®</a:t>
            </a:r>
            <a:r>
              <a:rPr lang="en-GB" b="0" dirty="0" smtClean="0">
                <a:latin typeface="CMSY10"/>
              </a:rPr>
              <a:t> </a:t>
            </a:r>
            <a:r>
              <a:rPr lang="en-GB" b="0" dirty="0" smtClean="0">
                <a:latin typeface="NimbusSanL-Regu"/>
              </a:rPr>
              <a:t>V = E</a:t>
            </a:r>
            <a:endParaRPr lang="en-GB" b="0" dirty="0">
              <a:latin typeface="NimbusSanL-Regu"/>
            </a:endParaRPr>
          </a:p>
          <a:p>
            <a:pPr marL="342900" indent="-342900">
              <a:spcBef>
                <a:spcPts val="600"/>
              </a:spcBef>
              <a:buFont typeface="+mj-lt"/>
              <a:buAutoNum type="arabicPeriod"/>
            </a:pPr>
            <a:r>
              <a:rPr lang="en-GB" b="0" dirty="0" smtClean="0">
                <a:latin typeface="NimbusSanL-Regu"/>
              </a:rPr>
              <a:t>S </a:t>
            </a:r>
            <a:r>
              <a:rPr lang="en-US" dirty="0">
                <a:latin typeface="Symbol" panose="05050102010706020507" pitchFamily="18" charset="2"/>
              </a:rPr>
              <a:t>® </a:t>
            </a:r>
            <a:r>
              <a:rPr lang="en-GB" b="0" dirty="0" smtClean="0">
                <a:latin typeface="NimbusSanL-Regu"/>
              </a:rPr>
              <a:t>id</a:t>
            </a:r>
            <a:endParaRPr lang="en-GB" b="0" dirty="0">
              <a:latin typeface="NimbusSanL-Regu"/>
            </a:endParaRPr>
          </a:p>
          <a:p>
            <a:pPr marL="342900" indent="-342900">
              <a:spcBef>
                <a:spcPts val="600"/>
              </a:spcBef>
              <a:buFont typeface="+mj-lt"/>
              <a:buAutoNum type="arabicPeriod"/>
            </a:pPr>
            <a:r>
              <a:rPr lang="en-GB" b="0" dirty="0" smtClean="0">
                <a:latin typeface="NimbusSanL-Regu"/>
              </a:rPr>
              <a:t>V </a:t>
            </a:r>
            <a:r>
              <a:rPr lang="en-US" dirty="0">
                <a:latin typeface="Symbol" panose="05050102010706020507" pitchFamily="18" charset="2"/>
              </a:rPr>
              <a:t>®</a:t>
            </a:r>
            <a:r>
              <a:rPr lang="en-GB" b="0" dirty="0" smtClean="0">
                <a:latin typeface="CMSY10"/>
              </a:rPr>
              <a:t> </a:t>
            </a:r>
            <a:r>
              <a:rPr lang="en-GB" b="0" dirty="0" smtClean="0">
                <a:latin typeface="NimbusSanL-Regu"/>
              </a:rPr>
              <a:t>id</a:t>
            </a:r>
            <a:endParaRPr lang="en-GB" b="0" dirty="0">
              <a:latin typeface="NimbusSanL-Regu"/>
            </a:endParaRPr>
          </a:p>
          <a:p>
            <a:pPr marL="342900" indent="-342900">
              <a:spcBef>
                <a:spcPts val="600"/>
              </a:spcBef>
              <a:buFont typeface="+mj-lt"/>
              <a:buAutoNum type="arabicPeriod"/>
            </a:pPr>
            <a:r>
              <a:rPr lang="en-GB" b="0" dirty="0" smtClean="0">
                <a:latin typeface="NimbusSanL-Regu"/>
              </a:rPr>
              <a:t>V </a:t>
            </a:r>
            <a:r>
              <a:rPr lang="en-US" dirty="0">
                <a:latin typeface="Symbol" panose="05050102010706020507" pitchFamily="18" charset="2"/>
              </a:rPr>
              <a:t>®</a:t>
            </a:r>
            <a:r>
              <a:rPr lang="en-GB" b="0" dirty="0" smtClean="0">
                <a:latin typeface="CMSY10"/>
              </a:rPr>
              <a:t> </a:t>
            </a:r>
            <a:r>
              <a:rPr lang="en-GB" b="0" dirty="0">
                <a:latin typeface="NimbusSanL-Regu"/>
              </a:rPr>
              <a:t>id ( E )</a:t>
            </a:r>
          </a:p>
          <a:p>
            <a:pPr marL="342900" indent="-342900">
              <a:spcBef>
                <a:spcPts val="600"/>
              </a:spcBef>
              <a:buFont typeface="+mj-lt"/>
              <a:buAutoNum type="arabicPeriod"/>
            </a:pPr>
            <a:r>
              <a:rPr lang="en-GB" b="0" dirty="0" smtClean="0">
                <a:latin typeface="NimbusSanL-Regu"/>
              </a:rPr>
              <a:t>E </a:t>
            </a:r>
            <a:r>
              <a:rPr lang="en-US" dirty="0">
                <a:latin typeface="Symbol" panose="05050102010706020507" pitchFamily="18" charset="2"/>
              </a:rPr>
              <a:t>®</a:t>
            </a:r>
            <a:r>
              <a:rPr lang="en-GB" b="0" dirty="0" smtClean="0">
                <a:latin typeface="CMSY10"/>
              </a:rPr>
              <a:t> </a:t>
            </a:r>
            <a:r>
              <a:rPr lang="en-GB" b="0" dirty="0" smtClean="0">
                <a:latin typeface="NimbusSanL-Regu"/>
              </a:rPr>
              <a:t>V</a:t>
            </a:r>
            <a:endParaRPr lang="en-GB" dirty="0"/>
          </a:p>
        </p:txBody>
      </p:sp>
      <p:sp>
        <p:nvSpPr>
          <p:cNvPr id="9" name="TextBox 8"/>
          <p:cNvSpPr txBox="1"/>
          <p:nvPr/>
        </p:nvSpPr>
        <p:spPr>
          <a:xfrm>
            <a:off x="2405246" y="1616725"/>
            <a:ext cx="5784481" cy="3554819"/>
          </a:xfrm>
          <a:prstGeom prst="rect">
            <a:avLst/>
          </a:prstGeom>
          <a:noFill/>
        </p:spPr>
        <p:txBody>
          <a:bodyPr wrap="square" rtlCol="0">
            <a:spAutoFit/>
          </a:bodyPr>
          <a:lstStyle/>
          <a:p>
            <a:pPr>
              <a:spcBef>
                <a:spcPts val="600"/>
              </a:spcBef>
            </a:pPr>
            <a:r>
              <a:rPr lang="en-GB" dirty="0" smtClean="0"/>
              <a:t>Canonical Form</a:t>
            </a:r>
          </a:p>
          <a:p>
            <a:pPr>
              <a:spcBef>
                <a:spcPts val="600"/>
              </a:spcBef>
            </a:pPr>
            <a:r>
              <a:rPr lang="en-GB" b="0" dirty="0" smtClean="0"/>
              <a:t>Like LR(0), Augmented by </a:t>
            </a:r>
            <a:r>
              <a:rPr lang="en-GB" b="0" dirty="0" err="1" smtClean="0"/>
              <a:t>Lookahead</a:t>
            </a:r>
            <a:endParaRPr lang="en-GB" b="0" dirty="0" smtClean="0"/>
          </a:p>
          <a:p>
            <a:pPr>
              <a:spcBef>
                <a:spcPts val="600"/>
              </a:spcBef>
            </a:pPr>
            <a:endParaRPr lang="en-US" b="0" dirty="0" smtClean="0"/>
          </a:p>
          <a:p>
            <a:pPr>
              <a:spcBef>
                <a:spcPts val="600"/>
              </a:spcBef>
            </a:pPr>
            <a:endParaRPr lang="en-US" b="0" dirty="0"/>
          </a:p>
          <a:p>
            <a:pPr>
              <a:spcBef>
                <a:spcPts val="600"/>
              </a:spcBef>
            </a:pPr>
            <a:endParaRPr lang="en-GB" b="0" dirty="0"/>
          </a:p>
          <a:p>
            <a:pPr>
              <a:spcBef>
                <a:spcPts val="600"/>
              </a:spcBef>
            </a:pPr>
            <a:r>
              <a:rPr lang="en-GB" dirty="0" smtClean="0"/>
              <a:t>Writing </a:t>
            </a:r>
            <a:r>
              <a:rPr lang="en-GB" dirty="0" err="1" smtClean="0"/>
              <a:t>Lookahead</a:t>
            </a:r>
            <a:r>
              <a:rPr lang="en-GB" dirty="0" smtClean="0"/>
              <a:t> for Each Item in State</a:t>
            </a:r>
          </a:p>
          <a:p>
            <a:pPr>
              <a:spcBef>
                <a:spcPts val="600"/>
              </a:spcBef>
            </a:pPr>
            <a:r>
              <a:rPr lang="en-GB" b="0" dirty="0" smtClean="0"/>
              <a:t>In case A</a:t>
            </a:r>
            <a:r>
              <a:rPr lang="en-GB" dirty="0" smtClean="0"/>
              <a:t> </a:t>
            </a:r>
            <a:r>
              <a:rPr lang="en-US" dirty="0">
                <a:latin typeface="Symbol" panose="05050102010706020507" pitchFamily="18" charset="2"/>
              </a:rPr>
              <a:t>®</a:t>
            </a:r>
            <a:r>
              <a:rPr lang="en-GB" b="0" dirty="0">
                <a:latin typeface="CMSY10"/>
              </a:rPr>
              <a:t> </a:t>
            </a:r>
            <a:r>
              <a:rPr lang="en-GB" b="0" dirty="0" smtClean="0">
                <a:latin typeface="CMSY10"/>
              </a:rPr>
              <a:t> </a:t>
            </a:r>
            <a:r>
              <a:rPr lang="el-GR" b="0" dirty="0" smtClean="0">
                <a:latin typeface="CMSY10"/>
              </a:rPr>
              <a:t>α</a:t>
            </a:r>
            <a:r>
              <a:rPr lang="en-GB" b="0" dirty="0" smtClean="0">
                <a:latin typeface="CMSY10"/>
              </a:rPr>
              <a:t> . B, {L} create </a:t>
            </a:r>
            <a:r>
              <a:rPr lang="en-US" b="0" dirty="0" smtClean="0"/>
              <a:t>B</a:t>
            </a:r>
            <a:r>
              <a:rPr lang="en-US" dirty="0" smtClean="0"/>
              <a:t> </a:t>
            </a:r>
            <a:r>
              <a:rPr lang="en-US" dirty="0">
                <a:latin typeface="Symbol" panose="05050102010706020507" pitchFamily="18" charset="2"/>
              </a:rPr>
              <a:t>®</a:t>
            </a:r>
            <a:r>
              <a:rPr lang="en-GB" b="0" dirty="0">
                <a:latin typeface="CMSY10"/>
              </a:rPr>
              <a:t> </a:t>
            </a:r>
            <a:r>
              <a:rPr lang="en-GB" b="0" dirty="0" smtClean="0">
                <a:latin typeface="CMSY10"/>
              </a:rPr>
              <a:t>. </a:t>
            </a:r>
            <a:r>
              <a:rPr lang="el-GR" b="0" dirty="0" smtClean="0">
                <a:latin typeface="CMSY10"/>
              </a:rPr>
              <a:t>γ</a:t>
            </a:r>
            <a:r>
              <a:rPr lang="en-GB" b="0" dirty="0" smtClean="0">
                <a:latin typeface="CMSY10"/>
              </a:rPr>
              <a:t>, {L}</a:t>
            </a:r>
          </a:p>
          <a:p>
            <a:pPr>
              <a:spcBef>
                <a:spcPts val="600"/>
              </a:spcBef>
            </a:pPr>
            <a:r>
              <a:rPr lang="en-US" b="0" dirty="0" smtClean="0">
                <a:latin typeface="CMSY10"/>
              </a:rPr>
              <a:t>In case </a:t>
            </a:r>
            <a:r>
              <a:rPr lang="en-GB" b="0" dirty="0"/>
              <a:t>A</a:t>
            </a:r>
            <a:r>
              <a:rPr lang="en-GB" dirty="0"/>
              <a:t> </a:t>
            </a:r>
            <a:r>
              <a:rPr lang="en-US" dirty="0">
                <a:latin typeface="Symbol" panose="05050102010706020507" pitchFamily="18" charset="2"/>
              </a:rPr>
              <a:t>®</a:t>
            </a:r>
            <a:r>
              <a:rPr lang="en-GB" b="0" dirty="0">
                <a:latin typeface="CMSY10"/>
              </a:rPr>
              <a:t>  </a:t>
            </a:r>
            <a:r>
              <a:rPr lang="el-GR" b="0" dirty="0">
                <a:latin typeface="CMSY10"/>
              </a:rPr>
              <a:t>α</a:t>
            </a:r>
            <a:r>
              <a:rPr lang="en-GB" b="0" dirty="0">
                <a:latin typeface="CMSY10"/>
              </a:rPr>
              <a:t> . </a:t>
            </a:r>
            <a:r>
              <a:rPr lang="en-GB" b="0" dirty="0" smtClean="0">
                <a:latin typeface="CMSY10"/>
              </a:rPr>
              <a:t>B</a:t>
            </a:r>
            <a:r>
              <a:rPr lang="en-GB" b="0" dirty="0">
                <a:latin typeface="CMSY10"/>
              </a:rPr>
              <a:t> </a:t>
            </a:r>
            <a:r>
              <a:rPr lang="el-GR" b="0" dirty="0" smtClean="0">
                <a:latin typeface="CMSY10"/>
              </a:rPr>
              <a:t>β</a:t>
            </a:r>
            <a:r>
              <a:rPr lang="en-GB" b="0" dirty="0" smtClean="0">
                <a:latin typeface="CMSY10"/>
              </a:rPr>
              <a:t>, </a:t>
            </a:r>
            <a:r>
              <a:rPr lang="en-GB" b="0" dirty="0">
                <a:latin typeface="CMSY10"/>
              </a:rPr>
              <a:t>{L}</a:t>
            </a:r>
            <a:r>
              <a:rPr lang="en-GB" b="0" dirty="0" smtClean="0">
                <a:latin typeface="CMSY10"/>
              </a:rPr>
              <a:t> </a:t>
            </a:r>
            <a:endParaRPr lang="tr-TR" b="0" dirty="0" smtClean="0">
              <a:latin typeface="CMSY10"/>
            </a:endParaRPr>
          </a:p>
          <a:p>
            <a:pPr>
              <a:spcBef>
                <a:spcPts val="600"/>
              </a:spcBef>
            </a:pPr>
            <a:r>
              <a:rPr lang="tr-TR" b="0" dirty="0">
                <a:latin typeface="CMSY10"/>
              </a:rPr>
              <a:t>	</a:t>
            </a:r>
            <a:r>
              <a:rPr lang="tr-TR" b="0" dirty="0" err="1" smtClean="0">
                <a:latin typeface="CMSY10"/>
              </a:rPr>
              <a:t>create</a:t>
            </a:r>
            <a:r>
              <a:rPr lang="tr-TR" b="0" dirty="0" smtClean="0">
                <a:latin typeface="CMSY10"/>
              </a:rPr>
              <a:t> </a:t>
            </a:r>
            <a:r>
              <a:rPr lang="en-US" b="0" dirty="0"/>
              <a:t>B</a:t>
            </a:r>
            <a:r>
              <a:rPr lang="en-US" dirty="0"/>
              <a:t> </a:t>
            </a:r>
            <a:r>
              <a:rPr lang="en-US" dirty="0">
                <a:latin typeface="Symbol" panose="05050102010706020507" pitchFamily="18" charset="2"/>
              </a:rPr>
              <a:t>®</a:t>
            </a:r>
            <a:r>
              <a:rPr lang="en-GB" b="0" dirty="0">
                <a:latin typeface="CMSY10"/>
              </a:rPr>
              <a:t> . </a:t>
            </a:r>
            <a:r>
              <a:rPr lang="el-GR" b="0" dirty="0">
                <a:latin typeface="CMSY10"/>
              </a:rPr>
              <a:t>γ</a:t>
            </a:r>
            <a:r>
              <a:rPr lang="en-GB" b="0" dirty="0">
                <a:latin typeface="CMSY10"/>
              </a:rPr>
              <a:t>, </a:t>
            </a:r>
            <a:r>
              <a:rPr lang="tr-TR" b="0" dirty="0" smtClean="0">
                <a:latin typeface="CMSY10"/>
              </a:rPr>
              <a:t>First(</a:t>
            </a:r>
            <a:r>
              <a:rPr lang="el-GR" b="0" dirty="0">
                <a:latin typeface="CMSY10"/>
              </a:rPr>
              <a:t>β</a:t>
            </a:r>
            <a:r>
              <a:rPr lang="tr-TR" b="0" dirty="0" smtClean="0">
                <a:latin typeface="CMSY10"/>
              </a:rPr>
              <a:t>) </a:t>
            </a:r>
            <a:r>
              <a:rPr lang="tr-TR" b="0" dirty="0" err="1" smtClean="0">
                <a:latin typeface="CMSY10"/>
              </a:rPr>
              <a:t>if</a:t>
            </a:r>
            <a:r>
              <a:rPr lang="tr-TR" b="0" dirty="0" smtClean="0">
                <a:latin typeface="CMSY10"/>
              </a:rPr>
              <a:t> </a:t>
            </a:r>
            <a:r>
              <a:rPr lang="el-GR" b="0" dirty="0" smtClean="0">
                <a:latin typeface="CMSY10"/>
              </a:rPr>
              <a:t>β</a:t>
            </a:r>
            <a:r>
              <a:rPr lang="tr-TR" b="0" dirty="0" smtClean="0">
                <a:latin typeface="CMSY10"/>
              </a:rPr>
              <a:t> </a:t>
            </a:r>
            <a:r>
              <a:rPr lang="tr-TR" b="0" dirty="0" err="1" smtClean="0">
                <a:latin typeface="CMSY10"/>
              </a:rPr>
              <a:t>cannot</a:t>
            </a:r>
            <a:r>
              <a:rPr lang="tr-TR" b="0" dirty="0" smtClean="0">
                <a:latin typeface="CMSY10"/>
              </a:rPr>
              <a:t> be </a:t>
            </a:r>
            <a:r>
              <a:rPr lang="el-GR" b="0" dirty="0" smtClean="0">
                <a:latin typeface="CMSY10"/>
              </a:rPr>
              <a:t>ε</a:t>
            </a:r>
            <a:endParaRPr lang="tr-TR" b="0" dirty="0" smtClean="0">
              <a:latin typeface="CMSY10"/>
            </a:endParaRPr>
          </a:p>
          <a:p>
            <a:pPr>
              <a:spcBef>
                <a:spcPts val="600"/>
              </a:spcBef>
            </a:pPr>
            <a:r>
              <a:rPr lang="tr-TR" b="0" dirty="0">
                <a:latin typeface="CMSY10"/>
              </a:rPr>
              <a:t>	</a:t>
            </a:r>
            <a:r>
              <a:rPr lang="tr-TR" b="0" dirty="0" err="1" smtClean="0">
                <a:latin typeface="CMSY10"/>
              </a:rPr>
              <a:t>create</a:t>
            </a:r>
            <a:r>
              <a:rPr lang="tr-TR" b="0" dirty="0" smtClean="0">
                <a:latin typeface="CMSY10"/>
              </a:rPr>
              <a:t> </a:t>
            </a:r>
            <a:r>
              <a:rPr lang="en-US" b="0" dirty="0"/>
              <a:t>B</a:t>
            </a:r>
            <a:r>
              <a:rPr lang="en-US" dirty="0"/>
              <a:t> </a:t>
            </a:r>
            <a:r>
              <a:rPr lang="en-US" dirty="0">
                <a:latin typeface="Symbol" panose="05050102010706020507" pitchFamily="18" charset="2"/>
              </a:rPr>
              <a:t>®</a:t>
            </a:r>
            <a:r>
              <a:rPr lang="en-GB" b="0" dirty="0">
                <a:latin typeface="CMSY10"/>
              </a:rPr>
              <a:t> . </a:t>
            </a:r>
            <a:r>
              <a:rPr lang="el-GR" b="0" dirty="0">
                <a:latin typeface="CMSY10"/>
              </a:rPr>
              <a:t>γ</a:t>
            </a:r>
            <a:r>
              <a:rPr lang="en-GB" b="0" dirty="0">
                <a:latin typeface="CMSY10"/>
              </a:rPr>
              <a:t>, </a:t>
            </a:r>
            <a:r>
              <a:rPr lang="tr-TR" b="0" dirty="0">
                <a:latin typeface="CMSY10"/>
              </a:rPr>
              <a:t>First(</a:t>
            </a:r>
            <a:r>
              <a:rPr lang="el-GR" b="0" dirty="0">
                <a:latin typeface="CMSY10"/>
              </a:rPr>
              <a:t>β</a:t>
            </a:r>
            <a:r>
              <a:rPr lang="tr-TR" b="0" dirty="0" smtClean="0">
                <a:latin typeface="CMSY10"/>
              </a:rPr>
              <a:t>) U {L} </a:t>
            </a:r>
            <a:r>
              <a:rPr lang="tr-TR" b="0" dirty="0" err="1">
                <a:latin typeface="CMSY10"/>
              </a:rPr>
              <a:t>if</a:t>
            </a:r>
            <a:r>
              <a:rPr lang="tr-TR" b="0" dirty="0">
                <a:latin typeface="CMSY10"/>
              </a:rPr>
              <a:t> </a:t>
            </a:r>
            <a:r>
              <a:rPr lang="el-GR" b="0" dirty="0">
                <a:latin typeface="CMSY10"/>
              </a:rPr>
              <a:t>β</a:t>
            </a:r>
            <a:r>
              <a:rPr lang="tr-TR" b="0" dirty="0">
                <a:latin typeface="CMSY10"/>
              </a:rPr>
              <a:t> </a:t>
            </a:r>
            <a:r>
              <a:rPr lang="tr-TR" b="0" dirty="0" smtClean="0">
                <a:latin typeface="CMSY10"/>
              </a:rPr>
              <a:t>can be</a:t>
            </a:r>
            <a:r>
              <a:rPr lang="el-GR" b="0" dirty="0" smtClean="0">
                <a:latin typeface="CMSY10"/>
              </a:rPr>
              <a:t> ε</a:t>
            </a:r>
            <a:r>
              <a:rPr lang="tr-TR" b="0" dirty="0" smtClean="0">
                <a:latin typeface="CMSY10"/>
              </a:rPr>
              <a:t>  </a:t>
            </a:r>
            <a:endParaRPr lang="en-GB" b="0" dirty="0">
              <a:latin typeface="CMSY10"/>
            </a:endParaRPr>
          </a:p>
        </p:txBody>
      </p:sp>
    </p:spTree>
    <p:extLst>
      <p:ext uri="{BB962C8B-B14F-4D97-AF65-F5344CB8AC3E}">
        <p14:creationId xmlns:p14="http://schemas.microsoft.com/office/powerpoint/2010/main" val="3381256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LR(1) Items</a:t>
            </a:r>
            <a:endParaRPr lang="en-GB" sz="2000" b="1" dirty="0">
              <a:solidFill>
                <a:srgbClr val="3ECF29"/>
              </a:solidFill>
            </a:endParaRPr>
          </a:p>
        </p:txBody>
      </p:sp>
      <p:sp>
        <p:nvSpPr>
          <p:cNvPr id="10" name="TextBox 9"/>
          <p:cNvSpPr txBox="1"/>
          <p:nvPr/>
        </p:nvSpPr>
        <p:spPr>
          <a:xfrm>
            <a:off x="266902" y="6581001"/>
            <a:ext cx="8907054" cy="276999"/>
          </a:xfrm>
          <a:prstGeom prst="rect">
            <a:avLst/>
          </a:prstGeom>
          <a:noFill/>
        </p:spPr>
        <p:txBody>
          <a:bodyPr wrap="none" rtlCol="0">
            <a:spAutoFit/>
          </a:bodyPr>
          <a:lstStyle/>
          <a:p>
            <a:pPr algn="r"/>
            <a:r>
              <a:rPr lang="en-GB" sz="1200" b="0" dirty="0" smtClean="0"/>
              <a:t>Grammar and diagram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sp>
        <p:nvSpPr>
          <p:cNvPr id="9" name="TextBox 8"/>
          <p:cNvSpPr txBox="1"/>
          <p:nvPr/>
        </p:nvSpPr>
        <p:spPr>
          <a:xfrm>
            <a:off x="2329046" y="1616725"/>
            <a:ext cx="4833754" cy="4616648"/>
          </a:xfrm>
          <a:prstGeom prst="rect">
            <a:avLst/>
          </a:prstGeom>
          <a:noFill/>
        </p:spPr>
        <p:txBody>
          <a:bodyPr wrap="square" rtlCol="0">
            <a:spAutoFit/>
          </a:bodyPr>
          <a:lstStyle/>
          <a:p>
            <a:pPr>
              <a:spcBef>
                <a:spcPts val="600"/>
              </a:spcBef>
            </a:pPr>
            <a:r>
              <a:rPr lang="en-GB" dirty="0" smtClean="0"/>
              <a:t>Example Case for P (State 0)</a:t>
            </a:r>
          </a:p>
          <a:p>
            <a:pPr>
              <a:spcBef>
                <a:spcPts val="600"/>
              </a:spcBef>
            </a:pPr>
            <a:r>
              <a:rPr lang="en-US" b="0" dirty="0" smtClean="0"/>
              <a:t>As kernel item add (1) </a:t>
            </a:r>
            <a:r>
              <a:rPr lang="en-GB" b="0" dirty="0" smtClean="0">
                <a:latin typeface="NimbusSanL-Regu"/>
              </a:rPr>
              <a:t>P </a:t>
            </a:r>
            <a:r>
              <a:rPr lang="en-US" dirty="0">
                <a:latin typeface="Symbol" panose="05050102010706020507" pitchFamily="18" charset="2"/>
              </a:rPr>
              <a:t>®</a:t>
            </a:r>
            <a:r>
              <a:rPr lang="en-GB" b="0" dirty="0">
                <a:latin typeface="CMSY10"/>
              </a:rPr>
              <a:t> </a:t>
            </a:r>
            <a:r>
              <a:rPr lang="en-GB" b="0" dirty="0" smtClean="0">
                <a:solidFill>
                  <a:srgbClr val="FF0000"/>
                </a:solidFill>
                <a:latin typeface="CMSY10"/>
              </a:rPr>
              <a:t>. </a:t>
            </a:r>
            <a:r>
              <a:rPr lang="en-GB" b="0" dirty="0" smtClean="0">
                <a:solidFill>
                  <a:srgbClr val="FF0000"/>
                </a:solidFill>
                <a:latin typeface="NimbusSanL-Regu"/>
              </a:rPr>
              <a:t>E</a:t>
            </a:r>
            <a:r>
              <a:rPr lang="en-GB" b="0" dirty="0" smtClean="0">
                <a:latin typeface="NimbusSanL-Regu"/>
              </a:rPr>
              <a:t>, {$}</a:t>
            </a:r>
          </a:p>
          <a:p>
            <a:pPr>
              <a:spcBef>
                <a:spcPts val="600"/>
              </a:spcBef>
            </a:pPr>
            <a:r>
              <a:rPr lang="en-US" b="0" dirty="0" smtClean="0">
                <a:latin typeface="NimbusSanL-Regu"/>
              </a:rPr>
              <a:t>Using (1) add (2) </a:t>
            </a:r>
            <a:r>
              <a:rPr lang="en-GB" b="0" dirty="0" smtClean="0">
                <a:latin typeface="NimbusSanL-Regu"/>
              </a:rPr>
              <a:t>E </a:t>
            </a:r>
            <a:r>
              <a:rPr lang="en-US" dirty="0">
                <a:latin typeface="Symbol" panose="05050102010706020507" pitchFamily="18" charset="2"/>
              </a:rPr>
              <a:t>® </a:t>
            </a:r>
            <a:r>
              <a:rPr lang="en-US" dirty="0" smtClean="0">
                <a:solidFill>
                  <a:srgbClr val="FF0000"/>
                </a:solidFill>
                <a:latin typeface="Symbol" panose="05050102010706020507" pitchFamily="18" charset="2"/>
              </a:rPr>
              <a:t>. </a:t>
            </a:r>
            <a:r>
              <a:rPr lang="en-GB" b="0" dirty="0" smtClean="0">
                <a:solidFill>
                  <a:srgbClr val="FF0000"/>
                </a:solidFill>
                <a:latin typeface="NimbusSanL-Regu"/>
              </a:rPr>
              <a:t>E</a:t>
            </a:r>
            <a:r>
              <a:rPr lang="en-GB" b="0" dirty="0" smtClean="0">
                <a:latin typeface="NimbusSanL-Regu"/>
              </a:rPr>
              <a:t> </a:t>
            </a:r>
            <a:r>
              <a:rPr lang="en-GB" b="0" dirty="0">
                <a:latin typeface="NimbusSanL-Regu"/>
              </a:rPr>
              <a:t>+ </a:t>
            </a:r>
            <a:r>
              <a:rPr lang="en-GB" b="0" dirty="0" smtClean="0">
                <a:latin typeface="NimbusSanL-Regu"/>
              </a:rPr>
              <a:t>T, {$}</a:t>
            </a:r>
          </a:p>
          <a:p>
            <a:pPr>
              <a:spcBef>
                <a:spcPts val="600"/>
              </a:spcBef>
            </a:pPr>
            <a:r>
              <a:rPr lang="en-US" b="0" dirty="0" smtClean="0">
                <a:latin typeface="NimbusSanL-Regu"/>
              </a:rPr>
              <a:t>Using (1) add (3) </a:t>
            </a:r>
            <a:r>
              <a:rPr lang="en-GB" b="0" dirty="0" smtClean="0">
                <a:latin typeface="NimbusSanL-Regu"/>
              </a:rPr>
              <a:t>E </a:t>
            </a:r>
            <a:r>
              <a:rPr lang="en-US" dirty="0">
                <a:latin typeface="Symbol" panose="05050102010706020507" pitchFamily="18" charset="2"/>
              </a:rPr>
              <a:t>®</a:t>
            </a:r>
            <a:r>
              <a:rPr lang="en-GB" b="0" dirty="0">
                <a:latin typeface="CMSY10"/>
              </a:rPr>
              <a:t> </a:t>
            </a:r>
            <a:r>
              <a:rPr lang="en-GB" b="0" dirty="0" smtClean="0">
                <a:solidFill>
                  <a:srgbClr val="FF0000"/>
                </a:solidFill>
                <a:latin typeface="CMSY10"/>
              </a:rPr>
              <a:t>. </a:t>
            </a:r>
            <a:r>
              <a:rPr lang="en-GB" b="0" dirty="0" smtClean="0">
                <a:solidFill>
                  <a:srgbClr val="FF0000"/>
                </a:solidFill>
                <a:latin typeface="NimbusSanL-Regu"/>
              </a:rPr>
              <a:t>T</a:t>
            </a:r>
            <a:r>
              <a:rPr lang="en-GB" b="0" dirty="0" smtClean="0">
                <a:latin typeface="NimbusSanL-Regu"/>
              </a:rPr>
              <a:t>, {$}</a:t>
            </a:r>
          </a:p>
          <a:p>
            <a:pPr>
              <a:spcBef>
                <a:spcPts val="600"/>
              </a:spcBef>
            </a:pPr>
            <a:r>
              <a:rPr lang="en-US" b="0" dirty="0" smtClean="0">
                <a:latin typeface="NimbusSanL-Regu"/>
              </a:rPr>
              <a:t>Using (2) add (4) </a:t>
            </a:r>
            <a:r>
              <a:rPr lang="en-GB" b="0" dirty="0">
                <a:latin typeface="NimbusSanL-Regu"/>
              </a:rPr>
              <a:t>E </a:t>
            </a:r>
            <a:r>
              <a:rPr lang="en-US" dirty="0">
                <a:latin typeface="Symbol" panose="05050102010706020507" pitchFamily="18" charset="2"/>
              </a:rPr>
              <a:t>® </a:t>
            </a:r>
            <a:r>
              <a:rPr lang="en-US" dirty="0">
                <a:solidFill>
                  <a:srgbClr val="FF0000"/>
                </a:solidFill>
                <a:latin typeface="Symbol" panose="05050102010706020507" pitchFamily="18" charset="2"/>
              </a:rPr>
              <a:t>. </a:t>
            </a:r>
            <a:r>
              <a:rPr lang="en-GB" b="0" dirty="0">
                <a:solidFill>
                  <a:srgbClr val="FF0000"/>
                </a:solidFill>
                <a:latin typeface="NimbusSanL-Regu"/>
              </a:rPr>
              <a:t>E</a:t>
            </a:r>
            <a:r>
              <a:rPr lang="en-GB" b="0" dirty="0">
                <a:latin typeface="NimbusSanL-Regu"/>
              </a:rPr>
              <a:t> + T, </a:t>
            </a:r>
            <a:r>
              <a:rPr lang="en-GB" b="0" dirty="0" smtClean="0">
                <a:latin typeface="NimbusSanL-Regu"/>
              </a:rPr>
              <a:t>{+}</a:t>
            </a:r>
          </a:p>
          <a:p>
            <a:pPr>
              <a:spcBef>
                <a:spcPts val="600"/>
              </a:spcBef>
            </a:pPr>
            <a:r>
              <a:rPr lang="en-US" b="0" dirty="0" smtClean="0">
                <a:latin typeface="NimbusSanL-Regu"/>
              </a:rPr>
              <a:t>Using (3) add (5) </a:t>
            </a:r>
            <a:r>
              <a:rPr lang="en-GB" b="0" dirty="0">
                <a:latin typeface="NimbusSanL-Regu"/>
              </a:rPr>
              <a:t>T </a:t>
            </a:r>
            <a:r>
              <a:rPr lang="en-US" dirty="0">
                <a:latin typeface="Symbol" panose="05050102010706020507" pitchFamily="18" charset="2"/>
              </a:rPr>
              <a:t>®</a:t>
            </a:r>
            <a:r>
              <a:rPr lang="en-GB" b="0" dirty="0">
                <a:latin typeface="CMSY10"/>
              </a:rPr>
              <a:t> </a:t>
            </a:r>
            <a:r>
              <a:rPr lang="en-GB" b="0" dirty="0" smtClean="0">
                <a:latin typeface="CMSY10"/>
              </a:rPr>
              <a:t>. </a:t>
            </a:r>
            <a:r>
              <a:rPr lang="en-GB" b="0" dirty="0" smtClean="0">
                <a:latin typeface="NimbusSanL-Regu"/>
              </a:rPr>
              <a:t>id </a:t>
            </a:r>
            <a:r>
              <a:rPr lang="en-GB" b="0" dirty="0">
                <a:latin typeface="NimbusSanL-Regu"/>
              </a:rPr>
              <a:t>( E </a:t>
            </a:r>
            <a:r>
              <a:rPr lang="en-GB" b="0" dirty="0" smtClean="0">
                <a:latin typeface="NimbusSanL-Regu"/>
              </a:rPr>
              <a:t>), {$}</a:t>
            </a:r>
          </a:p>
          <a:p>
            <a:pPr>
              <a:spcBef>
                <a:spcPts val="600"/>
              </a:spcBef>
            </a:pPr>
            <a:r>
              <a:rPr lang="en-US" b="0" dirty="0" smtClean="0">
                <a:latin typeface="NimbusSanL-Regu"/>
              </a:rPr>
              <a:t>Using (3) add (6) </a:t>
            </a:r>
            <a:r>
              <a:rPr lang="en-GB" b="0" dirty="0">
                <a:latin typeface="NimbusSanL-Regu"/>
              </a:rPr>
              <a:t>T </a:t>
            </a:r>
            <a:r>
              <a:rPr lang="en-US" dirty="0">
                <a:latin typeface="Symbol" panose="05050102010706020507" pitchFamily="18" charset="2"/>
              </a:rPr>
              <a:t>®</a:t>
            </a:r>
            <a:r>
              <a:rPr lang="en-GB" b="0" dirty="0">
                <a:latin typeface="CMSY10"/>
              </a:rPr>
              <a:t> </a:t>
            </a:r>
            <a:r>
              <a:rPr lang="en-GB" b="0" dirty="0" smtClean="0">
                <a:latin typeface="CMSY10"/>
              </a:rPr>
              <a:t>. </a:t>
            </a:r>
            <a:r>
              <a:rPr lang="en-GB" b="0" dirty="0" smtClean="0">
                <a:latin typeface="NimbusSanL-Regu"/>
              </a:rPr>
              <a:t>id, {$}</a:t>
            </a:r>
            <a:endParaRPr lang="en-GB" dirty="0"/>
          </a:p>
          <a:p>
            <a:pPr>
              <a:spcBef>
                <a:spcPts val="600"/>
              </a:spcBef>
            </a:pPr>
            <a:r>
              <a:rPr lang="en-US" b="0" dirty="0" smtClean="0">
                <a:latin typeface="NimbusSanL-Regu"/>
              </a:rPr>
              <a:t>Using (4) add (7) </a:t>
            </a:r>
            <a:r>
              <a:rPr lang="en-GB" b="0" dirty="0">
                <a:latin typeface="NimbusSanL-Regu"/>
              </a:rPr>
              <a:t>E </a:t>
            </a:r>
            <a:r>
              <a:rPr lang="en-US" dirty="0">
                <a:latin typeface="Symbol" panose="05050102010706020507" pitchFamily="18" charset="2"/>
              </a:rPr>
              <a:t>®</a:t>
            </a:r>
            <a:r>
              <a:rPr lang="en-GB" b="0" dirty="0">
                <a:latin typeface="CMSY10"/>
              </a:rPr>
              <a:t> </a:t>
            </a:r>
            <a:r>
              <a:rPr lang="en-GB" b="0" dirty="0">
                <a:solidFill>
                  <a:srgbClr val="FF0000"/>
                </a:solidFill>
                <a:latin typeface="CMSY10"/>
              </a:rPr>
              <a:t>. </a:t>
            </a:r>
            <a:r>
              <a:rPr lang="en-GB" b="0" dirty="0">
                <a:solidFill>
                  <a:srgbClr val="FF0000"/>
                </a:solidFill>
                <a:latin typeface="NimbusSanL-Regu"/>
              </a:rPr>
              <a:t>T</a:t>
            </a:r>
            <a:r>
              <a:rPr lang="en-GB" b="0" dirty="0">
                <a:latin typeface="NimbusSanL-Regu"/>
              </a:rPr>
              <a:t>, </a:t>
            </a:r>
            <a:r>
              <a:rPr lang="en-GB" b="0" dirty="0" smtClean="0">
                <a:latin typeface="NimbusSanL-Regu"/>
              </a:rPr>
              <a:t>{+}</a:t>
            </a:r>
          </a:p>
          <a:p>
            <a:pPr>
              <a:spcBef>
                <a:spcPts val="600"/>
              </a:spcBef>
            </a:pPr>
            <a:r>
              <a:rPr lang="en-US" b="0" dirty="0" smtClean="0">
                <a:latin typeface="NimbusSanL-Regu"/>
              </a:rPr>
              <a:t>No new item using (5), (6)</a:t>
            </a:r>
          </a:p>
          <a:p>
            <a:pPr>
              <a:spcBef>
                <a:spcPts val="600"/>
              </a:spcBef>
            </a:pPr>
            <a:r>
              <a:rPr lang="en-US" b="0" dirty="0" smtClean="0">
                <a:latin typeface="NimbusSanL-Regu"/>
              </a:rPr>
              <a:t>Using (7) add (8) </a:t>
            </a:r>
            <a:r>
              <a:rPr lang="en-GB" b="0" dirty="0">
                <a:latin typeface="NimbusSanL-Regu"/>
              </a:rPr>
              <a:t>T </a:t>
            </a:r>
            <a:r>
              <a:rPr lang="en-US" dirty="0">
                <a:latin typeface="Symbol" panose="05050102010706020507" pitchFamily="18" charset="2"/>
              </a:rPr>
              <a:t>®</a:t>
            </a:r>
            <a:r>
              <a:rPr lang="en-GB" b="0" dirty="0">
                <a:latin typeface="CMSY10"/>
              </a:rPr>
              <a:t> . </a:t>
            </a:r>
            <a:r>
              <a:rPr lang="en-GB" b="0" dirty="0">
                <a:latin typeface="NimbusSanL-Regu"/>
              </a:rPr>
              <a:t>id ( E ), </a:t>
            </a:r>
            <a:r>
              <a:rPr lang="en-GB" b="0" dirty="0" smtClean="0">
                <a:latin typeface="NimbusSanL-Regu"/>
              </a:rPr>
              <a:t>{+}</a:t>
            </a:r>
            <a:endParaRPr lang="en-GB" b="0" dirty="0">
              <a:latin typeface="NimbusSanL-Regu"/>
            </a:endParaRPr>
          </a:p>
          <a:p>
            <a:pPr>
              <a:spcBef>
                <a:spcPts val="600"/>
              </a:spcBef>
            </a:pPr>
            <a:r>
              <a:rPr lang="en-US" b="0" dirty="0">
                <a:latin typeface="NimbusSanL-Regu"/>
              </a:rPr>
              <a:t>Using (7) add </a:t>
            </a:r>
            <a:r>
              <a:rPr lang="en-US" b="0" dirty="0" smtClean="0">
                <a:latin typeface="NimbusSanL-Regu"/>
              </a:rPr>
              <a:t>(9) </a:t>
            </a:r>
            <a:r>
              <a:rPr lang="en-GB" b="0" dirty="0">
                <a:latin typeface="NimbusSanL-Regu"/>
              </a:rPr>
              <a:t>T </a:t>
            </a:r>
            <a:r>
              <a:rPr lang="en-US" dirty="0">
                <a:latin typeface="Symbol" panose="05050102010706020507" pitchFamily="18" charset="2"/>
              </a:rPr>
              <a:t>®</a:t>
            </a:r>
            <a:r>
              <a:rPr lang="en-GB" b="0" dirty="0">
                <a:latin typeface="CMSY10"/>
              </a:rPr>
              <a:t> . </a:t>
            </a:r>
            <a:r>
              <a:rPr lang="en-GB" b="0" dirty="0" smtClean="0">
                <a:latin typeface="NimbusSanL-Regu"/>
              </a:rPr>
              <a:t>id, {+}</a:t>
            </a:r>
          </a:p>
          <a:p>
            <a:pPr>
              <a:spcBef>
                <a:spcPts val="600"/>
              </a:spcBef>
            </a:pPr>
            <a:r>
              <a:rPr lang="en-US" b="0" dirty="0" smtClean="0">
                <a:latin typeface="NimbusSanL-Regu"/>
              </a:rPr>
              <a:t>No new items using (8), (9)</a:t>
            </a:r>
            <a:endParaRPr lang="en-GB" b="0" dirty="0">
              <a:latin typeface="NimbusSanL-Regu"/>
            </a:endParaRPr>
          </a:p>
          <a:p>
            <a:pPr>
              <a:spcBef>
                <a:spcPts val="600"/>
              </a:spcBef>
            </a:pPr>
            <a:r>
              <a:rPr lang="en-US" b="0" dirty="0" smtClean="0">
                <a:latin typeface="NimbusSanL-Regu"/>
              </a:rPr>
              <a:t>Merge the items having common LR(0) items.</a:t>
            </a:r>
            <a:endParaRPr lang="en-GB" b="0" dirty="0">
              <a:latin typeface="NimbusSanL-Regu"/>
            </a:endParaRPr>
          </a:p>
        </p:txBody>
      </p:sp>
      <p:sp>
        <p:nvSpPr>
          <p:cNvPr id="7" name="Rectangle 6"/>
          <p:cNvSpPr/>
          <p:nvPr/>
        </p:nvSpPr>
        <p:spPr>
          <a:xfrm>
            <a:off x="292653" y="2819400"/>
            <a:ext cx="2057400" cy="2139047"/>
          </a:xfrm>
          <a:prstGeom prst="rect">
            <a:avLst/>
          </a:prstGeom>
        </p:spPr>
        <p:txBody>
          <a:bodyPr wrap="square">
            <a:spAutoFit/>
          </a:bodyPr>
          <a:lstStyle/>
          <a:p>
            <a:pPr>
              <a:spcBef>
                <a:spcPts val="600"/>
              </a:spcBef>
            </a:pPr>
            <a:r>
              <a:rPr lang="en-GB" dirty="0" smtClean="0">
                <a:latin typeface="NimbusSanL-Regu"/>
              </a:rPr>
              <a:t>Grammar:</a:t>
            </a:r>
          </a:p>
          <a:p>
            <a:pPr marL="342900" indent="-342900">
              <a:spcBef>
                <a:spcPts val="600"/>
              </a:spcBef>
              <a:buFont typeface="+mj-lt"/>
              <a:buAutoNum type="arabicPeriod"/>
            </a:pPr>
            <a:r>
              <a:rPr lang="en-GB" b="0" dirty="0" smtClean="0">
                <a:latin typeface="NimbusSanL-Regu"/>
              </a:rPr>
              <a:t>P </a:t>
            </a:r>
            <a:r>
              <a:rPr lang="en-US" dirty="0">
                <a:latin typeface="Symbol" panose="05050102010706020507" pitchFamily="18" charset="2"/>
              </a:rPr>
              <a:t>®</a:t>
            </a:r>
            <a:r>
              <a:rPr lang="en-GB" b="0" dirty="0" smtClean="0">
                <a:latin typeface="CMSY10"/>
              </a:rPr>
              <a:t> </a:t>
            </a:r>
            <a:r>
              <a:rPr lang="en-GB" b="0" dirty="0">
                <a:latin typeface="NimbusSanL-Regu"/>
              </a:rPr>
              <a:t>E</a:t>
            </a:r>
          </a:p>
          <a:p>
            <a:pPr marL="342900" indent="-342900">
              <a:spcBef>
                <a:spcPts val="600"/>
              </a:spcBef>
              <a:buFont typeface="+mj-lt"/>
              <a:buAutoNum type="arabicPeriod"/>
            </a:pPr>
            <a:r>
              <a:rPr lang="en-GB" b="0" dirty="0" smtClean="0">
                <a:latin typeface="NimbusSanL-Regu"/>
              </a:rPr>
              <a:t>E </a:t>
            </a:r>
            <a:r>
              <a:rPr lang="en-US" dirty="0">
                <a:latin typeface="Symbol" panose="05050102010706020507" pitchFamily="18" charset="2"/>
              </a:rPr>
              <a:t>® </a:t>
            </a:r>
            <a:r>
              <a:rPr lang="en-GB" b="0" dirty="0" smtClean="0">
                <a:latin typeface="NimbusSanL-Regu"/>
              </a:rPr>
              <a:t>E </a:t>
            </a:r>
            <a:r>
              <a:rPr lang="en-GB" b="0" dirty="0">
                <a:latin typeface="NimbusSanL-Regu"/>
              </a:rPr>
              <a:t>+ T</a:t>
            </a:r>
          </a:p>
          <a:p>
            <a:pPr marL="342900" indent="-342900">
              <a:spcBef>
                <a:spcPts val="600"/>
              </a:spcBef>
              <a:buFont typeface="+mj-lt"/>
              <a:buAutoNum type="arabicPeriod"/>
            </a:pPr>
            <a:r>
              <a:rPr lang="en-GB" b="0" dirty="0" smtClean="0">
                <a:latin typeface="NimbusSanL-Regu"/>
              </a:rPr>
              <a:t>E </a:t>
            </a:r>
            <a:r>
              <a:rPr lang="en-US" dirty="0">
                <a:latin typeface="Symbol" panose="05050102010706020507" pitchFamily="18" charset="2"/>
              </a:rPr>
              <a:t>®</a:t>
            </a:r>
            <a:r>
              <a:rPr lang="en-GB" b="0" dirty="0" smtClean="0">
                <a:latin typeface="CMSY10"/>
              </a:rPr>
              <a:t> </a:t>
            </a:r>
            <a:r>
              <a:rPr lang="en-GB" b="0" dirty="0">
                <a:latin typeface="NimbusSanL-Regu"/>
              </a:rPr>
              <a:t>T</a:t>
            </a:r>
          </a:p>
          <a:p>
            <a:pPr marL="342900" indent="-342900">
              <a:spcBef>
                <a:spcPts val="600"/>
              </a:spcBef>
              <a:buFont typeface="+mj-lt"/>
              <a:buAutoNum type="arabicPeriod"/>
            </a:pPr>
            <a:r>
              <a:rPr lang="en-GB" b="0" dirty="0" smtClean="0">
                <a:latin typeface="NimbusSanL-Regu"/>
              </a:rPr>
              <a:t>T </a:t>
            </a:r>
            <a:r>
              <a:rPr lang="en-US" dirty="0">
                <a:latin typeface="Symbol" panose="05050102010706020507" pitchFamily="18" charset="2"/>
              </a:rPr>
              <a:t>®</a:t>
            </a:r>
            <a:r>
              <a:rPr lang="en-GB" b="0" dirty="0" smtClean="0">
                <a:latin typeface="CMSY10"/>
              </a:rPr>
              <a:t> </a:t>
            </a:r>
            <a:r>
              <a:rPr lang="en-GB" b="0" dirty="0">
                <a:latin typeface="NimbusSanL-Regu"/>
              </a:rPr>
              <a:t>id ( E )</a:t>
            </a:r>
          </a:p>
          <a:p>
            <a:pPr marL="342900" indent="-342900">
              <a:spcBef>
                <a:spcPts val="600"/>
              </a:spcBef>
              <a:buFont typeface="+mj-lt"/>
              <a:buAutoNum type="arabicPeriod"/>
            </a:pPr>
            <a:r>
              <a:rPr lang="en-GB" b="0" dirty="0" smtClean="0">
                <a:latin typeface="NimbusSanL-Regu"/>
              </a:rPr>
              <a:t>T </a:t>
            </a:r>
            <a:r>
              <a:rPr lang="en-US" dirty="0">
                <a:latin typeface="Symbol" panose="05050102010706020507" pitchFamily="18" charset="2"/>
              </a:rPr>
              <a:t>®</a:t>
            </a:r>
            <a:r>
              <a:rPr lang="en-GB" b="0" dirty="0" smtClean="0">
                <a:latin typeface="CMSY10"/>
              </a:rPr>
              <a:t> </a:t>
            </a:r>
            <a:r>
              <a:rPr lang="en-GB" b="0" dirty="0">
                <a:latin typeface="NimbusSanL-Regu"/>
              </a:rPr>
              <a:t>id</a:t>
            </a:r>
            <a:endParaRPr lang="en-GB" dirty="0"/>
          </a:p>
        </p:txBody>
      </p:sp>
      <p:sp>
        <p:nvSpPr>
          <p:cNvPr id="3" name="TextBox 2"/>
          <p:cNvSpPr txBox="1"/>
          <p:nvPr/>
        </p:nvSpPr>
        <p:spPr>
          <a:xfrm>
            <a:off x="6858000" y="3260655"/>
            <a:ext cx="2030364" cy="1477328"/>
          </a:xfrm>
          <a:prstGeom prst="rect">
            <a:avLst/>
          </a:prstGeom>
          <a:noFill/>
          <a:ln>
            <a:solidFill>
              <a:schemeClr val="tx1"/>
            </a:solidFill>
          </a:ln>
        </p:spPr>
        <p:txBody>
          <a:bodyPr wrap="none" rtlCol="0">
            <a:spAutoFit/>
          </a:bodyPr>
          <a:lstStyle/>
          <a:p>
            <a:r>
              <a:rPr lang="en-GB" b="0" dirty="0">
                <a:latin typeface="NimbusSanL-Regu"/>
              </a:rPr>
              <a:t>P </a:t>
            </a:r>
            <a:r>
              <a:rPr lang="en-US" dirty="0">
                <a:latin typeface="Symbol" panose="05050102010706020507" pitchFamily="18" charset="2"/>
              </a:rPr>
              <a:t>®</a:t>
            </a:r>
            <a:r>
              <a:rPr lang="en-GB" b="0" dirty="0">
                <a:latin typeface="CMSY10"/>
              </a:rPr>
              <a:t> . </a:t>
            </a:r>
            <a:r>
              <a:rPr lang="en-GB" b="0" dirty="0">
                <a:latin typeface="NimbusSanL-Regu"/>
              </a:rPr>
              <a:t>E, </a:t>
            </a:r>
            <a:r>
              <a:rPr lang="en-GB" b="0" dirty="0" smtClean="0">
                <a:latin typeface="NimbusSanL-Regu"/>
              </a:rPr>
              <a:t>{$}</a:t>
            </a:r>
          </a:p>
          <a:p>
            <a:r>
              <a:rPr lang="en-GB" b="0" dirty="0">
                <a:latin typeface="NimbusSanL-Regu"/>
              </a:rPr>
              <a:t>E </a:t>
            </a:r>
            <a:r>
              <a:rPr lang="en-US" dirty="0">
                <a:latin typeface="Symbol" panose="05050102010706020507" pitchFamily="18" charset="2"/>
              </a:rPr>
              <a:t>® . </a:t>
            </a:r>
            <a:r>
              <a:rPr lang="en-GB" b="0" dirty="0">
                <a:latin typeface="NimbusSanL-Regu"/>
              </a:rPr>
              <a:t>E + T, </a:t>
            </a:r>
            <a:r>
              <a:rPr lang="en-GB" b="0" dirty="0" smtClean="0">
                <a:latin typeface="NimbusSanL-Regu"/>
              </a:rPr>
              <a:t>{$ +}</a:t>
            </a:r>
          </a:p>
          <a:p>
            <a:r>
              <a:rPr lang="en-GB" b="0" dirty="0">
                <a:latin typeface="NimbusSanL-Regu"/>
              </a:rPr>
              <a:t>E </a:t>
            </a:r>
            <a:r>
              <a:rPr lang="en-US" dirty="0">
                <a:latin typeface="Symbol" panose="05050102010706020507" pitchFamily="18" charset="2"/>
              </a:rPr>
              <a:t>®</a:t>
            </a:r>
            <a:r>
              <a:rPr lang="en-GB" b="0" dirty="0">
                <a:latin typeface="CMSY10"/>
              </a:rPr>
              <a:t> . </a:t>
            </a:r>
            <a:r>
              <a:rPr lang="en-GB" b="0" dirty="0">
                <a:latin typeface="NimbusSanL-Regu"/>
              </a:rPr>
              <a:t>T, </a:t>
            </a:r>
            <a:r>
              <a:rPr lang="en-GB" b="0" dirty="0" smtClean="0">
                <a:latin typeface="NimbusSanL-Regu"/>
              </a:rPr>
              <a:t>{$ +}</a:t>
            </a:r>
          </a:p>
          <a:p>
            <a:r>
              <a:rPr lang="en-GB" b="0" dirty="0">
                <a:latin typeface="NimbusSanL-Regu"/>
              </a:rPr>
              <a:t>T </a:t>
            </a:r>
            <a:r>
              <a:rPr lang="en-US" dirty="0">
                <a:latin typeface="Symbol" panose="05050102010706020507" pitchFamily="18" charset="2"/>
              </a:rPr>
              <a:t>®</a:t>
            </a:r>
            <a:r>
              <a:rPr lang="en-GB" b="0" dirty="0">
                <a:latin typeface="CMSY10"/>
              </a:rPr>
              <a:t> . </a:t>
            </a:r>
            <a:r>
              <a:rPr lang="en-GB" b="0" dirty="0">
                <a:latin typeface="NimbusSanL-Regu"/>
              </a:rPr>
              <a:t>id ( E ), </a:t>
            </a:r>
            <a:r>
              <a:rPr lang="en-GB" b="0" dirty="0" smtClean="0">
                <a:latin typeface="NimbusSanL-Regu"/>
              </a:rPr>
              <a:t>{$+}</a:t>
            </a:r>
          </a:p>
          <a:p>
            <a:r>
              <a:rPr lang="en-GB" b="0" dirty="0">
                <a:latin typeface="NimbusSanL-Regu"/>
              </a:rPr>
              <a:t>T </a:t>
            </a:r>
            <a:r>
              <a:rPr lang="en-US" dirty="0">
                <a:latin typeface="Symbol" panose="05050102010706020507" pitchFamily="18" charset="2"/>
              </a:rPr>
              <a:t>®</a:t>
            </a:r>
            <a:r>
              <a:rPr lang="en-GB" b="0" dirty="0">
                <a:latin typeface="CMSY10"/>
              </a:rPr>
              <a:t> . </a:t>
            </a:r>
            <a:r>
              <a:rPr lang="en-GB" b="0" dirty="0">
                <a:latin typeface="NimbusSanL-Regu"/>
              </a:rPr>
              <a:t>id, </a:t>
            </a:r>
            <a:r>
              <a:rPr lang="en-GB" b="0" dirty="0" smtClean="0">
                <a:latin typeface="NimbusSanL-Regu"/>
              </a:rPr>
              <a:t>{$ +}</a:t>
            </a:r>
            <a:endParaRPr lang="en-GB" dirty="0"/>
          </a:p>
        </p:txBody>
      </p:sp>
      <p:sp>
        <p:nvSpPr>
          <p:cNvPr id="4" name="TextBox 3"/>
          <p:cNvSpPr txBox="1"/>
          <p:nvPr/>
        </p:nvSpPr>
        <p:spPr>
          <a:xfrm>
            <a:off x="6858000" y="2819400"/>
            <a:ext cx="1043876" cy="369332"/>
          </a:xfrm>
          <a:prstGeom prst="rect">
            <a:avLst/>
          </a:prstGeom>
          <a:noFill/>
        </p:spPr>
        <p:txBody>
          <a:bodyPr wrap="none" rtlCol="0">
            <a:spAutoFit/>
          </a:bodyPr>
          <a:lstStyle/>
          <a:p>
            <a:r>
              <a:rPr lang="en-US" dirty="0" smtClean="0"/>
              <a:t>Closure</a:t>
            </a:r>
            <a:endParaRPr lang="en-GB" dirty="0"/>
          </a:p>
        </p:txBody>
      </p:sp>
    </p:spTree>
    <p:extLst>
      <p:ext uri="{BB962C8B-B14F-4D97-AF65-F5344CB8AC3E}">
        <p14:creationId xmlns:p14="http://schemas.microsoft.com/office/powerpoint/2010/main" val="37905612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LR(1) Automaton</a:t>
            </a:r>
            <a:endParaRPr lang="en-GB" sz="2000" b="1" dirty="0">
              <a:solidFill>
                <a:srgbClr val="3ECF29"/>
              </a:solidFill>
            </a:endParaRPr>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04950" y="323850"/>
            <a:ext cx="6134100" cy="6534150"/>
          </a:xfrm>
          <a:prstGeom prst="rect">
            <a:avLst/>
          </a:prstGeom>
        </p:spPr>
      </p:pic>
      <p:sp>
        <p:nvSpPr>
          <p:cNvPr id="11" name="TextBox 10"/>
          <p:cNvSpPr txBox="1"/>
          <p:nvPr/>
        </p:nvSpPr>
        <p:spPr>
          <a:xfrm>
            <a:off x="76200" y="6019800"/>
            <a:ext cx="3429000" cy="646331"/>
          </a:xfrm>
          <a:prstGeom prst="rect">
            <a:avLst/>
          </a:prstGeom>
          <a:noFill/>
        </p:spPr>
        <p:txBody>
          <a:bodyPr wrap="square" rtlCol="0">
            <a:spAutoFit/>
          </a:bodyPr>
          <a:lstStyle/>
          <a:p>
            <a:r>
              <a:rPr lang="en-GB" sz="1200" b="0" dirty="0" smtClean="0"/>
              <a:t>Diagram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spTree>
    <p:extLst>
      <p:ext uri="{BB962C8B-B14F-4D97-AF65-F5344CB8AC3E}">
        <p14:creationId xmlns:p14="http://schemas.microsoft.com/office/powerpoint/2010/main" val="25478004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Bottom Up Parsing</a:t>
            </a:r>
            <a:br>
              <a:rPr lang="en-US" sz="4000" b="1" dirty="0" smtClean="0">
                <a:solidFill>
                  <a:srgbClr val="3ECF29"/>
                </a:solidFill>
              </a:rPr>
            </a:br>
            <a:r>
              <a:rPr lang="en-US" sz="2000" b="1" dirty="0" smtClean="0">
                <a:solidFill>
                  <a:srgbClr val="3ECF29"/>
                </a:solidFill>
              </a:rPr>
              <a:t>LALR Parsing</a:t>
            </a:r>
            <a:endParaRPr lang="en-GB" sz="2000" b="1" dirty="0">
              <a:solidFill>
                <a:srgbClr val="3ECF29"/>
              </a:solidFill>
            </a:endParaRPr>
          </a:p>
        </p:txBody>
      </p:sp>
      <p:sp>
        <p:nvSpPr>
          <p:cNvPr id="11" name="TextBox 10"/>
          <p:cNvSpPr txBox="1"/>
          <p:nvPr/>
        </p:nvSpPr>
        <p:spPr>
          <a:xfrm>
            <a:off x="-105539" y="6469064"/>
            <a:ext cx="9249539" cy="276999"/>
          </a:xfrm>
          <a:prstGeom prst="rect">
            <a:avLst/>
          </a:prstGeom>
          <a:noFill/>
        </p:spPr>
        <p:txBody>
          <a:bodyPr wrap="square" rtlCol="0">
            <a:spAutoFit/>
          </a:bodyPr>
          <a:lstStyle/>
          <a:p>
            <a:pPr algn="r"/>
            <a:r>
              <a:rPr lang="en-GB" sz="1200" b="0" dirty="0" smtClean="0"/>
              <a:t>Example and comparison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sp>
        <p:nvSpPr>
          <p:cNvPr id="3" name="TextBox 2"/>
          <p:cNvSpPr txBox="1"/>
          <p:nvPr/>
        </p:nvSpPr>
        <p:spPr>
          <a:xfrm>
            <a:off x="1908175" y="1579100"/>
            <a:ext cx="6400800" cy="1077218"/>
          </a:xfrm>
          <a:prstGeom prst="rect">
            <a:avLst/>
          </a:prstGeom>
        </p:spPr>
        <p:txBody>
          <a:bodyPr wrap="square">
            <a:spAutoFit/>
          </a:bodyPr>
          <a:lstStyle>
            <a:defPPr>
              <a:defRPr lang="ru-RU"/>
            </a:defPPr>
            <a:lvl1pPr>
              <a:spcBef>
                <a:spcPts val="600"/>
              </a:spcBef>
              <a:defRPr>
                <a:latin typeface="NimbusSanL-Regu"/>
              </a:defRPr>
            </a:lvl1pPr>
          </a:lstStyle>
          <a:p>
            <a:r>
              <a:rPr lang="en-US" dirty="0"/>
              <a:t>Merge States Having Common Cores</a:t>
            </a:r>
          </a:p>
          <a:p>
            <a:r>
              <a:rPr lang="en-US" b="0" dirty="0"/>
              <a:t>Identify the States Having Common </a:t>
            </a:r>
            <a:r>
              <a:rPr lang="en-US" b="0" dirty="0" smtClean="0"/>
              <a:t>Cores</a:t>
            </a:r>
          </a:p>
          <a:p>
            <a:r>
              <a:rPr lang="en-US" b="0" dirty="0" smtClean="0"/>
              <a:t>Write </a:t>
            </a:r>
            <a:r>
              <a:rPr lang="en-US" b="0" dirty="0"/>
              <a:t>a New State with </a:t>
            </a:r>
            <a:r>
              <a:rPr lang="en-US" b="0" dirty="0" smtClean="0"/>
              <a:t>LR(0) items </a:t>
            </a:r>
            <a:r>
              <a:rPr lang="en-US" b="0" dirty="0"/>
              <a:t>and Union </a:t>
            </a:r>
            <a:r>
              <a:rPr lang="en-US" b="0" dirty="0" err="1"/>
              <a:t>Lookaheads</a:t>
            </a:r>
            <a:endParaRPr lang="en-GB" b="0" dirty="0"/>
          </a:p>
        </p:txBody>
      </p:sp>
      <p:pic>
        <p:nvPicPr>
          <p:cNvPr id="4" name="Picture 3"/>
          <p:cNvPicPr>
            <a:picLocks noChangeAspect="1"/>
          </p:cNvPicPr>
          <p:nvPr/>
        </p:nvPicPr>
        <p:blipFill>
          <a:blip r:embed="rId3"/>
          <a:stretch>
            <a:fillRect/>
          </a:stretch>
        </p:blipFill>
        <p:spPr>
          <a:xfrm>
            <a:off x="1908175" y="3434600"/>
            <a:ext cx="4124325" cy="695325"/>
          </a:xfrm>
          <a:prstGeom prst="rect">
            <a:avLst/>
          </a:prstGeom>
        </p:spPr>
      </p:pic>
      <p:pic>
        <p:nvPicPr>
          <p:cNvPr id="6" name="Picture 5"/>
          <p:cNvPicPr>
            <a:picLocks noChangeAspect="1"/>
          </p:cNvPicPr>
          <p:nvPr/>
        </p:nvPicPr>
        <p:blipFill>
          <a:blip r:embed="rId4"/>
          <a:stretch>
            <a:fillRect/>
          </a:stretch>
        </p:blipFill>
        <p:spPr>
          <a:xfrm>
            <a:off x="6345238" y="3429837"/>
            <a:ext cx="2152650" cy="704850"/>
          </a:xfrm>
          <a:prstGeom prst="rect">
            <a:avLst/>
          </a:prstGeom>
        </p:spPr>
      </p:pic>
      <p:cxnSp>
        <p:nvCxnSpPr>
          <p:cNvPr id="8" name="Straight Arrow Connector 7"/>
          <p:cNvCxnSpPr/>
          <p:nvPr/>
        </p:nvCxnSpPr>
        <p:spPr bwMode="auto">
          <a:xfrm>
            <a:off x="6010774" y="3782261"/>
            <a:ext cx="381000"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1908175" y="2971800"/>
            <a:ext cx="4506362" cy="369332"/>
          </a:xfrm>
          <a:prstGeom prst="rect">
            <a:avLst/>
          </a:prstGeom>
          <a:noFill/>
        </p:spPr>
        <p:txBody>
          <a:bodyPr wrap="none" rtlCol="0">
            <a:spAutoFit/>
          </a:bodyPr>
          <a:lstStyle/>
          <a:p>
            <a:r>
              <a:rPr lang="en-US" dirty="0" smtClean="0"/>
              <a:t>Example: </a:t>
            </a:r>
            <a:r>
              <a:rPr lang="en-US" b="0" dirty="0" smtClean="0"/>
              <a:t>Not from the Previous Diagram!</a:t>
            </a:r>
            <a:endParaRPr lang="en-GB" b="0" dirty="0"/>
          </a:p>
        </p:txBody>
      </p:sp>
      <p:sp>
        <p:nvSpPr>
          <p:cNvPr id="14" name="TextBox 13"/>
          <p:cNvSpPr txBox="1"/>
          <p:nvPr/>
        </p:nvSpPr>
        <p:spPr>
          <a:xfrm>
            <a:off x="1908175" y="4487111"/>
            <a:ext cx="7071167" cy="1477328"/>
          </a:xfrm>
          <a:prstGeom prst="rect">
            <a:avLst/>
          </a:prstGeom>
          <a:noFill/>
        </p:spPr>
        <p:txBody>
          <a:bodyPr wrap="none" rtlCol="0">
            <a:spAutoFit/>
          </a:bodyPr>
          <a:lstStyle/>
          <a:p>
            <a:r>
              <a:rPr lang="en-US" dirty="0" smtClean="0"/>
              <a:t>Identify the states that can be merged in the previous diagram!</a:t>
            </a:r>
          </a:p>
          <a:p>
            <a:endParaRPr lang="en-US" dirty="0"/>
          </a:p>
          <a:p>
            <a:r>
              <a:rPr lang="en-US" dirty="0" smtClean="0"/>
              <a:t>Reconstruct the diagram!</a:t>
            </a:r>
          </a:p>
          <a:p>
            <a:endParaRPr lang="en-US" dirty="0" smtClean="0"/>
          </a:p>
          <a:p>
            <a:r>
              <a:rPr lang="en-US" dirty="0" smtClean="0"/>
              <a:t>Note on Grammars:</a:t>
            </a:r>
            <a:endParaRPr lang="en-GB" dirty="0"/>
          </a:p>
        </p:txBody>
      </p:sp>
      <mc:AlternateContent xmlns:mc="http://schemas.openxmlformats.org/markup-compatibility/2006" xmlns:a14="http://schemas.microsoft.com/office/drawing/2010/main">
        <mc:Choice Requires="a14">
          <p:sp>
            <p:nvSpPr>
              <p:cNvPr id="15" name="TextBox 14"/>
              <p:cNvSpPr txBox="1"/>
              <p:nvPr/>
            </p:nvSpPr>
            <p:spPr>
              <a:xfrm>
                <a:off x="1947532" y="5973345"/>
                <a:ext cx="4021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𝑳𝑳</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𝑺𝑳𝑹</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𝑳𝑨𝑳𝑹</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𝑳𝑹</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𝟏</m:t>
                          </m:r>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𝑪𝑭𝑮</m:t>
                      </m:r>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1947532" y="5973345"/>
                <a:ext cx="4021998" cy="276999"/>
              </a:xfrm>
              <a:prstGeom prst="rect">
                <a:avLst/>
              </a:prstGeom>
              <a:blipFill rotWithShape="0">
                <a:blip r:embed="rId5"/>
                <a:stretch>
                  <a:fillRect l="-758" r="-909" b="-8889"/>
                </a:stretch>
              </a:blipFill>
            </p:spPr>
            <p:txBody>
              <a:bodyPr/>
              <a:lstStyle/>
              <a:p>
                <a:r>
                  <a:rPr lang="en-GB">
                    <a:noFill/>
                  </a:rPr>
                  <a:t> </a:t>
                </a:r>
              </a:p>
            </p:txBody>
          </p:sp>
        </mc:Fallback>
      </mc:AlternateContent>
    </p:spTree>
    <p:extLst>
      <p:ext uri="{BB962C8B-B14F-4D97-AF65-F5344CB8AC3E}">
        <p14:creationId xmlns:p14="http://schemas.microsoft.com/office/powerpoint/2010/main" val="18444732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Final Words</a:t>
            </a:r>
            <a:endParaRPr lang="en-GB" sz="2000" b="1" dirty="0">
              <a:solidFill>
                <a:srgbClr val="3ECF29"/>
              </a:solidFill>
            </a:endParaRPr>
          </a:p>
        </p:txBody>
      </p:sp>
      <p:sp>
        <p:nvSpPr>
          <p:cNvPr id="11" name="TextBox 10"/>
          <p:cNvSpPr txBox="1"/>
          <p:nvPr/>
        </p:nvSpPr>
        <p:spPr>
          <a:xfrm>
            <a:off x="867539" y="6469064"/>
            <a:ext cx="8153400" cy="276999"/>
          </a:xfrm>
          <a:prstGeom prst="rect">
            <a:avLst/>
          </a:prstGeom>
          <a:noFill/>
        </p:spPr>
        <p:txBody>
          <a:bodyPr wrap="square" rtlCol="0">
            <a:spAutoFit/>
          </a:bodyPr>
          <a:lstStyle/>
          <a:p>
            <a:pPr algn="r"/>
            <a:r>
              <a:rPr lang="en-US" sz="1200" b="0" dirty="0" smtClean="0"/>
              <a:t>(*) Remark from </a:t>
            </a:r>
            <a:r>
              <a:rPr lang="en-US" sz="1200" b="0" dirty="0" err="1" smtClean="0"/>
              <a:t>Cem</a:t>
            </a:r>
            <a:r>
              <a:rPr lang="en-US" sz="1200" b="0" dirty="0" smtClean="0"/>
              <a:t> </a:t>
            </a:r>
            <a:r>
              <a:rPr lang="en-US" sz="1200" b="0" dirty="0" err="1" smtClean="0"/>
              <a:t>Bozşahin</a:t>
            </a:r>
            <a:r>
              <a:rPr lang="en-US" sz="1200" b="0" dirty="0" smtClean="0"/>
              <a:t>, notes on Syntactic Analysis</a:t>
            </a:r>
            <a:endParaRPr lang="en-GB" sz="1200" dirty="0"/>
          </a:p>
        </p:txBody>
      </p:sp>
      <p:sp>
        <p:nvSpPr>
          <p:cNvPr id="10" name="Rectangle 9"/>
          <p:cNvSpPr/>
          <p:nvPr/>
        </p:nvSpPr>
        <p:spPr>
          <a:xfrm>
            <a:off x="2362200" y="1804303"/>
            <a:ext cx="6324600" cy="2693045"/>
          </a:xfrm>
          <a:prstGeom prst="rect">
            <a:avLst/>
          </a:prstGeom>
        </p:spPr>
        <p:txBody>
          <a:bodyPr wrap="square">
            <a:spAutoFit/>
          </a:bodyPr>
          <a:lstStyle/>
          <a:p>
            <a:pPr>
              <a:spcBef>
                <a:spcPts val="600"/>
              </a:spcBef>
            </a:pPr>
            <a:r>
              <a:rPr lang="en-US" dirty="0" smtClean="0">
                <a:latin typeface="NimbusSanL-Regu"/>
              </a:rPr>
              <a:t>Other Parsing Strategies</a:t>
            </a:r>
          </a:p>
          <a:p>
            <a:pPr marL="285750" indent="-285750">
              <a:spcBef>
                <a:spcPts val="600"/>
              </a:spcBef>
              <a:buFont typeface="Arial" panose="020B0604020202020204" pitchFamily="34" charset="0"/>
              <a:buChar char="•"/>
            </a:pPr>
            <a:r>
              <a:rPr lang="en-US" b="0" dirty="0" smtClean="0">
                <a:latin typeface="NimbusSanL-Regu"/>
              </a:rPr>
              <a:t>LL(*) </a:t>
            </a:r>
          </a:p>
          <a:p>
            <a:pPr marL="285750" indent="-285750">
              <a:spcBef>
                <a:spcPts val="600"/>
              </a:spcBef>
              <a:buFont typeface="Arial" panose="020B0604020202020204" pitchFamily="34" charset="0"/>
              <a:buChar char="•"/>
            </a:pPr>
            <a:r>
              <a:rPr lang="en-GB" b="0" dirty="0" smtClean="0">
                <a:latin typeface="NimbusSanL-Regu"/>
              </a:rPr>
              <a:t>Parse Expression Grammars (PEG</a:t>
            </a:r>
            <a:r>
              <a:rPr lang="en-GB" b="0" dirty="0" smtClean="0">
                <a:latin typeface="NimbusSanL-Regu"/>
              </a:rPr>
              <a:t>)</a:t>
            </a:r>
          </a:p>
          <a:p>
            <a:pPr marL="285750" indent="-285750">
              <a:spcBef>
                <a:spcPts val="600"/>
              </a:spcBef>
              <a:buFont typeface="Arial" panose="020B0604020202020204" pitchFamily="34" charset="0"/>
              <a:buChar char="•"/>
            </a:pPr>
            <a:r>
              <a:rPr lang="en-GB" b="0" dirty="0" smtClean="0">
                <a:latin typeface="NimbusSanL-Regu"/>
              </a:rPr>
              <a:t>…more</a:t>
            </a:r>
            <a:endParaRPr lang="en-GB" b="0" dirty="0" smtClean="0">
              <a:latin typeface="NimbusSanL-Regu"/>
            </a:endParaRPr>
          </a:p>
          <a:p>
            <a:pPr marL="285750" indent="-285750">
              <a:spcBef>
                <a:spcPts val="600"/>
              </a:spcBef>
              <a:buFont typeface="Arial" panose="020B0604020202020204" pitchFamily="34" charset="0"/>
              <a:buChar char="•"/>
            </a:pPr>
            <a:endParaRPr lang="en-US" b="0" dirty="0">
              <a:latin typeface="NimbusSanL-Regu"/>
            </a:endParaRPr>
          </a:p>
          <a:p>
            <a:pPr>
              <a:spcBef>
                <a:spcPts val="600"/>
              </a:spcBef>
            </a:pPr>
            <a:r>
              <a:rPr lang="en-US" b="0" dirty="0" smtClean="0">
                <a:latin typeface="NimbusSanL-Regu"/>
              </a:rPr>
              <a:t>“BOTTOM </a:t>
            </a:r>
            <a:r>
              <a:rPr lang="en-US" b="0" dirty="0">
                <a:latin typeface="NimbusSanL-Regu"/>
              </a:rPr>
              <a:t>LINE: We do all this math </a:t>
            </a:r>
            <a:r>
              <a:rPr lang="en-US" b="0" dirty="0" smtClean="0">
                <a:latin typeface="NimbusSanL-Regu"/>
              </a:rPr>
              <a:t>to ensure </a:t>
            </a:r>
            <a:r>
              <a:rPr lang="en-US" b="0" dirty="0">
                <a:latin typeface="NimbusSanL-Regu"/>
              </a:rPr>
              <a:t>that </a:t>
            </a:r>
            <a:r>
              <a:rPr lang="en-US" b="0" dirty="0" smtClean="0">
                <a:latin typeface="NimbusSanL-Regu"/>
              </a:rPr>
              <a:t>the source </a:t>
            </a:r>
            <a:r>
              <a:rPr lang="en-US" b="0" dirty="0">
                <a:latin typeface="NimbusSanL-Regu"/>
              </a:rPr>
              <a:t>code is translated to internal </a:t>
            </a:r>
            <a:r>
              <a:rPr lang="en-US" b="0" dirty="0" smtClean="0">
                <a:latin typeface="NimbusSanL-Regu"/>
              </a:rPr>
              <a:t>representation unambiguously, predictably.” (*)</a:t>
            </a:r>
            <a:endParaRPr lang="en-GB" b="0" dirty="0" smtClean="0">
              <a:latin typeface="NimbusSanL-Regu"/>
            </a:endParaRPr>
          </a:p>
        </p:txBody>
      </p:sp>
    </p:spTree>
    <p:extLst>
      <p:ext uri="{BB962C8B-B14F-4D97-AF65-F5344CB8AC3E}">
        <p14:creationId xmlns:p14="http://schemas.microsoft.com/office/powerpoint/2010/main" val="1807772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Grammars</a:t>
            </a:r>
            <a:br>
              <a:rPr lang="en-GB" sz="4000" b="1" dirty="0" smtClean="0">
                <a:solidFill>
                  <a:srgbClr val="3ECF29"/>
                </a:solidFill>
              </a:rPr>
            </a:br>
            <a:r>
              <a:rPr lang="en-GB" sz="2000" b="1" dirty="0" smtClean="0">
                <a:solidFill>
                  <a:srgbClr val="3ECF29"/>
                </a:solidFill>
              </a:rPr>
              <a:t>BNF for Human Reader</a:t>
            </a:r>
            <a:endParaRPr lang="en-GB" sz="4000" b="1" dirty="0">
              <a:solidFill>
                <a:srgbClr val="3ECF29"/>
              </a:solidFill>
            </a:endParaRPr>
          </a:p>
        </p:txBody>
      </p:sp>
      <p:pic>
        <p:nvPicPr>
          <p:cNvPr id="11" name="Picture 10"/>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12974" y="1416440"/>
            <a:ext cx="6169025" cy="4763784"/>
          </a:xfrm>
          <a:prstGeom prst="rect">
            <a:avLst/>
          </a:prstGeom>
          <a:noFill/>
          <a:ln>
            <a:noFill/>
          </a:ln>
        </p:spPr>
      </p:pic>
      <p:sp>
        <p:nvSpPr>
          <p:cNvPr id="3" name="TextBox 2"/>
          <p:cNvSpPr txBox="1"/>
          <p:nvPr/>
        </p:nvSpPr>
        <p:spPr>
          <a:xfrm>
            <a:off x="228600" y="3429000"/>
            <a:ext cx="1107996" cy="369332"/>
          </a:xfrm>
          <a:prstGeom prst="rect">
            <a:avLst/>
          </a:prstGeom>
          <a:noFill/>
        </p:spPr>
        <p:txBody>
          <a:bodyPr wrap="none" rtlCol="0">
            <a:spAutoFit/>
          </a:bodyPr>
          <a:lstStyle/>
          <a:p>
            <a:r>
              <a:rPr lang="en-GB" dirty="0" smtClean="0"/>
              <a:t>RFC 822</a:t>
            </a:r>
            <a:endParaRPr lang="en-GB" dirty="0"/>
          </a:p>
        </p:txBody>
      </p:sp>
      <p:sp>
        <p:nvSpPr>
          <p:cNvPr id="4" name="TextBox 3"/>
          <p:cNvSpPr txBox="1"/>
          <p:nvPr/>
        </p:nvSpPr>
        <p:spPr>
          <a:xfrm>
            <a:off x="457200" y="6324600"/>
            <a:ext cx="8534400" cy="430887"/>
          </a:xfrm>
          <a:prstGeom prst="rect">
            <a:avLst/>
          </a:prstGeom>
          <a:noFill/>
        </p:spPr>
        <p:txBody>
          <a:bodyPr wrap="square" rtlCol="0">
            <a:spAutoFit/>
          </a:bodyPr>
          <a:lstStyle/>
          <a:p>
            <a:pPr algn="r"/>
            <a:r>
              <a:rPr lang="en-US" sz="1100" b="0" dirty="0"/>
              <a:t>The excerpt is from RFC 822, “Standard for the Format of ARPA Internet Text Messages; David H. Crocker;”, https://datatracker.ietf.org/doc/html/rfc822 </a:t>
            </a:r>
            <a:endParaRPr lang="en-GB" sz="1100" b="0" dirty="0"/>
          </a:p>
        </p:txBody>
      </p:sp>
    </p:spTree>
    <p:extLst>
      <p:ext uri="{BB962C8B-B14F-4D97-AF65-F5344CB8AC3E}">
        <p14:creationId xmlns:p14="http://schemas.microsoft.com/office/powerpoint/2010/main" val="2267399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Grammars</a:t>
            </a:r>
            <a:br>
              <a:rPr lang="en-GB" sz="4000" b="1" dirty="0" smtClean="0">
                <a:solidFill>
                  <a:srgbClr val="3ECF29"/>
                </a:solidFill>
              </a:rPr>
            </a:br>
            <a:r>
              <a:rPr lang="en-GB" sz="2000" b="1" dirty="0" smtClean="0">
                <a:solidFill>
                  <a:srgbClr val="3ECF29"/>
                </a:solidFill>
              </a:rPr>
              <a:t>(E)BNF for a Language Processor</a:t>
            </a:r>
            <a:endParaRPr lang="en-GB" sz="4000" b="1" dirty="0">
              <a:solidFill>
                <a:srgbClr val="3ECF29"/>
              </a:solidFill>
            </a:endParaRPr>
          </a:p>
        </p:txBody>
      </p:sp>
      <p:sp>
        <p:nvSpPr>
          <p:cNvPr id="3" name="TextBox 2"/>
          <p:cNvSpPr txBox="1"/>
          <p:nvPr/>
        </p:nvSpPr>
        <p:spPr>
          <a:xfrm>
            <a:off x="4906930" y="2311440"/>
            <a:ext cx="3749744" cy="369332"/>
          </a:xfrm>
          <a:prstGeom prst="rect">
            <a:avLst/>
          </a:prstGeom>
          <a:noFill/>
        </p:spPr>
        <p:txBody>
          <a:bodyPr wrap="none" rtlCol="0">
            <a:spAutoFit/>
          </a:bodyPr>
          <a:lstStyle/>
          <a:p>
            <a:pPr algn="r"/>
            <a:r>
              <a:rPr lang="en-GB" dirty="0" smtClean="0"/>
              <a:t>From a Parser Generator Project</a:t>
            </a:r>
            <a:endParaRPr lang="en-GB"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00400"/>
            <a:ext cx="8464331" cy="2438400"/>
          </a:xfrm>
          <a:prstGeom prst="rect">
            <a:avLst/>
          </a:prstGeom>
          <a:noFill/>
          <a:ln>
            <a:noFill/>
          </a:ln>
        </p:spPr>
      </p:pic>
    </p:spTree>
    <p:extLst>
      <p:ext uri="{BB962C8B-B14F-4D97-AF65-F5344CB8AC3E}">
        <p14:creationId xmlns:p14="http://schemas.microsoft.com/office/powerpoint/2010/main" val="2071936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Grammars</a:t>
            </a:r>
            <a:br>
              <a:rPr lang="en-GB" sz="4000" b="1" dirty="0" smtClean="0">
                <a:solidFill>
                  <a:srgbClr val="3ECF29"/>
                </a:solidFill>
              </a:rPr>
            </a:br>
            <a:r>
              <a:rPr lang="en-GB" sz="2000" b="1" dirty="0" smtClean="0">
                <a:solidFill>
                  <a:srgbClr val="3ECF29"/>
                </a:solidFill>
              </a:rPr>
              <a:t>BNF Simplified</a:t>
            </a:r>
            <a:endParaRPr lang="en-GB" sz="4000" b="1" dirty="0">
              <a:solidFill>
                <a:srgbClr val="3ECF29"/>
              </a:solidFill>
            </a:endParaRPr>
          </a:p>
        </p:txBody>
      </p:sp>
      <p:sp>
        <p:nvSpPr>
          <p:cNvPr id="4" name="TextBox 3"/>
          <p:cNvSpPr txBox="1"/>
          <p:nvPr/>
        </p:nvSpPr>
        <p:spPr>
          <a:xfrm>
            <a:off x="1295400" y="2209800"/>
            <a:ext cx="3484672" cy="1477328"/>
          </a:xfrm>
          <a:prstGeom prst="rect">
            <a:avLst/>
          </a:prstGeom>
          <a:noFill/>
        </p:spPr>
        <p:txBody>
          <a:bodyPr wrap="none" rtlCol="0">
            <a:spAutoFit/>
          </a:bodyPr>
          <a:lstStyle/>
          <a:p>
            <a:r>
              <a:rPr lang="pt-BR" dirty="0" smtClean="0"/>
              <a:t>* Transformation</a:t>
            </a:r>
          </a:p>
          <a:p>
            <a:pPr marL="285750" indent="-285750">
              <a:buFont typeface="Arial" panose="020B0604020202020204" pitchFamily="34" charset="0"/>
              <a:buChar char="•"/>
            </a:pPr>
            <a:endParaRPr lang="pt-BR" dirty="0" smtClean="0"/>
          </a:p>
          <a:p>
            <a:r>
              <a:rPr lang="pt-BR" b="0" dirty="0" smtClean="0"/>
              <a:t>u </a:t>
            </a:r>
            <a:r>
              <a:rPr lang="pt-BR" b="0" dirty="0"/>
              <a:t>e* </a:t>
            </a:r>
            <a:r>
              <a:rPr lang="pt-BR" b="0" dirty="0" smtClean="0"/>
              <a:t>w  </a:t>
            </a:r>
            <a:r>
              <a:rPr lang="pt-BR" b="0" dirty="0">
                <a:latin typeface="Symbol" panose="05050102010706020507" pitchFamily="18" charset="2"/>
              </a:rPr>
              <a:t></a:t>
            </a:r>
            <a:r>
              <a:rPr lang="pt-BR" b="0" dirty="0"/>
              <a:t> </a:t>
            </a:r>
            <a:r>
              <a:rPr lang="pt-BR" b="0" dirty="0" smtClean="0"/>
              <a:t>u </a:t>
            </a:r>
            <a:r>
              <a:rPr lang="pt-BR" b="0" dirty="0"/>
              <a:t>e’ </a:t>
            </a:r>
            <a:r>
              <a:rPr lang="pt-BR" b="0" dirty="0" smtClean="0"/>
              <a:t>w</a:t>
            </a:r>
            <a:endParaRPr lang="pt-BR" b="0" dirty="0"/>
          </a:p>
          <a:p>
            <a:r>
              <a:rPr lang="pt-BR" b="0" dirty="0"/>
              <a:t>e' : e’e | ε (Left recursive form)</a:t>
            </a:r>
          </a:p>
          <a:p>
            <a:r>
              <a:rPr lang="pt-BR" b="0" dirty="0"/>
              <a:t>e' : e e’ | ε (Right recursive form)</a:t>
            </a:r>
          </a:p>
        </p:txBody>
      </p:sp>
      <p:sp>
        <p:nvSpPr>
          <p:cNvPr id="5" name="TextBox 4"/>
          <p:cNvSpPr txBox="1"/>
          <p:nvPr/>
        </p:nvSpPr>
        <p:spPr>
          <a:xfrm>
            <a:off x="1275907" y="3925222"/>
            <a:ext cx="3484672" cy="1477328"/>
          </a:xfrm>
          <a:prstGeom prst="rect">
            <a:avLst/>
          </a:prstGeom>
          <a:noFill/>
        </p:spPr>
        <p:txBody>
          <a:bodyPr wrap="none" rtlCol="0">
            <a:spAutoFit/>
          </a:bodyPr>
          <a:lstStyle/>
          <a:p>
            <a:r>
              <a:rPr lang="en-GB" dirty="0" smtClean="0"/>
              <a:t>+ Transformation </a:t>
            </a:r>
          </a:p>
          <a:p>
            <a:endParaRPr lang="en-GB" dirty="0" smtClean="0"/>
          </a:p>
          <a:p>
            <a:r>
              <a:rPr lang="en-GB" b="0" dirty="0" smtClean="0"/>
              <a:t>u </a:t>
            </a:r>
            <a:r>
              <a:rPr lang="en-GB" b="0" dirty="0"/>
              <a:t>e+ </a:t>
            </a:r>
            <a:r>
              <a:rPr lang="en-GB" b="0" dirty="0" smtClean="0"/>
              <a:t>w  </a:t>
            </a:r>
            <a:r>
              <a:rPr lang="en-GB" b="0" dirty="0">
                <a:latin typeface="Symbol" panose="05050102010706020507" pitchFamily="18" charset="2"/>
              </a:rPr>
              <a:t></a:t>
            </a:r>
            <a:r>
              <a:rPr lang="en-GB" b="0" dirty="0"/>
              <a:t> </a:t>
            </a:r>
            <a:r>
              <a:rPr lang="en-GB" b="0" dirty="0" smtClean="0"/>
              <a:t>u </a:t>
            </a:r>
            <a:r>
              <a:rPr lang="en-GB" b="0" dirty="0"/>
              <a:t>e </a:t>
            </a:r>
            <a:r>
              <a:rPr lang="en-GB" b="0" dirty="0" err="1"/>
              <a:t>e</a:t>
            </a:r>
            <a:r>
              <a:rPr lang="en-GB" b="0" dirty="0"/>
              <a:t>’ </a:t>
            </a:r>
            <a:r>
              <a:rPr lang="en-GB" b="0" dirty="0" smtClean="0"/>
              <a:t>w</a:t>
            </a:r>
            <a:endParaRPr lang="en-GB" b="0" dirty="0"/>
          </a:p>
          <a:p>
            <a:r>
              <a:rPr lang="en-GB" b="0" dirty="0"/>
              <a:t>e' : </a:t>
            </a:r>
            <a:r>
              <a:rPr lang="en-GB" b="0" dirty="0" err="1"/>
              <a:t>e’e</a:t>
            </a:r>
            <a:r>
              <a:rPr lang="en-GB" b="0" dirty="0"/>
              <a:t> | </a:t>
            </a:r>
            <a:r>
              <a:rPr lang="el-GR" b="0" dirty="0"/>
              <a:t>ε (</a:t>
            </a:r>
            <a:r>
              <a:rPr lang="en-GB" b="0" dirty="0"/>
              <a:t>Left recursive form)</a:t>
            </a:r>
          </a:p>
          <a:p>
            <a:r>
              <a:rPr lang="en-GB" b="0" dirty="0"/>
              <a:t>e' : e </a:t>
            </a:r>
            <a:r>
              <a:rPr lang="en-GB" b="0" dirty="0" err="1"/>
              <a:t>e</a:t>
            </a:r>
            <a:r>
              <a:rPr lang="en-GB" b="0" dirty="0"/>
              <a:t>’ | </a:t>
            </a:r>
            <a:r>
              <a:rPr lang="el-GR" b="0" dirty="0"/>
              <a:t>ε (</a:t>
            </a:r>
            <a:r>
              <a:rPr lang="en-GB" b="0" dirty="0"/>
              <a:t>Right recursive form)</a:t>
            </a:r>
          </a:p>
        </p:txBody>
      </p:sp>
      <p:sp>
        <p:nvSpPr>
          <p:cNvPr id="6" name="TextBox 5"/>
          <p:cNvSpPr txBox="1"/>
          <p:nvPr/>
        </p:nvSpPr>
        <p:spPr>
          <a:xfrm>
            <a:off x="5924107" y="2209800"/>
            <a:ext cx="2109295" cy="1200329"/>
          </a:xfrm>
          <a:prstGeom prst="rect">
            <a:avLst/>
          </a:prstGeom>
          <a:noFill/>
        </p:spPr>
        <p:txBody>
          <a:bodyPr wrap="none" rtlCol="0">
            <a:spAutoFit/>
          </a:bodyPr>
          <a:lstStyle/>
          <a:p>
            <a:r>
              <a:rPr lang="en-GB" dirty="0" smtClean="0"/>
              <a:t>? Transformation</a:t>
            </a:r>
          </a:p>
          <a:p>
            <a:endParaRPr lang="en-GB" dirty="0" smtClean="0"/>
          </a:p>
          <a:p>
            <a:r>
              <a:rPr lang="en-GB" b="0" dirty="0" smtClean="0"/>
              <a:t>u e</a:t>
            </a:r>
            <a:r>
              <a:rPr lang="en-GB" b="0" dirty="0"/>
              <a:t>? </a:t>
            </a:r>
            <a:r>
              <a:rPr lang="en-GB" b="0" dirty="0" smtClean="0"/>
              <a:t>w  </a:t>
            </a:r>
            <a:r>
              <a:rPr lang="en-GB" b="0" dirty="0">
                <a:latin typeface="Symbol" panose="05050102010706020507" pitchFamily="18" charset="2"/>
              </a:rPr>
              <a:t></a:t>
            </a:r>
            <a:r>
              <a:rPr lang="en-GB" b="0" dirty="0"/>
              <a:t> </a:t>
            </a:r>
            <a:r>
              <a:rPr lang="en-GB" b="0" dirty="0" smtClean="0"/>
              <a:t>u </a:t>
            </a:r>
            <a:r>
              <a:rPr lang="en-GB" b="0" dirty="0"/>
              <a:t>e’ </a:t>
            </a:r>
            <a:r>
              <a:rPr lang="en-GB" b="0" dirty="0" smtClean="0"/>
              <a:t>w</a:t>
            </a:r>
            <a:endParaRPr lang="en-GB" b="0" dirty="0"/>
          </a:p>
          <a:p>
            <a:r>
              <a:rPr lang="en-GB" b="0" dirty="0"/>
              <a:t>e' : e | </a:t>
            </a:r>
            <a:r>
              <a:rPr lang="el-GR" b="0" dirty="0"/>
              <a:t>ε </a:t>
            </a:r>
          </a:p>
        </p:txBody>
      </p:sp>
      <p:sp>
        <p:nvSpPr>
          <p:cNvPr id="7" name="TextBox 6"/>
          <p:cNvSpPr txBox="1"/>
          <p:nvPr/>
        </p:nvSpPr>
        <p:spPr>
          <a:xfrm>
            <a:off x="5924107" y="3925222"/>
            <a:ext cx="1968231" cy="1200329"/>
          </a:xfrm>
          <a:prstGeom prst="rect">
            <a:avLst/>
          </a:prstGeom>
          <a:noFill/>
        </p:spPr>
        <p:txBody>
          <a:bodyPr wrap="none" rtlCol="0">
            <a:spAutoFit/>
          </a:bodyPr>
          <a:lstStyle/>
          <a:p>
            <a:r>
              <a:rPr lang="en-GB" dirty="0" smtClean="0"/>
              <a:t>Parentheses</a:t>
            </a:r>
          </a:p>
          <a:p>
            <a:endParaRPr lang="en-GB" dirty="0" smtClean="0"/>
          </a:p>
          <a:p>
            <a:r>
              <a:rPr lang="en-GB" b="0" dirty="0" smtClean="0"/>
              <a:t>u </a:t>
            </a:r>
            <a:r>
              <a:rPr lang="en-GB" b="0" dirty="0"/>
              <a:t>(e) </a:t>
            </a:r>
            <a:r>
              <a:rPr lang="en-GB" b="0" dirty="0" smtClean="0"/>
              <a:t>w  </a:t>
            </a:r>
            <a:r>
              <a:rPr lang="en-GB" b="0" dirty="0">
                <a:latin typeface="Symbol" panose="05050102010706020507" pitchFamily="18" charset="2"/>
              </a:rPr>
              <a:t></a:t>
            </a:r>
            <a:r>
              <a:rPr lang="en-GB" b="0" dirty="0"/>
              <a:t> </a:t>
            </a:r>
            <a:r>
              <a:rPr lang="en-GB" b="0" dirty="0" smtClean="0"/>
              <a:t>u </a:t>
            </a:r>
            <a:r>
              <a:rPr lang="en-GB" b="0" dirty="0"/>
              <a:t>e’ </a:t>
            </a:r>
            <a:r>
              <a:rPr lang="en-GB" b="0" dirty="0" smtClean="0"/>
              <a:t>w</a:t>
            </a:r>
            <a:endParaRPr lang="en-GB" b="0" dirty="0"/>
          </a:p>
          <a:p>
            <a:r>
              <a:rPr lang="en-GB" b="0" dirty="0"/>
              <a:t>e' : e </a:t>
            </a:r>
          </a:p>
        </p:txBody>
      </p:sp>
      <p:sp>
        <p:nvSpPr>
          <p:cNvPr id="9" name="TextBox 8"/>
          <p:cNvSpPr txBox="1"/>
          <p:nvPr/>
        </p:nvSpPr>
        <p:spPr>
          <a:xfrm>
            <a:off x="5924107" y="5345281"/>
            <a:ext cx="2967479" cy="923330"/>
          </a:xfrm>
          <a:prstGeom prst="rect">
            <a:avLst/>
          </a:prstGeom>
          <a:noFill/>
        </p:spPr>
        <p:txBody>
          <a:bodyPr wrap="none" rtlCol="0">
            <a:spAutoFit/>
          </a:bodyPr>
          <a:lstStyle/>
          <a:p>
            <a:r>
              <a:rPr lang="pt-BR" dirty="0" smtClean="0">
                <a:solidFill>
                  <a:srgbClr val="FF0000"/>
                </a:solidFill>
              </a:rPr>
              <a:t>Alternative Notations</a:t>
            </a:r>
          </a:p>
          <a:p>
            <a:pPr marL="285750" indent="-285750">
              <a:buFont typeface="Arial" panose="020B0604020202020204" pitchFamily="34" charset="0"/>
              <a:buChar char="•"/>
            </a:pPr>
            <a:endParaRPr lang="pt-BR" dirty="0" smtClean="0">
              <a:solidFill>
                <a:srgbClr val="FF0000"/>
              </a:solidFill>
            </a:endParaRPr>
          </a:p>
          <a:p>
            <a:r>
              <a:rPr lang="pt-BR" b="0" dirty="0" smtClean="0">
                <a:solidFill>
                  <a:srgbClr val="FF0000"/>
                </a:solidFill>
              </a:rPr>
              <a:t>[e], {e}, prefix, postfix, etc...</a:t>
            </a:r>
            <a:endParaRPr lang="pt-BR" b="0" dirty="0">
              <a:solidFill>
                <a:srgbClr val="FF0000"/>
              </a:solidFill>
            </a:endParaRPr>
          </a:p>
        </p:txBody>
      </p:sp>
    </p:spTree>
    <p:extLst>
      <p:ext uri="{BB962C8B-B14F-4D97-AF65-F5344CB8AC3E}">
        <p14:creationId xmlns:p14="http://schemas.microsoft.com/office/powerpoint/2010/main" val="36467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Derivation</a:t>
            </a:r>
            <a:br>
              <a:rPr lang="en-GB" sz="4000" b="1" dirty="0" smtClean="0">
                <a:solidFill>
                  <a:srgbClr val="3ECF29"/>
                </a:solidFill>
              </a:rPr>
            </a:br>
            <a:r>
              <a:rPr lang="en-GB" sz="2000" b="1" dirty="0" smtClean="0">
                <a:solidFill>
                  <a:srgbClr val="3ECF29"/>
                </a:solidFill>
              </a:rPr>
              <a:t>Definition</a:t>
            </a:r>
            <a:endParaRPr lang="en-GB" sz="4000" b="1" dirty="0">
              <a:solidFill>
                <a:srgbClr val="3ECF29"/>
              </a:solidFill>
            </a:endParaRPr>
          </a:p>
        </p:txBody>
      </p:sp>
      <p:sp>
        <p:nvSpPr>
          <p:cNvPr id="8" name="TextBox 7"/>
          <p:cNvSpPr txBox="1"/>
          <p:nvPr/>
        </p:nvSpPr>
        <p:spPr>
          <a:xfrm>
            <a:off x="762000" y="2667000"/>
            <a:ext cx="8077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b="0" dirty="0"/>
              <a:t>Derivation is a sequence of rewriting </a:t>
            </a:r>
            <a:r>
              <a:rPr lang="en-US" b="0" u="sng" dirty="0"/>
              <a:t>steps</a:t>
            </a:r>
            <a:r>
              <a:rPr lang="en-US" b="0" dirty="0"/>
              <a:t> that begins with the grammar’s start symbol and ends with a sentence in the language</a:t>
            </a:r>
            <a:r>
              <a:rPr lang="en-US" b="0" dirty="0" smtClean="0"/>
              <a:t>.</a:t>
            </a:r>
            <a:endParaRPr lang="en-GB" b="0" dirty="0"/>
          </a:p>
        </p:txBody>
      </p:sp>
      <p:sp>
        <p:nvSpPr>
          <p:cNvPr id="11" name="TextBox 10"/>
          <p:cNvSpPr txBox="1"/>
          <p:nvPr/>
        </p:nvSpPr>
        <p:spPr>
          <a:xfrm>
            <a:off x="184999" y="6396335"/>
            <a:ext cx="5105400" cy="461665"/>
          </a:xfrm>
          <a:prstGeom prst="rect">
            <a:avLst/>
          </a:prstGeom>
          <a:noFill/>
        </p:spPr>
        <p:txBody>
          <a:bodyPr wrap="square" rtlCol="0">
            <a:spAutoFit/>
          </a:bodyPr>
          <a:lstStyle/>
          <a:p>
            <a:r>
              <a:rPr lang="en-GB" sz="1200" b="0" dirty="0" smtClean="0"/>
              <a:t>Definition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endParaRPr lang="en-US" sz="1200" b="0" dirty="0"/>
          </a:p>
        </p:txBody>
      </p:sp>
    </p:spTree>
    <p:extLst>
      <p:ext uri="{BB962C8B-B14F-4D97-AF65-F5344CB8AC3E}">
        <p14:creationId xmlns:p14="http://schemas.microsoft.com/office/powerpoint/2010/main" val="854866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Sentential Form</a:t>
            </a:r>
            <a:br>
              <a:rPr lang="en-GB" sz="4000" b="1" dirty="0" smtClean="0">
                <a:solidFill>
                  <a:srgbClr val="3ECF29"/>
                </a:solidFill>
              </a:rPr>
            </a:br>
            <a:r>
              <a:rPr lang="en-GB" sz="2000" b="1" dirty="0" smtClean="0">
                <a:solidFill>
                  <a:srgbClr val="3ECF29"/>
                </a:solidFill>
              </a:rPr>
              <a:t>Definition</a:t>
            </a:r>
            <a:endParaRPr lang="en-GB" sz="4000" b="1" dirty="0">
              <a:solidFill>
                <a:srgbClr val="3ECF29"/>
              </a:solidFill>
            </a:endParaRPr>
          </a:p>
        </p:txBody>
      </p:sp>
      <p:sp>
        <p:nvSpPr>
          <p:cNvPr id="8" name="TextBox 7"/>
          <p:cNvSpPr txBox="1"/>
          <p:nvPr/>
        </p:nvSpPr>
        <p:spPr>
          <a:xfrm>
            <a:off x="2362200" y="1524000"/>
            <a:ext cx="6477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b="0" dirty="0"/>
              <a:t>Sentential form is a string of symbols that occurs as </a:t>
            </a:r>
            <a:r>
              <a:rPr lang="en-US" b="0" dirty="0" smtClean="0"/>
              <a:t>a </a:t>
            </a:r>
            <a:r>
              <a:rPr lang="en-US" b="0" u="sng" dirty="0"/>
              <a:t>step</a:t>
            </a:r>
            <a:r>
              <a:rPr lang="en-US" b="0" dirty="0"/>
              <a:t> in a valid derivation.</a:t>
            </a:r>
            <a:endParaRPr lang="en-GB" b="0" dirty="0"/>
          </a:p>
        </p:txBody>
      </p:sp>
      <p:sp>
        <p:nvSpPr>
          <p:cNvPr id="11" name="TextBox 10"/>
          <p:cNvSpPr txBox="1"/>
          <p:nvPr/>
        </p:nvSpPr>
        <p:spPr>
          <a:xfrm>
            <a:off x="184999" y="6396335"/>
            <a:ext cx="5105400" cy="461665"/>
          </a:xfrm>
          <a:prstGeom prst="rect">
            <a:avLst/>
          </a:prstGeom>
          <a:noFill/>
        </p:spPr>
        <p:txBody>
          <a:bodyPr wrap="square" rtlCol="0">
            <a:spAutoFit/>
          </a:bodyPr>
          <a:lstStyle/>
          <a:p>
            <a:r>
              <a:rPr lang="en-GB" sz="1200" b="0" dirty="0" smtClean="0"/>
              <a:t>Definition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endParaRPr lang="en-US" sz="1200" b="0" dirty="0"/>
          </a:p>
        </p:txBody>
      </p:sp>
      <p:sp>
        <p:nvSpPr>
          <p:cNvPr id="3" name="TextBox 2"/>
          <p:cNvSpPr txBox="1"/>
          <p:nvPr/>
        </p:nvSpPr>
        <p:spPr>
          <a:xfrm>
            <a:off x="457200" y="3445321"/>
            <a:ext cx="6639382" cy="1077218"/>
          </a:xfrm>
          <a:prstGeom prst="rect">
            <a:avLst/>
          </a:prstGeom>
          <a:noFill/>
        </p:spPr>
        <p:txBody>
          <a:bodyPr wrap="none" rtlCol="0">
            <a:spAutoFit/>
          </a:bodyPr>
          <a:lstStyle/>
          <a:p>
            <a:pPr>
              <a:spcBef>
                <a:spcPts val="600"/>
              </a:spcBef>
            </a:pPr>
            <a:r>
              <a:rPr lang="en-GB" dirty="0" smtClean="0"/>
              <a:t>A step is making use of a rule on the latest sentential form.</a:t>
            </a:r>
          </a:p>
          <a:p>
            <a:pPr marL="285750" indent="-285750">
              <a:spcBef>
                <a:spcPts val="600"/>
              </a:spcBef>
              <a:buFont typeface="Arial" panose="020B0604020202020204" pitchFamily="34" charset="0"/>
              <a:buChar char="•"/>
            </a:pPr>
            <a:r>
              <a:rPr lang="en-GB" dirty="0" smtClean="0"/>
              <a:t>Choose a variable.</a:t>
            </a:r>
          </a:p>
          <a:p>
            <a:pPr marL="285750" indent="-285750">
              <a:spcBef>
                <a:spcPts val="600"/>
              </a:spcBef>
              <a:buFont typeface="Arial" panose="020B0604020202020204" pitchFamily="34" charset="0"/>
              <a:buChar char="•"/>
            </a:pPr>
            <a:r>
              <a:rPr lang="en-GB" dirty="0" smtClean="0"/>
              <a:t>Replace with the associated production.</a:t>
            </a:r>
            <a:endParaRPr lang="en-GB" dirty="0"/>
          </a:p>
        </p:txBody>
      </p:sp>
      <p:sp>
        <p:nvSpPr>
          <p:cNvPr id="4" name="Rectangle 3"/>
          <p:cNvSpPr/>
          <p:nvPr/>
        </p:nvSpPr>
        <p:spPr>
          <a:xfrm>
            <a:off x="3540596" y="4698480"/>
            <a:ext cx="1756891" cy="369332"/>
          </a:xfrm>
          <a:prstGeom prst="rect">
            <a:avLst/>
          </a:prstGeom>
        </p:spPr>
        <p:txBody>
          <a:bodyPr wrap="none">
            <a:spAutoFit/>
          </a:bodyPr>
          <a:lstStyle/>
          <a:p>
            <a:pPr>
              <a:spcBef>
                <a:spcPts val="600"/>
              </a:spcBef>
            </a:pPr>
            <a:r>
              <a:rPr lang="en-US" dirty="0">
                <a:solidFill>
                  <a:srgbClr val="FF0000"/>
                </a:solidFill>
              </a:rPr>
              <a:t>G = (V, </a:t>
            </a:r>
            <a:r>
              <a:rPr lang="el-GR" dirty="0">
                <a:solidFill>
                  <a:srgbClr val="FF0000"/>
                </a:solidFill>
              </a:rPr>
              <a:t>Σ</a:t>
            </a:r>
            <a:r>
              <a:rPr lang="en-US" dirty="0">
                <a:solidFill>
                  <a:srgbClr val="FF0000"/>
                </a:solidFill>
              </a:rPr>
              <a:t>, R, S)</a:t>
            </a:r>
            <a:endParaRPr lang="tr-TR" dirty="0">
              <a:solidFill>
                <a:srgbClr val="FF0000"/>
              </a:solidFill>
            </a:endParaRPr>
          </a:p>
        </p:txBody>
      </p:sp>
      <p:sp>
        <p:nvSpPr>
          <p:cNvPr id="5" name="Rectangle 4"/>
          <p:cNvSpPr/>
          <p:nvPr/>
        </p:nvSpPr>
        <p:spPr>
          <a:xfrm>
            <a:off x="1102561" y="5144511"/>
            <a:ext cx="897425" cy="369332"/>
          </a:xfrm>
          <a:prstGeom prst="rect">
            <a:avLst/>
          </a:prstGeom>
        </p:spPr>
        <p:txBody>
          <a:bodyPr wrap="none">
            <a:spAutoFit/>
          </a:bodyPr>
          <a:lstStyle/>
          <a:p>
            <a:r>
              <a:rPr lang="en-US" dirty="0" err="1"/>
              <a:t>f</a:t>
            </a:r>
            <a:r>
              <a:rPr lang="en-US" sz="1400" baseline="-25000" dirty="0" err="1" smtClean="0"/>
              <a:t>n</a:t>
            </a:r>
            <a:r>
              <a:rPr lang="en-US" dirty="0" smtClean="0"/>
              <a:t>=</a:t>
            </a:r>
            <a:r>
              <a:rPr lang="en-US" dirty="0" err="1" smtClean="0"/>
              <a:t>uAv</a:t>
            </a:r>
            <a:endParaRPr lang="en-GB" dirty="0"/>
          </a:p>
        </p:txBody>
      </p:sp>
      <p:sp>
        <p:nvSpPr>
          <p:cNvPr id="6" name="Rectangle 5"/>
          <p:cNvSpPr/>
          <p:nvPr/>
        </p:nvSpPr>
        <p:spPr>
          <a:xfrm>
            <a:off x="3314148" y="5144511"/>
            <a:ext cx="1338251" cy="369332"/>
          </a:xfrm>
          <a:prstGeom prst="rect">
            <a:avLst/>
          </a:prstGeom>
        </p:spPr>
        <p:txBody>
          <a:bodyPr wrap="none">
            <a:spAutoFit/>
          </a:bodyPr>
          <a:lstStyle/>
          <a:p>
            <a:r>
              <a:rPr lang="en-US" dirty="0" smtClean="0"/>
              <a:t>A </a:t>
            </a:r>
            <a:r>
              <a:rPr lang="en-US" dirty="0" smtClean="0">
                <a:latin typeface="Symbol" panose="05050102010706020507" pitchFamily="18" charset="2"/>
              </a:rPr>
              <a:t></a:t>
            </a:r>
            <a:r>
              <a:rPr lang="en-US" dirty="0" smtClean="0"/>
              <a:t> </a:t>
            </a:r>
            <a:r>
              <a:rPr lang="en-US" dirty="0"/>
              <a:t>w </a:t>
            </a:r>
            <a:r>
              <a:rPr lang="en-US" dirty="0">
                <a:latin typeface="Symbol" panose="05050102010706020507" pitchFamily="18" charset="2"/>
              </a:rPr>
              <a:t>Î</a:t>
            </a:r>
            <a:r>
              <a:rPr lang="en-US" dirty="0" smtClean="0"/>
              <a:t> R</a:t>
            </a:r>
            <a:endParaRPr lang="en-GB" dirty="0"/>
          </a:p>
        </p:txBody>
      </p:sp>
      <p:sp>
        <p:nvSpPr>
          <p:cNvPr id="9" name="Rectangle 8"/>
          <p:cNvSpPr/>
          <p:nvPr/>
        </p:nvSpPr>
        <p:spPr>
          <a:xfrm>
            <a:off x="4908055" y="5144511"/>
            <a:ext cx="1083951" cy="369332"/>
          </a:xfrm>
          <a:prstGeom prst="rect">
            <a:avLst/>
          </a:prstGeom>
        </p:spPr>
        <p:txBody>
          <a:bodyPr wrap="none">
            <a:spAutoFit/>
          </a:bodyPr>
          <a:lstStyle/>
          <a:p>
            <a:r>
              <a:rPr lang="en-US" dirty="0" smtClean="0"/>
              <a:t>f</a:t>
            </a:r>
            <a:r>
              <a:rPr lang="en-US" sz="1600" baseline="-25000" dirty="0" smtClean="0"/>
              <a:t>n+1</a:t>
            </a:r>
            <a:r>
              <a:rPr lang="en-US" dirty="0" smtClean="0"/>
              <a:t>=</a:t>
            </a:r>
            <a:r>
              <a:rPr lang="en-US" dirty="0" err="1" smtClean="0"/>
              <a:t>uwv</a:t>
            </a:r>
            <a:endParaRPr lang="en-GB" dirty="0"/>
          </a:p>
        </p:txBody>
      </p:sp>
      <p:sp>
        <p:nvSpPr>
          <p:cNvPr id="10" name="Rectangle 9"/>
          <p:cNvSpPr/>
          <p:nvPr/>
        </p:nvSpPr>
        <p:spPr>
          <a:xfrm>
            <a:off x="6247663" y="5144511"/>
            <a:ext cx="1697837" cy="369332"/>
          </a:xfrm>
          <a:prstGeom prst="rect">
            <a:avLst/>
          </a:prstGeom>
        </p:spPr>
        <p:txBody>
          <a:bodyPr wrap="none">
            <a:spAutoFit/>
          </a:bodyPr>
          <a:lstStyle/>
          <a:p>
            <a:r>
              <a:rPr lang="tr-TR" dirty="0" err="1" smtClean="0"/>
              <a:t>uAv</a:t>
            </a:r>
            <a:r>
              <a:rPr lang="tr-TR" dirty="0" smtClean="0"/>
              <a:t>, </a:t>
            </a:r>
            <a:r>
              <a:rPr lang="tr-TR" dirty="0" err="1" smtClean="0"/>
              <a:t>uwv</a:t>
            </a:r>
            <a:r>
              <a:rPr lang="tr-TR" dirty="0" smtClean="0"/>
              <a:t> </a:t>
            </a:r>
            <a:r>
              <a:rPr lang="en-US" dirty="0">
                <a:latin typeface="Symbol" panose="05050102010706020507" pitchFamily="18" charset="2"/>
              </a:rPr>
              <a:t>Î</a:t>
            </a:r>
            <a:r>
              <a:rPr lang="tr-TR" dirty="0" smtClean="0"/>
              <a:t> S</a:t>
            </a:r>
            <a:r>
              <a:rPr lang="tr-TR" baseline="30000" dirty="0" smtClean="0"/>
              <a:t>*</a:t>
            </a:r>
            <a:endParaRPr lang="en-GB" baseline="30000" dirty="0"/>
          </a:p>
        </p:txBody>
      </p:sp>
      <p:sp>
        <p:nvSpPr>
          <p:cNvPr id="12" name="Rectangle 11"/>
          <p:cNvSpPr/>
          <p:nvPr/>
        </p:nvSpPr>
        <p:spPr>
          <a:xfrm>
            <a:off x="2255643" y="5170704"/>
            <a:ext cx="802848" cy="369332"/>
          </a:xfrm>
          <a:prstGeom prst="rect">
            <a:avLst/>
          </a:prstGeom>
        </p:spPr>
        <p:txBody>
          <a:bodyPr wrap="none">
            <a:spAutoFit/>
          </a:bodyPr>
          <a:lstStyle/>
          <a:p>
            <a:r>
              <a:rPr lang="en-US" dirty="0" smtClean="0"/>
              <a:t>A </a:t>
            </a:r>
            <a:r>
              <a:rPr lang="en-US" dirty="0" smtClean="0">
                <a:latin typeface="Symbol" panose="05050102010706020507" pitchFamily="18" charset="2"/>
              </a:rPr>
              <a:t>Î</a:t>
            </a:r>
            <a:r>
              <a:rPr lang="en-US" dirty="0" smtClean="0"/>
              <a:t> </a:t>
            </a:r>
            <a:r>
              <a:rPr lang="tr-TR" dirty="0" smtClean="0"/>
              <a:t>V</a:t>
            </a:r>
            <a:endParaRPr lang="en-GB" dirty="0"/>
          </a:p>
        </p:txBody>
      </p:sp>
      <p:sp>
        <p:nvSpPr>
          <p:cNvPr id="7" name="Rectangle 6"/>
          <p:cNvSpPr/>
          <p:nvPr/>
        </p:nvSpPr>
        <p:spPr>
          <a:xfrm>
            <a:off x="3581311" y="5598854"/>
            <a:ext cx="1675459" cy="369332"/>
          </a:xfrm>
          <a:prstGeom prst="rect">
            <a:avLst/>
          </a:prstGeom>
        </p:spPr>
        <p:txBody>
          <a:bodyPr wrap="none">
            <a:spAutoFit/>
          </a:bodyPr>
          <a:lstStyle/>
          <a:p>
            <a:r>
              <a:rPr lang="tr-TR" dirty="0" smtClean="0"/>
              <a:t>u, v </a:t>
            </a:r>
            <a:r>
              <a:rPr lang="en-US" dirty="0">
                <a:latin typeface="Symbol" panose="05050102010706020507" pitchFamily="18" charset="2"/>
              </a:rPr>
              <a:t>Î</a:t>
            </a:r>
            <a:r>
              <a:rPr lang="tr-TR" dirty="0"/>
              <a:t> </a:t>
            </a:r>
            <a:r>
              <a:rPr lang="tr-TR" dirty="0" smtClean="0"/>
              <a:t>(V U </a:t>
            </a:r>
            <a:r>
              <a:rPr lang="el-GR" dirty="0" smtClean="0"/>
              <a:t>Σ</a:t>
            </a:r>
            <a:r>
              <a:rPr lang="tr-TR" dirty="0" smtClean="0"/>
              <a:t>)</a:t>
            </a:r>
            <a:r>
              <a:rPr lang="tr-TR" baseline="30000" dirty="0" smtClean="0"/>
              <a:t>*</a:t>
            </a:r>
            <a:endParaRPr lang="en-GB" baseline="30000" dirty="0"/>
          </a:p>
        </p:txBody>
      </p:sp>
    </p:spTree>
    <p:extLst>
      <p:ext uri="{BB962C8B-B14F-4D97-AF65-F5344CB8AC3E}">
        <p14:creationId xmlns:p14="http://schemas.microsoft.com/office/powerpoint/2010/main" val="2655556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6714</TotalTime>
  <Words>5227</Words>
  <Application>Microsoft Office PowerPoint</Application>
  <PresentationFormat>On-screen Show (4:3)</PresentationFormat>
  <Paragraphs>637</Paragraphs>
  <Slides>45</Slides>
  <Notes>45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45</vt:i4>
      </vt:variant>
    </vt:vector>
  </HeadingPairs>
  <TitlesOfParts>
    <vt:vector size="60" baseType="lpstr">
      <vt:lpstr>Arial</vt:lpstr>
      <vt:lpstr>Calibri</vt:lpstr>
      <vt:lpstr>Cambria Math</vt:lpstr>
      <vt:lpstr>Century Gothic</vt:lpstr>
      <vt:lpstr>CMSS10</vt:lpstr>
      <vt:lpstr>CMSY10</vt:lpstr>
      <vt:lpstr>Myriad-CnBold</vt:lpstr>
      <vt:lpstr>Myriad-Light-Condensed</vt:lpstr>
      <vt:lpstr>NimbusSanL-Regu</vt:lpstr>
      <vt:lpstr>SFSS0800</vt:lpstr>
      <vt:lpstr>StandardSymL-Slant_167</vt:lpstr>
      <vt:lpstr>Symbol</vt:lpstr>
      <vt:lpstr>Times New Roman</vt:lpstr>
      <vt:lpstr>template</vt:lpstr>
      <vt:lpstr>Custom Design</vt:lpstr>
      <vt:lpstr>Syntactic Analysis</vt:lpstr>
      <vt:lpstr>Definition</vt:lpstr>
      <vt:lpstr>Syntactic Validity</vt:lpstr>
      <vt:lpstr>Grammars CFG and (E)BNF</vt:lpstr>
      <vt:lpstr>Grammars BNF for Human Reader</vt:lpstr>
      <vt:lpstr>Grammars (E)BNF for a Language Processor</vt:lpstr>
      <vt:lpstr>Grammars BNF Simplified</vt:lpstr>
      <vt:lpstr>Derivation Definition</vt:lpstr>
      <vt:lpstr>Sentential Form Definition</vt:lpstr>
      <vt:lpstr>Derivation</vt:lpstr>
      <vt:lpstr>Derivations LMD, RMD, Left and Right Sentential Forms</vt:lpstr>
      <vt:lpstr>Parse Trees</vt:lpstr>
      <vt:lpstr>Ambiguity</vt:lpstr>
      <vt:lpstr>Ambiguity Elimination</vt:lpstr>
      <vt:lpstr>Parsing as Tree Building Method</vt:lpstr>
      <vt:lpstr>Top Down Parsing</vt:lpstr>
      <vt:lpstr>Left Recursion Elimination</vt:lpstr>
      <vt:lpstr>Left Recursion Elimination</vt:lpstr>
      <vt:lpstr>Backtracking</vt:lpstr>
      <vt:lpstr>Backtracking</vt:lpstr>
      <vt:lpstr>First Set Construction</vt:lpstr>
      <vt:lpstr>First Set Example</vt:lpstr>
      <vt:lpstr>Follow Set Construction</vt:lpstr>
      <vt:lpstr>Follow Set Example</vt:lpstr>
      <vt:lpstr>Backtracking Backtrack-free Test</vt:lpstr>
      <vt:lpstr>Left Factoring</vt:lpstr>
      <vt:lpstr>Predictive Parsers</vt:lpstr>
      <vt:lpstr>Recursive Descent Parsing</vt:lpstr>
      <vt:lpstr>LL(1) Parsing</vt:lpstr>
      <vt:lpstr>LL(1) Parsing</vt:lpstr>
      <vt:lpstr>LL(1) Parsing</vt:lpstr>
      <vt:lpstr>LL(1) Parsing Parse Table</vt:lpstr>
      <vt:lpstr>Bottom Up Parsing LR Grammars</vt:lpstr>
      <vt:lpstr>Bottom Up Parsing Shift Reduce Parsing</vt:lpstr>
      <vt:lpstr>Bottom Up Parsing LR(0) Items / Automaton</vt:lpstr>
      <vt:lpstr>Bottom Up Parsing Conflicts</vt:lpstr>
      <vt:lpstr>Bottom Up Parsing SLR Parsing</vt:lpstr>
      <vt:lpstr>Bottom Up Parsing SLR Parsing</vt:lpstr>
      <vt:lpstr>Bottom Up Parsing SLR Parsing</vt:lpstr>
      <vt:lpstr>Bottom Up Parsing LR(1) Items</vt:lpstr>
      <vt:lpstr>Bottom Up Parsing LR(1) Items</vt:lpstr>
      <vt:lpstr>Bottom Up Parsing LR(1) Items</vt:lpstr>
      <vt:lpstr>Bottom Up Parsing LR(1) Automaton</vt:lpstr>
      <vt:lpstr>Bottom Up Parsing LALR Parsing</vt:lpstr>
      <vt:lpstr>Final Words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Microsoft account</dc:creator>
  <cp:lastModifiedBy>Erkan İNAN</cp:lastModifiedBy>
  <cp:revision>242</cp:revision>
  <cp:lastPrinted>2024-03-21T19:07:25Z</cp:lastPrinted>
  <dcterms:created xsi:type="dcterms:W3CDTF">2024-02-18T08:29:48Z</dcterms:created>
  <dcterms:modified xsi:type="dcterms:W3CDTF">2024-03-24T08:50:57Z</dcterms:modified>
</cp:coreProperties>
</file>