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4"/>
  </p:notesMasterIdLst>
  <p:handoutMasterIdLst>
    <p:handoutMasterId r:id="rId25"/>
  </p:handoutMasterIdLst>
  <p:sldIdLst>
    <p:sldId id="256" r:id="rId3"/>
    <p:sldId id="259" r:id="rId4"/>
    <p:sldId id="341" r:id="rId5"/>
    <p:sldId id="345" r:id="rId6"/>
    <p:sldId id="344" r:id="rId7"/>
    <p:sldId id="346" r:id="rId8"/>
    <p:sldId id="347" r:id="rId9"/>
    <p:sldId id="348" r:id="rId10"/>
    <p:sldId id="349" r:id="rId11"/>
    <p:sldId id="350" r:id="rId12"/>
    <p:sldId id="351" r:id="rId13"/>
    <p:sldId id="353" r:id="rId14"/>
    <p:sldId id="354" r:id="rId15"/>
    <p:sldId id="355" r:id="rId16"/>
    <p:sldId id="356" r:id="rId17"/>
    <p:sldId id="362" r:id="rId18"/>
    <p:sldId id="357" r:id="rId19"/>
    <p:sldId id="358" r:id="rId20"/>
    <p:sldId id="359" r:id="rId21"/>
    <p:sldId id="360" r:id="rId22"/>
    <p:sldId id="361" r:id="rId23"/>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94" autoAdjust="0"/>
  </p:normalViewPr>
  <p:slideViewPr>
    <p:cSldViewPr>
      <p:cViewPr varScale="1">
        <p:scale>
          <a:sx n="95" d="100"/>
          <a:sy n="95" d="100"/>
        </p:scale>
        <p:origin x="2034"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On the applied track we will use case specific simple IC instructions.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171391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Decoupling Target Code Generation from Previous Stages </a:t>
            </a:r>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283102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30489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327000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3346283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3657679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To generate intermediate code, the graphical IR is walked over multiple times to create the linear intermediate representations, which is much closer to the sequence of the instructions that will be generated by the back end. This, addressing many details such as code labeling, code skeletons (code templates or code-macros), virtual types / instructions, and similar. Control statements and expressions can be converted to their corresponding linear forms by using proper IR traversal methods combined with instruction labeling.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114126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Arithmetic – logic sub-expressions can be calculated during compile time resulting reduced expression trees, more efficient intermediate code. Operators coded with identity elements or constants can be processed by removing the operands and modifying the operator nodes.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13463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Strength reduction can also be achieved by detecting common sup-expression. There may be subtle properties such as function volatility (if a function returns always the same value without affecting other state or not).</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932934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code generator may decide to move the code fragments by analyzing the data dependencies. In this example, the loop invariant sub-expression can be moved before the code fragment that takes care of loop condition checking. To make the things right a temporary must be allocated to store the result of the moved code.</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19</a:t>
            </a:fld>
            <a:endParaRPr lang="ru-RU" altLang="tr-TR"/>
          </a:p>
        </p:txBody>
      </p:sp>
    </p:spTree>
    <p:extLst>
      <p:ext uri="{BB962C8B-B14F-4D97-AF65-F5344CB8AC3E}">
        <p14:creationId xmlns:p14="http://schemas.microsoft.com/office/powerpoint/2010/main" val="287451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intermediate representation uses the results</a:t>
            </a:r>
            <a:r>
              <a:rPr lang="en-US" sz="1200" kern="1200" baseline="0" dirty="0" smtClean="0">
                <a:solidFill>
                  <a:schemeClr val="tx1"/>
                </a:solidFill>
                <a:effectLst/>
                <a:latin typeface="Arial" panose="020B0604020202020204" pitchFamily="34" charset="0"/>
                <a:ea typeface="+mn-ea"/>
                <a:cs typeface="+mn-cs"/>
              </a:rPr>
              <a:t> of the preceding phases (lexical analysis, syntax analysis, semantic analysis) and performs more processing to make it easy generation of targets. While the structures generated by the semantic analysis phase describes what is in the input, the IR generation phase regards the target architecture so that target generation is possible.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Data analysis is a way to reveal the writes without reads. This helps elimination of ineffective calculations. Control flow graphs help to establish “control paths” which help analyze unreachable code fragments. Control path examination simulates flows with alternatives and identify the unreached statements. “The code behind return”, “The code behind break / continue”, “Ending with no return” are just a few examples you are familiar with.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20</a:t>
            </a:fld>
            <a:endParaRPr lang="ru-RU" altLang="tr-TR"/>
          </a:p>
        </p:txBody>
      </p:sp>
    </p:spTree>
    <p:extLst>
      <p:ext uri="{BB962C8B-B14F-4D97-AF65-F5344CB8AC3E}">
        <p14:creationId xmlns:p14="http://schemas.microsoft.com/office/powerpoint/2010/main" val="1802340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Peephole optimization is performed on the linear IR detecting extra code generated by earlier steps. The example on this slide transcends the boundaries of expression and statement contexts.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21</a:t>
            </a:fld>
            <a:endParaRPr lang="ru-RU" altLang="tr-TR"/>
          </a:p>
        </p:txBody>
      </p:sp>
    </p:spTree>
    <p:extLst>
      <p:ext uri="{BB962C8B-B14F-4D97-AF65-F5344CB8AC3E}">
        <p14:creationId xmlns:p14="http://schemas.microsoft.com/office/powerpoint/2010/main" val="277806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Abstract</a:t>
            </a:r>
            <a:r>
              <a:rPr lang="en-GB" baseline="0" dirty="0" smtClean="0"/>
              <a:t> syntax tree is a component of Intermediate representation. It falls in the category of graphical IR.</a:t>
            </a:r>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249012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Representation of the meaning transcends the limitations</a:t>
            </a:r>
            <a:r>
              <a:rPr lang="en-US" sz="1200" kern="1200" baseline="0" dirty="0" smtClean="0">
                <a:solidFill>
                  <a:schemeClr val="tx1"/>
                </a:solidFill>
                <a:effectLst/>
                <a:latin typeface="Arial" panose="020B0604020202020204" pitchFamily="34" charset="0"/>
                <a:ea typeface="+mn-ea"/>
                <a:cs typeface="+mn-cs"/>
              </a:rPr>
              <a:t> of tree structure. When the input is organized as sequence of symbols, which is a one dimensional composition, the limits of the hierarchical declarative organization cannot be overcome. But, the semantics require more complex representations. This problem is commonly solved by symbolic references turning the IR into a composite derivative structure.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94135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diagram</a:t>
            </a:r>
            <a:r>
              <a:rPr lang="en-US" sz="1200" kern="1200" baseline="0" dirty="0" smtClean="0">
                <a:solidFill>
                  <a:schemeClr val="tx1"/>
                </a:solidFill>
                <a:effectLst/>
                <a:latin typeface="Arial" panose="020B0604020202020204" pitchFamily="34" charset="0"/>
                <a:ea typeface="+mn-ea"/>
                <a:cs typeface="+mn-cs"/>
              </a:rPr>
              <a:t> presented in this slide is a model for transforming an imperative language into an intermediate code. As pointed out earlier in this lecture alternative diagrams can be proposed and justified so long as they meet implementation specific or educational needs. The scheme proposed in this diagram describes also the implementation plan for the rest of the applied track of this course.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391005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Building up abstract</a:t>
            </a:r>
            <a:r>
              <a:rPr lang="en-US" sz="1200" kern="1200" baseline="0" dirty="0" smtClean="0">
                <a:solidFill>
                  <a:schemeClr val="tx1"/>
                </a:solidFill>
                <a:effectLst/>
                <a:latin typeface="Arial" panose="020B0604020202020204" pitchFamily="34" charset="0"/>
                <a:ea typeface="+mn-ea"/>
                <a:cs typeface="+mn-cs"/>
              </a:rPr>
              <a:t> syntax tree is dependent on the parsing strategy, which can be determined by the underlying methods and tools. In bison, the capturing the semantics is achieved by integrating pseudo-variables with developer defined types and actions. In a top down scheme, use of inherited attribute, entry, and exit actions will enable alternative implementations. Or, it is possible to have the entire the parse tree built once, which incurs memory and CPU costs, and processing the whole AST.</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27897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The AST may need to be accompanied by other supporting structures such as preprocessing data, compilation unit bindings (think about C, C++ modules). Availability of this structures may be critical for code generation (think about code generation for debugging and release modes), error reporting, debug information generation, runtime type information, and similar.</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183306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Symbolic representation</a:t>
            </a:r>
            <a:r>
              <a:rPr lang="en-US" sz="1200" kern="1200" baseline="0" dirty="0" smtClean="0">
                <a:solidFill>
                  <a:schemeClr val="tx1"/>
                </a:solidFill>
                <a:effectLst/>
                <a:latin typeface="Arial" panose="020B0604020202020204" pitchFamily="34" charset="0"/>
                <a:ea typeface="+mn-ea"/>
                <a:cs typeface="+mn-cs"/>
              </a:rPr>
              <a:t> will be implemented with the symbol management strategy. It may be based on maintenance of a global symbol table that is capable of representing each symbol with associated </a:t>
            </a:r>
            <a:r>
              <a:rPr lang="en-US" sz="1200" kern="1200" baseline="0" dirty="0" err="1" smtClean="0">
                <a:solidFill>
                  <a:schemeClr val="tx1"/>
                </a:solidFill>
                <a:effectLst/>
                <a:latin typeface="Arial" panose="020B0604020202020204" pitchFamily="34" charset="0"/>
                <a:ea typeface="+mn-ea"/>
                <a:cs typeface="+mn-cs"/>
              </a:rPr>
              <a:t>metatype</a:t>
            </a:r>
            <a:r>
              <a:rPr lang="en-US" sz="1200" kern="1200" baseline="0" dirty="0" smtClean="0">
                <a:solidFill>
                  <a:schemeClr val="tx1"/>
                </a:solidFill>
                <a:effectLst/>
                <a:latin typeface="Arial" panose="020B0604020202020204" pitchFamily="34" charset="0"/>
                <a:ea typeface="+mn-ea"/>
                <a:cs typeface="+mn-cs"/>
              </a:rPr>
              <a:t> (type, variable, parameter, class, </a:t>
            </a:r>
            <a:r>
              <a:rPr lang="en-US" sz="1200" kern="1200" baseline="0" dirty="0" err="1" smtClean="0">
                <a:solidFill>
                  <a:schemeClr val="tx1"/>
                </a:solidFill>
                <a:effectLst/>
                <a:latin typeface="Arial" panose="020B0604020202020204" pitchFamily="34" charset="0"/>
                <a:ea typeface="+mn-ea"/>
                <a:cs typeface="+mn-cs"/>
              </a:rPr>
              <a:t>etc</a:t>
            </a:r>
            <a:r>
              <a:rPr lang="en-US" sz="1200" kern="1200" baseline="0" dirty="0" smtClean="0">
                <a:solidFill>
                  <a:schemeClr val="tx1"/>
                </a:solidFill>
                <a:effectLst/>
                <a:latin typeface="Arial" panose="020B0604020202020204" pitchFamily="34" charset="0"/>
                <a:ea typeface="+mn-ea"/>
                <a:cs typeface="+mn-cs"/>
              </a:rPr>
              <a:t>), scope, and similar. It is also possible to manage the symbols in association with scope entities that may be found in AST. In this case, symbol collections are associated with scope entities such as execution blocks, class structures, module structures. There are advantages of scanning the AST (and other meaning items) once and building the symbol representation once. This strategy separates the mutating operations (insertion) with reading operations. So the complexities become clear and minimal. Populating, lexicographic sorting, and look up has the complexities of O(1), O(n log n), and O(log n) respectively.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On the applied track, we will initialize the symbols table with the pre-defined functions. We will populate symbol descriptors with object (table) sub-types with simple signatures.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375492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On the applied track, we will apply node type evaluation, error detection and constant folding.</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105139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762000"/>
          </a:xfrm>
        </p:spPr>
        <p:txBody>
          <a:bodyPr/>
          <a:lstStyle/>
          <a:p>
            <a:r>
              <a:rPr lang="en-US" altLang="tr-TR" sz="2400" dirty="0" smtClean="0">
                <a:solidFill>
                  <a:srgbClr val="3ECF29"/>
                </a:solidFill>
              </a:rPr>
              <a:t>Intermediate Representations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Linearization</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514600"/>
            <a:ext cx="3908559" cy="2339102"/>
          </a:xfrm>
          <a:prstGeom prst="rect">
            <a:avLst/>
          </a:prstGeom>
          <a:noFill/>
        </p:spPr>
        <p:txBody>
          <a:bodyPr wrap="square" rtlCol="0">
            <a:spAutoFit/>
          </a:bodyPr>
          <a:lstStyle/>
          <a:p>
            <a:pPr>
              <a:spcBef>
                <a:spcPts val="600"/>
              </a:spcBef>
            </a:pPr>
            <a:r>
              <a:rPr lang="en-GB" dirty="0"/>
              <a:t>Control Flow Structure</a:t>
            </a:r>
          </a:p>
          <a:p>
            <a:pPr marL="285750" indent="-285750">
              <a:spcBef>
                <a:spcPts val="600"/>
              </a:spcBef>
              <a:buFont typeface="Arial" panose="020B0604020202020204" pitchFamily="34" charset="0"/>
              <a:buChar char="•"/>
            </a:pPr>
            <a:r>
              <a:rPr lang="en-GB" dirty="0"/>
              <a:t>Apply Code Templates to Emit IC Instructions</a:t>
            </a:r>
          </a:p>
          <a:p>
            <a:pPr>
              <a:spcBef>
                <a:spcPts val="600"/>
              </a:spcBef>
            </a:pPr>
            <a:endParaRPr lang="en-GB" dirty="0" smtClean="0"/>
          </a:p>
          <a:p>
            <a:pPr>
              <a:spcBef>
                <a:spcPts val="600"/>
              </a:spcBef>
            </a:pPr>
            <a:r>
              <a:rPr lang="en-GB" dirty="0" smtClean="0"/>
              <a:t>Expression Trees</a:t>
            </a:r>
          </a:p>
          <a:p>
            <a:pPr marL="285750" indent="-285750">
              <a:spcBef>
                <a:spcPts val="600"/>
              </a:spcBef>
              <a:buFont typeface="Arial" panose="020B0604020202020204" pitchFamily="34" charset="0"/>
              <a:buChar char="•"/>
            </a:pPr>
            <a:r>
              <a:rPr lang="en-GB" dirty="0" smtClean="0"/>
              <a:t>Traverse and Emit IC Instructions</a:t>
            </a:r>
          </a:p>
        </p:txBody>
      </p:sp>
      <p:pic>
        <p:nvPicPr>
          <p:cNvPr id="6" name="Picture 5"/>
          <p:cNvPicPr>
            <a:picLocks noChangeAspect="1"/>
          </p:cNvPicPr>
          <p:nvPr/>
        </p:nvPicPr>
        <p:blipFill>
          <a:blip r:embed="rId3"/>
          <a:stretch>
            <a:fillRect/>
          </a:stretch>
        </p:blipFill>
        <p:spPr>
          <a:xfrm>
            <a:off x="295572" y="2886790"/>
            <a:ext cx="4482669" cy="2904410"/>
          </a:xfrm>
          <a:prstGeom prst="rect">
            <a:avLst/>
          </a:prstGeom>
        </p:spPr>
      </p:pic>
    </p:spTree>
    <p:extLst>
      <p:ext uri="{BB962C8B-B14F-4D97-AF65-F5344CB8AC3E}">
        <p14:creationId xmlns:p14="http://schemas.microsoft.com/office/powerpoint/2010/main" val="3691896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Intermediate Code</a:t>
            </a:r>
            <a:endParaRPr lang="en-GB" sz="4000" b="1" dirty="0">
              <a:solidFill>
                <a:srgbClr val="3ECF29"/>
              </a:solidFill>
            </a:endParaRPr>
          </a:p>
        </p:txBody>
      </p:sp>
      <p:sp>
        <p:nvSpPr>
          <p:cNvPr id="5" name="TextBox 4"/>
          <p:cNvSpPr txBox="1"/>
          <p:nvPr/>
        </p:nvSpPr>
        <p:spPr>
          <a:xfrm>
            <a:off x="2286000" y="2057400"/>
            <a:ext cx="5801588" cy="3908762"/>
          </a:xfrm>
          <a:prstGeom prst="rect">
            <a:avLst/>
          </a:prstGeom>
          <a:noFill/>
        </p:spPr>
        <p:txBody>
          <a:bodyPr wrap="square" rtlCol="0">
            <a:spAutoFit/>
          </a:bodyPr>
          <a:lstStyle>
            <a:defPPr>
              <a:defRPr lang="ru-RU"/>
            </a:defPPr>
            <a:lvl1pPr>
              <a:spcBef>
                <a:spcPts val="600"/>
              </a:spcBef>
            </a:lvl1pPr>
          </a:lstStyle>
          <a:p>
            <a:r>
              <a:rPr lang="en-GB" dirty="0"/>
              <a:t>Purpose</a:t>
            </a:r>
          </a:p>
          <a:p>
            <a:pPr marL="285750" indent="-285750">
              <a:buFont typeface="Arial" panose="020B0604020202020204" pitchFamily="34" charset="0"/>
              <a:buChar char="•"/>
            </a:pPr>
            <a:r>
              <a:rPr lang="en-GB" dirty="0" smtClean="0"/>
              <a:t>Architecture Independence (!)</a:t>
            </a:r>
          </a:p>
          <a:p>
            <a:pPr marL="285750" indent="-285750">
              <a:buFont typeface="Arial" panose="020B0604020202020204" pitchFamily="34" charset="0"/>
              <a:buChar char="•"/>
            </a:pPr>
            <a:r>
              <a:rPr lang="en-GB" dirty="0" smtClean="0"/>
              <a:t>Standard / Improved Target Code Quality</a:t>
            </a:r>
          </a:p>
          <a:p>
            <a:pPr marL="285750" indent="-285750">
              <a:buFont typeface="Arial" panose="020B0604020202020204" pitchFamily="34" charset="0"/>
              <a:buChar char="•"/>
            </a:pPr>
            <a:r>
              <a:rPr lang="en-GB" dirty="0" smtClean="0"/>
              <a:t>Reducing Cost of Overall Implementation</a:t>
            </a:r>
          </a:p>
          <a:p>
            <a:endParaRPr lang="en-GB" dirty="0"/>
          </a:p>
          <a:p>
            <a:r>
              <a:rPr lang="en-GB" dirty="0" smtClean="0"/>
              <a:t>Basic Types</a:t>
            </a:r>
          </a:p>
          <a:p>
            <a:pPr marL="285750" indent="-285750">
              <a:buFont typeface="Arial" panose="020B0604020202020204" pitchFamily="34" charset="0"/>
              <a:buChar char="•"/>
            </a:pPr>
            <a:r>
              <a:rPr lang="en-GB" dirty="0" smtClean="0"/>
              <a:t>Stack Machine Code</a:t>
            </a:r>
          </a:p>
          <a:p>
            <a:pPr marL="285750" indent="-285750">
              <a:buFont typeface="Arial" panose="020B0604020202020204" pitchFamily="34" charset="0"/>
              <a:buChar char="•"/>
            </a:pPr>
            <a:r>
              <a:rPr lang="en-GB" dirty="0" smtClean="0"/>
              <a:t>Three Address Code</a:t>
            </a:r>
          </a:p>
          <a:p>
            <a:pPr marL="285750" indent="-285750">
              <a:buFont typeface="Arial" panose="020B0604020202020204" pitchFamily="34" charset="0"/>
              <a:buChar char="•"/>
            </a:pPr>
            <a:endParaRPr lang="en-GB" dirty="0"/>
          </a:p>
          <a:p>
            <a:r>
              <a:rPr lang="en-GB" dirty="0" smtClean="0"/>
              <a:t>Examples</a:t>
            </a:r>
          </a:p>
          <a:p>
            <a:pPr marL="285750" indent="-285750">
              <a:buFont typeface="Arial" panose="020B0604020202020204" pitchFamily="34" charset="0"/>
              <a:buChar char="•"/>
            </a:pPr>
            <a:r>
              <a:rPr lang="en-GB" dirty="0" smtClean="0"/>
              <a:t>Gimple / LLVM / JVM</a:t>
            </a:r>
          </a:p>
        </p:txBody>
      </p:sp>
    </p:spTree>
    <p:extLst>
      <p:ext uri="{BB962C8B-B14F-4D97-AF65-F5344CB8AC3E}">
        <p14:creationId xmlns:p14="http://schemas.microsoft.com/office/powerpoint/2010/main" val="63117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Gimple</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4572000" y="2086339"/>
            <a:ext cx="4020436" cy="3694972"/>
          </a:xfrm>
          <a:prstGeom prst="rect">
            <a:avLst/>
          </a:prstGeom>
        </p:spPr>
      </p:pic>
      <p:pic>
        <p:nvPicPr>
          <p:cNvPr id="4" name="Picture 3"/>
          <p:cNvPicPr>
            <a:picLocks noChangeAspect="1"/>
          </p:cNvPicPr>
          <p:nvPr/>
        </p:nvPicPr>
        <p:blipFill>
          <a:blip r:embed="rId4"/>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27625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LLVM</a:t>
            </a:r>
            <a:endParaRPr lang="en-GB" sz="4000" b="1" dirty="0">
              <a:solidFill>
                <a:srgbClr val="3ECF29"/>
              </a:solidFill>
            </a:endParaRPr>
          </a:p>
        </p:txBody>
      </p:sp>
      <p:pic>
        <p:nvPicPr>
          <p:cNvPr id="4" name="Picture 3"/>
          <p:cNvPicPr>
            <a:picLocks noChangeAspect="1"/>
          </p:cNvPicPr>
          <p:nvPr/>
        </p:nvPicPr>
        <p:blipFill>
          <a:blip r:embed="rId3"/>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pic>
        <p:nvPicPr>
          <p:cNvPr id="5" name="Picture 4"/>
          <p:cNvPicPr>
            <a:picLocks noChangeAspect="1"/>
          </p:cNvPicPr>
          <p:nvPr/>
        </p:nvPicPr>
        <p:blipFill>
          <a:blip r:embed="rId4"/>
          <a:stretch>
            <a:fillRect/>
          </a:stretch>
        </p:blipFill>
        <p:spPr>
          <a:xfrm>
            <a:off x="4267200" y="2023188"/>
            <a:ext cx="4124325" cy="4162425"/>
          </a:xfrm>
          <a:prstGeom prst="rect">
            <a:avLst/>
          </a:prstGeom>
        </p:spPr>
      </p:pic>
    </p:spTree>
    <p:extLst>
      <p:ext uri="{BB962C8B-B14F-4D97-AF65-F5344CB8AC3E}">
        <p14:creationId xmlns:p14="http://schemas.microsoft.com/office/powerpoint/2010/main" val="2976482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JVM</a:t>
            </a:r>
            <a:endParaRPr lang="en-GB" sz="4000" b="1" dirty="0">
              <a:solidFill>
                <a:srgbClr val="3ECF29"/>
              </a:solidFill>
            </a:endParaRPr>
          </a:p>
        </p:txBody>
      </p:sp>
      <p:pic>
        <p:nvPicPr>
          <p:cNvPr id="4" name="Picture 3"/>
          <p:cNvPicPr>
            <a:picLocks noChangeAspect="1"/>
          </p:cNvPicPr>
          <p:nvPr/>
        </p:nvPicPr>
        <p:blipFill>
          <a:blip r:embed="rId3"/>
          <a:stretch>
            <a:fillRect/>
          </a:stretch>
        </p:blipFill>
        <p:spPr>
          <a:xfrm>
            <a:off x="209107" y="3048000"/>
            <a:ext cx="3133725" cy="885825"/>
          </a:xfrm>
          <a:prstGeom prst="rect">
            <a:avLst/>
          </a:prstGeom>
        </p:spPr>
      </p:pic>
      <p:sp>
        <p:nvSpPr>
          <p:cNvPr id="6" name="TextBox 5"/>
          <p:cNvSpPr txBox="1"/>
          <p:nvPr/>
        </p:nvSpPr>
        <p:spPr>
          <a:xfrm>
            <a:off x="228600" y="6185613"/>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8”</a:t>
            </a:r>
            <a:r>
              <a:rPr lang="en-US" sz="1200" dirty="0" smtClean="0"/>
              <a:t>, </a:t>
            </a:r>
            <a:r>
              <a:rPr lang="en-GB" sz="1200" b="0" dirty="0"/>
              <a:t>http://compilerbook.org</a:t>
            </a:r>
            <a:endParaRPr lang="en-GB" sz="1200" dirty="0"/>
          </a:p>
        </p:txBody>
      </p:sp>
      <p:pic>
        <p:nvPicPr>
          <p:cNvPr id="3" name="Picture 2"/>
          <p:cNvPicPr>
            <a:picLocks noChangeAspect="1"/>
          </p:cNvPicPr>
          <p:nvPr/>
        </p:nvPicPr>
        <p:blipFill>
          <a:blip r:embed="rId4"/>
          <a:stretch>
            <a:fillRect/>
          </a:stretch>
        </p:blipFill>
        <p:spPr>
          <a:xfrm>
            <a:off x="5715000" y="2667000"/>
            <a:ext cx="1466850" cy="2733675"/>
          </a:xfrm>
          <a:prstGeom prst="rect">
            <a:avLst/>
          </a:prstGeom>
        </p:spPr>
      </p:pic>
    </p:spTree>
    <p:extLst>
      <p:ext uri="{BB962C8B-B14F-4D97-AF65-F5344CB8AC3E}">
        <p14:creationId xmlns:p14="http://schemas.microsoft.com/office/powerpoint/2010/main" val="261045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Example: Proprietary</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1908175" y="1435835"/>
            <a:ext cx="7083425" cy="5124630"/>
          </a:xfrm>
          <a:prstGeom prst="rect">
            <a:avLst/>
          </a:prstGeom>
        </p:spPr>
      </p:pic>
    </p:spTree>
    <p:extLst>
      <p:ext uri="{BB962C8B-B14F-4D97-AF65-F5344CB8AC3E}">
        <p14:creationId xmlns:p14="http://schemas.microsoft.com/office/powerpoint/2010/main" val="4182225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IC Generation</a:t>
            </a:r>
            <a:br>
              <a:rPr lang="en-GB" sz="4000" b="1" dirty="0" smtClean="0">
                <a:solidFill>
                  <a:srgbClr val="3ECF29"/>
                </a:solidFill>
              </a:rPr>
            </a:br>
            <a:r>
              <a:rPr lang="en-GB" sz="2000" b="1" dirty="0" smtClean="0">
                <a:solidFill>
                  <a:srgbClr val="3ECF29"/>
                </a:solidFill>
              </a:rPr>
              <a:t>Multi-pass IR Traversal</a:t>
            </a:r>
            <a:endParaRPr lang="en-GB" sz="4000" b="1" dirty="0">
              <a:solidFill>
                <a:srgbClr val="3ECF29"/>
              </a:solidFill>
            </a:endParaRPr>
          </a:p>
        </p:txBody>
      </p:sp>
      <p:sp>
        <p:nvSpPr>
          <p:cNvPr id="3" name="TextBox 2"/>
          <p:cNvSpPr txBox="1"/>
          <p:nvPr/>
        </p:nvSpPr>
        <p:spPr>
          <a:xfrm>
            <a:off x="2286000" y="1447800"/>
            <a:ext cx="5801588" cy="5324535"/>
          </a:xfrm>
          <a:prstGeom prst="rect">
            <a:avLst/>
          </a:prstGeom>
          <a:noFill/>
        </p:spPr>
        <p:txBody>
          <a:bodyPr wrap="square" rtlCol="0">
            <a:spAutoFit/>
          </a:bodyPr>
          <a:lstStyle>
            <a:defPPr>
              <a:defRPr lang="ru-RU"/>
            </a:defPPr>
            <a:lvl1pPr>
              <a:spcBef>
                <a:spcPts val="600"/>
              </a:spcBef>
            </a:lvl1pPr>
          </a:lstStyle>
          <a:p>
            <a:r>
              <a:rPr lang="en-GB" dirty="0" smtClean="0"/>
              <a:t>Some Basics</a:t>
            </a:r>
          </a:p>
          <a:p>
            <a:pPr marL="285750" indent="-285750">
              <a:buFont typeface="Arial" panose="020B0604020202020204" pitchFamily="34" charset="0"/>
              <a:buChar char="•"/>
            </a:pPr>
            <a:r>
              <a:rPr lang="en-GB" dirty="0" smtClean="0"/>
              <a:t>Multi-Pass IR Node Traversal</a:t>
            </a:r>
          </a:p>
          <a:p>
            <a:pPr marL="285750" indent="-285750">
              <a:buFont typeface="Arial" panose="020B0604020202020204" pitchFamily="34" charset="0"/>
              <a:buChar char="•"/>
            </a:pPr>
            <a:r>
              <a:rPr lang="en-GB" dirty="0" smtClean="0"/>
              <a:t>Virtual instructions and types</a:t>
            </a:r>
          </a:p>
          <a:p>
            <a:pPr marL="285750" indent="-285750">
              <a:buFont typeface="Arial" panose="020B0604020202020204" pitchFamily="34" charset="0"/>
              <a:buChar char="•"/>
            </a:pPr>
            <a:r>
              <a:rPr lang="en-GB" dirty="0" smtClean="0"/>
              <a:t>Control Flow Code Templates</a:t>
            </a:r>
          </a:p>
          <a:p>
            <a:pPr marL="285750" indent="-285750">
              <a:buFont typeface="Arial" panose="020B0604020202020204" pitchFamily="34" charset="0"/>
              <a:buChar char="•"/>
            </a:pPr>
            <a:r>
              <a:rPr lang="en-GB" dirty="0" smtClean="0"/>
              <a:t>Type Calculation</a:t>
            </a:r>
          </a:p>
          <a:p>
            <a:pPr marL="285750" indent="-285750">
              <a:buFont typeface="Arial" panose="020B0604020202020204" pitchFamily="34" charset="0"/>
              <a:buChar char="•"/>
            </a:pPr>
            <a:r>
              <a:rPr lang="en-GB" dirty="0" smtClean="0"/>
              <a:t>Address Calculation</a:t>
            </a:r>
          </a:p>
          <a:p>
            <a:pPr marL="285750" indent="-285750">
              <a:buFont typeface="Arial" panose="020B0604020202020204" pitchFamily="34" charset="0"/>
              <a:buChar char="•"/>
            </a:pPr>
            <a:r>
              <a:rPr lang="en-GB" dirty="0" smtClean="0"/>
              <a:t>Optimizations</a:t>
            </a:r>
          </a:p>
          <a:p>
            <a:pPr marL="285750" indent="-285750">
              <a:buFont typeface="Arial" panose="020B0604020202020204" pitchFamily="34" charset="0"/>
              <a:buChar char="•"/>
            </a:pPr>
            <a:r>
              <a:rPr lang="en-GB" dirty="0" smtClean="0"/>
              <a:t>More…</a:t>
            </a:r>
          </a:p>
          <a:p>
            <a:pPr marL="285750" indent="-285750">
              <a:buFont typeface="Arial" panose="020B0604020202020204" pitchFamily="34" charset="0"/>
              <a:buChar char="•"/>
            </a:pPr>
            <a:endParaRPr lang="en-GB" dirty="0" smtClean="0"/>
          </a:p>
          <a:p>
            <a:r>
              <a:rPr lang="en-GB" dirty="0" smtClean="0"/>
              <a:t>Some Advanced Processing</a:t>
            </a:r>
          </a:p>
          <a:p>
            <a:pPr marL="285750" indent="-285750">
              <a:buFont typeface="Arial" panose="020B0604020202020204" pitchFamily="34" charset="0"/>
              <a:buChar char="•"/>
            </a:pPr>
            <a:r>
              <a:rPr lang="en-GB" dirty="0" smtClean="0"/>
              <a:t>Type System Operations</a:t>
            </a:r>
          </a:p>
          <a:p>
            <a:pPr marL="285750" indent="-285750">
              <a:buFont typeface="Arial" panose="020B0604020202020204" pitchFamily="34" charset="0"/>
              <a:buChar char="•"/>
            </a:pPr>
            <a:r>
              <a:rPr lang="en-GB" dirty="0" smtClean="0"/>
              <a:t>Structured Exception Handling</a:t>
            </a:r>
          </a:p>
          <a:p>
            <a:pPr marL="285750" indent="-285750">
              <a:buFont typeface="Arial" panose="020B0604020202020204" pitchFamily="34" charset="0"/>
              <a:buChar char="•"/>
            </a:pPr>
            <a:r>
              <a:rPr lang="en-GB" dirty="0" smtClean="0"/>
              <a:t>Closures</a:t>
            </a:r>
          </a:p>
          <a:p>
            <a:pPr marL="285750" indent="-285750">
              <a:buFont typeface="Arial" panose="020B0604020202020204" pitchFamily="34" charset="0"/>
              <a:buChar char="•"/>
            </a:pPr>
            <a:r>
              <a:rPr lang="en-GB" dirty="0" smtClean="0"/>
              <a:t>Concurrency Related Patterns</a:t>
            </a:r>
          </a:p>
          <a:p>
            <a:pPr marL="285750" indent="-285750">
              <a:buFont typeface="Arial" panose="020B0604020202020204" pitchFamily="34" charset="0"/>
              <a:buChar char="•"/>
            </a:pPr>
            <a:r>
              <a:rPr lang="en-GB" dirty="0" smtClean="0"/>
              <a:t>More …</a:t>
            </a:r>
          </a:p>
        </p:txBody>
      </p:sp>
    </p:spTree>
    <p:extLst>
      <p:ext uri="{BB962C8B-B14F-4D97-AF65-F5344CB8AC3E}">
        <p14:creationId xmlns:p14="http://schemas.microsoft.com/office/powerpoint/2010/main" val="2426621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Constant Folding</a:t>
            </a:r>
            <a:endParaRPr lang="en-GB" sz="4000" b="1" dirty="0">
              <a:solidFill>
                <a:srgbClr val="3ECF29"/>
              </a:solidFill>
            </a:endParaRPr>
          </a:p>
        </p:txBody>
      </p:sp>
      <p:sp>
        <p:nvSpPr>
          <p:cNvPr id="5" name="TextBox 4"/>
          <p:cNvSpPr txBox="1"/>
          <p:nvPr/>
        </p:nvSpPr>
        <p:spPr>
          <a:xfrm>
            <a:off x="2286000" y="1447800"/>
            <a:ext cx="4572000" cy="1077218"/>
          </a:xfrm>
          <a:prstGeom prst="rect">
            <a:avLst/>
          </a:prstGeom>
          <a:noFill/>
        </p:spPr>
        <p:txBody>
          <a:bodyPr wrap="square" rtlCol="0">
            <a:spAutoFit/>
          </a:bodyPr>
          <a:lstStyle>
            <a:defPPr>
              <a:defRPr lang="ru-RU"/>
            </a:defPPr>
            <a:lvl1pPr>
              <a:spcBef>
                <a:spcPts val="600"/>
              </a:spcBef>
            </a:lvl1pPr>
          </a:lstStyle>
          <a:p>
            <a:r>
              <a:rPr lang="en-GB" dirty="0" smtClean="0"/>
              <a:t>Arithmetic Logic Operation Properties</a:t>
            </a:r>
          </a:p>
          <a:p>
            <a:pPr marL="285750" indent="-285750">
              <a:buFont typeface="Arial" panose="020B0604020202020204" pitchFamily="34" charset="0"/>
              <a:buChar char="•"/>
            </a:pPr>
            <a:r>
              <a:rPr lang="en-GB" dirty="0" smtClean="0"/>
              <a:t>Constant operands</a:t>
            </a:r>
          </a:p>
          <a:p>
            <a:pPr marL="285750" indent="-285750">
              <a:buFont typeface="Arial" panose="020B0604020202020204" pitchFamily="34" charset="0"/>
              <a:buChar char="•"/>
            </a:pPr>
            <a:r>
              <a:rPr lang="en-GB" dirty="0" smtClean="0"/>
              <a:t>Identity elements</a:t>
            </a:r>
          </a:p>
        </p:txBody>
      </p:sp>
      <p:pic>
        <p:nvPicPr>
          <p:cNvPr id="7" name="Picture 6"/>
          <p:cNvPicPr>
            <a:picLocks noChangeAspect="1"/>
          </p:cNvPicPr>
          <p:nvPr/>
        </p:nvPicPr>
        <p:blipFill>
          <a:blip r:embed="rId3"/>
          <a:stretch>
            <a:fillRect/>
          </a:stretch>
        </p:blipFill>
        <p:spPr>
          <a:xfrm>
            <a:off x="2133600" y="2819400"/>
            <a:ext cx="4949379" cy="3697862"/>
          </a:xfrm>
          <a:prstGeom prst="rect">
            <a:avLst/>
          </a:prstGeom>
        </p:spPr>
      </p:pic>
    </p:spTree>
    <p:extLst>
      <p:ext uri="{BB962C8B-B14F-4D97-AF65-F5344CB8AC3E}">
        <p14:creationId xmlns:p14="http://schemas.microsoft.com/office/powerpoint/2010/main" val="877940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Strength Reduction</a:t>
            </a:r>
            <a:endParaRPr lang="en-GB" sz="4000" b="1" dirty="0">
              <a:solidFill>
                <a:srgbClr val="3ECF29"/>
              </a:solidFill>
            </a:endParaRPr>
          </a:p>
        </p:txBody>
      </p:sp>
      <p:sp>
        <p:nvSpPr>
          <p:cNvPr id="3" name="TextBox 2"/>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a:t>These properties may have impact on instruction selection, too.</a:t>
            </a:r>
          </a:p>
        </p:txBody>
      </p:sp>
      <p:sp>
        <p:nvSpPr>
          <p:cNvPr id="4" name="TextBox 3"/>
          <p:cNvSpPr txBox="1"/>
          <p:nvPr/>
        </p:nvSpPr>
        <p:spPr>
          <a:xfrm>
            <a:off x="2438400" y="1616839"/>
            <a:ext cx="4572000" cy="1431161"/>
          </a:xfrm>
          <a:prstGeom prst="rect">
            <a:avLst/>
          </a:prstGeom>
          <a:noFill/>
        </p:spPr>
        <p:txBody>
          <a:bodyPr wrap="square" rtlCol="0">
            <a:spAutoFit/>
          </a:bodyPr>
          <a:lstStyle>
            <a:defPPr>
              <a:defRPr lang="ru-RU"/>
            </a:defPPr>
            <a:lvl1pPr>
              <a:spcBef>
                <a:spcPts val="600"/>
              </a:spcBef>
            </a:lvl1pPr>
          </a:lstStyle>
          <a:p>
            <a:r>
              <a:rPr lang="en-GB" dirty="0" smtClean="0"/>
              <a:t>Arithmetic Logic Operation Properties</a:t>
            </a:r>
          </a:p>
          <a:p>
            <a:pPr marL="285750" indent="-285750">
              <a:buFont typeface="Arial" panose="020B0604020202020204" pitchFamily="34" charset="0"/>
              <a:buChar char="•"/>
            </a:pPr>
            <a:r>
              <a:rPr lang="en-GB" dirty="0" smtClean="0"/>
              <a:t>Exponentials with constants</a:t>
            </a:r>
          </a:p>
          <a:p>
            <a:pPr marL="285750" indent="-285750">
              <a:buFont typeface="Arial" panose="020B0604020202020204" pitchFamily="34" charset="0"/>
              <a:buChar char="•"/>
            </a:pPr>
            <a:r>
              <a:rPr lang="en-GB" dirty="0" smtClean="0"/>
              <a:t>Multiplications with constant</a:t>
            </a:r>
          </a:p>
          <a:p>
            <a:pPr marL="285750" indent="-285750">
              <a:buFont typeface="Arial" panose="020B0604020202020204" pitchFamily="34" charset="0"/>
              <a:buChar char="•"/>
            </a:pPr>
            <a:r>
              <a:rPr lang="en-GB" dirty="0" smtClean="0"/>
              <a:t>More …</a:t>
            </a:r>
          </a:p>
        </p:txBody>
      </p:sp>
      <p:sp>
        <p:nvSpPr>
          <p:cNvPr id="6" name="TextBox 5"/>
          <p:cNvSpPr txBox="1"/>
          <p:nvPr/>
        </p:nvSpPr>
        <p:spPr>
          <a:xfrm rot="20336876">
            <a:off x="7018980" y="3720209"/>
            <a:ext cx="1931939"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DAG </a:t>
            </a:r>
          </a:p>
          <a:p>
            <a:pPr algn="ctr"/>
            <a:r>
              <a:rPr lang="en-GB" sz="2400" dirty="0" smtClean="0">
                <a:solidFill>
                  <a:srgbClr val="FF0000"/>
                </a:solidFill>
                <a:latin typeface="Old Rubber Stamp" panose="03000000000000000000" pitchFamily="66" charset="0"/>
              </a:rPr>
              <a:t>Conversion</a:t>
            </a:r>
            <a:endParaRPr lang="en-GB" sz="2400" dirty="0">
              <a:solidFill>
                <a:srgbClr val="FF0000"/>
              </a:solidFill>
              <a:latin typeface="Old Rubber Stamp" panose="03000000000000000000" pitchFamily="66" charset="0"/>
            </a:endParaRPr>
          </a:p>
        </p:txBody>
      </p:sp>
      <p:pic>
        <p:nvPicPr>
          <p:cNvPr id="7" name="Picture 6"/>
          <p:cNvPicPr>
            <a:picLocks noChangeAspect="1"/>
          </p:cNvPicPr>
          <p:nvPr/>
        </p:nvPicPr>
        <p:blipFill>
          <a:blip r:embed="rId3"/>
          <a:stretch>
            <a:fillRect/>
          </a:stretch>
        </p:blipFill>
        <p:spPr>
          <a:xfrm>
            <a:off x="762715" y="3464604"/>
            <a:ext cx="7923370" cy="2154468"/>
          </a:xfrm>
          <a:prstGeom prst="rect">
            <a:avLst/>
          </a:prstGeom>
        </p:spPr>
      </p:pic>
    </p:spTree>
    <p:extLst>
      <p:ext uri="{BB962C8B-B14F-4D97-AF65-F5344CB8AC3E}">
        <p14:creationId xmlns:p14="http://schemas.microsoft.com/office/powerpoint/2010/main" val="3160804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955743" y="1981200"/>
            <a:ext cx="2552700" cy="3838575"/>
          </a:xfrm>
          <a:prstGeom prst="rect">
            <a:avLst/>
          </a:prstGeom>
        </p:spPr>
      </p:pic>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Invariant Code Motion – Code Hoisting</a:t>
            </a:r>
            <a:endParaRPr lang="en-GB" sz="4000" b="1" dirty="0">
              <a:solidFill>
                <a:srgbClr val="3ECF29"/>
              </a:solidFill>
            </a:endParaRPr>
          </a:p>
        </p:txBody>
      </p:sp>
      <p:sp>
        <p:nvSpPr>
          <p:cNvPr id="6" name="Rectangle 5"/>
          <p:cNvSpPr/>
          <p:nvPr/>
        </p:nvSpPr>
        <p:spPr bwMode="auto">
          <a:xfrm>
            <a:off x="4648200" y="3810000"/>
            <a:ext cx="2844799" cy="4572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p:nvPr/>
        </p:nvCxnSpPr>
        <p:spPr bwMode="auto">
          <a:xfrm flipV="1">
            <a:off x="4648199" y="3124200"/>
            <a:ext cx="292100" cy="685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20336876">
            <a:off x="7541027" y="3669655"/>
            <a:ext cx="1045479" cy="461665"/>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Move</a:t>
            </a:r>
            <a:endParaRPr lang="en-GB" sz="2400" dirty="0">
              <a:solidFill>
                <a:srgbClr val="FF0000"/>
              </a:solidFill>
              <a:latin typeface="Old Rubber Stamp" panose="03000000000000000000" pitchFamily="66" charset="0"/>
            </a:endParaRPr>
          </a:p>
        </p:txBody>
      </p:sp>
      <p:sp>
        <p:nvSpPr>
          <p:cNvPr id="14" name="TextBox 13"/>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pic>
        <p:nvPicPr>
          <p:cNvPr id="9" name="Picture 8"/>
          <p:cNvPicPr>
            <a:picLocks noChangeAspect="1"/>
          </p:cNvPicPr>
          <p:nvPr/>
        </p:nvPicPr>
        <p:blipFill>
          <a:blip r:embed="rId4"/>
          <a:stretch>
            <a:fillRect/>
          </a:stretch>
        </p:blipFill>
        <p:spPr>
          <a:xfrm>
            <a:off x="593645" y="2789238"/>
            <a:ext cx="3689051" cy="2544762"/>
          </a:xfrm>
          <a:prstGeom prst="rect">
            <a:avLst/>
          </a:prstGeom>
        </p:spPr>
      </p:pic>
    </p:spTree>
    <p:extLst>
      <p:ext uri="{BB962C8B-B14F-4D97-AF65-F5344CB8AC3E}">
        <p14:creationId xmlns:p14="http://schemas.microsoft.com/office/powerpoint/2010/main" val="2571698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An intermediate representation is a composite derivative structure that supports generation of target code.</a:t>
            </a:r>
            <a:endParaRPr lang="en-GB" b="0" dirty="0"/>
          </a:p>
        </p:txBody>
      </p:sp>
      <p:sp>
        <p:nvSpPr>
          <p:cNvPr id="5" name="TextBox 4"/>
          <p:cNvSpPr txBox="1"/>
          <p:nvPr/>
        </p:nvSpPr>
        <p:spPr>
          <a:xfrm>
            <a:off x="152400" y="52578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Extends the meaning, </a:t>
            </a:r>
          </a:p>
          <a:p>
            <a:pPr algn="r"/>
            <a:r>
              <a:rPr lang="en-US" sz="2400" b="0" dirty="0" smtClean="0"/>
              <a:t>regards the target architectures.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322178" y="1417637"/>
            <a:ext cx="2764422" cy="4689445"/>
          </a:xfrm>
          <a:prstGeom prst="rect">
            <a:avLst/>
          </a:prstGeom>
        </p:spPr>
      </p:pic>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Dead Code Elimination</a:t>
            </a:r>
            <a:endParaRPr lang="en-GB" sz="4000" b="1" dirty="0">
              <a:solidFill>
                <a:srgbClr val="3ECF29"/>
              </a:solidFill>
            </a:endParaRPr>
          </a:p>
        </p:txBody>
      </p:sp>
      <p:sp>
        <p:nvSpPr>
          <p:cNvPr id="6" name="Rectangle 5"/>
          <p:cNvSpPr/>
          <p:nvPr/>
        </p:nvSpPr>
        <p:spPr bwMode="auto">
          <a:xfrm>
            <a:off x="4038600" y="2915478"/>
            <a:ext cx="3200400" cy="18288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rot="20336876">
            <a:off x="7265941" y="2986260"/>
            <a:ext cx="1654620"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Not</a:t>
            </a:r>
          </a:p>
          <a:p>
            <a:pPr algn="ctr"/>
            <a:r>
              <a:rPr lang="en-GB" sz="2400" dirty="0" smtClean="0">
                <a:solidFill>
                  <a:srgbClr val="FF0000"/>
                </a:solidFill>
                <a:latin typeface="Old Rubber Stamp" panose="03000000000000000000" pitchFamily="66" charset="0"/>
              </a:rPr>
              <a:t>Effective</a:t>
            </a:r>
            <a:endParaRPr lang="en-GB" sz="2400" dirty="0">
              <a:solidFill>
                <a:srgbClr val="FF0000"/>
              </a:solidFill>
              <a:latin typeface="Old Rubber Stamp" panose="03000000000000000000" pitchFamily="66" charset="0"/>
            </a:endParaRPr>
          </a:p>
        </p:txBody>
      </p:sp>
      <p:sp>
        <p:nvSpPr>
          <p:cNvPr id="8" name="TextBox 7"/>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pic>
        <p:nvPicPr>
          <p:cNvPr id="5" name="Picture 4"/>
          <p:cNvPicPr>
            <a:picLocks noChangeAspect="1"/>
          </p:cNvPicPr>
          <p:nvPr/>
        </p:nvPicPr>
        <p:blipFill>
          <a:blip r:embed="rId4"/>
          <a:stretch>
            <a:fillRect/>
          </a:stretch>
        </p:blipFill>
        <p:spPr>
          <a:xfrm>
            <a:off x="533400" y="2882645"/>
            <a:ext cx="2362200" cy="2429055"/>
          </a:xfrm>
          <a:prstGeom prst="rect">
            <a:avLst/>
          </a:prstGeom>
        </p:spPr>
      </p:pic>
    </p:spTree>
    <p:extLst>
      <p:ext uri="{BB962C8B-B14F-4D97-AF65-F5344CB8AC3E}">
        <p14:creationId xmlns:p14="http://schemas.microsoft.com/office/powerpoint/2010/main" val="2691098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Simple Optimizations on IR</a:t>
            </a:r>
            <a:br>
              <a:rPr lang="en-GB" sz="4000" b="1" dirty="0" smtClean="0">
                <a:solidFill>
                  <a:srgbClr val="3ECF29"/>
                </a:solidFill>
              </a:rPr>
            </a:br>
            <a:r>
              <a:rPr lang="en-GB" sz="2000" b="1" dirty="0" smtClean="0">
                <a:solidFill>
                  <a:srgbClr val="3ECF29"/>
                </a:solidFill>
              </a:rPr>
              <a:t>Peephole Optimization</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394448" y="3200400"/>
            <a:ext cx="1602769" cy="1371600"/>
          </a:xfrm>
          <a:prstGeom prst="rect">
            <a:avLst/>
          </a:prstGeom>
        </p:spPr>
      </p:pic>
      <p:pic>
        <p:nvPicPr>
          <p:cNvPr id="4" name="Picture 3"/>
          <p:cNvPicPr>
            <a:picLocks noChangeAspect="1"/>
          </p:cNvPicPr>
          <p:nvPr/>
        </p:nvPicPr>
        <p:blipFill>
          <a:blip r:embed="rId4"/>
          <a:stretch>
            <a:fillRect/>
          </a:stretch>
        </p:blipFill>
        <p:spPr>
          <a:xfrm>
            <a:off x="3443287" y="1576387"/>
            <a:ext cx="2753595" cy="4519613"/>
          </a:xfrm>
          <a:prstGeom prst="rect">
            <a:avLst/>
          </a:prstGeom>
        </p:spPr>
      </p:pic>
      <p:sp>
        <p:nvSpPr>
          <p:cNvPr id="5" name="TextBox 4"/>
          <p:cNvSpPr txBox="1"/>
          <p:nvPr/>
        </p:nvSpPr>
        <p:spPr>
          <a:xfrm>
            <a:off x="228600" y="6172200"/>
            <a:ext cx="8686800" cy="52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gn="r">
              <a:spcBef>
                <a:spcPct val="20000"/>
              </a:spcBef>
              <a:buNone/>
              <a:defRPr sz="2400" b="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GB" sz="2000" dirty="0" smtClean="0"/>
              <a:t>Example from the TQL assignment</a:t>
            </a:r>
            <a:endParaRPr lang="en-GB" sz="2000" dirty="0"/>
          </a:p>
        </p:txBody>
      </p:sp>
      <p:sp>
        <p:nvSpPr>
          <p:cNvPr id="6" name="Rectangle 5"/>
          <p:cNvSpPr/>
          <p:nvPr/>
        </p:nvSpPr>
        <p:spPr bwMode="auto">
          <a:xfrm>
            <a:off x="3276600" y="4876800"/>
            <a:ext cx="3200400" cy="304800"/>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rot="20336876">
            <a:off x="6494835" y="4461301"/>
            <a:ext cx="1654620" cy="830997"/>
          </a:xfrm>
          <a:prstGeom prst="rect">
            <a:avLst/>
          </a:prstGeom>
          <a:noFill/>
        </p:spPr>
        <p:txBody>
          <a:bodyPr wrap="none" rtlCol="0">
            <a:spAutoFit/>
          </a:bodyPr>
          <a:lstStyle/>
          <a:p>
            <a:pPr algn="ctr"/>
            <a:r>
              <a:rPr lang="en-GB" sz="2400" dirty="0" smtClean="0">
                <a:solidFill>
                  <a:srgbClr val="FF0000"/>
                </a:solidFill>
                <a:latin typeface="Old Rubber Stamp" panose="03000000000000000000" pitchFamily="66" charset="0"/>
              </a:rPr>
              <a:t>Not</a:t>
            </a:r>
          </a:p>
          <a:p>
            <a:pPr algn="ctr"/>
            <a:r>
              <a:rPr lang="en-GB" sz="2400" dirty="0" smtClean="0">
                <a:solidFill>
                  <a:srgbClr val="FF0000"/>
                </a:solidFill>
                <a:latin typeface="Old Rubber Stamp" panose="03000000000000000000" pitchFamily="66" charset="0"/>
              </a:rPr>
              <a:t>Effective</a:t>
            </a:r>
            <a:endParaRPr lang="en-GB" sz="24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256108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a:solidFill>
                  <a:srgbClr val="3ECF29"/>
                </a:solidFill>
              </a:rPr>
              <a:t>Abstract Syntax Tree (AST)</a:t>
            </a:r>
            <a:br>
              <a:rPr lang="en-GB" sz="4000" b="1" dirty="0">
                <a:solidFill>
                  <a:srgbClr val="3ECF29"/>
                </a:solidFill>
              </a:rPr>
            </a:br>
            <a:r>
              <a:rPr lang="en-GB" sz="2000" b="1" dirty="0" smtClean="0">
                <a:solidFill>
                  <a:srgbClr val="3ECF29"/>
                </a:solidFill>
              </a:rPr>
              <a:t>Semantic Representation as Graphical IR</a:t>
            </a:r>
            <a:endParaRPr lang="en-GB" sz="2000"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585446" y="1370590"/>
            <a:ext cx="7101354" cy="5487410"/>
          </a:xfrm>
          <a:prstGeom prst="rect">
            <a:avLst/>
          </a:prstGeom>
        </p:spPr>
      </p:pic>
      <p:pic>
        <p:nvPicPr>
          <p:cNvPr id="6" name="Picture 5"/>
          <p:cNvPicPr>
            <a:picLocks noChangeAspect="1"/>
          </p:cNvPicPr>
          <p:nvPr/>
        </p:nvPicPr>
        <p:blipFill>
          <a:blip r:embed="rId4"/>
          <a:stretch>
            <a:fillRect/>
          </a:stretch>
        </p:blipFill>
        <p:spPr>
          <a:xfrm>
            <a:off x="381000" y="4876800"/>
            <a:ext cx="3929063" cy="1418154"/>
          </a:xfrm>
          <a:prstGeom prst="rect">
            <a:avLst/>
          </a:prstGeom>
        </p:spPr>
      </p:pic>
      <p:sp>
        <p:nvSpPr>
          <p:cNvPr id="7" name="TextBox 6"/>
          <p:cNvSpPr txBox="1"/>
          <p:nvPr/>
        </p:nvSpPr>
        <p:spPr>
          <a:xfrm>
            <a:off x="330223" y="6294954"/>
            <a:ext cx="4241777" cy="461665"/>
          </a:xfrm>
          <a:prstGeom prst="rect">
            <a:avLst/>
          </a:prstGeom>
          <a:noFill/>
        </p:spPr>
        <p:txBody>
          <a:bodyPr wrap="square" rtlCol="0">
            <a:spAutoFit/>
          </a:bodyPr>
          <a:lstStyle/>
          <a:p>
            <a:r>
              <a:rPr lang="en-GB" sz="1200" b="0" dirty="0" smtClean="0"/>
              <a:t>Example from “Douglas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a:t>
            </a:r>
            <a:r>
              <a:rPr lang="en-US" sz="1200" b="0" dirty="0"/>
              <a:t>6</a:t>
            </a:r>
            <a:r>
              <a:rPr lang="en-US" sz="1200" b="0" dirty="0" smtClean="0"/>
              <a:t>”</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71354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a:solidFill>
                  <a:srgbClr val="3ECF29"/>
                </a:solidFill>
              </a:rPr>
              <a:t>Semantic Representation as Graphical IR</a:t>
            </a:r>
            <a:endParaRPr lang="en-GB" sz="4000" b="1" dirty="0">
              <a:solidFill>
                <a:srgbClr val="3ECF29"/>
              </a:solidFill>
            </a:endParaRPr>
          </a:p>
        </p:txBody>
      </p:sp>
      <p:sp>
        <p:nvSpPr>
          <p:cNvPr id="8" name="TextBox 7"/>
          <p:cNvSpPr txBox="1"/>
          <p:nvPr/>
        </p:nvSpPr>
        <p:spPr>
          <a:xfrm>
            <a:off x="2057400" y="1524000"/>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Syntax is hierarchical.</a:t>
            </a:r>
          </a:p>
        </p:txBody>
      </p:sp>
      <p:sp>
        <p:nvSpPr>
          <p:cNvPr id="12" name="TextBox 11"/>
          <p:cNvSpPr txBox="1"/>
          <p:nvPr/>
        </p:nvSpPr>
        <p:spPr>
          <a:xfrm>
            <a:off x="2057400" y="1981200"/>
            <a:ext cx="4217821" cy="1785104"/>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Structure – Member Relationships</a:t>
            </a:r>
          </a:p>
          <a:p>
            <a:pPr marL="285750" indent="-285750">
              <a:spcBef>
                <a:spcPts val="600"/>
              </a:spcBef>
              <a:buFont typeface="Arial" panose="020B0604020202020204" pitchFamily="34" charset="0"/>
              <a:buChar char="•"/>
            </a:pPr>
            <a:r>
              <a:rPr lang="en-GB" dirty="0" smtClean="0"/>
              <a:t>Flow Control Statements</a:t>
            </a:r>
          </a:p>
          <a:p>
            <a:pPr marL="285750" indent="-285750">
              <a:spcBef>
                <a:spcPts val="600"/>
              </a:spcBef>
              <a:buFont typeface="Arial" panose="020B0604020202020204" pitchFamily="34" charset="0"/>
              <a:buChar char="•"/>
            </a:pPr>
            <a:r>
              <a:rPr lang="en-GB" dirty="0" smtClean="0"/>
              <a:t>Other Declarations</a:t>
            </a:r>
            <a:endParaRPr lang="en-GB" dirty="0"/>
          </a:p>
          <a:p>
            <a:pPr marL="285750" indent="-285750">
              <a:spcBef>
                <a:spcPts val="600"/>
              </a:spcBef>
              <a:buFont typeface="Arial" panose="020B0604020202020204" pitchFamily="34" charset="0"/>
              <a:buChar char="•"/>
            </a:pPr>
            <a:r>
              <a:rPr lang="en-GB" dirty="0" smtClean="0"/>
              <a:t>…</a:t>
            </a:r>
          </a:p>
        </p:txBody>
      </p:sp>
      <p:sp>
        <p:nvSpPr>
          <p:cNvPr id="15" name="TextBox 14"/>
          <p:cNvSpPr txBox="1"/>
          <p:nvPr/>
        </p:nvSpPr>
        <p:spPr>
          <a:xfrm>
            <a:off x="5807495" y="1524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dirty="0" smtClean="0"/>
              <a:t>Meaning is not!</a:t>
            </a:r>
          </a:p>
        </p:txBody>
      </p:sp>
      <p:pic>
        <p:nvPicPr>
          <p:cNvPr id="3" name="Picture 2"/>
          <p:cNvPicPr>
            <a:picLocks noChangeAspect="1"/>
          </p:cNvPicPr>
          <p:nvPr/>
        </p:nvPicPr>
        <p:blipFill>
          <a:blip r:embed="rId3"/>
          <a:stretch>
            <a:fillRect/>
          </a:stretch>
        </p:blipFill>
        <p:spPr>
          <a:xfrm>
            <a:off x="1911719" y="3886200"/>
            <a:ext cx="7094966" cy="2816677"/>
          </a:xfrm>
          <a:prstGeom prst="rect">
            <a:avLst/>
          </a:prstGeom>
        </p:spPr>
      </p:pic>
    </p:spTree>
    <p:extLst>
      <p:ext uri="{BB962C8B-B14F-4D97-AF65-F5344CB8AC3E}">
        <p14:creationId xmlns:p14="http://schemas.microsoft.com/office/powerpoint/2010/main" val="312628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Transforming into linear structure</a:t>
            </a:r>
          </a:p>
        </p:txBody>
      </p:sp>
      <p:pic>
        <p:nvPicPr>
          <p:cNvPr id="3" name="Picture 2"/>
          <p:cNvPicPr>
            <a:picLocks noChangeAspect="1"/>
          </p:cNvPicPr>
          <p:nvPr/>
        </p:nvPicPr>
        <p:blipFill>
          <a:blip r:embed="rId3"/>
          <a:stretch>
            <a:fillRect/>
          </a:stretch>
        </p:blipFill>
        <p:spPr>
          <a:xfrm>
            <a:off x="2875572" y="2362200"/>
            <a:ext cx="5160001" cy="3343267"/>
          </a:xfrm>
          <a:prstGeom prst="rect">
            <a:avLst/>
          </a:prstGeom>
        </p:spPr>
      </p:pic>
      <p:sp>
        <p:nvSpPr>
          <p:cNvPr id="5" name="TextBox 4"/>
          <p:cNvSpPr txBox="1"/>
          <p:nvPr/>
        </p:nvSpPr>
        <p:spPr>
          <a:xfrm>
            <a:off x="3493111" y="6172200"/>
            <a:ext cx="3924921" cy="369332"/>
          </a:xfrm>
          <a:prstGeom prst="rect">
            <a:avLst/>
          </a:prstGeom>
          <a:noFill/>
        </p:spPr>
        <p:txBody>
          <a:bodyPr wrap="none" rtlCol="0">
            <a:spAutoFit/>
          </a:bodyPr>
          <a:lstStyle/>
          <a:p>
            <a:r>
              <a:rPr lang="en-GB" dirty="0" smtClean="0"/>
              <a:t>Just a scheme for transformation.</a:t>
            </a:r>
            <a:endParaRPr lang="en-GB" dirty="0"/>
          </a:p>
        </p:txBody>
      </p:sp>
    </p:spTree>
    <p:extLst>
      <p:ext uri="{BB962C8B-B14F-4D97-AF65-F5344CB8AC3E}">
        <p14:creationId xmlns:p14="http://schemas.microsoft.com/office/powerpoint/2010/main" val="2000892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Graphical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Building up AST</a:t>
            </a:r>
          </a:p>
        </p:txBody>
      </p:sp>
      <p:sp>
        <p:nvSpPr>
          <p:cNvPr id="7" name="TextBox 6"/>
          <p:cNvSpPr txBox="1"/>
          <p:nvPr/>
        </p:nvSpPr>
        <p:spPr>
          <a:xfrm>
            <a:off x="4778241" y="2893829"/>
            <a:ext cx="3908559" cy="2693045"/>
          </a:xfrm>
          <a:prstGeom prst="rect">
            <a:avLst/>
          </a:prstGeom>
          <a:noFill/>
        </p:spPr>
        <p:txBody>
          <a:bodyPr wrap="square" rtlCol="0">
            <a:spAutoFit/>
          </a:bodyPr>
          <a:lstStyle/>
          <a:p>
            <a:pPr>
              <a:spcBef>
                <a:spcPts val="600"/>
              </a:spcBef>
            </a:pPr>
            <a:r>
              <a:rPr lang="en-GB" dirty="0" smtClean="0"/>
              <a:t>Semantic analysis phase</a:t>
            </a:r>
          </a:p>
          <a:p>
            <a:pPr>
              <a:spcBef>
                <a:spcPts val="600"/>
              </a:spcBef>
            </a:pPr>
            <a:endParaRPr lang="en-GB" dirty="0" smtClean="0"/>
          </a:p>
          <a:p>
            <a:pPr marL="285750" indent="-285750">
              <a:spcBef>
                <a:spcPts val="600"/>
              </a:spcBef>
              <a:buFont typeface="Arial" panose="020B0604020202020204" pitchFamily="34" charset="0"/>
              <a:buChar char="•"/>
            </a:pPr>
            <a:r>
              <a:rPr lang="en-GB" dirty="0" smtClean="0"/>
              <a:t>Inherited Attributes (Top-Down)</a:t>
            </a:r>
          </a:p>
          <a:p>
            <a:pPr marL="285750" indent="-285750">
              <a:spcBef>
                <a:spcPts val="600"/>
              </a:spcBef>
              <a:buFont typeface="Arial" panose="020B0604020202020204" pitchFamily="34" charset="0"/>
              <a:buChar char="•"/>
            </a:pPr>
            <a:r>
              <a:rPr lang="en-GB" dirty="0" smtClean="0"/>
              <a:t>Synthesized Attributes (Bottom-Up)</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Opportune Moments in Parsing!</a:t>
            </a:r>
            <a:endParaRPr lang="en-GB" dirty="0"/>
          </a:p>
        </p:txBody>
      </p:sp>
      <p:pic>
        <p:nvPicPr>
          <p:cNvPr id="5" name="Picture 4"/>
          <p:cNvPicPr>
            <a:picLocks noChangeAspect="1"/>
          </p:cNvPicPr>
          <p:nvPr/>
        </p:nvPicPr>
        <p:blipFill>
          <a:blip r:embed="rId3"/>
          <a:stretch>
            <a:fillRect/>
          </a:stretch>
        </p:blipFill>
        <p:spPr>
          <a:xfrm>
            <a:off x="295572" y="2895600"/>
            <a:ext cx="4477729" cy="2895599"/>
          </a:xfrm>
          <a:prstGeom prst="rect">
            <a:avLst/>
          </a:prstGeom>
        </p:spPr>
      </p:pic>
    </p:spTree>
    <p:extLst>
      <p:ext uri="{BB962C8B-B14F-4D97-AF65-F5344CB8AC3E}">
        <p14:creationId xmlns:p14="http://schemas.microsoft.com/office/powerpoint/2010/main" val="2142741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Linear Representations</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Building up AST</a:t>
            </a:r>
          </a:p>
        </p:txBody>
      </p:sp>
      <p:sp>
        <p:nvSpPr>
          <p:cNvPr id="7" name="TextBox 6"/>
          <p:cNvSpPr txBox="1"/>
          <p:nvPr/>
        </p:nvSpPr>
        <p:spPr>
          <a:xfrm>
            <a:off x="4778241" y="2893829"/>
            <a:ext cx="3908559" cy="2616101"/>
          </a:xfrm>
          <a:prstGeom prst="rect">
            <a:avLst/>
          </a:prstGeom>
          <a:noFill/>
        </p:spPr>
        <p:txBody>
          <a:bodyPr wrap="square" rtlCol="0">
            <a:spAutoFit/>
          </a:bodyPr>
          <a:lstStyle/>
          <a:p>
            <a:pPr>
              <a:spcBef>
                <a:spcPts val="600"/>
              </a:spcBef>
            </a:pPr>
            <a:r>
              <a:rPr lang="en-GB" dirty="0" smtClean="0"/>
              <a:t>Build</a:t>
            </a:r>
          </a:p>
          <a:p>
            <a:pPr marL="285750" indent="-285750">
              <a:spcBef>
                <a:spcPts val="600"/>
              </a:spcBef>
              <a:buFont typeface="Arial" panose="020B0604020202020204" pitchFamily="34" charset="0"/>
              <a:buChar char="•"/>
            </a:pPr>
            <a:r>
              <a:rPr lang="en-GB" dirty="0" smtClean="0"/>
              <a:t>Expression Trees</a:t>
            </a:r>
          </a:p>
          <a:p>
            <a:pPr marL="285750" indent="-285750">
              <a:spcBef>
                <a:spcPts val="600"/>
              </a:spcBef>
              <a:buFont typeface="Arial" panose="020B0604020202020204" pitchFamily="34" charset="0"/>
              <a:buChar char="•"/>
            </a:pPr>
            <a:r>
              <a:rPr lang="en-GB" dirty="0" smtClean="0"/>
              <a:t>Control Flow Structures</a:t>
            </a:r>
          </a:p>
          <a:p>
            <a:pPr marL="285750" indent="-285750">
              <a:spcBef>
                <a:spcPts val="600"/>
              </a:spcBef>
              <a:buFont typeface="Arial" panose="020B0604020202020204" pitchFamily="34" charset="0"/>
              <a:buChar char="•"/>
            </a:pPr>
            <a:r>
              <a:rPr lang="en-GB" dirty="0" smtClean="0"/>
              <a:t>Symbolic Representation Items </a:t>
            </a:r>
            <a:r>
              <a:rPr lang="en-GB" b="0" dirty="0" smtClean="0"/>
              <a:t>(namespaces, classes, types, formal parameters, methods, procedures, variables, …)</a:t>
            </a:r>
          </a:p>
          <a:p>
            <a:pPr marL="285750" indent="-285750">
              <a:spcBef>
                <a:spcPts val="600"/>
              </a:spcBef>
              <a:buFont typeface="Arial" panose="020B0604020202020204" pitchFamily="34" charset="0"/>
              <a:buChar char="•"/>
            </a:pPr>
            <a:endParaRPr lang="en-GB" dirty="0"/>
          </a:p>
        </p:txBody>
      </p:sp>
      <p:pic>
        <p:nvPicPr>
          <p:cNvPr id="3" name="Picture 2"/>
          <p:cNvPicPr>
            <a:picLocks noChangeAspect="1"/>
          </p:cNvPicPr>
          <p:nvPr/>
        </p:nvPicPr>
        <p:blipFill>
          <a:blip r:embed="rId3"/>
          <a:stretch>
            <a:fillRect/>
          </a:stretch>
        </p:blipFill>
        <p:spPr>
          <a:xfrm>
            <a:off x="248576" y="2893829"/>
            <a:ext cx="4529665" cy="2929184"/>
          </a:xfrm>
          <a:prstGeom prst="rect">
            <a:avLst/>
          </a:prstGeom>
        </p:spPr>
      </p:pic>
    </p:spTree>
    <p:extLst>
      <p:ext uri="{BB962C8B-B14F-4D97-AF65-F5344CB8AC3E}">
        <p14:creationId xmlns:p14="http://schemas.microsoft.com/office/powerpoint/2010/main" val="50293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Augmentation of AST, DAG</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590800"/>
            <a:ext cx="3908559" cy="3831818"/>
          </a:xfrm>
          <a:prstGeom prst="rect">
            <a:avLst/>
          </a:prstGeom>
          <a:noFill/>
        </p:spPr>
        <p:txBody>
          <a:bodyPr wrap="square" rtlCol="0">
            <a:spAutoFit/>
          </a:bodyPr>
          <a:lstStyle/>
          <a:p>
            <a:pPr>
              <a:spcBef>
                <a:spcPts val="600"/>
              </a:spcBef>
            </a:pPr>
            <a:r>
              <a:rPr lang="en-GB" dirty="0" smtClean="0"/>
              <a:t>Initial Setup</a:t>
            </a:r>
          </a:p>
          <a:p>
            <a:pPr marL="285750" indent="-285750">
              <a:spcBef>
                <a:spcPts val="600"/>
              </a:spcBef>
              <a:buFont typeface="Arial" panose="020B0604020202020204" pitchFamily="34" charset="0"/>
              <a:buChar char="•"/>
            </a:pPr>
            <a:r>
              <a:rPr lang="en-GB" dirty="0" smtClean="0"/>
              <a:t>Register </a:t>
            </a:r>
            <a:r>
              <a:rPr lang="en-GB" dirty="0"/>
              <a:t>Intrinsic</a:t>
            </a:r>
            <a:r>
              <a:rPr lang="en-GB" dirty="0" smtClean="0"/>
              <a:t> Symbols</a:t>
            </a:r>
            <a:endParaRPr lang="en-GB" dirty="0"/>
          </a:p>
          <a:p>
            <a:pPr>
              <a:spcBef>
                <a:spcPts val="600"/>
              </a:spcBef>
            </a:pPr>
            <a:endParaRPr lang="en-GB" dirty="0" smtClean="0"/>
          </a:p>
          <a:p>
            <a:pPr>
              <a:spcBef>
                <a:spcPts val="600"/>
              </a:spcBef>
            </a:pPr>
            <a:r>
              <a:rPr lang="en-GB" dirty="0" smtClean="0"/>
              <a:t>Symbolic Representation Items</a:t>
            </a:r>
          </a:p>
          <a:p>
            <a:pPr marL="285750" indent="-285750">
              <a:spcBef>
                <a:spcPts val="600"/>
              </a:spcBef>
              <a:buFont typeface="Arial" panose="020B0604020202020204" pitchFamily="34" charset="0"/>
              <a:buChar char="•"/>
            </a:pPr>
            <a:r>
              <a:rPr lang="en-GB" dirty="0" smtClean="0"/>
              <a:t>Populate the Symbol Entries</a:t>
            </a:r>
          </a:p>
          <a:p>
            <a:pPr marL="285750" indent="-285750">
              <a:spcBef>
                <a:spcPts val="600"/>
              </a:spcBef>
              <a:buFont typeface="Arial" panose="020B0604020202020204" pitchFamily="34" charset="0"/>
              <a:buChar char="•"/>
            </a:pPr>
            <a:r>
              <a:rPr lang="en-GB" dirty="0" smtClean="0"/>
              <a:t>Detect Duplications and Conflicts</a:t>
            </a:r>
          </a:p>
          <a:p>
            <a:pPr marL="285750" indent="-285750">
              <a:spcBef>
                <a:spcPts val="600"/>
              </a:spcBef>
              <a:buFont typeface="Arial" panose="020B0604020202020204" pitchFamily="34" charset="0"/>
              <a:buChar char="•"/>
            </a:pPr>
            <a:endParaRPr lang="en-GB" b="0" dirty="0" smtClean="0"/>
          </a:p>
          <a:p>
            <a:pPr>
              <a:spcBef>
                <a:spcPts val="600"/>
              </a:spcBef>
            </a:pPr>
            <a:r>
              <a:rPr lang="en-GB" dirty="0" smtClean="0"/>
              <a:t>Calculation </a:t>
            </a:r>
          </a:p>
          <a:p>
            <a:pPr marL="285750" indent="-285750">
              <a:spcBef>
                <a:spcPts val="600"/>
              </a:spcBef>
              <a:buFont typeface="Arial" panose="020B0604020202020204" pitchFamily="34" charset="0"/>
              <a:buChar char="•"/>
            </a:pPr>
            <a:r>
              <a:rPr lang="en-GB" dirty="0" smtClean="0"/>
              <a:t>Calculate Symbol Address </a:t>
            </a:r>
          </a:p>
          <a:p>
            <a:pPr marL="285750" indent="-285750">
              <a:spcBef>
                <a:spcPts val="600"/>
              </a:spcBef>
              <a:buFont typeface="Arial" panose="020B0604020202020204" pitchFamily="34" charset="0"/>
              <a:buChar char="•"/>
            </a:pPr>
            <a:r>
              <a:rPr lang="en-GB" dirty="0" smtClean="0"/>
              <a:t>Type Data</a:t>
            </a:r>
          </a:p>
        </p:txBody>
      </p:sp>
      <p:pic>
        <p:nvPicPr>
          <p:cNvPr id="8" name="Picture 7"/>
          <p:cNvPicPr>
            <a:picLocks noChangeAspect="1"/>
          </p:cNvPicPr>
          <p:nvPr/>
        </p:nvPicPr>
        <p:blipFill>
          <a:blip r:embed="rId3"/>
          <a:stretch>
            <a:fillRect/>
          </a:stretch>
        </p:blipFill>
        <p:spPr>
          <a:xfrm>
            <a:off x="315979" y="2631868"/>
            <a:ext cx="4408421" cy="2856303"/>
          </a:xfrm>
          <a:prstGeom prst="rect">
            <a:avLst/>
          </a:prstGeom>
        </p:spPr>
      </p:pic>
      <p:sp>
        <p:nvSpPr>
          <p:cNvPr id="9" name="TextBox 8"/>
          <p:cNvSpPr txBox="1"/>
          <p:nvPr/>
        </p:nvSpPr>
        <p:spPr>
          <a:xfrm rot="20336876">
            <a:off x="144331" y="5532005"/>
            <a:ext cx="5009705" cy="461665"/>
          </a:xfrm>
          <a:prstGeom prst="rect">
            <a:avLst/>
          </a:prstGeom>
          <a:noFill/>
        </p:spPr>
        <p:txBody>
          <a:bodyPr wrap="none" rtlCol="0">
            <a:spAutoFit/>
          </a:bodyPr>
          <a:lstStyle/>
          <a:p>
            <a:r>
              <a:rPr lang="en-GB" sz="2400" dirty="0" smtClean="0">
                <a:solidFill>
                  <a:srgbClr val="FF0000"/>
                </a:solidFill>
                <a:latin typeface="Old Rubber Stamp" panose="03000000000000000000" pitchFamily="66" charset="0"/>
              </a:rPr>
              <a:t>Meta-types &amp; Type Signatures</a:t>
            </a:r>
            <a:endParaRPr lang="en-GB" sz="24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33273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IR Generation</a:t>
            </a:r>
            <a:br>
              <a:rPr lang="en-GB" sz="4000" b="1" dirty="0" smtClean="0">
                <a:solidFill>
                  <a:srgbClr val="3ECF29"/>
                </a:solidFill>
              </a:rPr>
            </a:br>
            <a:r>
              <a:rPr lang="en-GB" sz="2000" b="1" dirty="0" smtClean="0">
                <a:solidFill>
                  <a:srgbClr val="3ECF29"/>
                </a:solidFill>
              </a:rPr>
              <a:t>Augmentation and Transformation</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Multi-pass AST</a:t>
            </a:r>
          </a:p>
        </p:txBody>
      </p:sp>
      <p:sp>
        <p:nvSpPr>
          <p:cNvPr id="7" name="TextBox 6"/>
          <p:cNvSpPr txBox="1"/>
          <p:nvPr/>
        </p:nvSpPr>
        <p:spPr>
          <a:xfrm>
            <a:off x="4778241" y="2893829"/>
            <a:ext cx="3908559" cy="3754874"/>
          </a:xfrm>
          <a:prstGeom prst="rect">
            <a:avLst/>
          </a:prstGeom>
          <a:noFill/>
        </p:spPr>
        <p:txBody>
          <a:bodyPr wrap="square" rtlCol="0">
            <a:spAutoFit/>
          </a:bodyPr>
          <a:lstStyle/>
          <a:p>
            <a:pPr>
              <a:spcBef>
                <a:spcPts val="600"/>
              </a:spcBef>
            </a:pPr>
            <a:r>
              <a:rPr lang="en-GB" dirty="0" smtClean="0"/>
              <a:t>Expression Trees</a:t>
            </a:r>
          </a:p>
          <a:p>
            <a:pPr marL="285750" indent="-285750">
              <a:spcBef>
                <a:spcPts val="600"/>
              </a:spcBef>
              <a:buFont typeface="Arial" panose="020B0604020202020204" pitchFamily="34" charset="0"/>
              <a:buChar char="•"/>
            </a:pPr>
            <a:r>
              <a:rPr lang="en-GB" dirty="0" smtClean="0"/>
              <a:t>Apply </a:t>
            </a:r>
            <a:r>
              <a:rPr lang="en-GB" dirty="0"/>
              <a:t>Transformation (DAG)</a:t>
            </a:r>
            <a:endParaRPr lang="en-GB" dirty="0" smtClean="0"/>
          </a:p>
          <a:p>
            <a:pPr marL="285750" indent="-285750">
              <a:spcBef>
                <a:spcPts val="600"/>
              </a:spcBef>
              <a:buFont typeface="Arial" panose="020B0604020202020204" pitchFamily="34" charset="0"/>
              <a:buChar char="•"/>
            </a:pPr>
            <a:r>
              <a:rPr lang="en-GB" dirty="0" smtClean="0"/>
              <a:t>Inject Cast / Pseudo Operators</a:t>
            </a:r>
          </a:p>
          <a:p>
            <a:pPr marL="285750" indent="-285750">
              <a:spcBef>
                <a:spcPts val="600"/>
              </a:spcBef>
              <a:buFont typeface="Arial" panose="020B0604020202020204" pitchFamily="34" charset="0"/>
              <a:buChar char="•"/>
            </a:pPr>
            <a:r>
              <a:rPr lang="en-GB" dirty="0"/>
              <a:t>Evaluate Node Types</a:t>
            </a:r>
          </a:p>
          <a:p>
            <a:pPr marL="285750" indent="-285750">
              <a:spcBef>
                <a:spcPts val="600"/>
              </a:spcBef>
              <a:buFont typeface="Arial" panose="020B0604020202020204" pitchFamily="34" charset="0"/>
              <a:buChar char="•"/>
            </a:pPr>
            <a:r>
              <a:rPr lang="en-GB" dirty="0" smtClean="0"/>
              <a:t>Detect errors </a:t>
            </a:r>
            <a:r>
              <a:rPr lang="en-GB" b="0" dirty="0" smtClean="0"/>
              <a:t>(Unresolved symbols, operator applicability, etc.)</a:t>
            </a:r>
          </a:p>
          <a:p>
            <a:pPr marL="285750" indent="-285750">
              <a:spcBef>
                <a:spcPts val="600"/>
              </a:spcBef>
              <a:buFont typeface="Arial" panose="020B0604020202020204" pitchFamily="34" charset="0"/>
              <a:buChar char="•"/>
            </a:pPr>
            <a:r>
              <a:rPr lang="en-GB" dirty="0" smtClean="0"/>
              <a:t>Apply Constant Folding</a:t>
            </a:r>
          </a:p>
          <a:p>
            <a:pPr marL="285750" indent="-285750">
              <a:spcBef>
                <a:spcPts val="600"/>
              </a:spcBef>
              <a:buFont typeface="Arial" panose="020B0604020202020204" pitchFamily="34" charset="0"/>
              <a:buChar char="•"/>
            </a:pPr>
            <a:r>
              <a:rPr lang="en-GB" dirty="0" smtClean="0"/>
              <a:t>Calculate Node Addresses</a:t>
            </a:r>
          </a:p>
          <a:p>
            <a:pPr marL="285750" indent="-285750">
              <a:spcBef>
                <a:spcPts val="600"/>
              </a:spcBef>
              <a:buFont typeface="Arial" panose="020B0604020202020204" pitchFamily="34" charset="0"/>
              <a:buChar char="•"/>
            </a:pPr>
            <a:r>
              <a:rPr lang="en-GB" dirty="0" smtClean="0"/>
              <a:t>Calculate Stack Loads</a:t>
            </a:r>
          </a:p>
          <a:p>
            <a:pPr>
              <a:spcBef>
                <a:spcPts val="600"/>
              </a:spcBef>
            </a:pPr>
            <a:endParaRPr lang="en-GB" dirty="0"/>
          </a:p>
        </p:txBody>
      </p:sp>
      <p:pic>
        <p:nvPicPr>
          <p:cNvPr id="5" name="Picture 4"/>
          <p:cNvPicPr>
            <a:picLocks noChangeAspect="1"/>
          </p:cNvPicPr>
          <p:nvPr/>
        </p:nvPicPr>
        <p:blipFill>
          <a:blip r:embed="rId3"/>
          <a:stretch>
            <a:fillRect/>
          </a:stretch>
        </p:blipFill>
        <p:spPr>
          <a:xfrm>
            <a:off x="295572" y="2895600"/>
            <a:ext cx="4482669" cy="2904410"/>
          </a:xfrm>
          <a:prstGeom prst="rect">
            <a:avLst/>
          </a:prstGeom>
        </p:spPr>
      </p:pic>
    </p:spTree>
    <p:extLst>
      <p:ext uri="{BB962C8B-B14F-4D97-AF65-F5344CB8AC3E}">
        <p14:creationId xmlns:p14="http://schemas.microsoft.com/office/powerpoint/2010/main" val="118148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9250</TotalTime>
  <Words>1384</Words>
  <Application>Microsoft Office PowerPoint</Application>
  <PresentationFormat>On-screen Show (4:3)</PresentationFormat>
  <Paragraphs>159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Century Gothic</vt:lpstr>
      <vt:lpstr>Old Rubber Stamp</vt:lpstr>
      <vt:lpstr>template</vt:lpstr>
      <vt:lpstr>Custom Design</vt:lpstr>
      <vt:lpstr>Intermediate Representations</vt:lpstr>
      <vt:lpstr>Definition</vt:lpstr>
      <vt:lpstr>Abstract Syntax Tree (AST) Semantic Representation as Graphical IR</vt:lpstr>
      <vt:lpstr>Abstract Syntax Tree (AST) Semantic Representation as Graphical IR</vt:lpstr>
      <vt:lpstr>IR Generation Linear Representations</vt:lpstr>
      <vt:lpstr>IR Generation Graphical Representations</vt:lpstr>
      <vt:lpstr>IR Generation Linear Representations</vt:lpstr>
      <vt:lpstr>IR Generation Augmentation of AST, DAG</vt:lpstr>
      <vt:lpstr>IR Generation Augmentation and Transformation</vt:lpstr>
      <vt:lpstr>IR Generation Linearization</vt:lpstr>
      <vt:lpstr>IR Generation Intermediate Code</vt:lpstr>
      <vt:lpstr>IC Generation Example: Gimple</vt:lpstr>
      <vt:lpstr>IC Generation Example: LLVM</vt:lpstr>
      <vt:lpstr>IC Generation Example: JVM</vt:lpstr>
      <vt:lpstr>IC Generation Example: Proprietary</vt:lpstr>
      <vt:lpstr>IC Generation Multi-pass IR Traversal</vt:lpstr>
      <vt:lpstr>Simple Optimizations on IR Constant Folding</vt:lpstr>
      <vt:lpstr>Simple Optimizations on IR Strength Reduction</vt:lpstr>
      <vt:lpstr>Simple Optimizations on IR Invariant Code Motion – Code Hoisting</vt:lpstr>
      <vt:lpstr>Simple Optimizations on IR Dead Code Elimination</vt:lpstr>
      <vt:lpstr>Simple Optimizations on IR Peephole Optimization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347</cp:revision>
  <cp:lastPrinted>2024-03-21T19:07:25Z</cp:lastPrinted>
  <dcterms:created xsi:type="dcterms:W3CDTF">2024-02-18T08:29:48Z</dcterms:created>
  <dcterms:modified xsi:type="dcterms:W3CDTF">2024-06-02T17:44:51Z</dcterms:modified>
</cp:coreProperties>
</file>