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2"/>
  </p:notesMasterIdLst>
  <p:handoutMasterIdLst>
    <p:handoutMasterId r:id="rId23"/>
  </p:handoutMasterIdLst>
  <p:sldIdLst>
    <p:sldId id="256" r:id="rId3"/>
    <p:sldId id="259" r:id="rId4"/>
    <p:sldId id="349" r:id="rId5"/>
    <p:sldId id="350" r:id="rId6"/>
    <p:sldId id="351" r:id="rId7"/>
    <p:sldId id="345" r:id="rId8"/>
    <p:sldId id="352" r:id="rId9"/>
    <p:sldId id="353" r:id="rId10"/>
    <p:sldId id="354" r:id="rId11"/>
    <p:sldId id="344" r:id="rId12"/>
    <p:sldId id="346" r:id="rId13"/>
    <p:sldId id="347" r:id="rId14"/>
    <p:sldId id="348" r:id="rId15"/>
    <p:sldId id="357" r:id="rId16"/>
    <p:sldId id="358" r:id="rId17"/>
    <p:sldId id="359" r:id="rId18"/>
    <p:sldId id="360" r:id="rId19"/>
    <p:sldId id="361" r:id="rId20"/>
    <p:sldId id="356" r:id="rId21"/>
  </p:sldIdLst>
  <p:sldSz cx="9144000" cy="6858000" type="screen4x3"/>
  <p:notesSz cx="6797675" cy="9928225"/>
  <p:defaultTex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CF29"/>
    <a:srgbClr val="5D8223"/>
    <a:srgbClr val="7B8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330" autoAdjust="0"/>
  </p:normalViewPr>
  <p:slideViewPr>
    <p:cSldViewPr>
      <p:cViewPr varScale="1">
        <p:scale>
          <a:sx n="89" d="100"/>
          <a:sy n="89" d="100"/>
        </p:scale>
        <p:origin x="2214" y="9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104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tr-TR"/>
          </a:p>
        </p:txBody>
      </p:sp>
      <p:sp>
        <p:nvSpPr>
          <p:cNvPr id="69635" name="Rectangle 3"/>
          <p:cNvSpPr>
            <a:spLocks noGrp="1" noChangeArrowheads="1"/>
          </p:cNvSpPr>
          <p:nvPr>
            <p:ph type="dt" idx="1"/>
          </p:nvPr>
        </p:nvSpPr>
        <p:spPr bwMode="auto">
          <a:xfrm>
            <a:off x="3850443"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tr-TR"/>
          </a:p>
        </p:txBody>
      </p:sp>
      <p:sp>
        <p:nvSpPr>
          <p:cNvPr id="6963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79768" y="4715907"/>
            <a:ext cx="5438140"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69638" name="Rectangle 6"/>
          <p:cNvSpPr>
            <a:spLocks noGrp="1" noChangeArrowheads="1"/>
          </p:cNvSpPr>
          <p:nvPr>
            <p:ph type="ftr" sz="quarter" idx="4"/>
          </p:nvPr>
        </p:nvSpPr>
        <p:spPr bwMode="auto">
          <a:xfrm>
            <a:off x="0"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tr-TR"/>
          </a:p>
        </p:txBody>
      </p:sp>
      <p:sp>
        <p:nvSpPr>
          <p:cNvPr id="69639" name="Rectangle 7"/>
          <p:cNvSpPr>
            <a:spLocks noGrp="1" noChangeArrowheads="1"/>
          </p:cNvSpPr>
          <p:nvPr>
            <p:ph type="sldNum" sz="quarter" idx="5"/>
          </p:nvPr>
        </p:nvSpPr>
        <p:spPr bwMode="auto">
          <a:xfrm>
            <a:off x="3850443"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ACF19478-F7D0-4E4E-A748-A55DE5BE2B9C}" type="slidenum">
              <a:rPr lang="ru-RU" altLang="tr-TR"/>
              <a:pPr/>
              <a:t>‹#›</a:t>
            </a:fld>
            <a:endParaRPr lang="ru-RU" altLang="tr-TR"/>
          </a:p>
        </p:txBody>
      </p:sp>
    </p:spTree>
    <p:extLst>
      <p:ext uri="{BB962C8B-B14F-4D97-AF65-F5344CB8AC3E}">
        <p14:creationId xmlns:p14="http://schemas.microsoft.com/office/powerpoint/2010/main" val="7849496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earn.microsoft.com/en-us/cpp/build/x64-calling-convention?view=msvc-170"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ired.team/miscellaneous-reversing-forensics/windows-kernel-internals/linux-x64-calling-convention-stack-frame"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nvidia.com/blog/easy-introduction-cuda-c-and-c/"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b.in.tum.de/teaching/ws2223/codegen/CodegenForGPUs.pdf?lang=e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a:t>
            </a:fld>
            <a:endParaRPr lang="ru-RU" altLang="tr-TR"/>
          </a:p>
        </p:txBody>
      </p:sp>
    </p:spTree>
    <p:extLst>
      <p:ext uri="{BB962C8B-B14F-4D97-AF65-F5344CB8AC3E}">
        <p14:creationId xmlns:p14="http://schemas.microsoft.com/office/powerpoint/2010/main" val="149943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a way, </a:t>
            </a:r>
            <a:r>
              <a:rPr lang="en-GB" dirty="0" smtClean="0"/>
              <a:t>the target</a:t>
            </a:r>
            <a:r>
              <a:rPr lang="en-GB" baseline="0" dirty="0" smtClean="0"/>
              <a:t> architecture is a generalization that defines the limits of the computations that can be performed. In this sense, if defines the set of the target elements that can be composed up to meet the purpose of the source code.</a:t>
            </a:r>
          </a:p>
          <a:p>
            <a:r>
              <a:rPr lang="en-GB" baseline="0" dirty="0" smtClean="0"/>
              <a:t>Instruction Set Architectures (Register Memory, Register </a:t>
            </a:r>
            <a:r>
              <a:rPr lang="en-GB" baseline="0" dirty="0" err="1" smtClean="0"/>
              <a:t>Register</a:t>
            </a:r>
            <a:r>
              <a:rPr lang="en-GB" baseline="0" dirty="0" smtClean="0"/>
              <a:t> etc. ), compiler runtimes (new operator in C++, software abstractions such as VMs, memory models defining a range of abstractions from allocation strategies to the variables, structures, words, etc.</a:t>
            </a:r>
            <a:endParaRPr lang="en-GB" dirty="0" smtClean="0"/>
          </a:p>
          <a:p>
            <a:endParaRPr lang="en-US"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Instruction selection,</a:t>
            </a:r>
            <a:r>
              <a:rPr lang="en-US" sz="1200" kern="1200" baseline="0" dirty="0" smtClean="0">
                <a:solidFill>
                  <a:schemeClr val="tx1"/>
                </a:solidFill>
                <a:effectLst/>
                <a:latin typeface="Arial" panose="020B0604020202020204" pitchFamily="34" charset="0"/>
                <a:ea typeface="+mn-ea"/>
                <a:cs typeface="+mn-cs"/>
              </a:rPr>
              <a:t> scheduling, register allocation. Ideally, the IR (and hence the IC) is isolated from the target architectures. But, it may be more feasible to derive hints for the code generators at the IR processing phase.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10</a:t>
            </a:fld>
            <a:endParaRPr lang="ru-RU" altLang="tr-TR"/>
          </a:p>
        </p:txBody>
      </p:sp>
    </p:spTree>
    <p:extLst>
      <p:ext uri="{BB962C8B-B14F-4D97-AF65-F5344CB8AC3E}">
        <p14:creationId xmlns:p14="http://schemas.microsoft.com/office/powerpoint/2010/main" val="3910051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Instruction selection problem arises from the abundance of the alternatives. The code generator may be forced to make a choice between the shorter and the faster. This is highly dependent on the ISA architecture. This is a high complexity job because the execution and the memory costs must be analyzed separately for each possible combination. </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11</a:t>
            </a:fld>
            <a:endParaRPr lang="ru-RU" altLang="tr-TR"/>
          </a:p>
        </p:txBody>
      </p:sp>
    </p:spTree>
    <p:extLst>
      <p:ext uri="{BB962C8B-B14F-4D97-AF65-F5344CB8AC3E}">
        <p14:creationId xmlns:p14="http://schemas.microsoft.com/office/powerpoint/2010/main" val="94721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Reordering</a:t>
            </a:r>
            <a:r>
              <a:rPr lang="en-US" sz="1200" kern="1200" baseline="0" dirty="0" smtClean="0">
                <a:solidFill>
                  <a:schemeClr val="tx1"/>
                </a:solidFill>
                <a:effectLst/>
                <a:latin typeface="Arial" panose="020B0604020202020204" pitchFamily="34" charset="0"/>
                <a:ea typeface="+mn-ea"/>
                <a:cs typeface="+mn-cs"/>
              </a:rPr>
              <a:t> tries to meet optimization targets by moving the code around without affecting the correctness of the computation. Some architectures requires explicit instruction bundles which makes the scheduling problem more visible.</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12</a:t>
            </a:fld>
            <a:endParaRPr lang="ru-RU" altLang="tr-TR"/>
          </a:p>
        </p:txBody>
      </p:sp>
    </p:spTree>
    <p:extLst>
      <p:ext uri="{BB962C8B-B14F-4D97-AF65-F5344CB8AC3E}">
        <p14:creationId xmlns:p14="http://schemas.microsoft.com/office/powerpoint/2010/main" val="3043520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Instruction selection,</a:t>
            </a:r>
            <a:r>
              <a:rPr lang="en-US" sz="1200" kern="1200" baseline="0" dirty="0" smtClean="0">
                <a:solidFill>
                  <a:schemeClr val="tx1"/>
                </a:solidFill>
                <a:effectLst/>
                <a:latin typeface="Arial" panose="020B0604020202020204" pitchFamily="34" charset="0"/>
                <a:ea typeface="+mn-ea"/>
                <a:cs typeface="+mn-cs"/>
              </a:rPr>
              <a:t> scheduling, register allocation. Ideally, the IR (and hence the IC) is isolated from the target architectures. But, it may be more feasible to derive hints for the code generators at the IR processing phase.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13</a:t>
            </a:fld>
            <a:endParaRPr lang="ru-RU" altLang="tr-TR"/>
          </a:p>
        </p:txBody>
      </p:sp>
    </p:spTree>
    <p:extLst>
      <p:ext uri="{BB962C8B-B14F-4D97-AF65-F5344CB8AC3E}">
        <p14:creationId xmlns:p14="http://schemas.microsoft.com/office/powerpoint/2010/main" val="3676714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a:t>
            </a:r>
            <a:r>
              <a:rPr lang="en-US" sz="1200" kern="1200" baseline="0" dirty="0" smtClean="0">
                <a:solidFill>
                  <a:schemeClr val="tx1"/>
                </a:solidFill>
                <a:effectLst/>
                <a:latin typeface="Arial" panose="020B0604020202020204" pitchFamily="34" charset="0"/>
                <a:ea typeface="+mn-ea"/>
                <a:cs typeface="+mn-cs"/>
              </a:rPr>
              <a:t> method of generating control may be based linear IR or a completely new graph representation may be preferred. </a:t>
            </a:r>
            <a:r>
              <a:rPr lang="en-US" sz="1200" kern="1200" dirty="0" smtClean="0">
                <a:solidFill>
                  <a:schemeClr val="tx1"/>
                </a:solidFill>
                <a:effectLst/>
                <a:latin typeface="Arial" panose="020B0604020202020204" pitchFamily="34" charset="0"/>
                <a:ea typeface="+mn-ea"/>
                <a:cs typeface="+mn-cs"/>
              </a:rPr>
              <a:t>In the former case, an</a:t>
            </a:r>
            <a:r>
              <a:rPr lang="en-US" sz="1200" kern="1200" baseline="0" dirty="0" smtClean="0">
                <a:solidFill>
                  <a:schemeClr val="tx1"/>
                </a:solidFill>
                <a:effectLst/>
                <a:latin typeface="Arial" panose="020B0604020202020204" pitchFamily="34" charset="0"/>
                <a:ea typeface="+mn-ea"/>
                <a:cs typeface="+mn-cs"/>
              </a:rPr>
              <a:t> edge container refers to the liner IR nodes. The latter method constructs the graph from the linear IR and uses the derived representation at its own right. The CFG is helpful for identifying dead code, moveable code, register allocation, and more.</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14</a:t>
            </a:fld>
            <a:endParaRPr lang="ru-RU" altLang="tr-TR"/>
          </a:p>
        </p:txBody>
      </p:sp>
    </p:spTree>
    <p:extLst>
      <p:ext uri="{BB962C8B-B14F-4D97-AF65-F5344CB8AC3E}">
        <p14:creationId xmlns:p14="http://schemas.microsoft.com/office/powerpoint/2010/main" val="1358898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a:t>
            </a:r>
            <a:r>
              <a:rPr lang="en-US" sz="1200" kern="1200" baseline="0" dirty="0" smtClean="0">
                <a:solidFill>
                  <a:schemeClr val="tx1"/>
                </a:solidFill>
                <a:effectLst/>
                <a:latin typeface="Arial" panose="020B0604020202020204" pitchFamily="34" charset="0"/>
                <a:ea typeface="+mn-ea"/>
                <a:cs typeface="+mn-cs"/>
              </a:rPr>
              <a:t> edges on the control flow graph is labeled to identify the lifetime of the virtual variables. </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The nodes on the graph visited in a loop and following two steps must be performed as long as a label change occurs in the whole graph:</a:t>
            </a:r>
          </a:p>
          <a:p>
            <a:pPr lvl="1"/>
            <a:r>
              <a:rPr lang="en-US" sz="1200" kern="1200" baseline="0" dirty="0" smtClean="0">
                <a:solidFill>
                  <a:schemeClr val="tx1"/>
                </a:solidFill>
                <a:effectLst/>
                <a:latin typeface="Arial" panose="020B0604020202020204" pitchFamily="34" charset="0"/>
                <a:ea typeface="+mn-ea"/>
                <a:cs typeface="+mn-cs"/>
              </a:rPr>
              <a:t>(1) If a node requires a variable to complete an operation, that variable must appear on all of the incoming edges. </a:t>
            </a:r>
          </a:p>
          <a:p>
            <a:pPr lvl="1"/>
            <a:r>
              <a:rPr lang="en-US" sz="1200" kern="1200" baseline="0" dirty="0" smtClean="0">
                <a:solidFill>
                  <a:schemeClr val="tx1"/>
                </a:solidFill>
                <a:effectLst/>
                <a:latin typeface="Arial" panose="020B0604020202020204" pitchFamily="34" charset="0"/>
                <a:ea typeface="+mn-ea"/>
                <a:cs typeface="+mn-cs"/>
              </a:rPr>
              <a:t>(2) Each of the variables on the outgoing edges must be copied into the label of the incoming edges except the one that is assigned on that node.</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Note that the operations on the nodes of the example graph are compatible with three address notation.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15</a:t>
            </a:fld>
            <a:endParaRPr lang="ru-RU" altLang="tr-TR"/>
          </a:p>
        </p:txBody>
      </p:sp>
    </p:spTree>
    <p:extLst>
      <p:ext uri="{BB962C8B-B14F-4D97-AF65-F5344CB8AC3E}">
        <p14:creationId xmlns:p14="http://schemas.microsoft.com/office/powerpoint/2010/main" val="1739218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There are</a:t>
            </a:r>
            <a:r>
              <a:rPr lang="en-US" sz="1200" kern="1200" baseline="0" dirty="0" smtClean="0">
                <a:solidFill>
                  <a:schemeClr val="tx1"/>
                </a:solidFill>
                <a:effectLst/>
                <a:latin typeface="Arial" panose="020B0604020202020204" pitchFamily="34" charset="0"/>
                <a:ea typeface="+mn-ea"/>
                <a:cs typeface="+mn-cs"/>
              </a:rPr>
              <a:t> different coloring strategies based on heuristics. In 1982, </a:t>
            </a:r>
            <a:r>
              <a:rPr lang="en-US" sz="1200" kern="1200" baseline="0" dirty="0" err="1" smtClean="0">
                <a:solidFill>
                  <a:schemeClr val="tx1"/>
                </a:solidFill>
                <a:effectLst/>
                <a:latin typeface="Arial" panose="020B0604020202020204" pitchFamily="34" charset="0"/>
                <a:ea typeface="+mn-ea"/>
                <a:cs typeface="+mn-cs"/>
              </a:rPr>
              <a:t>Chaitin</a:t>
            </a:r>
            <a:r>
              <a:rPr lang="en-US" sz="1200" kern="1200" baseline="0" dirty="0" smtClean="0">
                <a:solidFill>
                  <a:schemeClr val="tx1"/>
                </a:solidFill>
                <a:effectLst/>
                <a:latin typeface="Arial" panose="020B0604020202020204" pitchFamily="34" charset="0"/>
                <a:ea typeface="+mn-ea"/>
                <a:cs typeface="+mn-cs"/>
              </a:rPr>
              <a:t> proposed a method that views the register allocation problem as a graph coloring problem.</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16</a:t>
            </a:fld>
            <a:endParaRPr lang="ru-RU" altLang="tr-TR"/>
          </a:p>
        </p:txBody>
      </p:sp>
    </p:spTree>
    <p:extLst>
      <p:ext uri="{BB962C8B-B14F-4D97-AF65-F5344CB8AC3E}">
        <p14:creationId xmlns:p14="http://schemas.microsoft.com/office/powerpoint/2010/main" val="3211936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When graph is</a:t>
            </a:r>
            <a:r>
              <a:rPr lang="en-US" sz="1200" kern="1200" baseline="0" dirty="0" smtClean="0">
                <a:solidFill>
                  <a:schemeClr val="tx1"/>
                </a:solidFill>
                <a:effectLst/>
                <a:latin typeface="Arial" panose="020B0604020202020204" pitchFamily="34" charset="0"/>
                <a:ea typeface="+mn-ea"/>
                <a:cs typeface="+mn-cs"/>
              </a:rPr>
              <a:t> colored after spilling, the whole liveliness analysis and subsequent steps are repeated. Now, access to f is memory based! Stack is the usual destination for storing spilled variables. These are compiler generated temporaries materialized in memory</a:t>
            </a:r>
            <a:r>
              <a:rPr lang="en-US" sz="1200" kern="1200" baseline="0" dirty="0" smtClean="0">
                <a:solidFill>
                  <a:schemeClr val="tx1"/>
                </a:solidFill>
                <a:effectLst/>
                <a:latin typeface="Arial" panose="020B0604020202020204" pitchFamily="34" charset="0"/>
                <a:ea typeface="+mn-ea"/>
                <a:cs typeface="+mn-cs"/>
              </a:rPr>
              <a:t>. Register pressure is a term to address the mismatch between the live variables and the number of the available registers at some execution point.</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17</a:t>
            </a:fld>
            <a:endParaRPr lang="ru-RU" altLang="tr-TR"/>
          </a:p>
        </p:txBody>
      </p:sp>
    </p:spTree>
    <p:extLst>
      <p:ext uri="{BB962C8B-B14F-4D97-AF65-F5344CB8AC3E}">
        <p14:creationId xmlns:p14="http://schemas.microsoft.com/office/powerpoint/2010/main" val="884333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There are more than one spilling options!</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18</a:t>
            </a:fld>
            <a:endParaRPr lang="ru-RU" altLang="tr-TR"/>
          </a:p>
        </p:txBody>
      </p:sp>
    </p:spTree>
    <p:extLst>
      <p:ext uri="{BB962C8B-B14F-4D97-AF65-F5344CB8AC3E}">
        <p14:creationId xmlns:p14="http://schemas.microsoft.com/office/powerpoint/2010/main" val="836910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Instruction selection,</a:t>
            </a:r>
            <a:r>
              <a:rPr lang="en-US" sz="1200" kern="1200" baseline="0" dirty="0" smtClean="0">
                <a:solidFill>
                  <a:schemeClr val="tx1"/>
                </a:solidFill>
                <a:effectLst/>
                <a:latin typeface="Arial" panose="020B0604020202020204" pitchFamily="34" charset="0"/>
                <a:ea typeface="+mn-ea"/>
                <a:cs typeface="+mn-cs"/>
              </a:rPr>
              <a:t> scheduling, register allocation. Ideally, the IR (and hence the IC) is isolated from the target architectures. But, it may be more feasible to derive hints for the code generators at the IR processing phase.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19</a:t>
            </a:fld>
            <a:endParaRPr lang="ru-RU" altLang="tr-TR"/>
          </a:p>
        </p:txBody>
      </p:sp>
    </p:spTree>
    <p:extLst>
      <p:ext uri="{BB962C8B-B14F-4D97-AF65-F5344CB8AC3E}">
        <p14:creationId xmlns:p14="http://schemas.microsoft.com/office/powerpoint/2010/main" val="972340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An intermediate representation uses the results</a:t>
            </a:r>
            <a:r>
              <a:rPr lang="en-US" sz="1200" kern="1200" baseline="0" dirty="0" smtClean="0">
                <a:solidFill>
                  <a:schemeClr val="tx1"/>
                </a:solidFill>
                <a:effectLst/>
                <a:latin typeface="Arial" panose="020B0604020202020204" pitchFamily="34" charset="0"/>
                <a:ea typeface="+mn-ea"/>
                <a:cs typeface="+mn-cs"/>
              </a:rPr>
              <a:t> of the preceding phases (lexical analysis, syntax analysis, semantic analysis) and performs more processing to make it easy generation of targets. While the structures generated by the semantic analysis phase describes what is in the input, the IR generation phase regards the target architecture so that target generation is possible.</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a:t>
            </a:fld>
            <a:endParaRPr lang="ru-RU" altLang="tr-TR"/>
          </a:p>
        </p:txBody>
      </p:sp>
    </p:spTree>
    <p:extLst>
      <p:ext uri="{BB962C8B-B14F-4D97-AF65-F5344CB8AC3E}">
        <p14:creationId xmlns:p14="http://schemas.microsoft.com/office/powerpoint/2010/main" val="3640977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3</a:t>
            </a:fld>
            <a:endParaRPr lang="ru-RU" altLang="tr-TR"/>
          </a:p>
        </p:txBody>
      </p:sp>
    </p:spTree>
    <p:extLst>
      <p:ext uri="{BB962C8B-B14F-4D97-AF65-F5344CB8AC3E}">
        <p14:creationId xmlns:p14="http://schemas.microsoft.com/office/powerpoint/2010/main" val="123716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most cases, a compiler’s ultimate output is the executable code, which is the finite sequences of the instructions that will be fed to the CPU. Each CPU exposes its programmability through its ISA (Instruction Set Architecture), which defines the instructions by groups (such as those arithmetic and logic, status and flow control, data moving, and so on), addressing modes in conjunction with memory and IO management mechanisms, register file, modes of operation (word length, process space size, privilege levels, and so on), properties critical to concurrency control, and more. The ISA is the most critical,</a:t>
            </a:r>
            <a:r>
              <a:rPr lang="en-US" baseline="0" dirty="0" smtClean="0"/>
              <a:t> </a:t>
            </a:r>
            <a:r>
              <a:rPr lang="en-US" dirty="0" smtClean="0"/>
              <a:t>major determinant of the translation to be performed by the compiler. </a:t>
            </a:r>
          </a:p>
          <a:p>
            <a:endParaRPr lang="en-US" dirty="0" smtClean="0"/>
          </a:p>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4</a:t>
            </a:fld>
            <a:endParaRPr lang="ru-RU" altLang="tr-TR"/>
          </a:p>
        </p:txBody>
      </p:sp>
    </p:spTree>
    <p:extLst>
      <p:ext uri="{BB962C8B-B14F-4D97-AF65-F5344CB8AC3E}">
        <p14:creationId xmlns:p14="http://schemas.microsoft.com/office/powerpoint/2010/main" val="2432513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 Set Architecture can be defined at software level for the purposes of emulation, interpretation, or similar. The target generated for software defined ISA can also be translated further to processor level ISA. The just in time (JIT) compiler that is part of Java execution model is a good example of this two level. According to this model, Java source is translated to bytecodes by the java compiler, then the JIT compiler translates the bytecode to the processor native code to enable execution. You can see the Oak as a historical mark, </a:t>
            </a:r>
            <a:r>
              <a:rPr lang="en-US" dirty="0" err="1" smtClean="0"/>
              <a:t>Dalvik</a:t>
            </a:r>
            <a:r>
              <a:rPr lang="en-US" dirty="0" smtClean="0"/>
              <a:t> as a virtually modern approach on Android, ART as a target scheme on Android.</a:t>
            </a:r>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5</a:t>
            </a:fld>
            <a:endParaRPr lang="ru-RU" altLang="tr-TR"/>
          </a:p>
        </p:txBody>
      </p:sp>
    </p:spTree>
    <p:extLst>
      <p:ext uri="{BB962C8B-B14F-4D97-AF65-F5344CB8AC3E}">
        <p14:creationId xmlns:p14="http://schemas.microsoft.com/office/powerpoint/2010/main" val="2375912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An application binary interface is</a:t>
            </a:r>
            <a:r>
              <a:rPr lang="en-US" sz="1200" kern="1200" baseline="0" dirty="0" smtClean="0">
                <a:solidFill>
                  <a:schemeClr val="tx1"/>
                </a:solidFill>
                <a:effectLst/>
                <a:latin typeface="Arial" panose="020B0604020202020204" pitchFamily="34" charset="0"/>
                <a:ea typeface="+mn-ea"/>
                <a:cs typeface="+mn-cs"/>
              </a:rPr>
              <a:t> a set of standards / recommendations that governs the data flow between the code units. When respected by the back-ends the well established ABI enables integration of the code units regardless their source languages. Generally, an Application Binary Interface defines the conventions used in parameter passing, value returning, register utilization. Stack and memory organization may also be addressed to a certain extent. An ABI defines the conventions specific to a certain architecture. Ideally, an ABI responds to every possible calling convention and related formal structures of the activation records.</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6</a:t>
            </a:fld>
            <a:endParaRPr lang="ru-RU" altLang="tr-TR"/>
          </a:p>
        </p:txBody>
      </p:sp>
    </p:spTree>
    <p:extLst>
      <p:ext uri="{BB962C8B-B14F-4D97-AF65-F5344CB8AC3E}">
        <p14:creationId xmlns:p14="http://schemas.microsoft.com/office/powerpoint/2010/main" val="941359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Even if the set instruction set architectures are the most dominant determinant in generation of the back-ends, the software layers that underpin the execution of the programs must also be considered as part of the architecture which the compiler must be conformant to. The application binary interface (ABI) requirements that define the parameter passing conventions can be different between the operating systems even if they run on the same hardware. The 64 bit versions of Windows and Linux use different ABIs so the code generators must be developed keeping the differences in mind even if they run on the same Intel based PCs for example. On top of these, it is quite possible to develop a code generator that uses totally different, custom ABI to run code in an isolated fashion for some application specific reasons. Integer parameters are passed using 4 register fast call on Windows (RCX, RDX, R8, and R9), 6 register fast call on Linux (RDI, RSI, RDX, RCX, R8, R9). There are more conventional differences that have to be comprehended and applied in machine code synthesis.</a:t>
            </a:r>
          </a:p>
          <a:p>
            <a:endParaRPr lang="en-US" sz="1200" kern="1200" dirty="0" smtClean="0">
              <a:solidFill>
                <a:schemeClr val="tx1"/>
              </a:solidFill>
              <a:effectLst/>
              <a:latin typeface="Arial" panose="020B0604020202020204" pitchFamily="34" charset="0"/>
              <a:ea typeface="+mn-ea"/>
              <a:cs typeface="+mn-cs"/>
            </a:endParaRPr>
          </a:p>
          <a:p>
            <a:r>
              <a:rPr lang="tr-TR" sz="1200" kern="1200" dirty="0" err="1" smtClean="0">
                <a:solidFill>
                  <a:schemeClr val="tx1"/>
                </a:solidFill>
                <a:effectLst/>
                <a:latin typeface="Arial" panose="020B0604020202020204" pitchFamily="34" charset="0"/>
                <a:ea typeface="+mn-ea"/>
                <a:cs typeface="+mn-cs"/>
              </a:rPr>
              <a:t>For</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more</a:t>
            </a:r>
            <a:r>
              <a:rPr lang="tr-TR" sz="1200" kern="1200" dirty="0" smtClean="0">
                <a:solidFill>
                  <a:schemeClr val="tx1"/>
                </a:solidFill>
                <a:effectLst/>
                <a:latin typeface="Arial" panose="020B0604020202020204" pitchFamily="34" charset="0"/>
                <a:ea typeface="+mn-ea"/>
                <a:cs typeface="+mn-cs"/>
              </a:rPr>
              <a:t>, </a:t>
            </a:r>
            <a:r>
              <a:rPr lang="en-US" sz="1200" kern="1200" dirty="0" smtClean="0">
                <a:solidFill>
                  <a:schemeClr val="tx1"/>
                </a:solidFill>
                <a:effectLst/>
                <a:latin typeface="Arial" panose="020B0604020202020204" pitchFamily="34" charset="0"/>
                <a:ea typeface="+mn-ea"/>
                <a:cs typeface="+mn-cs"/>
              </a:rPr>
              <a:t>see </a:t>
            </a:r>
            <a:r>
              <a:rPr lang="en-US" sz="1200" u="sng" kern="1200" dirty="0" smtClean="0">
                <a:solidFill>
                  <a:schemeClr val="tx1"/>
                </a:solidFill>
                <a:effectLst/>
                <a:latin typeface="Arial" panose="020B0604020202020204" pitchFamily="34" charset="0"/>
                <a:ea typeface="+mn-ea"/>
                <a:cs typeface="+mn-cs"/>
                <a:hlinkClick r:id="rId3"/>
              </a:rPr>
              <a:t>https://learn.microsoft.com/en-us/cpp/build/x64-calling-convention?view=msvc-170</a:t>
            </a:r>
            <a:r>
              <a:rPr lang="en-US" sz="1200" kern="1200" dirty="0" smtClean="0">
                <a:solidFill>
                  <a:schemeClr val="tx1"/>
                </a:solidFill>
                <a:effectLst/>
                <a:latin typeface="Arial" panose="020B0604020202020204" pitchFamily="34" charset="0"/>
                <a:ea typeface="+mn-ea"/>
                <a:cs typeface="+mn-cs"/>
              </a:rPr>
              <a:t> for windows, </a:t>
            </a:r>
            <a:r>
              <a:rPr lang="en-US" sz="1200" u="sng" kern="1200" dirty="0" smtClean="0">
                <a:solidFill>
                  <a:schemeClr val="tx1"/>
                </a:solidFill>
                <a:effectLst/>
                <a:latin typeface="Arial" panose="020B0604020202020204" pitchFamily="34" charset="0"/>
                <a:ea typeface="+mn-ea"/>
                <a:cs typeface="+mn-cs"/>
                <a:hlinkClick r:id="rId4"/>
              </a:rPr>
              <a:t>https://www.ired.team/miscellaneous-reversing-forensics/windows-kernel-internals/linux-x64-calling-convention-stack-frame</a:t>
            </a:r>
            <a:r>
              <a:rPr lang="en-US" sz="1200" kern="1200" dirty="0" smtClean="0">
                <a:solidFill>
                  <a:schemeClr val="tx1"/>
                </a:solidFill>
                <a:effectLst/>
                <a:latin typeface="Arial" panose="020B0604020202020204" pitchFamily="34" charset="0"/>
                <a:ea typeface="+mn-ea"/>
                <a:cs typeface="+mn-cs"/>
              </a:rPr>
              <a:t> for Linux.</a:t>
            </a:r>
          </a:p>
          <a:p>
            <a:endParaRPr lang="en-US" sz="1200" kern="1200" dirty="0" smtClean="0">
              <a:solidFill>
                <a:schemeClr val="tx1"/>
              </a:solidFill>
              <a:effectLst/>
              <a:latin typeface="Arial" panose="020B0604020202020204" pitchFamily="34" charset="0"/>
              <a:ea typeface="+mn-ea"/>
              <a:cs typeface="+mn-cs"/>
            </a:endParaRPr>
          </a:p>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7</a:t>
            </a:fld>
            <a:endParaRPr lang="ru-RU" altLang="tr-TR"/>
          </a:p>
        </p:txBody>
      </p:sp>
    </p:spTree>
    <p:extLst>
      <p:ext uri="{BB962C8B-B14F-4D97-AF65-F5344CB8AC3E}">
        <p14:creationId xmlns:p14="http://schemas.microsoft.com/office/powerpoint/2010/main" val="2163282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However, the lower end architecture has more to do with from the perspective of a compiler. There may be cases where the hardware elements from external to the CPU must be considered. As a contemporary hot topic, GPU code generation can be given as an example. NVidia has a custom C++ compiler (CUDA C - </a:t>
            </a:r>
            <a:r>
              <a:rPr lang="en-US" sz="1200" kern="1200" dirty="0" err="1" smtClean="0">
                <a:solidFill>
                  <a:schemeClr val="tx1"/>
                </a:solidFill>
                <a:effectLst/>
                <a:latin typeface="Arial" panose="020B0604020202020204" pitchFamily="34" charset="0"/>
                <a:ea typeface="+mn-ea"/>
                <a:cs typeface="+mn-cs"/>
              </a:rPr>
              <a:t>nvcc</a:t>
            </a:r>
            <a:r>
              <a:rPr lang="en-US" sz="1200" kern="1200" dirty="0" smtClean="0">
                <a:solidFill>
                  <a:schemeClr val="tx1"/>
                </a:solidFill>
                <a:effectLst/>
                <a:latin typeface="Arial" panose="020B0604020202020204" pitchFamily="34" charset="0"/>
                <a:ea typeface="+mn-ea"/>
                <a:cs typeface="+mn-cs"/>
              </a:rPr>
              <a:t>) to generate and run GPU kernels. Industry leader companies are in continuous research and development phases aiming at better GPU code generation. </a:t>
            </a:r>
          </a:p>
          <a:p>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See, </a:t>
            </a:r>
            <a:r>
              <a:rPr lang="en-US" sz="1200" u="sng" kern="1200" dirty="0" smtClean="0">
                <a:solidFill>
                  <a:schemeClr val="tx1"/>
                </a:solidFill>
                <a:effectLst/>
                <a:latin typeface="Arial" panose="020B0604020202020204" pitchFamily="34" charset="0"/>
                <a:ea typeface="+mn-ea"/>
                <a:cs typeface="+mn-cs"/>
                <a:hlinkClick r:id="rId3"/>
              </a:rPr>
              <a:t>https://developer.nvidia.com/blog/easy-introduction-cuda-c-and-c/</a:t>
            </a:r>
            <a:r>
              <a:rPr lang="en-US" sz="1200" kern="1200" dirty="0" smtClean="0">
                <a:solidFill>
                  <a:schemeClr val="tx1"/>
                </a:solidFill>
                <a:effectLst/>
                <a:latin typeface="Arial" panose="020B0604020202020204" pitchFamily="34" charset="0"/>
                <a:ea typeface="+mn-ea"/>
                <a:cs typeface="+mn-cs"/>
              </a:rPr>
              <a:t> to have a rough idea on a customized language processor.</a:t>
            </a:r>
            <a:endParaRPr lang="tr-TR" sz="1200" kern="1200" dirty="0" smtClean="0">
              <a:solidFill>
                <a:schemeClr val="tx1"/>
              </a:solidFill>
              <a:effectLst/>
              <a:latin typeface="Arial" panose="020B0604020202020204" pitchFamily="34" charset="0"/>
              <a:ea typeface="+mn-ea"/>
              <a:cs typeface="+mn-cs"/>
            </a:endParaRPr>
          </a:p>
          <a:p>
            <a:r>
              <a:rPr lang="tr-TR" sz="1200" kern="1200" dirty="0" err="1" smtClean="0">
                <a:solidFill>
                  <a:schemeClr val="tx1"/>
                </a:solidFill>
                <a:effectLst/>
                <a:latin typeface="Arial" panose="020B0604020202020204" pitchFamily="34" charset="0"/>
                <a:ea typeface="+mn-ea"/>
                <a:cs typeface="+mn-cs"/>
              </a:rPr>
              <a:t>See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the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presentation</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from</a:t>
            </a:r>
            <a:r>
              <a:rPr lang="tr-TR" sz="1200" kern="1200" dirty="0" smtClean="0">
                <a:solidFill>
                  <a:schemeClr val="tx1"/>
                </a:solidFill>
                <a:effectLst/>
                <a:latin typeface="Arial" panose="020B0604020202020204" pitchFamily="34" charset="0"/>
                <a:ea typeface="+mn-ea"/>
                <a:cs typeface="+mn-cs"/>
              </a:rPr>
              <a:t> AMD as a </a:t>
            </a:r>
            <a:r>
              <a:rPr lang="tr-TR" sz="1200" kern="1200" dirty="0" err="1" smtClean="0">
                <a:solidFill>
                  <a:schemeClr val="tx1"/>
                </a:solidFill>
                <a:effectLst/>
                <a:latin typeface="Arial" panose="020B0604020202020204" pitchFamily="34" charset="0"/>
                <a:ea typeface="+mn-ea"/>
                <a:cs typeface="+mn-cs"/>
              </a:rPr>
              <a:t>very</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informative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resource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Nicolai</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Hähnle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Code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Generation</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for</a:t>
            </a:r>
            <a:r>
              <a:rPr lang="tr-TR" sz="1200" kern="1200" dirty="0" smtClean="0">
                <a:solidFill>
                  <a:schemeClr val="tx1"/>
                </a:solidFill>
                <a:effectLst/>
                <a:latin typeface="Arial" panose="020B0604020202020204" pitchFamily="34" charset="0"/>
                <a:ea typeface="+mn-ea"/>
                <a:cs typeface="+mn-cs"/>
              </a:rPr>
              <a:t> AMD </a:t>
            </a:r>
            <a:r>
              <a:rPr lang="tr-TR" sz="1200" kern="1200" dirty="0" err="1" smtClean="0">
                <a:solidFill>
                  <a:schemeClr val="tx1"/>
                </a:solidFill>
                <a:effectLst/>
                <a:latin typeface="Arial" panose="020B0604020202020204" pitchFamily="34" charset="0"/>
                <a:ea typeface="+mn-ea"/>
                <a:cs typeface="+mn-cs"/>
              </a:rPr>
              <a:t>GPUs</a:t>
            </a:r>
            <a:r>
              <a:rPr lang="tr-TR" sz="1200" kern="1200" dirty="0" smtClean="0">
                <a:solidFill>
                  <a:schemeClr val="tx1"/>
                </a:solidFill>
                <a:effectLst/>
                <a:latin typeface="Arial" panose="020B0604020202020204" pitchFamily="34" charset="0"/>
                <a:ea typeface="+mn-ea"/>
                <a:cs typeface="+mn-cs"/>
              </a:rPr>
              <a:t>, 2023, AMD”. Source: </a:t>
            </a:r>
            <a:r>
              <a:rPr lang="tr-TR" sz="1200" u="sng" kern="1200" dirty="0" smtClean="0">
                <a:solidFill>
                  <a:schemeClr val="tx1"/>
                </a:solidFill>
                <a:effectLst/>
                <a:latin typeface="Arial" panose="020B0604020202020204" pitchFamily="34" charset="0"/>
                <a:ea typeface="+mn-ea"/>
                <a:cs typeface="+mn-cs"/>
                <a:hlinkClick r:id="rId4"/>
              </a:rPr>
              <a:t>https://db.in.tum.de/teaching/ws2223/codegen/CodegenForGPUs.pdf?lang=en</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Retrieved</a:t>
            </a:r>
            <a:r>
              <a:rPr lang="tr-TR" sz="1200" kern="1200" dirty="0" smtClean="0">
                <a:solidFill>
                  <a:schemeClr val="tx1"/>
                </a:solidFill>
                <a:effectLst/>
                <a:latin typeface="Arial" panose="020B0604020202020204" pitchFamily="34" charset="0"/>
                <a:ea typeface="+mn-ea"/>
                <a:cs typeface="+mn-cs"/>
              </a:rPr>
              <a:t> on </a:t>
            </a:r>
            <a:r>
              <a:rPr lang="tr-TR" sz="1200" kern="1200" dirty="0" err="1" smtClean="0">
                <a:solidFill>
                  <a:schemeClr val="tx1"/>
                </a:solidFill>
                <a:effectLst/>
                <a:latin typeface="Arial" panose="020B0604020202020204" pitchFamily="34" charset="0"/>
                <a:ea typeface="+mn-ea"/>
                <a:cs typeface="+mn-cs"/>
              </a:rPr>
              <a:t>Feb</a:t>
            </a:r>
            <a:r>
              <a:rPr lang="tr-TR" sz="1200" kern="1200" dirty="0" smtClean="0">
                <a:solidFill>
                  <a:schemeClr val="tx1"/>
                </a:solidFill>
                <a:effectLst/>
                <a:latin typeface="Arial" panose="020B0604020202020204" pitchFamily="34" charset="0"/>
                <a:ea typeface="+mn-ea"/>
                <a:cs typeface="+mn-cs"/>
              </a:rPr>
              <a:t> 2nd, 2024.</a:t>
            </a:r>
          </a:p>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8</a:t>
            </a:fld>
            <a:endParaRPr lang="ru-RU" altLang="tr-TR"/>
          </a:p>
        </p:txBody>
      </p:sp>
    </p:spTree>
    <p:extLst>
      <p:ext uri="{BB962C8B-B14F-4D97-AF65-F5344CB8AC3E}">
        <p14:creationId xmlns:p14="http://schemas.microsoft.com/office/powerpoint/2010/main" val="1388677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As a final remark on the architecture, we must consider the architectural properties that may span multiple layers of a system. Hardware and lower-level software components may become largely variable and application-specific in a way to force the developers to update multiple the layers of their language processors. The impact of alternatives may be so deep that changes in the language definition and the semantics of the whole translation becomes inevitable, most probably in an enriching fashion.</a:t>
            </a:r>
            <a:endParaRPr lang="tr-TR" sz="1200" kern="1200" dirty="0" smtClean="0">
              <a:solidFill>
                <a:schemeClr val="tx1"/>
              </a:solidFill>
              <a:effectLst/>
              <a:latin typeface="Arial" panose="020B0604020202020204" pitchFamily="34" charset="0"/>
              <a:ea typeface="+mn-ea"/>
              <a:cs typeface="+mn-cs"/>
            </a:endParaRPr>
          </a:p>
          <a:p>
            <a:endParaRPr lang="en-US" sz="1200" kern="1200" dirty="0" smtClean="0">
              <a:solidFill>
                <a:schemeClr val="tx1"/>
              </a:solidFill>
              <a:effectLst/>
              <a:latin typeface="Arial" panose="020B0604020202020204" pitchFamily="34" charset="0"/>
              <a:ea typeface="+mn-ea"/>
              <a:cs typeface="+mn-cs"/>
            </a:endParaRPr>
          </a:p>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9</a:t>
            </a:fld>
            <a:endParaRPr lang="ru-RU" altLang="tr-TR"/>
          </a:p>
        </p:txBody>
      </p:sp>
    </p:spTree>
    <p:extLst>
      <p:ext uri="{BB962C8B-B14F-4D97-AF65-F5344CB8AC3E}">
        <p14:creationId xmlns:p14="http://schemas.microsoft.com/office/powerpoint/2010/main" val="19786750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331913" y="2254250"/>
            <a:ext cx="5903912" cy="1109663"/>
          </a:xfrm>
          <a:effectLst>
            <a:outerShdw dist="17961" dir="2700000" algn="ctr" rotWithShape="0">
              <a:schemeClr val="bg2"/>
            </a:outerShdw>
          </a:effectLst>
        </p:spPr>
        <p:txBody>
          <a:bodyPr/>
          <a:lstStyle>
            <a:lvl1pPr algn="l">
              <a:defRPr sz="3200"/>
            </a:lvl1pPr>
          </a:lstStyle>
          <a:p>
            <a:pPr lvl="0"/>
            <a:r>
              <a:rPr lang="en-US" altLang="tr-TR" noProof="0" smtClean="0"/>
              <a:t>Click to edit Master title style</a:t>
            </a:r>
            <a:endParaRPr lang="ru-RU" altLang="tr-TR" noProof="0" smtClean="0"/>
          </a:p>
        </p:txBody>
      </p:sp>
      <p:sp>
        <p:nvSpPr>
          <p:cNvPr id="5123" name="Rectangle 3"/>
          <p:cNvSpPr>
            <a:spLocks noGrp="1" noChangeArrowheads="1"/>
          </p:cNvSpPr>
          <p:nvPr>
            <p:ph type="subTitle" idx="1"/>
          </p:nvPr>
        </p:nvSpPr>
        <p:spPr>
          <a:xfrm>
            <a:off x="1331913" y="3141663"/>
            <a:ext cx="5903912" cy="696912"/>
          </a:xfrm>
          <a:effectLst>
            <a:outerShdw dist="17961" dir="2700000" algn="ctr" rotWithShape="0">
              <a:schemeClr val="bg2"/>
            </a:outerShdw>
          </a:effectLst>
        </p:spPr>
        <p:txBody>
          <a:bodyPr/>
          <a:lstStyle>
            <a:lvl1pPr marL="0" indent="0">
              <a:buFontTx/>
              <a:buNone/>
              <a:defRPr sz="2400" b="1"/>
            </a:lvl1pPr>
          </a:lstStyle>
          <a:p>
            <a:pPr lvl="0"/>
            <a:r>
              <a:rPr lang="en-US" altLang="tr-TR" noProof="0" smtClean="0"/>
              <a:t>Click to edit Master subtitle style</a:t>
            </a:r>
            <a:endParaRPr lang="ru-RU" altLang="tr-TR"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1512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56325" y="115888"/>
            <a:ext cx="1871663" cy="5688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9750" y="115888"/>
            <a:ext cx="5464175" cy="5688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3721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2E3AE922-0EF9-4B39-B316-173543399A9B}" type="slidenum">
              <a:rPr lang="ru-RU" altLang="tr-TR"/>
              <a:pPr/>
              <a:t>‹#›</a:t>
            </a:fld>
            <a:endParaRPr lang="ru-RU" altLang="tr-TR"/>
          </a:p>
        </p:txBody>
      </p:sp>
    </p:spTree>
    <p:extLst>
      <p:ext uri="{BB962C8B-B14F-4D97-AF65-F5344CB8AC3E}">
        <p14:creationId xmlns:p14="http://schemas.microsoft.com/office/powerpoint/2010/main" val="2980591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49958102-BA6C-47DF-8CF0-481F1CE282E1}" type="slidenum">
              <a:rPr lang="ru-RU" altLang="tr-TR"/>
              <a:pPr/>
              <a:t>‹#›</a:t>
            </a:fld>
            <a:endParaRPr lang="ru-RU" altLang="tr-TR"/>
          </a:p>
        </p:txBody>
      </p:sp>
    </p:spTree>
    <p:extLst>
      <p:ext uri="{BB962C8B-B14F-4D97-AF65-F5344CB8AC3E}">
        <p14:creationId xmlns:p14="http://schemas.microsoft.com/office/powerpoint/2010/main" val="1422295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EC50C194-1A0C-4829-ABD4-8C7B5CD3A79E}" type="slidenum">
              <a:rPr lang="ru-RU" altLang="tr-TR"/>
              <a:pPr/>
              <a:t>‹#›</a:t>
            </a:fld>
            <a:endParaRPr lang="ru-RU" altLang="tr-TR"/>
          </a:p>
        </p:txBody>
      </p:sp>
    </p:spTree>
    <p:extLst>
      <p:ext uri="{BB962C8B-B14F-4D97-AF65-F5344CB8AC3E}">
        <p14:creationId xmlns:p14="http://schemas.microsoft.com/office/powerpoint/2010/main" val="201353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92127052-7B34-4929-870D-8377EB8E7511}" type="slidenum">
              <a:rPr lang="ru-RU" altLang="tr-TR"/>
              <a:pPr/>
              <a:t>‹#›</a:t>
            </a:fld>
            <a:endParaRPr lang="ru-RU" altLang="tr-TR"/>
          </a:p>
        </p:txBody>
      </p:sp>
    </p:spTree>
    <p:extLst>
      <p:ext uri="{BB962C8B-B14F-4D97-AF65-F5344CB8AC3E}">
        <p14:creationId xmlns:p14="http://schemas.microsoft.com/office/powerpoint/2010/main" val="2964018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ru-RU" altLang="tr-TR"/>
          </a:p>
        </p:txBody>
      </p:sp>
      <p:sp>
        <p:nvSpPr>
          <p:cNvPr id="8" name="Footer Placeholder 7"/>
          <p:cNvSpPr>
            <a:spLocks noGrp="1"/>
          </p:cNvSpPr>
          <p:nvPr>
            <p:ph type="ftr" sz="quarter" idx="11"/>
          </p:nvPr>
        </p:nvSpPr>
        <p:spPr/>
        <p:txBody>
          <a:bodyPr/>
          <a:lstStyle>
            <a:lvl1pPr>
              <a:defRPr/>
            </a:lvl1pPr>
          </a:lstStyle>
          <a:p>
            <a:endParaRPr lang="ru-RU" altLang="tr-TR"/>
          </a:p>
        </p:txBody>
      </p:sp>
      <p:sp>
        <p:nvSpPr>
          <p:cNvPr id="9" name="Slide Number Placeholder 8"/>
          <p:cNvSpPr>
            <a:spLocks noGrp="1"/>
          </p:cNvSpPr>
          <p:nvPr>
            <p:ph type="sldNum" sz="quarter" idx="12"/>
          </p:nvPr>
        </p:nvSpPr>
        <p:spPr/>
        <p:txBody>
          <a:bodyPr/>
          <a:lstStyle>
            <a:lvl1pPr>
              <a:defRPr/>
            </a:lvl1pPr>
          </a:lstStyle>
          <a:p>
            <a:fld id="{784DB5B6-51F1-4779-83DA-9BA6F5A6F7F6}" type="slidenum">
              <a:rPr lang="ru-RU" altLang="tr-TR"/>
              <a:pPr/>
              <a:t>‹#›</a:t>
            </a:fld>
            <a:endParaRPr lang="ru-RU" altLang="tr-TR"/>
          </a:p>
        </p:txBody>
      </p:sp>
    </p:spTree>
    <p:extLst>
      <p:ext uri="{BB962C8B-B14F-4D97-AF65-F5344CB8AC3E}">
        <p14:creationId xmlns:p14="http://schemas.microsoft.com/office/powerpoint/2010/main" val="2189668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tr-TR"/>
          </a:p>
        </p:txBody>
      </p:sp>
      <p:sp>
        <p:nvSpPr>
          <p:cNvPr id="4" name="Footer Placeholder 3"/>
          <p:cNvSpPr>
            <a:spLocks noGrp="1"/>
          </p:cNvSpPr>
          <p:nvPr>
            <p:ph type="ftr" sz="quarter" idx="11"/>
          </p:nvPr>
        </p:nvSpPr>
        <p:spPr/>
        <p:txBody>
          <a:bodyPr/>
          <a:lstStyle>
            <a:lvl1pPr>
              <a:defRPr/>
            </a:lvl1pPr>
          </a:lstStyle>
          <a:p>
            <a:endParaRPr lang="ru-RU" altLang="tr-TR"/>
          </a:p>
        </p:txBody>
      </p:sp>
      <p:sp>
        <p:nvSpPr>
          <p:cNvPr id="5" name="Slide Number Placeholder 4"/>
          <p:cNvSpPr>
            <a:spLocks noGrp="1"/>
          </p:cNvSpPr>
          <p:nvPr>
            <p:ph type="sldNum" sz="quarter" idx="12"/>
          </p:nvPr>
        </p:nvSpPr>
        <p:spPr/>
        <p:txBody>
          <a:bodyPr/>
          <a:lstStyle>
            <a:lvl1pPr>
              <a:defRPr/>
            </a:lvl1pPr>
          </a:lstStyle>
          <a:p>
            <a:fld id="{29682172-473A-4AEC-84AD-0EC362C37EA4}" type="slidenum">
              <a:rPr lang="ru-RU" altLang="tr-TR"/>
              <a:pPr/>
              <a:t>‹#›</a:t>
            </a:fld>
            <a:endParaRPr lang="ru-RU" altLang="tr-TR"/>
          </a:p>
        </p:txBody>
      </p:sp>
    </p:spTree>
    <p:extLst>
      <p:ext uri="{BB962C8B-B14F-4D97-AF65-F5344CB8AC3E}">
        <p14:creationId xmlns:p14="http://schemas.microsoft.com/office/powerpoint/2010/main" val="2282802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tr-TR"/>
          </a:p>
        </p:txBody>
      </p:sp>
      <p:sp>
        <p:nvSpPr>
          <p:cNvPr id="3" name="Footer Placeholder 2"/>
          <p:cNvSpPr>
            <a:spLocks noGrp="1"/>
          </p:cNvSpPr>
          <p:nvPr>
            <p:ph type="ftr" sz="quarter" idx="11"/>
          </p:nvPr>
        </p:nvSpPr>
        <p:spPr/>
        <p:txBody>
          <a:bodyPr/>
          <a:lstStyle>
            <a:lvl1pPr>
              <a:defRPr/>
            </a:lvl1pPr>
          </a:lstStyle>
          <a:p>
            <a:endParaRPr lang="ru-RU" altLang="tr-TR"/>
          </a:p>
        </p:txBody>
      </p:sp>
      <p:sp>
        <p:nvSpPr>
          <p:cNvPr id="4" name="Slide Number Placeholder 3"/>
          <p:cNvSpPr>
            <a:spLocks noGrp="1"/>
          </p:cNvSpPr>
          <p:nvPr>
            <p:ph type="sldNum" sz="quarter" idx="12"/>
          </p:nvPr>
        </p:nvSpPr>
        <p:spPr/>
        <p:txBody>
          <a:bodyPr/>
          <a:lstStyle>
            <a:lvl1pPr>
              <a:defRPr/>
            </a:lvl1pPr>
          </a:lstStyle>
          <a:p>
            <a:fld id="{C8AC25B8-25BF-46BD-8242-03EF022D8850}" type="slidenum">
              <a:rPr lang="ru-RU" altLang="tr-TR"/>
              <a:pPr/>
              <a:t>‹#›</a:t>
            </a:fld>
            <a:endParaRPr lang="ru-RU" altLang="tr-TR"/>
          </a:p>
        </p:txBody>
      </p:sp>
    </p:spTree>
    <p:extLst>
      <p:ext uri="{BB962C8B-B14F-4D97-AF65-F5344CB8AC3E}">
        <p14:creationId xmlns:p14="http://schemas.microsoft.com/office/powerpoint/2010/main" val="3708010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95C471B4-675E-4A75-9BFC-546BBB7E1BAB}" type="slidenum">
              <a:rPr lang="ru-RU" altLang="tr-TR"/>
              <a:pPr/>
              <a:t>‹#›</a:t>
            </a:fld>
            <a:endParaRPr lang="ru-RU" altLang="tr-TR"/>
          </a:p>
        </p:txBody>
      </p:sp>
    </p:spTree>
    <p:extLst>
      <p:ext uri="{BB962C8B-B14F-4D97-AF65-F5344CB8AC3E}">
        <p14:creationId xmlns:p14="http://schemas.microsoft.com/office/powerpoint/2010/main" val="182342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5211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BDDDD189-A2BD-442D-9138-7D2D0ABC5CD0}" type="slidenum">
              <a:rPr lang="ru-RU" altLang="tr-TR"/>
              <a:pPr/>
              <a:t>‹#›</a:t>
            </a:fld>
            <a:endParaRPr lang="ru-RU" altLang="tr-TR"/>
          </a:p>
        </p:txBody>
      </p:sp>
    </p:spTree>
    <p:extLst>
      <p:ext uri="{BB962C8B-B14F-4D97-AF65-F5344CB8AC3E}">
        <p14:creationId xmlns:p14="http://schemas.microsoft.com/office/powerpoint/2010/main" val="37263627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FFACB327-2A9E-4B38-A5DE-1A57BCC5BC1B}" type="slidenum">
              <a:rPr lang="ru-RU" altLang="tr-TR"/>
              <a:pPr/>
              <a:t>‹#›</a:t>
            </a:fld>
            <a:endParaRPr lang="ru-RU" altLang="tr-TR"/>
          </a:p>
        </p:txBody>
      </p:sp>
    </p:spTree>
    <p:extLst>
      <p:ext uri="{BB962C8B-B14F-4D97-AF65-F5344CB8AC3E}">
        <p14:creationId xmlns:p14="http://schemas.microsoft.com/office/powerpoint/2010/main" val="2359952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2E7011C9-1094-4E3F-8BBD-EB26E1FAF49D}" type="slidenum">
              <a:rPr lang="ru-RU" altLang="tr-TR"/>
              <a:pPr/>
              <a:t>‹#›</a:t>
            </a:fld>
            <a:endParaRPr lang="ru-RU" altLang="tr-TR"/>
          </a:p>
        </p:txBody>
      </p:sp>
    </p:spTree>
    <p:extLst>
      <p:ext uri="{BB962C8B-B14F-4D97-AF65-F5344CB8AC3E}">
        <p14:creationId xmlns:p14="http://schemas.microsoft.com/office/powerpoint/2010/main" val="424022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45820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111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3957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4433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923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44709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69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9226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3746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15888"/>
            <a:ext cx="7416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tr-TR" smtClean="0"/>
              <a:t>Click to edit Master title style</a:t>
            </a:r>
            <a:endParaRPr lang="ru-RU" altLang="tr-TR" smtClean="0"/>
          </a:p>
        </p:txBody>
      </p:sp>
      <p:sp>
        <p:nvSpPr>
          <p:cNvPr id="1027" name="Rectangle 3"/>
          <p:cNvSpPr>
            <a:spLocks noGrp="1" noChangeArrowheads="1"/>
          </p:cNvSpPr>
          <p:nvPr>
            <p:ph type="body" idx="1"/>
          </p:nvPr>
        </p:nvSpPr>
        <p:spPr bwMode="auto">
          <a:xfrm>
            <a:off x="611188" y="692150"/>
            <a:ext cx="741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endParaRPr lang="ru-RU" altLang="tr-TR"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600" b="1" kern="1200">
          <a:solidFill>
            <a:srgbClr val="080808"/>
          </a:solidFill>
          <a:latin typeface="+mj-lt"/>
          <a:ea typeface="+mj-ea"/>
          <a:cs typeface="+mj-cs"/>
        </a:defRPr>
      </a:lvl1pPr>
      <a:lvl2pPr algn="r" rtl="0" eaLnBrk="1" fontAlgn="base" hangingPunct="1">
        <a:spcBef>
          <a:spcPct val="0"/>
        </a:spcBef>
        <a:spcAft>
          <a:spcPct val="0"/>
        </a:spcAft>
        <a:defRPr sz="3600" b="1">
          <a:solidFill>
            <a:srgbClr val="080808"/>
          </a:solidFill>
          <a:latin typeface="Century Gothic" panose="020B0502020202020204" pitchFamily="34" charset="0"/>
        </a:defRPr>
      </a:lvl2pPr>
      <a:lvl3pPr algn="r" rtl="0" eaLnBrk="1" fontAlgn="base" hangingPunct="1">
        <a:spcBef>
          <a:spcPct val="0"/>
        </a:spcBef>
        <a:spcAft>
          <a:spcPct val="0"/>
        </a:spcAft>
        <a:defRPr sz="3600" b="1">
          <a:solidFill>
            <a:srgbClr val="080808"/>
          </a:solidFill>
          <a:latin typeface="Century Gothic" panose="020B0502020202020204" pitchFamily="34" charset="0"/>
        </a:defRPr>
      </a:lvl3pPr>
      <a:lvl4pPr algn="r" rtl="0" eaLnBrk="1" fontAlgn="base" hangingPunct="1">
        <a:spcBef>
          <a:spcPct val="0"/>
        </a:spcBef>
        <a:spcAft>
          <a:spcPct val="0"/>
        </a:spcAft>
        <a:defRPr sz="3600" b="1">
          <a:solidFill>
            <a:srgbClr val="080808"/>
          </a:solidFill>
          <a:latin typeface="Century Gothic" panose="020B0502020202020204" pitchFamily="34" charset="0"/>
        </a:defRPr>
      </a:lvl4pPr>
      <a:lvl5pPr algn="r" rtl="0" eaLnBrk="1" fontAlgn="base" hangingPunct="1">
        <a:spcBef>
          <a:spcPct val="0"/>
        </a:spcBef>
        <a:spcAft>
          <a:spcPct val="0"/>
        </a:spcAft>
        <a:defRPr sz="3600" b="1">
          <a:solidFill>
            <a:srgbClr val="080808"/>
          </a:solidFill>
          <a:latin typeface="Century Gothic" panose="020B0502020202020204" pitchFamily="34" charset="0"/>
        </a:defRPr>
      </a:lvl5pPr>
      <a:lvl6pPr marL="457200" algn="r" rtl="0" eaLnBrk="1" fontAlgn="base" hangingPunct="1">
        <a:spcBef>
          <a:spcPct val="0"/>
        </a:spcBef>
        <a:spcAft>
          <a:spcPct val="0"/>
        </a:spcAft>
        <a:defRPr sz="3600" b="1">
          <a:solidFill>
            <a:srgbClr val="080808"/>
          </a:solidFill>
          <a:latin typeface="Century Gothic" panose="020B0502020202020204" pitchFamily="34" charset="0"/>
        </a:defRPr>
      </a:lvl6pPr>
      <a:lvl7pPr marL="914400" algn="r" rtl="0" eaLnBrk="1" fontAlgn="base" hangingPunct="1">
        <a:spcBef>
          <a:spcPct val="0"/>
        </a:spcBef>
        <a:spcAft>
          <a:spcPct val="0"/>
        </a:spcAft>
        <a:defRPr sz="3600" b="1">
          <a:solidFill>
            <a:srgbClr val="080808"/>
          </a:solidFill>
          <a:latin typeface="Century Gothic" panose="020B0502020202020204" pitchFamily="34" charset="0"/>
        </a:defRPr>
      </a:lvl7pPr>
      <a:lvl8pPr marL="1371600" algn="r" rtl="0" eaLnBrk="1" fontAlgn="base" hangingPunct="1">
        <a:spcBef>
          <a:spcPct val="0"/>
        </a:spcBef>
        <a:spcAft>
          <a:spcPct val="0"/>
        </a:spcAft>
        <a:defRPr sz="3600" b="1">
          <a:solidFill>
            <a:srgbClr val="080808"/>
          </a:solidFill>
          <a:latin typeface="Century Gothic" panose="020B0502020202020204" pitchFamily="34" charset="0"/>
        </a:defRPr>
      </a:lvl8pPr>
      <a:lvl9pPr marL="1828800" algn="r" rtl="0" eaLnBrk="1" fontAlgn="base" hangingPunct="1">
        <a:spcBef>
          <a:spcPct val="0"/>
        </a:spcBef>
        <a:spcAft>
          <a:spcPct val="0"/>
        </a:spcAft>
        <a:defRPr sz="3600" b="1">
          <a:solidFill>
            <a:srgbClr val="080808"/>
          </a:solidFill>
          <a:latin typeface="Century Gothic" panose="020B0502020202020204" pitchFamily="34" charset="0"/>
        </a:defRPr>
      </a:lvl9pPr>
    </p:titleStyle>
    <p:bodyStyle>
      <a:lvl1pPr marL="342900" indent="-342900" algn="l" rtl="0" eaLnBrk="1" fontAlgn="base" hangingPunct="1">
        <a:spcBef>
          <a:spcPct val="20000"/>
        </a:spcBef>
        <a:spcAft>
          <a:spcPct val="0"/>
        </a:spcAft>
        <a:buChar char="•"/>
        <a:defRPr sz="2800" kern="12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kern="1200">
          <a:solidFill>
            <a:srgbClr val="080808"/>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80808"/>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80808"/>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8080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bwMode="auto">
          <a:xfrm>
            <a:off x="1908175" y="274638"/>
            <a:ext cx="67786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tr-TR" smtClean="0"/>
              <a:t>Click to edit Master title style</a:t>
            </a:r>
          </a:p>
        </p:txBody>
      </p:sp>
      <p:sp>
        <p:nvSpPr>
          <p:cNvPr id="193539"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19354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ltLang="tr-TR"/>
          </a:p>
        </p:txBody>
      </p:sp>
      <p:sp>
        <p:nvSpPr>
          <p:cNvPr id="1935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ltLang="tr-TR"/>
          </a:p>
        </p:txBody>
      </p:sp>
      <p:sp>
        <p:nvSpPr>
          <p:cNvPr id="19354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48ACE744-C6AF-40A8-9DA1-058D52B3540E}" type="slidenum">
              <a:rPr lang="ru-RU" altLang="tr-TR"/>
              <a:pPr/>
              <a:t>‹#›</a:t>
            </a:fld>
            <a:endParaRPr lang="ru-RU" alt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Century Gothic" panose="020B0502020202020204" pitchFamily="34" charset="0"/>
        </a:defRPr>
      </a:lvl2pPr>
      <a:lvl3pPr algn="ctr" rtl="0" fontAlgn="base">
        <a:spcBef>
          <a:spcPct val="0"/>
        </a:spcBef>
        <a:spcAft>
          <a:spcPct val="0"/>
        </a:spcAft>
        <a:defRPr sz="4400">
          <a:solidFill>
            <a:schemeClr val="tx2"/>
          </a:solidFill>
          <a:latin typeface="Century Gothic" panose="020B0502020202020204" pitchFamily="34" charset="0"/>
        </a:defRPr>
      </a:lvl3pPr>
      <a:lvl4pPr algn="ctr" rtl="0" fontAlgn="base">
        <a:spcBef>
          <a:spcPct val="0"/>
        </a:spcBef>
        <a:spcAft>
          <a:spcPct val="0"/>
        </a:spcAft>
        <a:defRPr sz="4400">
          <a:solidFill>
            <a:schemeClr val="tx2"/>
          </a:solidFill>
          <a:latin typeface="Century Gothic" panose="020B0502020202020204" pitchFamily="34" charset="0"/>
        </a:defRPr>
      </a:lvl4pPr>
      <a:lvl5pPr algn="ctr" rtl="0" fontAlgn="base">
        <a:spcBef>
          <a:spcPct val="0"/>
        </a:spcBef>
        <a:spcAft>
          <a:spcPct val="0"/>
        </a:spcAft>
        <a:defRPr sz="4400">
          <a:solidFill>
            <a:schemeClr val="tx2"/>
          </a:solidFill>
          <a:latin typeface="Century Gothic" panose="020B0502020202020204" pitchFamily="34" charset="0"/>
        </a:defRPr>
      </a:lvl5pPr>
      <a:lvl6pPr marL="457200" algn="ctr" rtl="0" fontAlgn="base">
        <a:spcBef>
          <a:spcPct val="0"/>
        </a:spcBef>
        <a:spcAft>
          <a:spcPct val="0"/>
        </a:spcAft>
        <a:defRPr sz="4400">
          <a:solidFill>
            <a:schemeClr val="tx2"/>
          </a:solidFill>
          <a:latin typeface="Century Gothic" panose="020B0502020202020204" pitchFamily="34" charset="0"/>
        </a:defRPr>
      </a:lvl6pPr>
      <a:lvl7pPr marL="914400" algn="ctr" rtl="0" fontAlgn="base">
        <a:spcBef>
          <a:spcPct val="0"/>
        </a:spcBef>
        <a:spcAft>
          <a:spcPct val="0"/>
        </a:spcAft>
        <a:defRPr sz="4400">
          <a:solidFill>
            <a:schemeClr val="tx2"/>
          </a:solidFill>
          <a:latin typeface="Century Gothic" panose="020B0502020202020204" pitchFamily="34" charset="0"/>
        </a:defRPr>
      </a:lvl7pPr>
      <a:lvl8pPr marL="1371600" algn="ctr" rtl="0" fontAlgn="base">
        <a:spcBef>
          <a:spcPct val="0"/>
        </a:spcBef>
        <a:spcAft>
          <a:spcPct val="0"/>
        </a:spcAft>
        <a:defRPr sz="4400">
          <a:solidFill>
            <a:schemeClr val="tx2"/>
          </a:solidFill>
          <a:latin typeface="Century Gothic" panose="020B0502020202020204" pitchFamily="34" charset="0"/>
        </a:defRPr>
      </a:lvl8pPr>
      <a:lvl9pPr marL="1828800" algn="ctr" rtl="0" fontAlgn="base">
        <a:spcBef>
          <a:spcPct val="0"/>
        </a:spcBef>
        <a:spcAft>
          <a:spcPct val="0"/>
        </a:spcAft>
        <a:defRPr sz="4400">
          <a:solidFill>
            <a:schemeClr val="tx2"/>
          </a:solidFill>
          <a:latin typeface="Century Gothic" panose="020B0502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17.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hyperlink" Target="https://www.ired.team/miscellaneous-reversing-forensics/windows-kernel-internals/linux-x64-calling-convention-stack-frame" TargetMode="External"/><Relationship Id="rId5" Type="http://schemas.openxmlformats.org/officeDocument/2006/relationships/hyperlink" Target="https://learn.microsoft.com/en-us/cpp/build/x64-calling-convention?view=msvc-170"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7.xml"/><Relationship Id="rId5" Type="http://schemas.openxmlformats.org/officeDocument/2006/relationships/hyperlink" Target="https://db.in.tum.de/teaching/ws2223/codegen/CodegenForGPUs.pdf?lang=en" TargetMode="Externa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5651500" y="5334000"/>
            <a:ext cx="3492500" cy="762000"/>
          </a:xfrm>
        </p:spPr>
        <p:txBody>
          <a:bodyPr/>
          <a:lstStyle/>
          <a:p>
            <a:r>
              <a:rPr lang="en-US" altLang="tr-TR" sz="2400" dirty="0" smtClean="0">
                <a:solidFill>
                  <a:srgbClr val="3ECF29"/>
                </a:solidFill>
              </a:rPr>
              <a:t>Back End</a:t>
            </a:r>
            <a:endParaRPr lang="en-US" altLang="tr-TR" sz="2400" dirty="0">
              <a:solidFill>
                <a:srgbClr val="3ECF2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Code Generation</a:t>
            </a:r>
            <a:br>
              <a:rPr lang="en-GB" sz="4000" b="1" dirty="0" smtClean="0">
                <a:solidFill>
                  <a:srgbClr val="3ECF29"/>
                </a:solidFill>
              </a:rPr>
            </a:br>
            <a:r>
              <a:rPr lang="en-GB" sz="2000" b="1" dirty="0" smtClean="0">
                <a:solidFill>
                  <a:srgbClr val="3ECF29"/>
                </a:solidFill>
              </a:rPr>
              <a:t>Mapping IC to Machine Code</a:t>
            </a:r>
            <a:endParaRPr lang="en-GB" sz="4000" b="1" dirty="0">
              <a:solidFill>
                <a:srgbClr val="3ECF29"/>
              </a:solidFill>
            </a:endParaRPr>
          </a:p>
        </p:txBody>
      </p:sp>
      <p:sp>
        <p:nvSpPr>
          <p:cNvPr id="4" name="TextBox 3"/>
          <p:cNvSpPr txBox="1"/>
          <p:nvPr/>
        </p:nvSpPr>
        <p:spPr>
          <a:xfrm>
            <a:off x="2234609" y="1828800"/>
            <a:ext cx="6071191" cy="4231928"/>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buNone/>
            </a:pPr>
            <a:r>
              <a:rPr lang="en-GB" b="1" dirty="0" smtClean="0"/>
              <a:t>Constraints, conditions, problems</a:t>
            </a:r>
          </a:p>
          <a:p>
            <a:pPr marL="0" indent="0">
              <a:buNone/>
            </a:pPr>
            <a:endParaRPr lang="en-GB" dirty="0" smtClean="0"/>
          </a:p>
          <a:p>
            <a:r>
              <a:rPr lang="en-GB" dirty="0" smtClean="0"/>
              <a:t>ISA (Load - Store, Register - Memory)</a:t>
            </a:r>
          </a:p>
          <a:p>
            <a:r>
              <a:rPr lang="en-GB" dirty="0" smtClean="0"/>
              <a:t>ABI</a:t>
            </a:r>
          </a:p>
          <a:p>
            <a:r>
              <a:rPr lang="en-GB" dirty="0" smtClean="0"/>
              <a:t>Code and Data Organization</a:t>
            </a:r>
          </a:p>
          <a:p>
            <a:pPr marL="742950" lvl="1" indent="-285750">
              <a:buFont typeface="Arial" panose="020B0604020202020204" pitchFamily="34" charset="0"/>
              <a:buChar char="•"/>
            </a:pPr>
            <a:r>
              <a:rPr lang="en-GB" b="0" dirty="0" smtClean="0"/>
              <a:t>Generated code / data</a:t>
            </a:r>
          </a:p>
          <a:p>
            <a:pPr marL="742950" lvl="1" indent="-285750">
              <a:buFont typeface="Arial" panose="020B0604020202020204" pitchFamily="34" charset="0"/>
              <a:buChar char="•"/>
            </a:pPr>
            <a:r>
              <a:rPr lang="en-GB" b="0" dirty="0" smtClean="0"/>
              <a:t>RTTI</a:t>
            </a:r>
          </a:p>
          <a:p>
            <a:pPr marL="742950" lvl="1" indent="-285750">
              <a:buFont typeface="Arial" panose="020B0604020202020204" pitchFamily="34" charset="0"/>
              <a:buChar char="•"/>
            </a:pPr>
            <a:r>
              <a:rPr lang="en-GB" b="0" dirty="0" smtClean="0"/>
              <a:t>Object / target code standards</a:t>
            </a:r>
          </a:p>
          <a:p>
            <a:pPr marL="742950" lvl="1" indent="-285750">
              <a:buFont typeface="Arial" panose="020B0604020202020204" pitchFamily="34" charset="0"/>
              <a:buChar char="•"/>
            </a:pPr>
            <a:r>
              <a:rPr lang="en-GB" b="0" dirty="0" smtClean="0"/>
              <a:t>Intrinsic code / objects</a:t>
            </a:r>
          </a:p>
          <a:p>
            <a:pPr marL="742950" lvl="1" indent="-285750">
              <a:buFont typeface="Arial" panose="020B0604020202020204" pitchFamily="34" charset="0"/>
              <a:buChar char="•"/>
            </a:pPr>
            <a:r>
              <a:rPr lang="en-GB" b="0" dirty="0" smtClean="0"/>
              <a:t>More …</a:t>
            </a:r>
          </a:p>
          <a:p>
            <a:r>
              <a:rPr lang="en-GB" dirty="0" smtClean="0"/>
              <a:t>Instruction </a:t>
            </a:r>
            <a:r>
              <a:rPr lang="en-GB" dirty="0"/>
              <a:t>Selection</a:t>
            </a:r>
          </a:p>
          <a:p>
            <a:r>
              <a:rPr lang="en-GB" dirty="0"/>
              <a:t>Instruction Scheduling</a:t>
            </a:r>
          </a:p>
          <a:p>
            <a:r>
              <a:rPr lang="en-GB" dirty="0"/>
              <a:t>Register </a:t>
            </a:r>
            <a:r>
              <a:rPr lang="en-GB" dirty="0" smtClean="0"/>
              <a:t>Allocation</a:t>
            </a:r>
            <a:endParaRPr lang="en-GB" dirty="0"/>
          </a:p>
        </p:txBody>
      </p:sp>
    </p:spTree>
    <p:extLst>
      <p:ext uri="{BB962C8B-B14F-4D97-AF65-F5344CB8AC3E}">
        <p14:creationId xmlns:p14="http://schemas.microsoft.com/office/powerpoint/2010/main" val="2000892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Code Generation</a:t>
            </a:r>
            <a:br>
              <a:rPr lang="en-GB" sz="4000" b="1" dirty="0" smtClean="0">
                <a:solidFill>
                  <a:srgbClr val="3ECF29"/>
                </a:solidFill>
              </a:rPr>
            </a:br>
            <a:r>
              <a:rPr lang="en-GB" sz="2000" b="1" dirty="0" smtClean="0">
                <a:solidFill>
                  <a:srgbClr val="3ECF29"/>
                </a:solidFill>
              </a:rPr>
              <a:t>Instruction Selection</a:t>
            </a:r>
            <a:endParaRPr lang="en-GB" sz="4000" b="1" dirty="0">
              <a:solidFill>
                <a:srgbClr val="3ECF29"/>
              </a:solidFill>
            </a:endParaRPr>
          </a:p>
        </p:txBody>
      </p:sp>
      <p:sp>
        <p:nvSpPr>
          <p:cNvPr id="3" name="TextBox 2"/>
          <p:cNvSpPr txBox="1"/>
          <p:nvPr/>
        </p:nvSpPr>
        <p:spPr>
          <a:xfrm>
            <a:off x="2133600" y="1417638"/>
            <a:ext cx="6650611" cy="1338828"/>
          </a:xfrm>
          <a:prstGeom prst="rect">
            <a:avLst/>
          </a:prstGeom>
          <a:noFill/>
        </p:spPr>
        <p:txBody>
          <a:bodyPr wrap="square" rtlCol="0">
            <a:spAutoFit/>
          </a:bodyPr>
          <a:lstStyle/>
          <a:p>
            <a:pPr>
              <a:lnSpc>
                <a:spcPct val="150000"/>
              </a:lnSpc>
              <a:spcAft>
                <a:spcPts val="0"/>
              </a:spcAft>
            </a:pPr>
            <a:r>
              <a:rPr lang="en-US" b="0" dirty="0">
                <a:latin typeface="+mj-lt"/>
              </a:rPr>
              <a:t>The complexity of instruction selection derives from the large </a:t>
            </a:r>
            <a:r>
              <a:rPr lang="en-US" b="0" dirty="0" smtClean="0">
                <a:latin typeface="+mj-lt"/>
              </a:rPr>
              <a:t>number of </a:t>
            </a:r>
            <a:r>
              <a:rPr lang="en-US" b="0" dirty="0">
                <a:latin typeface="+mj-lt"/>
              </a:rPr>
              <a:t>alternative implementations that a typical </a:t>
            </a:r>
            <a:r>
              <a:rPr lang="en-US" b="0" dirty="0" smtClean="0">
                <a:latin typeface="+mj-lt"/>
              </a:rPr>
              <a:t>ISA </a:t>
            </a:r>
            <a:r>
              <a:rPr lang="en-US" b="0" dirty="0">
                <a:latin typeface="+mj-lt"/>
              </a:rPr>
              <a:t>provides for even </a:t>
            </a:r>
            <a:r>
              <a:rPr lang="en-US" b="0" dirty="0" smtClean="0">
                <a:latin typeface="+mj-lt"/>
              </a:rPr>
              <a:t>simple operations (*).</a:t>
            </a:r>
            <a:endParaRPr lang="en-GB" b="0" dirty="0">
              <a:latin typeface="+mj-lt"/>
            </a:endParaRPr>
          </a:p>
        </p:txBody>
      </p:sp>
      <p:sp>
        <p:nvSpPr>
          <p:cNvPr id="4" name="TextBox 3"/>
          <p:cNvSpPr txBox="1"/>
          <p:nvPr/>
        </p:nvSpPr>
        <p:spPr>
          <a:xfrm>
            <a:off x="184998" y="6396335"/>
            <a:ext cx="6292001" cy="276999"/>
          </a:xfrm>
          <a:prstGeom prst="rect">
            <a:avLst/>
          </a:prstGeom>
          <a:noFill/>
        </p:spPr>
        <p:txBody>
          <a:bodyPr wrap="square" rtlCol="0">
            <a:spAutoFit/>
          </a:bodyPr>
          <a:lstStyle/>
          <a:p>
            <a:r>
              <a:rPr lang="en-GB" sz="1200" b="0" dirty="0" smtClean="0"/>
              <a:t>(*) Excerpt from “</a:t>
            </a:r>
            <a:r>
              <a:rPr lang="en-US" sz="1200" b="0" dirty="0" smtClean="0"/>
              <a:t>Cooper</a:t>
            </a:r>
            <a:r>
              <a:rPr lang="en-US" sz="1200" b="0" dirty="0"/>
              <a:t>, K.D., </a:t>
            </a:r>
            <a:r>
              <a:rPr lang="en-US" sz="1200" b="0" dirty="0" err="1"/>
              <a:t>Torczon</a:t>
            </a:r>
            <a:r>
              <a:rPr lang="en-US" sz="1200" b="0" dirty="0"/>
              <a:t>, L.; Engineering A </a:t>
            </a:r>
            <a:r>
              <a:rPr lang="en-US" sz="1200" b="0" dirty="0" smtClean="0"/>
              <a:t>Compiler, 2</a:t>
            </a:r>
            <a:r>
              <a:rPr lang="en-US" sz="1200" b="0" baseline="30000" dirty="0" smtClean="0"/>
              <a:t>nd</a:t>
            </a:r>
            <a:r>
              <a:rPr lang="en-US" sz="1200" b="0" dirty="0" smtClean="0"/>
              <a:t> Edition”</a:t>
            </a:r>
            <a:endParaRPr lang="en-US" sz="1200" b="0" dirty="0"/>
          </a:p>
        </p:txBody>
      </p:sp>
      <p:sp>
        <p:nvSpPr>
          <p:cNvPr id="5" name="TextBox 4"/>
          <p:cNvSpPr txBox="1"/>
          <p:nvPr/>
        </p:nvSpPr>
        <p:spPr>
          <a:xfrm>
            <a:off x="2187998" y="3194953"/>
            <a:ext cx="2231602" cy="2139047"/>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buNone/>
            </a:pPr>
            <a:r>
              <a:rPr lang="en-GB" dirty="0" smtClean="0"/>
              <a:t>6*</a:t>
            </a:r>
            <a:r>
              <a:rPr lang="en-GB" dirty="0" err="1" smtClean="0"/>
              <a:t>i</a:t>
            </a:r>
            <a:r>
              <a:rPr lang="en-GB" dirty="0" smtClean="0"/>
              <a:t> + 5</a:t>
            </a:r>
          </a:p>
          <a:p>
            <a:pPr marL="0" indent="0">
              <a:buNone/>
            </a:pPr>
            <a:r>
              <a:rPr lang="en-GB" dirty="0" smtClean="0"/>
              <a:t>…</a:t>
            </a:r>
          </a:p>
          <a:p>
            <a:pPr marL="0" indent="0">
              <a:buNone/>
            </a:pPr>
            <a:r>
              <a:rPr lang="en-GB" dirty="0" err="1" smtClean="0"/>
              <a:t>mov</a:t>
            </a:r>
            <a:r>
              <a:rPr lang="en-GB" dirty="0" smtClean="0"/>
              <a:t> </a:t>
            </a:r>
            <a:r>
              <a:rPr lang="en-GB" dirty="0" err="1" smtClean="0"/>
              <a:t>rax</a:t>
            </a:r>
            <a:r>
              <a:rPr lang="en-GB" dirty="0" smtClean="0"/>
              <a:t>, [</a:t>
            </a:r>
            <a:r>
              <a:rPr lang="en-GB" dirty="0" err="1" smtClean="0"/>
              <a:t>rbp</a:t>
            </a:r>
            <a:r>
              <a:rPr lang="en-GB" dirty="0" smtClean="0"/>
              <a:t> + 16]</a:t>
            </a:r>
          </a:p>
          <a:p>
            <a:pPr marL="0" indent="0">
              <a:buNone/>
            </a:pPr>
            <a:r>
              <a:rPr lang="en-GB" dirty="0" err="1" smtClean="0"/>
              <a:t>imul</a:t>
            </a:r>
            <a:r>
              <a:rPr lang="en-GB" dirty="0" smtClean="0"/>
              <a:t> </a:t>
            </a:r>
            <a:r>
              <a:rPr lang="en-GB" dirty="0" err="1" smtClean="0"/>
              <a:t>rax</a:t>
            </a:r>
            <a:r>
              <a:rPr lang="en-GB" dirty="0" smtClean="0"/>
              <a:t>, 6</a:t>
            </a:r>
          </a:p>
          <a:p>
            <a:pPr marL="0" indent="0">
              <a:buNone/>
            </a:pPr>
            <a:r>
              <a:rPr lang="en-GB" dirty="0" smtClean="0"/>
              <a:t>add </a:t>
            </a:r>
            <a:r>
              <a:rPr lang="en-GB" dirty="0" err="1" smtClean="0"/>
              <a:t>rax</a:t>
            </a:r>
            <a:r>
              <a:rPr lang="en-GB" dirty="0" smtClean="0"/>
              <a:t>, 5</a:t>
            </a:r>
          </a:p>
          <a:p>
            <a:pPr marL="0" indent="0">
              <a:buNone/>
            </a:pPr>
            <a:r>
              <a:rPr lang="en-GB" dirty="0" smtClean="0"/>
              <a:t>…</a:t>
            </a:r>
          </a:p>
        </p:txBody>
      </p:sp>
      <p:sp>
        <p:nvSpPr>
          <p:cNvPr id="6" name="TextBox 5"/>
          <p:cNvSpPr txBox="1"/>
          <p:nvPr/>
        </p:nvSpPr>
        <p:spPr>
          <a:xfrm>
            <a:off x="5458905" y="3194953"/>
            <a:ext cx="2231602" cy="1785104"/>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buNone/>
            </a:pPr>
            <a:r>
              <a:rPr lang="en-GB" dirty="0"/>
              <a:t>4</a:t>
            </a:r>
            <a:r>
              <a:rPr lang="en-GB" dirty="0" smtClean="0"/>
              <a:t>*</a:t>
            </a:r>
            <a:r>
              <a:rPr lang="en-GB" dirty="0" err="1" smtClean="0"/>
              <a:t>i</a:t>
            </a:r>
            <a:r>
              <a:rPr lang="en-GB" dirty="0" smtClean="0"/>
              <a:t> + 5</a:t>
            </a:r>
          </a:p>
          <a:p>
            <a:pPr marL="0" indent="0">
              <a:buNone/>
            </a:pPr>
            <a:r>
              <a:rPr lang="en-GB" dirty="0" smtClean="0"/>
              <a:t>…</a:t>
            </a:r>
          </a:p>
          <a:p>
            <a:pPr marL="0" indent="0">
              <a:buNone/>
            </a:pPr>
            <a:r>
              <a:rPr lang="en-GB" dirty="0" err="1" smtClean="0"/>
              <a:t>mov</a:t>
            </a:r>
            <a:r>
              <a:rPr lang="en-GB" dirty="0" smtClean="0"/>
              <a:t> </a:t>
            </a:r>
            <a:r>
              <a:rPr lang="en-GB" dirty="0" err="1" smtClean="0"/>
              <a:t>rcx</a:t>
            </a:r>
            <a:r>
              <a:rPr lang="en-GB" dirty="0" smtClean="0"/>
              <a:t>, [</a:t>
            </a:r>
            <a:r>
              <a:rPr lang="en-GB" dirty="0" err="1" smtClean="0"/>
              <a:t>rbp</a:t>
            </a:r>
            <a:r>
              <a:rPr lang="en-GB" dirty="0" smtClean="0"/>
              <a:t> + 16]</a:t>
            </a:r>
          </a:p>
          <a:p>
            <a:pPr marL="0" indent="0">
              <a:buNone/>
            </a:pPr>
            <a:r>
              <a:rPr lang="en-GB" dirty="0" smtClean="0"/>
              <a:t>lea </a:t>
            </a:r>
            <a:r>
              <a:rPr lang="en-GB" dirty="0" err="1" smtClean="0"/>
              <a:t>rax</a:t>
            </a:r>
            <a:r>
              <a:rPr lang="en-GB" dirty="0" smtClean="0"/>
              <a:t>, [5 + 4*</a:t>
            </a:r>
            <a:r>
              <a:rPr lang="en-GB" dirty="0" err="1" smtClean="0"/>
              <a:t>rcx</a:t>
            </a:r>
            <a:r>
              <a:rPr lang="en-GB" dirty="0" smtClean="0"/>
              <a:t>] </a:t>
            </a:r>
          </a:p>
          <a:p>
            <a:pPr marL="0" indent="0">
              <a:buNone/>
            </a:pPr>
            <a:r>
              <a:rPr lang="en-GB" dirty="0" smtClean="0"/>
              <a:t>…</a:t>
            </a:r>
          </a:p>
        </p:txBody>
      </p:sp>
      <p:sp>
        <p:nvSpPr>
          <p:cNvPr id="7" name="TextBox 6"/>
          <p:cNvSpPr txBox="1"/>
          <p:nvPr/>
        </p:nvSpPr>
        <p:spPr>
          <a:xfrm>
            <a:off x="2187998" y="5483423"/>
            <a:ext cx="6292001" cy="307777"/>
          </a:xfrm>
          <a:prstGeom prst="rect">
            <a:avLst/>
          </a:prstGeom>
          <a:noFill/>
        </p:spPr>
        <p:txBody>
          <a:bodyPr wrap="square" rtlCol="0">
            <a:spAutoFit/>
          </a:bodyPr>
          <a:lstStyle/>
          <a:p>
            <a:r>
              <a:rPr lang="en-US" sz="1400" b="0" dirty="0" smtClean="0"/>
              <a:t>Techniques may rely on pattern matching on both Graphical and Linear IR.</a:t>
            </a:r>
            <a:endParaRPr lang="en-US" sz="1400" b="0" dirty="0"/>
          </a:p>
        </p:txBody>
      </p:sp>
    </p:spTree>
    <p:extLst>
      <p:ext uri="{BB962C8B-B14F-4D97-AF65-F5344CB8AC3E}">
        <p14:creationId xmlns:p14="http://schemas.microsoft.com/office/powerpoint/2010/main" val="1224788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Code Generation</a:t>
            </a:r>
            <a:br>
              <a:rPr lang="en-GB" sz="4000" b="1" dirty="0" smtClean="0">
                <a:solidFill>
                  <a:srgbClr val="3ECF29"/>
                </a:solidFill>
              </a:rPr>
            </a:br>
            <a:r>
              <a:rPr lang="en-GB" sz="2000" b="1" dirty="0" smtClean="0">
                <a:solidFill>
                  <a:srgbClr val="3ECF29"/>
                </a:solidFill>
              </a:rPr>
              <a:t>Instruction Scheduling</a:t>
            </a:r>
            <a:endParaRPr lang="en-GB" sz="4000" b="1" dirty="0">
              <a:solidFill>
                <a:srgbClr val="3ECF29"/>
              </a:solidFill>
            </a:endParaRPr>
          </a:p>
        </p:txBody>
      </p:sp>
      <p:sp>
        <p:nvSpPr>
          <p:cNvPr id="3" name="TextBox 2"/>
          <p:cNvSpPr txBox="1"/>
          <p:nvPr/>
        </p:nvSpPr>
        <p:spPr>
          <a:xfrm>
            <a:off x="2133600" y="1417638"/>
            <a:ext cx="6781800" cy="1338828"/>
          </a:xfrm>
          <a:prstGeom prst="rect">
            <a:avLst/>
          </a:prstGeom>
          <a:noFill/>
        </p:spPr>
        <p:txBody>
          <a:bodyPr wrap="square" rtlCol="0">
            <a:spAutoFit/>
          </a:bodyPr>
          <a:lstStyle/>
          <a:p>
            <a:pPr>
              <a:lnSpc>
                <a:spcPct val="150000"/>
              </a:lnSpc>
              <a:spcAft>
                <a:spcPts val="0"/>
              </a:spcAft>
            </a:pPr>
            <a:r>
              <a:rPr lang="en-US" b="0" dirty="0">
                <a:latin typeface="+mj-lt"/>
              </a:rPr>
              <a:t>Instruction scheduling attempts </a:t>
            </a:r>
            <a:r>
              <a:rPr lang="en-US" b="0" dirty="0" smtClean="0">
                <a:latin typeface="+mj-lt"/>
              </a:rPr>
              <a:t>to reorder </a:t>
            </a:r>
            <a:r>
              <a:rPr lang="en-US" b="0" dirty="0">
                <a:latin typeface="+mj-lt"/>
              </a:rPr>
              <a:t>the operations in a procedure to improve its running time. In </a:t>
            </a:r>
            <a:r>
              <a:rPr lang="en-US" b="0" dirty="0" smtClean="0">
                <a:latin typeface="+mj-lt"/>
              </a:rPr>
              <a:t>essence, it </a:t>
            </a:r>
            <a:r>
              <a:rPr lang="en-US" b="0" dirty="0">
                <a:latin typeface="+mj-lt"/>
              </a:rPr>
              <a:t>tries to execute as many operations per cycle as </a:t>
            </a:r>
            <a:r>
              <a:rPr lang="en-US" b="0" dirty="0" smtClean="0">
                <a:latin typeface="+mj-lt"/>
              </a:rPr>
              <a:t>possible. (*)</a:t>
            </a:r>
            <a:endParaRPr lang="en-GB" b="0" dirty="0">
              <a:latin typeface="+mj-lt"/>
            </a:endParaRPr>
          </a:p>
        </p:txBody>
      </p:sp>
      <p:sp>
        <p:nvSpPr>
          <p:cNvPr id="4" name="TextBox 3"/>
          <p:cNvSpPr txBox="1"/>
          <p:nvPr/>
        </p:nvSpPr>
        <p:spPr>
          <a:xfrm>
            <a:off x="184998" y="6396335"/>
            <a:ext cx="6292001" cy="276999"/>
          </a:xfrm>
          <a:prstGeom prst="rect">
            <a:avLst/>
          </a:prstGeom>
          <a:noFill/>
        </p:spPr>
        <p:txBody>
          <a:bodyPr wrap="square" rtlCol="0">
            <a:spAutoFit/>
          </a:bodyPr>
          <a:lstStyle/>
          <a:p>
            <a:r>
              <a:rPr lang="en-GB" sz="1200" b="0" dirty="0" smtClean="0"/>
              <a:t>(*) Excerpt from “</a:t>
            </a:r>
            <a:r>
              <a:rPr lang="en-US" sz="1200" b="0" dirty="0" smtClean="0"/>
              <a:t>Cooper</a:t>
            </a:r>
            <a:r>
              <a:rPr lang="en-US" sz="1200" b="0" dirty="0"/>
              <a:t>, K.D., </a:t>
            </a:r>
            <a:r>
              <a:rPr lang="en-US" sz="1200" b="0" dirty="0" err="1"/>
              <a:t>Torczon</a:t>
            </a:r>
            <a:r>
              <a:rPr lang="en-US" sz="1200" b="0" dirty="0"/>
              <a:t>, L.; Engineering A </a:t>
            </a:r>
            <a:r>
              <a:rPr lang="en-US" sz="1200" b="0" dirty="0" smtClean="0"/>
              <a:t>Compiler, 2</a:t>
            </a:r>
            <a:r>
              <a:rPr lang="en-US" sz="1200" b="0" baseline="30000" dirty="0" smtClean="0"/>
              <a:t>nd</a:t>
            </a:r>
            <a:r>
              <a:rPr lang="en-US" sz="1200" b="0" dirty="0" smtClean="0"/>
              <a:t> Edition”</a:t>
            </a:r>
            <a:endParaRPr lang="en-US" sz="1200" b="0" dirty="0"/>
          </a:p>
        </p:txBody>
      </p:sp>
      <p:sp>
        <p:nvSpPr>
          <p:cNvPr id="5" name="TextBox 4"/>
          <p:cNvSpPr txBox="1"/>
          <p:nvPr/>
        </p:nvSpPr>
        <p:spPr>
          <a:xfrm>
            <a:off x="2187998" y="3194953"/>
            <a:ext cx="5127202" cy="1785104"/>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buNone/>
            </a:pPr>
            <a:r>
              <a:rPr lang="en-GB" dirty="0" smtClean="0"/>
              <a:t>Superscalar architectures</a:t>
            </a:r>
          </a:p>
          <a:p>
            <a:pPr marL="0" indent="0">
              <a:buNone/>
            </a:pPr>
            <a:r>
              <a:rPr lang="en-GB" dirty="0" smtClean="0"/>
              <a:t>Instruction level parallelism</a:t>
            </a:r>
          </a:p>
          <a:p>
            <a:pPr marL="0" indent="0">
              <a:buNone/>
            </a:pPr>
            <a:r>
              <a:rPr lang="en-GB" dirty="0" smtClean="0"/>
              <a:t>Forcing architectures (Itanium)</a:t>
            </a:r>
          </a:p>
          <a:p>
            <a:pPr marL="0" indent="0">
              <a:buNone/>
            </a:pPr>
            <a:endParaRPr lang="en-GB" dirty="0"/>
          </a:p>
          <a:p>
            <a:pPr marL="0" indent="0">
              <a:buNone/>
            </a:pPr>
            <a:r>
              <a:rPr lang="en-GB" dirty="0" smtClean="0"/>
              <a:t>Dependency analysis</a:t>
            </a:r>
            <a:r>
              <a:rPr lang="en-GB" dirty="0"/>
              <a:t> </a:t>
            </a:r>
            <a:r>
              <a:rPr lang="en-GB" dirty="0" smtClean="0"/>
              <a:t>and out of order execution</a:t>
            </a:r>
          </a:p>
        </p:txBody>
      </p:sp>
      <p:sp>
        <p:nvSpPr>
          <p:cNvPr id="6" name="TextBox 5"/>
          <p:cNvSpPr txBox="1"/>
          <p:nvPr/>
        </p:nvSpPr>
        <p:spPr>
          <a:xfrm>
            <a:off x="2187998" y="5483423"/>
            <a:ext cx="6292001" cy="307777"/>
          </a:xfrm>
          <a:prstGeom prst="rect">
            <a:avLst/>
          </a:prstGeom>
          <a:noFill/>
        </p:spPr>
        <p:txBody>
          <a:bodyPr wrap="square" rtlCol="0">
            <a:spAutoFit/>
          </a:bodyPr>
          <a:lstStyle/>
          <a:p>
            <a:r>
              <a:rPr lang="en-US" sz="1400" b="0" dirty="0" smtClean="0"/>
              <a:t>Requires detailed analysis of processor specific parallelism </a:t>
            </a:r>
            <a:endParaRPr lang="en-US" sz="1400" b="0" dirty="0"/>
          </a:p>
        </p:txBody>
      </p:sp>
    </p:spTree>
    <p:extLst>
      <p:ext uri="{BB962C8B-B14F-4D97-AF65-F5344CB8AC3E}">
        <p14:creationId xmlns:p14="http://schemas.microsoft.com/office/powerpoint/2010/main" val="3202335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Code Generation</a:t>
            </a:r>
            <a:br>
              <a:rPr lang="en-GB" sz="4000" b="1" dirty="0" smtClean="0">
                <a:solidFill>
                  <a:srgbClr val="3ECF29"/>
                </a:solidFill>
              </a:rPr>
            </a:br>
            <a:r>
              <a:rPr lang="en-GB" sz="2000" b="1" dirty="0" smtClean="0">
                <a:solidFill>
                  <a:srgbClr val="3ECF29"/>
                </a:solidFill>
              </a:rPr>
              <a:t>Register Allocation</a:t>
            </a:r>
            <a:endParaRPr lang="en-GB" sz="4000" b="1" dirty="0">
              <a:solidFill>
                <a:srgbClr val="3ECF29"/>
              </a:solidFill>
            </a:endParaRPr>
          </a:p>
        </p:txBody>
      </p:sp>
      <p:sp>
        <p:nvSpPr>
          <p:cNvPr id="3" name="TextBox 2"/>
          <p:cNvSpPr txBox="1"/>
          <p:nvPr/>
        </p:nvSpPr>
        <p:spPr>
          <a:xfrm>
            <a:off x="2057400" y="1447800"/>
            <a:ext cx="6705600" cy="1123384"/>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spcAft>
                <a:spcPts val="600"/>
              </a:spcAft>
              <a:buNone/>
            </a:pPr>
            <a:r>
              <a:rPr lang="en-US" dirty="0" smtClean="0"/>
              <a:t>Local / Global Register Allocation</a:t>
            </a:r>
          </a:p>
          <a:p>
            <a:pPr marL="0" indent="0">
              <a:spcAft>
                <a:spcPts val="600"/>
              </a:spcAft>
              <a:buNone/>
            </a:pPr>
            <a:r>
              <a:rPr lang="en-US" dirty="0" smtClean="0"/>
              <a:t>Graph Coloring Problem</a:t>
            </a:r>
          </a:p>
          <a:p>
            <a:pPr marL="171450" lvl="1">
              <a:spcAft>
                <a:spcPts val="600"/>
              </a:spcAft>
            </a:pPr>
            <a:r>
              <a:rPr lang="en-US" sz="1600" b="0" dirty="0" smtClean="0"/>
              <a:t>Register Spilling, Heuristics, Interference Graphs, Live Ranges, …</a:t>
            </a:r>
          </a:p>
        </p:txBody>
      </p:sp>
      <p:pic>
        <p:nvPicPr>
          <p:cNvPr id="7" name="Picture 6"/>
          <p:cNvPicPr>
            <a:picLocks noChangeAspect="1"/>
          </p:cNvPicPr>
          <p:nvPr/>
        </p:nvPicPr>
        <p:blipFill>
          <a:blip r:embed="rId3"/>
          <a:stretch>
            <a:fillRect/>
          </a:stretch>
        </p:blipFill>
        <p:spPr>
          <a:xfrm>
            <a:off x="838200" y="2743200"/>
            <a:ext cx="1567350" cy="3330334"/>
          </a:xfrm>
          <a:prstGeom prst="rect">
            <a:avLst/>
          </a:prstGeom>
        </p:spPr>
      </p:pic>
      <p:pic>
        <p:nvPicPr>
          <p:cNvPr id="8" name="Picture 7"/>
          <p:cNvPicPr>
            <a:picLocks noChangeAspect="1"/>
          </p:cNvPicPr>
          <p:nvPr/>
        </p:nvPicPr>
        <p:blipFill>
          <a:blip r:embed="rId4"/>
          <a:stretch>
            <a:fillRect/>
          </a:stretch>
        </p:blipFill>
        <p:spPr>
          <a:xfrm>
            <a:off x="5574300" y="2913222"/>
            <a:ext cx="3112500" cy="2801259"/>
          </a:xfrm>
          <a:prstGeom prst="rect">
            <a:avLst/>
          </a:prstGeom>
        </p:spPr>
      </p:pic>
      <p:pic>
        <p:nvPicPr>
          <p:cNvPr id="10" name="Picture 9"/>
          <p:cNvPicPr>
            <a:picLocks noChangeAspect="1"/>
          </p:cNvPicPr>
          <p:nvPr/>
        </p:nvPicPr>
        <p:blipFill>
          <a:blip r:embed="rId5"/>
          <a:stretch>
            <a:fillRect/>
          </a:stretch>
        </p:blipFill>
        <p:spPr>
          <a:xfrm>
            <a:off x="2844956" y="2743200"/>
            <a:ext cx="2260444" cy="3330334"/>
          </a:xfrm>
          <a:prstGeom prst="rect">
            <a:avLst/>
          </a:prstGeom>
        </p:spPr>
      </p:pic>
      <p:sp>
        <p:nvSpPr>
          <p:cNvPr id="11" name="TextBox 10"/>
          <p:cNvSpPr txBox="1"/>
          <p:nvPr/>
        </p:nvSpPr>
        <p:spPr>
          <a:xfrm>
            <a:off x="1270078" y="6184739"/>
            <a:ext cx="5410200" cy="461665"/>
          </a:xfrm>
          <a:prstGeom prst="rect">
            <a:avLst/>
          </a:prstGeom>
          <a:noFill/>
        </p:spPr>
        <p:txBody>
          <a:bodyPr wrap="square" rtlCol="0">
            <a:spAutoFit/>
          </a:bodyPr>
          <a:lstStyle/>
          <a:p>
            <a:pPr algn="ctr"/>
            <a:r>
              <a:rPr lang="en-GB" sz="1200" b="0" dirty="0" smtClean="0"/>
              <a:t>(*) CFG example from </a:t>
            </a:r>
            <a:r>
              <a:rPr lang="en-US" sz="1200" b="0" dirty="0" smtClean="0"/>
              <a:t>Portland State University </a:t>
            </a:r>
            <a:r>
              <a:rPr lang="en-US" sz="1200" b="0" dirty="0"/>
              <a:t>CS536 Spring 2001 notes, “http://web.cecs.pdx.edu/~</a:t>
            </a:r>
            <a:r>
              <a:rPr lang="en-US" sz="1200" b="0" dirty="0" err="1"/>
              <a:t>mperkows</a:t>
            </a:r>
            <a:r>
              <a:rPr lang="en-US" sz="1200" b="0" dirty="0"/>
              <a:t>/temp/register-allocation.pdf”</a:t>
            </a:r>
          </a:p>
        </p:txBody>
      </p:sp>
    </p:spTree>
    <p:extLst>
      <p:ext uri="{BB962C8B-B14F-4D97-AF65-F5344CB8AC3E}">
        <p14:creationId xmlns:p14="http://schemas.microsoft.com/office/powerpoint/2010/main" val="360524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Code Generation</a:t>
            </a:r>
            <a:br>
              <a:rPr lang="en-GB" sz="4000" b="1" dirty="0" smtClean="0">
                <a:solidFill>
                  <a:srgbClr val="3ECF29"/>
                </a:solidFill>
              </a:rPr>
            </a:br>
            <a:r>
              <a:rPr lang="en-GB" sz="2000" b="1" dirty="0" smtClean="0">
                <a:solidFill>
                  <a:srgbClr val="3ECF29"/>
                </a:solidFill>
              </a:rPr>
              <a:t>Control Flow Graph</a:t>
            </a:r>
            <a:endParaRPr lang="en-GB" sz="4000" b="1" dirty="0">
              <a:solidFill>
                <a:srgbClr val="3ECF29"/>
              </a:solidFill>
            </a:endParaRPr>
          </a:p>
        </p:txBody>
      </p:sp>
      <p:pic>
        <p:nvPicPr>
          <p:cNvPr id="6" name="Picture 5"/>
          <p:cNvPicPr>
            <a:picLocks noChangeAspect="1"/>
          </p:cNvPicPr>
          <p:nvPr/>
        </p:nvPicPr>
        <p:blipFill>
          <a:blip r:embed="rId3"/>
          <a:stretch>
            <a:fillRect/>
          </a:stretch>
        </p:blipFill>
        <p:spPr>
          <a:xfrm>
            <a:off x="4953000" y="1676399"/>
            <a:ext cx="3173400" cy="4675401"/>
          </a:xfrm>
          <a:prstGeom prst="rect">
            <a:avLst/>
          </a:prstGeom>
        </p:spPr>
      </p:pic>
      <p:sp>
        <p:nvSpPr>
          <p:cNvPr id="9" name="TextBox 8"/>
          <p:cNvSpPr txBox="1"/>
          <p:nvPr/>
        </p:nvSpPr>
        <p:spPr>
          <a:xfrm>
            <a:off x="2349402" y="1491733"/>
            <a:ext cx="1721239" cy="369332"/>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lgn="ctr">
              <a:spcAft>
                <a:spcPts val="600"/>
              </a:spcAft>
              <a:buNone/>
            </a:pPr>
            <a:r>
              <a:rPr lang="en-US" dirty="0" smtClean="0"/>
              <a:t>Linear IR</a:t>
            </a:r>
            <a:endParaRPr lang="en-US" sz="1600" b="0" dirty="0" smtClean="0"/>
          </a:p>
        </p:txBody>
      </p:sp>
      <p:pic>
        <p:nvPicPr>
          <p:cNvPr id="11" name="Picture 10"/>
          <p:cNvPicPr>
            <a:picLocks noChangeAspect="1"/>
          </p:cNvPicPr>
          <p:nvPr/>
        </p:nvPicPr>
        <p:blipFill>
          <a:blip r:embed="rId4"/>
          <a:stretch>
            <a:fillRect/>
          </a:stretch>
        </p:blipFill>
        <p:spPr>
          <a:xfrm>
            <a:off x="2133600" y="1905000"/>
            <a:ext cx="2152844" cy="4574402"/>
          </a:xfrm>
          <a:prstGeom prst="rect">
            <a:avLst/>
          </a:prstGeom>
        </p:spPr>
      </p:pic>
    </p:spTree>
    <p:extLst>
      <p:ext uri="{BB962C8B-B14F-4D97-AF65-F5344CB8AC3E}">
        <p14:creationId xmlns:p14="http://schemas.microsoft.com/office/powerpoint/2010/main" val="160861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Code Generation</a:t>
            </a:r>
            <a:br>
              <a:rPr lang="en-GB" sz="4000" b="1" dirty="0" smtClean="0">
                <a:solidFill>
                  <a:srgbClr val="3ECF29"/>
                </a:solidFill>
              </a:rPr>
            </a:br>
            <a:r>
              <a:rPr lang="en-GB" sz="2000" b="1" dirty="0" smtClean="0">
                <a:solidFill>
                  <a:srgbClr val="3ECF29"/>
                </a:solidFill>
              </a:rPr>
              <a:t>Register Interference Graph (RIG)</a:t>
            </a:r>
            <a:endParaRPr lang="en-GB" sz="4000" b="1" dirty="0">
              <a:solidFill>
                <a:srgbClr val="3ECF29"/>
              </a:solidFill>
            </a:endParaRPr>
          </a:p>
        </p:txBody>
      </p:sp>
      <p:pic>
        <p:nvPicPr>
          <p:cNvPr id="3" name="Picture 2"/>
          <p:cNvPicPr>
            <a:picLocks noChangeAspect="1"/>
          </p:cNvPicPr>
          <p:nvPr/>
        </p:nvPicPr>
        <p:blipFill>
          <a:blip r:embed="rId3"/>
          <a:stretch>
            <a:fillRect/>
          </a:stretch>
        </p:blipFill>
        <p:spPr>
          <a:xfrm>
            <a:off x="1524000" y="1447764"/>
            <a:ext cx="3173400" cy="4675401"/>
          </a:xfrm>
          <a:prstGeom prst="rect">
            <a:avLst/>
          </a:prstGeom>
        </p:spPr>
      </p:pic>
      <p:pic>
        <p:nvPicPr>
          <p:cNvPr id="4" name="Picture 3"/>
          <p:cNvPicPr>
            <a:picLocks noChangeAspect="1"/>
          </p:cNvPicPr>
          <p:nvPr/>
        </p:nvPicPr>
        <p:blipFill>
          <a:blip r:embed="rId4"/>
          <a:stretch>
            <a:fillRect/>
          </a:stretch>
        </p:blipFill>
        <p:spPr>
          <a:xfrm>
            <a:off x="5297487" y="2256097"/>
            <a:ext cx="3341100" cy="3058734"/>
          </a:xfrm>
          <a:prstGeom prst="rect">
            <a:avLst/>
          </a:prstGeom>
        </p:spPr>
      </p:pic>
      <p:sp>
        <p:nvSpPr>
          <p:cNvPr id="7" name="TextBox 6"/>
          <p:cNvSpPr txBox="1"/>
          <p:nvPr/>
        </p:nvSpPr>
        <p:spPr>
          <a:xfrm>
            <a:off x="2250080" y="6169240"/>
            <a:ext cx="1721239" cy="369332"/>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lgn="ctr">
              <a:spcAft>
                <a:spcPts val="600"/>
              </a:spcAft>
              <a:buNone/>
            </a:pPr>
            <a:r>
              <a:rPr lang="en-US" dirty="0" smtClean="0"/>
              <a:t>Edge Labeling</a:t>
            </a:r>
            <a:endParaRPr lang="en-US" sz="1600" b="0" dirty="0" smtClean="0"/>
          </a:p>
        </p:txBody>
      </p:sp>
      <p:sp>
        <p:nvSpPr>
          <p:cNvPr id="9" name="TextBox 8"/>
          <p:cNvSpPr txBox="1"/>
          <p:nvPr/>
        </p:nvSpPr>
        <p:spPr>
          <a:xfrm>
            <a:off x="5792645" y="6171596"/>
            <a:ext cx="2350783" cy="369332"/>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lgn="ctr">
              <a:spcAft>
                <a:spcPts val="600"/>
              </a:spcAft>
              <a:buNone/>
            </a:pPr>
            <a:r>
              <a:rPr lang="en-US" dirty="0" smtClean="0"/>
              <a:t>Graph Construction</a:t>
            </a:r>
            <a:endParaRPr lang="en-US" sz="1600" b="0" dirty="0" smtClean="0"/>
          </a:p>
        </p:txBody>
      </p:sp>
    </p:spTree>
    <p:extLst>
      <p:ext uri="{BB962C8B-B14F-4D97-AF65-F5344CB8AC3E}">
        <p14:creationId xmlns:p14="http://schemas.microsoft.com/office/powerpoint/2010/main" val="14072399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Code Generation</a:t>
            </a:r>
            <a:br>
              <a:rPr lang="en-US" sz="4000" b="1" dirty="0" smtClean="0">
                <a:solidFill>
                  <a:srgbClr val="3ECF29"/>
                </a:solidFill>
              </a:rPr>
            </a:br>
            <a:r>
              <a:rPr lang="en-US" sz="2000" b="1" dirty="0" smtClean="0">
                <a:solidFill>
                  <a:srgbClr val="3ECF29"/>
                </a:solidFill>
              </a:rPr>
              <a:t>Register Coloring</a:t>
            </a:r>
            <a:endParaRPr lang="en-US" sz="4000" b="1" dirty="0">
              <a:solidFill>
                <a:srgbClr val="3ECF29"/>
              </a:solidFill>
            </a:endParaRPr>
          </a:p>
        </p:txBody>
      </p:sp>
      <p:sp>
        <p:nvSpPr>
          <p:cNvPr id="9" name="TextBox 8"/>
          <p:cNvSpPr txBox="1"/>
          <p:nvPr/>
        </p:nvSpPr>
        <p:spPr>
          <a:xfrm>
            <a:off x="2857358" y="5387596"/>
            <a:ext cx="2350783" cy="369332"/>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lgn="ctr">
              <a:spcAft>
                <a:spcPts val="600"/>
              </a:spcAft>
              <a:buNone/>
            </a:pPr>
            <a:r>
              <a:rPr lang="en-US" dirty="0" smtClean="0"/>
              <a:t>Graph Coloring (k=4)</a:t>
            </a:r>
            <a:endParaRPr lang="en-US" sz="1600" b="0" dirty="0" smtClean="0"/>
          </a:p>
        </p:txBody>
      </p:sp>
      <p:pic>
        <p:nvPicPr>
          <p:cNvPr id="5" name="Picture 4"/>
          <p:cNvPicPr>
            <a:picLocks noChangeAspect="1"/>
          </p:cNvPicPr>
          <p:nvPr/>
        </p:nvPicPr>
        <p:blipFill>
          <a:blip r:embed="rId3"/>
          <a:stretch>
            <a:fillRect/>
          </a:stretch>
        </p:blipFill>
        <p:spPr>
          <a:xfrm>
            <a:off x="2362200" y="2057400"/>
            <a:ext cx="3341100" cy="3007000"/>
          </a:xfrm>
          <a:prstGeom prst="rect">
            <a:avLst/>
          </a:prstGeom>
        </p:spPr>
      </p:pic>
      <p:sp>
        <p:nvSpPr>
          <p:cNvPr id="10" name="TextBox 9"/>
          <p:cNvSpPr txBox="1"/>
          <p:nvPr/>
        </p:nvSpPr>
        <p:spPr>
          <a:xfrm>
            <a:off x="5791200" y="1905000"/>
            <a:ext cx="3200400" cy="800219"/>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spcAft>
                <a:spcPts val="600"/>
              </a:spcAft>
              <a:buNone/>
            </a:pPr>
            <a:r>
              <a:rPr lang="en-US" b="1" dirty="0" smtClean="0"/>
              <a:t>Register Pressure</a:t>
            </a:r>
          </a:p>
          <a:p>
            <a:pPr marL="0" indent="0">
              <a:spcAft>
                <a:spcPts val="600"/>
              </a:spcAft>
              <a:buNone/>
            </a:pPr>
            <a:r>
              <a:rPr lang="en-US" dirty="0" smtClean="0"/>
              <a:t>“Do we have four registers?”</a:t>
            </a:r>
            <a:endParaRPr lang="en-US" sz="1600" b="0" dirty="0" smtClean="0"/>
          </a:p>
        </p:txBody>
      </p:sp>
      <p:sp>
        <p:nvSpPr>
          <p:cNvPr id="11" name="TextBox 10"/>
          <p:cNvSpPr txBox="1"/>
          <p:nvPr/>
        </p:nvSpPr>
        <p:spPr>
          <a:xfrm>
            <a:off x="184998" y="6396335"/>
            <a:ext cx="8501802" cy="276999"/>
          </a:xfrm>
          <a:prstGeom prst="rect">
            <a:avLst/>
          </a:prstGeom>
          <a:noFill/>
        </p:spPr>
        <p:txBody>
          <a:bodyPr wrap="square" rtlCol="0">
            <a:spAutoFit/>
          </a:bodyPr>
          <a:lstStyle/>
          <a:p>
            <a:r>
              <a:rPr lang="en-US" sz="1200" b="0" dirty="0" smtClean="0"/>
              <a:t>You can see “</a:t>
            </a:r>
            <a:r>
              <a:rPr lang="en-US" sz="1200" b="0" dirty="0" err="1" smtClean="0"/>
              <a:t>Chaitin</a:t>
            </a:r>
            <a:r>
              <a:rPr lang="en-US" sz="1200" b="0" dirty="0" smtClean="0"/>
              <a:t>, G.J.; </a:t>
            </a:r>
            <a:r>
              <a:rPr lang="en-GB" sz="1200" b="0" dirty="0" smtClean="0"/>
              <a:t>Register Allocation &amp; Spilling via Graph </a:t>
            </a:r>
            <a:r>
              <a:rPr lang="en-GB" sz="1200" b="0" dirty="0" err="1" smtClean="0"/>
              <a:t>Coloring</a:t>
            </a:r>
            <a:r>
              <a:rPr lang="en-GB" sz="1200" b="0" dirty="0" smtClean="0"/>
              <a:t>; IBM Research; NY, 1982”</a:t>
            </a:r>
            <a:endParaRPr lang="en-US" sz="1200" b="0" dirty="0"/>
          </a:p>
        </p:txBody>
      </p:sp>
    </p:spTree>
    <p:extLst>
      <p:ext uri="{BB962C8B-B14F-4D97-AF65-F5344CB8AC3E}">
        <p14:creationId xmlns:p14="http://schemas.microsoft.com/office/powerpoint/2010/main" val="388085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Code Generation</a:t>
            </a:r>
            <a:br>
              <a:rPr lang="en-US" sz="4000" b="1" dirty="0" smtClean="0">
                <a:solidFill>
                  <a:srgbClr val="3ECF29"/>
                </a:solidFill>
              </a:rPr>
            </a:br>
            <a:r>
              <a:rPr lang="en-US" sz="2000" b="1" dirty="0" smtClean="0">
                <a:solidFill>
                  <a:srgbClr val="3ECF29"/>
                </a:solidFill>
              </a:rPr>
              <a:t>Register Coloring</a:t>
            </a:r>
            <a:endParaRPr lang="en-US" sz="4000" b="1" dirty="0">
              <a:solidFill>
                <a:srgbClr val="3ECF29"/>
              </a:solidFill>
            </a:endParaRPr>
          </a:p>
        </p:txBody>
      </p:sp>
      <p:sp>
        <p:nvSpPr>
          <p:cNvPr id="10" name="TextBox 9"/>
          <p:cNvSpPr txBox="1"/>
          <p:nvPr/>
        </p:nvSpPr>
        <p:spPr>
          <a:xfrm>
            <a:off x="2057400" y="1502572"/>
            <a:ext cx="6197544" cy="800219"/>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spcAft>
                <a:spcPts val="600"/>
              </a:spcAft>
              <a:buNone/>
            </a:pPr>
            <a:r>
              <a:rPr lang="en-US" b="1" dirty="0" smtClean="0"/>
              <a:t>Register Pressure</a:t>
            </a:r>
          </a:p>
          <a:p>
            <a:pPr marL="0" indent="0">
              <a:spcAft>
                <a:spcPts val="600"/>
              </a:spcAft>
              <a:buNone/>
            </a:pPr>
            <a:r>
              <a:rPr lang="en-US" dirty="0" smtClean="0"/>
              <a:t>“What if we have three registers only?”</a:t>
            </a:r>
            <a:endParaRPr lang="en-US" sz="1600" b="0" dirty="0" smtClean="0"/>
          </a:p>
        </p:txBody>
      </p:sp>
      <p:pic>
        <p:nvPicPr>
          <p:cNvPr id="3" name="Picture 2"/>
          <p:cNvPicPr>
            <a:picLocks noChangeAspect="1"/>
          </p:cNvPicPr>
          <p:nvPr/>
        </p:nvPicPr>
        <p:blipFill>
          <a:blip r:embed="rId3"/>
          <a:stretch>
            <a:fillRect/>
          </a:stretch>
        </p:blipFill>
        <p:spPr>
          <a:xfrm>
            <a:off x="5297487" y="2590800"/>
            <a:ext cx="2741250" cy="3007000"/>
          </a:xfrm>
          <a:prstGeom prst="rect">
            <a:avLst/>
          </a:prstGeom>
        </p:spPr>
      </p:pic>
      <p:pic>
        <p:nvPicPr>
          <p:cNvPr id="4" name="Picture 3"/>
          <p:cNvPicPr>
            <a:picLocks noChangeAspect="1"/>
          </p:cNvPicPr>
          <p:nvPr/>
        </p:nvPicPr>
        <p:blipFill>
          <a:blip r:embed="rId4"/>
          <a:stretch>
            <a:fillRect/>
          </a:stretch>
        </p:blipFill>
        <p:spPr>
          <a:xfrm>
            <a:off x="838200" y="2590800"/>
            <a:ext cx="3341100" cy="3007000"/>
          </a:xfrm>
          <a:prstGeom prst="rect">
            <a:avLst/>
          </a:prstGeom>
        </p:spPr>
      </p:pic>
      <p:sp>
        <p:nvSpPr>
          <p:cNvPr id="8" name="TextBox 7"/>
          <p:cNvSpPr txBox="1"/>
          <p:nvPr/>
        </p:nvSpPr>
        <p:spPr>
          <a:xfrm>
            <a:off x="1333358" y="5867400"/>
            <a:ext cx="2350783" cy="369332"/>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lgn="ctr">
              <a:spcAft>
                <a:spcPts val="600"/>
              </a:spcAft>
              <a:buNone/>
            </a:pPr>
            <a:r>
              <a:rPr lang="en-US" dirty="0" smtClean="0"/>
              <a:t>Spill f</a:t>
            </a:r>
            <a:endParaRPr lang="en-US" sz="1600" b="0" dirty="0" smtClean="0"/>
          </a:p>
        </p:txBody>
      </p:sp>
      <p:sp>
        <p:nvSpPr>
          <p:cNvPr id="11" name="TextBox 10"/>
          <p:cNvSpPr txBox="1"/>
          <p:nvPr/>
        </p:nvSpPr>
        <p:spPr>
          <a:xfrm>
            <a:off x="5492720" y="5867400"/>
            <a:ext cx="2350783" cy="369332"/>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lgn="ctr">
              <a:spcAft>
                <a:spcPts val="600"/>
              </a:spcAft>
              <a:buNone/>
            </a:pPr>
            <a:r>
              <a:rPr lang="en-US" dirty="0" smtClean="0"/>
              <a:t>Graph Coloring (k=3)</a:t>
            </a:r>
            <a:endParaRPr lang="en-US" sz="1600" b="0" dirty="0" smtClean="0"/>
          </a:p>
        </p:txBody>
      </p:sp>
    </p:spTree>
    <p:extLst>
      <p:ext uri="{BB962C8B-B14F-4D97-AF65-F5344CB8AC3E}">
        <p14:creationId xmlns:p14="http://schemas.microsoft.com/office/powerpoint/2010/main" val="2002086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Code Generation</a:t>
            </a:r>
            <a:br>
              <a:rPr lang="en-US" sz="4000" b="1" dirty="0" smtClean="0">
                <a:solidFill>
                  <a:srgbClr val="3ECF29"/>
                </a:solidFill>
              </a:rPr>
            </a:br>
            <a:r>
              <a:rPr lang="en-US" sz="2000" b="1" dirty="0" smtClean="0">
                <a:solidFill>
                  <a:srgbClr val="3ECF29"/>
                </a:solidFill>
              </a:rPr>
              <a:t>Register Coloring</a:t>
            </a:r>
            <a:endParaRPr lang="en-US" sz="4000" b="1" dirty="0">
              <a:solidFill>
                <a:srgbClr val="3ECF29"/>
              </a:solidFill>
            </a:endParaRPr>
          </a:p>
        </p:txBody>
      </p:sp>
      <p:sp>
        <p:nvSpPr>
          <p:cNvPr id="10" name="TextBox 9"/>
          <p:cNvSpPr txBox="1"/>
          <p:nvPr/>
        </p:nvSpPr>
        <p:spPr>
          <a:xfrm>
            <a:off x="2057400" y="1502572"/>
            <a:ext cx="6197544" cy="800219"/>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spcAft>
                <a:spcPts val="600"/>
              </a:spcAft>
              <a:buNone/>
            </a:pPr>
            <a:r>
              <a:rPr lang="en-US" b="1" dirty="0" smtClean="0"/>
              <a:t>Register Pressure</a:t>
            </a:r>
          </a:p>
          <a:p>
            <a:pPr marL="0" indent="0">
              <a:spcAft>
                <a:spcPts val="600"/>
              </a:spcAft>
              <a:buNone/>
            </a:pPr>
            <a:r>
              <a:rPr lang="en-US" dirty="0" smtClean="0"/>
              <a:t>“What if we have three registers only?”</a:t>
            </a:r>
            <a:endParaRPr lang="en-US" sz="1600" b="0" dirty="0" smtClean="0"/>
          </a:p>
        </p:txBody>
      </p:sp>
      <p:sp>
        <p:nvSpPr>
          <p:cNvPr id="8" name="TextBox 7"/>
          <p:cNvSpPr txBox="1"/>
          <p:nvPr/>
        </p:nvSpPr>
        <p:spPr>
          <a:xfrm>
            <a:off x="1333358" y="5867400"/>
            <a:ext cx="2350783" cy="369332"/>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lgn="ctr">
              <a:spcAft>
                <a:spcPts val="600"/>
              </a:spcAft>
              <a:buNone/>
            </a:pPr>
            <a:r>
              <a:rPr lang="en-US" dirty="0" smtClean="0"/>
              <a:t>Spill c</a:t>
            </a:r>
            <a:endParaRPr lang="en-US" sz="1600" b="0" dirty="0" smtClean="0"/>
          </a:p>
        </p:txBody>
      </p:sp>
      <p:sp>
        <p:nvSpPr>
          <p:cNvPr id="11" name="TextBox 10"/>
          <p:cNvSpPr txBox="1"/>
          <p:nvPr/>
        </p:nvSpPr>
        <p:spPr>
          <a:xfrm>
            <a:off x="5492720" y="5867400"/>
            <a:ext cx="2350783" cy="369332"/>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lgn="ctr">
              <a:spcAft>
                <a:spcPts val="600"/>
              </a:spcAft>
              <a:buNone/>
            </a:pPr>
            <a:r>
              <a:rPr lang="en-US" dirty="0" smtClean="0"/>
              <a:t>Graph Coloring (k=3)</a:t>
            </a:r>
            <a:endParaRPr lang="en-US" sz="1600" b="0" dirty="0" smtClean="0"/>
          </a:p>
        </p:txBody>
      </p:sp>
      <p:pic>
        <p:nvPicPr>
          <p:cNvPr id="5" name="Picture 4"/>
          <p:cNvPicPr>
            <a:picLocks noChangeAspect="1"/>
          </p:cNvPicPr>
          <p:nvPr/>
        </p:nvPicPr>
        <p:blipFill>
          <a:blip r:embed="rId3"/>
          <a:stretch>
            <a:fillRect/>
          </a:stretch>
        </p:blipFill>
        <p:spPr>
          <a:xfrm>
            <a:off x="838199" y="2595772"/>
            <a:ext cx="3341100" cy="3007000"/>
          </a:xfrm>
          <a:prstGeom prst="rect">
            <a:avLst/>
          </a:prstGeom>
        </p:spPr>
      </p:pic>
      <p:pic>
        <p:nvPicPr>
          <p:cNvPr id="6" name="Picture 5"/>
          <p:cNvPicPr>
            <a:picLocks noChangeAspect="1"/>
          </p:cNvPicPr>
          <p:nvPr/>
        </p:nvPicPr>
        <p:blipFill>
          <a:blip r:embed="rId4"/>
          <a:stretch>
            <a:fillRect/>
          </a:stretch>
        </p:blipFill>
        <p:spPr>
          <a:xfrm>
            <a:off x="5265236" y="2588683"/>
            <a:ext cx="2805750" cy="3007000"/>
          </a:xfrm>
          <a:prstGeom prst="rect">
            <a:avLst/>
          </a:prstGeom>
        </p:spPr>
      </p:pic>
    </p:spTree>
    <p:extLst>
      <p:ext uri="{BB962C8B-B14F-4D97-AF65-F5344CB8AC3E}">
        <p14:creationId xmlns:p14="http://schemas.microsoft.com/office/powerpoint/2010/main" val="2615966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Data Flow Analysis</a:t>
            </a:r>
            <a:br>
              <a:rPr lang="en-GB" sz="4000" b="1" dirty="0" smtClean="0">
                <a:solidFill>
                  <a:srgbClr val="3ECF29"/>
                </a:solidFill>
              </a:rPr>
            </a:br>
            <a:r>
              <a:rPr lang="en-GB" sz="2000" b="1" dirty="0" smtClean="0">
                <a:solidFill>
                  <a:srgbClr val="3ECF29"/>
                </a:solidFill>
              </a:rPr>
              <a:t>Dependence Graphs</a:t>
            </a:r>
            <a:endParaRPr lang="en-GB" sz="4000" b="1" dirty="0">
              <a:solidFill>
                <a:srgbClr val="3ECF29"/>
              </a:solidFill>
            </a:endParaRPr>
          </a:p>
        </p:txBody>
      </p:sp>
      <p:pic>
        <p:nvPicPr>
          <p:cNvPr id="3" name="Picture 2"/>
          <p:cNvPicPr>
            <a:picLocks noChangeAspect="1"/>
          </p:cNvPicPr>
          <p:nvPr/>
        </p:nvPicPr>
        <p:blipFill>
          <a:blip r:embed="rId3"/>
          <a:stretch>
            <a:fillRect/>
          </a:stretch>
        </p:blipFill>
        <p:spPr>
          <a:xfrm>
            <a:off x="2286000" y="2514600"/>
            <a:ext cx="5168062" cy="2362200"/>
          </a:xfrm>
          <a:prstGeom prst="rect">
            <a:avLst/>
          </a:prstGeom>
        </p:spPr>
      </p:pic>
      <p:sp>
        <p:nvSpPr>
          <p:cNvPr id="4" name="TextBox 3"/>
          <p:cNvSpPr txBox="1"/>
          <p:nvPr/>
        </p:nvSpPr>
        <p:spPr>
          <a:xfrm>
            <a:off x="184998" y="6396335"/>
            <a:ext cx="6292001" cy="276999"/>
          </a:xfrm>
          <a:prstGeom prst="rect">
            <a:avLst/>
          </a:prstGeom>
          <a:noFill/>
        </p:spPr>
        <p:txBody>
          <a:bodyPr wrap="square" rtlCol="0">
            <a:spAutoFit/>
          </a:bodyPr>
          <a:lstStyle/>
          <a:p>
            <a:r>
              <a:rPr lang="en-GB" sz="1200" b="0" dirty="0" smtClean="0"/>
              <a:t>Excerpt from “</a:t>
            </a:r>
            <a:r>
              <a:rPr lang="en-US" sz="1200" b="0" dirty="0" smtClean="0"/>
              <a:t>Cooper</a:t>
            </a:r>
            <a:r>
              <a:rPr lang="en-US" sz="1200" b="0" dirty="0"/>
              <a:t>, K.D., </a:t>
            </a:r>
            <a:r>
              <a:rPr lang="en-US" sz="1200" b="0" dirty="0" err="1"/>
              <a:t>Torczon</a:t>
            </a:r>
            <a:r>
              <a:rPr lang="en-US" sz="1200" b="0" dirty="0"/>
              <a:t>, L.; Engineering A </a:t>
            </a:r>
            <a:r>
              <a:rPr lang="en-US" sz="1200" b="0" dirty="0" smtClean="0"/>
              <a:t>Compiler, 2</a:t>
            </a:r>
            <a:r>
              <a:rPr lang="en-US" sz="1200" b="0" baseline="30000" dirty="0" smtClean="0"/>
              <a:t>nd</a:t>
            </a:r>
            <a:r>
              <a:rPr lang="en-US" sz="1200" b="0" dirty="0" smtClean="0"/>
              <a:t> Edition page 233”</a:t>
            </a:r>
            <a:endParaRPr lang="en-US" sz="1200" b="0" dirty="0"/>
          </a:p>
        </p:txBody>
      </p:sp>
    </p:spTree>
    <p:extLst>
      <p:ext uri="{BB962C8B-B14F-4D97-AF65-F5344CB8AC3E}">
        <p14:creationId xmlns:p14="http://schemas.microsoft.com/office/powerpoint/2010/main" val="791373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smtClean="0">
                <a:solidFill>
                  <a:srgbClr val="3ECF29"/>
                </a:solidFill>
              </a:rPr>
              <a:t>Definition</a:t>
            </a:r>
            <a:endParaRPr lang="en-GB" sz="4000" b="1" dirty="0">
              <a:solidFill>
                <a:srgbClr val="3ECF29"/>
              </a:solidFill>
            </a:endParaRPr>
          </a:p>
        </p:txBody>
      </p:sp>
      <p:sp>
        <p:nvSpPr>
          <p:cNvPr id="3" name="TextBox 2"/>
          <p:cNvSpPr txBox="1"/>
          <p:nvPr/>
        </p:nvSpPr>
        <p:spPr>
          <a:xfrm>
            <a:off x="762000" y="1981200"/>
            <a:ext cx="8077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Back end is the processing phase that maps the IR to the target representation that is ready to perform the intended computation.</a:t>
            </a:r>
            <a:endParaRPr lang="en-GB" b="0" dirty="0"/>
          </a:p>
        </p:txBody>
      </p:sp>
      <p:sp>
        <p:nvSpPr>
          <p:cNvPr id="5" name="TextBox 4"/>
          <p:cNvSpPr txBox="1"/>
          <p:nvPr/>
        </p:nvSpPr>
        <p:spPr>
          <a:xfrm>
            <a:off x="152400" y="5257800"/>
            <a:ext cx="868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sz="2400" b="0" dirty="0" smtClean="0"/>
              <a:t>Extends the meaning, </a:t>
            </a:r>
          </a:p>
          <a:p>
            <a:pPr algn="r"/>
            <a:r>
              <a:rPr lang="en-US" sz="2400" b="0" dirty="0" smtClean="0"/>
              <a:t>regards the target architectures.</a:t>
            </a:r>
            <a:endParaRPr lang="en-GB" sz="2400" b="0" dirty="0"/>
          </a:p>
        </p:txBody>
      </p:sp>
    </p:spTree>
    <p:extLst>
      <p:ext uri="{BB962C8B-B14F-4D97-AF65-F5344CB8AC3E}">
        <p14:creationId xmlns:p14="http://schemas.microsoft.com/office/powerpoint/2010/main" val="1550419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sp>
        <p:nvSpPr>
          <p:cNvPr id="3" name="TextBox 2"/>
          <p:cNvSpPr txBox="1"/>
          <p:nvPr/>
        </p:nvSpPr>
        <p:spPr>
          <a:xfrm>
            <a:off x="1875518" y="1752600"/>
            <a:ext cx="6397625" cy="1277273"/>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b="0" dirty="0" smtClean="0"/>
              <a:t>Programmers see the computer through the window provided by the designers at the level of its functional architecture.</a:t>
            </a:r>
          </a:p>
          <a:p>
            <a:pPr marL="285750" indent="-285750">
              <a:spcBef>
                <a:spcPts val="600"/>
              </a:spcBef>
              <a:buFont typeface="Arial" panose="020B0604020202020204" pitchFamily="34" charset="0"/>
              <a:buChar char="•"/>
            </a:pPr>
            <a:r>
              <a:rPr lang="en-US" b="0" dirty="0" smtClean="0"/>
              <a:t>This window is provided by you, the designer. </a:t>
            </a:r>
            <a:r>
              <a:rPr lang="en-US" sz="1400" b="0" dirty="0" smtClean="0"/>
              <a:t>(1)</a:t>
            </a:r>
            <a:endParaRPr lang="en-US" b="0" dirty="0"/>
          </a:p>
        </p:txBody>
      </p:sp>
      <p:pic>
        <p:nvPicPr>
          <p:cNvPr id="4" name="Picture 3"/>
          <p:cNvPicPr>
            <a:picLocks noChangeAspect="1"/>
          </p:cNvPicPr>
          <p:nvPr/>
        </p:nvPicPr>
        <p:blipFill>
          <a:blip r:embed="rId3"/>
          <a:stretch>
            <a:fillRect/>
          </a:stretch>
        </p:blipFill>
        <p:spPr>
          <a:xfrm>
            <a:off x="2057400" y="3343064"/>
            <a:ext cx="6139543" cy="852354"/>
          </a:xfrm>
          <a:prstGeom prst="rect">
            <a:avLst/>
          </a:prstGeom>
        </p:spPr>
      </p:pic>
      <p:sp>
        <p:nvSpPr>
          <p:cNvPr id="5" name="TextBox 4"/>
          <p:cNvSpPr txBox="1"/>
          <p:nvPr/>
        </p:nvSpPr>
        <p:spPr>
          <a:xfrm>
            <a:off x="1752600" y="5410200"/>
            <a:ext cx="6444343" cy="646331"/>
          </a:xfrm>
          <a:prstGeom prst="rect">
            <a:avLst/>
          </a:prstGeom>
          <a:noFill/>
        </p:spPr>
        <p:txBody>
          <a:bodyPr wrap="square" rtlCol="0">
            <a:spAutoFit/>
          </a:bodyPr>
          <a:lstStyle/>
          <a:p>
            <a:pPr marL="228600" indent="-228600">
              <a:buFont typeface="+mj-lt"/>
              <a:buAutoNum type="arabicPeriod"/>
            </a:pPr>
            <a:r>
              <a:rPr lang="en-US" sz="1200" b="0" dirty="0" smtClean="0"/>
              <a:t>From Prof. Dr. </a:t>
            </a:r>
            <a:r>
              <a:rPr lang="en-US" sz="1200" b="0" dirty="0" err="1" smtClean="0"/>
              <a:t>Bozşahin’s</a:t>
            </a:r>
            <a:r>
              <a:rPr lang="en-US" sz="1200" b="0" dirty="0" smtClean="0"/>
              <a:t> CENG444 course lecture.</a:t>
            </a:r>
          </a:p>
          <a:p>
            <a:pPr marL="228600" indent="-228600">
              <a:buFont typeface="+mj-lt"/>
              <a:buAutoNum type="arabicPeriod"/>
            </a:pPr>
            <a:r>
              <a:rPr lang="en-US" sz="1200" b="0" dirty="0" smtClean="0"/>
              <a:t>Amdahl</a:t>
            </a:r>
            <a:r>
              <a:rPr lang="en-US" sz="1200" b="0" dirty="0"/>
              <a:t>, Gene &amp; </a:t>
            </a:r>
            <a:r>
              <a:rPr lang="en-US" sz="1200" b="0" dirty="0" err="1"/>
              <a:t>Blaauw</a:t>
            </a:r>
            <a:r>
              <a:rPr lang="en-US" sz="1200" b="0" dirty="0"/>
              <a:t>, </a:t>
            </a:r>
            <a:r>
              <a:rPr lang="en-US" sz="1200" b="0" dirty="0" err="1"/>
              <a:t>Gerrit</a:t>
            </a:r>
            <a:r>
              <a:rPr lang="en-US" sz="1200" b="0" dirty="0"/>
              <a:t> &amp; Brooks, Jr, Frederick. (2000). Architecture of the IBM System/360. IBM Journal of Research and Development. 44. 21-36. 10.1147/rd.82.0087. </a:t>
            </a:r>
            <a:endParaRPr lang="en-GB" sz="1200" b="0" dirty="0"/>
          </a:p>
        </p:txBody>
      </p:sp>
      <p:sp>
        <p:nvSpPr>
          <p:cNvPr id="6" name="TextBox 5"/>
          <p:cNvSpPr txBox="1"/>
          <p:nvPr/>
        </p:nvSpPr>
        <p:spPr>
          <a:xfrm>
            <a:off x="7678852" y="3886200"/>
            <a:ext cx="402674" cy="307777"/>
          </a:xfrm>
          <a:prstGeom prst="rect">
            <a:avLst/>
          </a:prstGeom>
          <a:noFill/>
        </p:spPr>
        <p:txBody>
          <a:bodyPr wrap="none" rtlCol="0">
            <a:spAutoFit/>
          </a:bodyPr>
          <a:lstStyle/>
          <a:p>
            <a:r>
              <a:rPr lang="en-US" sz="1400" b="0" dirty="0" smtClean="0"/>
              <a:t>(2)</a:t>
            </a:r>
            <a:endParaRPr lang="en-GB" b="0" dirty="0"/>
          </a:p>
        </p:txBody>
      </p:sp>
    </p:spTree>
    <p:extLst>
      <p:ext uri="{BB962C8B-B14F-4D97-AF65-F5344CB8AC3E}">
        <p14:creationId xmlns:p14="http://schemas.microsoft.com/office/powerpoint/2010/main" val="3602402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pic>
        <p:nvPicPr>
          <p:cNvPr id="7" name="Picture 6"/>
          <p:cNvPicPr>
            <a:picLocks noChangeAspect="1"/>
          </p:cNvPicPr>
          <p:nvPr/>
        </p:nvPicPr>
        <p:blipFill>
          <a:blip r:embed="rId3"/>
          <a:stretch>
            <a:fillRect/>
          </a:stretch>
        </p:blipFill>
        <p:spPr>
          <a:xfrm>
            <a:off x="304639" y="3352800"/>
            <a:ext cx="4495961" cy="2677886"/>
          </a:xfrm>
          <a:prstGeom prst="rect">
            <a:avLst/>
          </a:prstGeom>
        </p:spPr>
      </p:pic>
      <p:pic>
        <p:nvPicPr>
          <p:cNvPr id="8" name="Picture 7"/>
          <p:cNvPicPr>
            <a:picLocks noChangeAspect="1"/>
          </p:cNvPicPr>
          <p:nvPr/>
        </p:nvPicPr>
        <p:blipFill>
          <a:blip r:embed="rId4"/>
          <a:stretch>
            <a:fillRect/>
          </a:stretch>
        </p:blipFill>
        <p:spPr>
          <a:xfrm>
            <a:off x="4849201" y="3352800"/>
            <a:ext cx="3837600" cy="2677886"/>
          </a:xfrm>
          <a:prstGeom prst="rect">
            <a:avLst/>
          </a:prstGeom>
        </p:spPr>
      </p:pic>
      <p:sp>
        <p:nvSpPr>
          <p:cNvPr id="9" name="TextBox 8"/>
          <p:cNvSpPr txBox="1"/>
          <p:nvPr/>
        </p:nvSpPr>
        <p:spPr>
          <a:xfrm>
            <a:off x="1908175" y="6183087"/>
            <a:ext cx="1326004" cy="369332"/>
          </a:xfrm>
          <a:prstGeom prst="rect">
            <a:avLst/>
          </a:prstGeom>
          <a:noFill/>
        </p:spPr>
        <p:txBody>
          <a:bodyPr wrap="none" rtlCol="0">
            <a:spAutoFit/>
          </a:bodyPr>
          <a:lstStyle/>
          <a:p>
            <a:r>
              <a:rPr lang="en-GB" dirty="0" smtClean="0"/>
              <a:t>x64 - CISC</a:t>
            </a:r>
            <a:endParaRPr lang="en-GB" dirty="0"/>
          </a:p>
        </p:txBody>
      </p:sp>
      <p:sp>
        <p:nvSpPr>
          <p:cNvPr id="10" name="TextBox 9"/>
          <p:cNvSpPr txBox="1"/>
          <p:nvPr/>
        </p:nvSpPr>
        <p:spPr>
          <a:xfrm>
            <a:off x="6104999" y="6183087"/>
            <a:ext cx="1685077" cy="369332"/>
          </a:xfrm>
          <a:prstGeom prst="rect">
            <a:avLst/>
          </a:prstGeom>
          <a:noFill/>
        </p:spPr>
        <p:txBody>
          <a:bodyPr wrap="none" rtlCol="0">
            <a:spAutoFit/>
          </a:bodyPr>
          <a:lstStyle/>
          <a:p>
            <a:r>
              <a:rPr lang="en-GB" dirty="0" smtClean="0"/>
              <a:t>ArmV8 - RISC</a:t>
            </a:r>
            <a:endParaRPr lang="en-GB" dirty="0"/>
          </a:p>
        </p:txBody>
      </p:sp>
      <p:sp>
        <p:nvSpPr>
          <p:cNvPr id="12" name="TextBox 11"/>
          <p:cNvSpPr txBox="1"/>
          <p:nvPr/>
        </p:nvSpPr>
        <p:spPr>
          <a:xfrm>
            <a:off x="2057400" y="1417638"/>
            <a:ext cx="3166621" cy="1600438"/>
          </a:xfrm>
          <a:prstGeom prst="rect">
            <a:avLst/>
          </a:prstGeom>
          <a:noFill/>
        </p:spPr>
        <p:txBody>
          <a:bodyPr wrap="square" rtlCol="0">
            <a:spAutoFit/>
          </a:bodyPr>
          <a:lstStyle/>
          <a:p>
            <a:r>
              <a:rPr lang="en-GB" sz="1400" b="0" dirty="0" err="1"/>
              <a:t>int</a:t>
            </a:r>
            <a:r>
              <a:rPr lang="en-GB" sz="1400" b="0" dirty="0"/>
              <a:t> f(</a:t>
            </a:r>
            <a:r>
              <a:rPr lang="en-GB" sz="1400" b="0" dirty="0" err="1"/>
              <a:t>int</a:t>
            </a:r>
            <a:r>
              <a:rPr lang="en-GB" sz="1400" b="0" dirty="0"/>
              <a:t> p)</a:t>
            </a:r>
          </a:p>
          <a:p>
            <a:r>
              <a:rPr lang="en-GB" sz="1400" b="0" dirty="0"/>
              <a:t>{</a:t>
            </a:r>
          </a:p>
          <a:p>
            <a:r>
              <a:rPr lang="en-GB" sz="1400" b="0" dirty="0"/>
              <a:t>   if (p&gt;1)</a:t>
            </a:r>
          </a:p>
          <a:p>
            <a:r>
              <a:rPr lang="en-GB" sz="1400" b="0" dirty="0"/>
              <a:t>      return p*f(p-1);</a:t>
            </a:r>
          </a:p>
          <a:p>
            <a:endParaRPr lang="en-GB" sz="1400" b="0" dirty="0"/>
          </a:p>
          <a:p>
            <a:r>
              <a:rPr lang="en-GB" sz="1400" b="0" dirty="0"/>
              <a:t>   return 1;</a:t>
            </a:r>
          </a:p>
          <a:p>
            <a:r>
              <a:rPr lang="en-GB" sz="1400" b="0" dirty="0"/>
              <a:t>}</a:t>
            </a:r>
          </a:p>
        </p:txBody>
      </p:sp>
      <p:sp>
        <p:nvSpPr>
          <p:cNvPr id="13" name="TextBox 12"/>
          <p:cNvSpPr txBox="1"/>
          <p:nvPr/>
        </p:nvSpPr>
        <p:spPr>
          <a:xfrm>
            <a:off x="5126611" y="1417638"/>
            <a:ext cx="3657600" cy="1169551"/>
          </a:xfrm>
          <a:prstGeom prst="rect">
            <a:avLst/>
          </a:prstGeom>
          <a:noFill/>
        </p:spPr>
        <p:txBody>
          <a:bodyPr wrap="square" rtlCol="0">
            <a:spAutoFit/>
          </a:bodyPr>
          <a:lstStyle/>
          <a:p>
            <a:pPr algn="r"/>
            <a:r>
              <a:rPr lang="en-GB" sz="1400" b="0" dirty="0" smtClean="0"/>
              <a:t>Identical semantics mapped different Instruction Set Architectures (ISA)</a:t>
            </a:r>
          </a:p>
          <a:p>
            <a:pPr algn="r"/>
            <a:endParaRPr lang="en-GB" sz="1400" b="0" dirty="0"/>
          </a:p>
          <a:p>
            <a:pPr algn="r"/>
            <a:r>
              <a:rPr lang="en-GB" sz="1400" b="0" dirty="0" smtClean="0"/>
              <a:t>Translation requires sound knowledge on the target ISA</a:t>
            </a:r>
            <a:endParaRPr lang="en-GB" sz="1400" b="0" dirty="0"/>
          </a:p>
        </p:txBody>
      </p:sp>
    </p:spTree>
    <p:extLst>
      <p:ext uri="{BB962C8B-B14F-4D97-AF65-F5344CB8AC3E}">
        <p14:creationId xmlns:p14="http://schemas.microsoft.com/office/powerpoint/2010/main" val="3179365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sp>
        <p:nvSpPr>
          <p:cNvPr id="9" name="TextBox 8"/>
          <p:cNvSpPr txBox="1"/>
          <p:nvPr/>
        </p:nvSpPr>
        <p:spPr>
          <a:xfrm>
            <a:off x="3628985" y="6100471"/>
            <a:ext cx="2856296" cy="369332"/>
          </a:xfrm>
          <a:prstGeom prst="rect">
            <a:avLst/>
          </a:prstGeom>
          <a:noFill/>
        </p:spPr>
        <p:txBody>
          <a:bodyPr wrap="none" rtlCol="0">
            <a:spAutoFit/>
          </a:bodyPr>
          <a:lstStyle/>
          <a:p>
            <a:pPr algn="ctr"/>
            <a:r>
              <a:rPr lang="en-GB" dirty="0" smtClean="0"/>
              <a:t>A sample stack machine</a:t>
            </a:r>
            <a:endParaRPr lang="en-GB" dirty="0"/>
          </a:p>
        </p:txBody>
      </p:sp>
      <p:sp>
        <p:nvSpPr>
          <p:cNvPr id="12" name="TextBox 11"/>
          <p:cNvSpPr txBox="1"/>
          <p:nvPr/>
        </p:nvSpPr>
        <p:spPr>
          <a:xfrm>
            <a:off x="2057400" y="1417638"/>
            <a:ext cx="3166621" cy="1600438"/>
          </a:xfrm>
          <a:prstGeom prst="rect">
            <a:avLst/>
          </a:prstGeom>
          <a:noFill/>
        </p:spPr>
        <p:txBody>
          <a:bodyPr wrap="square" rtlCol="0">
            <a:spAutoFit/>
          </a:bodyPr>
          <a:lstStyle/>
          <a:p>
            <a:r>
              <a:rPr lang="en-GB" sz="1400" b="0" dirty="0" err="1"/>
              <a:t>int</a:t>
            </a:r>
            <a:r>
              <a:rPr lang="en-GB" sz="1400" b="0" dirty="0"/>
              <a:t> f(</a:t>
            </a:r>
            <a:r>
              <a:rPr lang="en-GB" sz="1400" b="0" dirty="0" err="1"/>
              <a:t>int</a:t>
            </a:r>
            <a:r>
              <a:rPr lang="en-GB" sz="1400" b="0" dirty="0"/>
              <a:t> p)</a:t>
            </a:r>
          </a:p>
          <a:p>
            <a:r>
              <a:rPr lang="en-GB" sz="1400" b="0" dirty="0"/>
              <a:t>{</a:t>
            </a:r>
          </a:p>
          <a:p>
            <a:r>
              <a:rPr lang="en-GB" sz="1400" b="0" dirty="0"/>
              <a:t>   if (p&gt;1)</a:t>
            </a:r>
          </a:p>
          <a:p>
            <a:r>
              <a:rPr lang="en-GB" sz="1400" b="0" dirty="0"/>
              <a:t>      return p*f(p-1);</a:t>
            </a:r>
          </a:p>
          <a:p>
            <a:endParaRPr lang="en-GB" sz="1400" b="0" dirty="0"/>
          </a:p>
          <a:p>
            <a:r>
              <a:rPr lang="en-GB" sz="1400" b="0" dirty="0"/>
              <a:t>   return 1;</a:t>
            </a:r>
          </a:p>
          <a:p>
            <a:r>
              <a:rPr lang="en-GB" sz="1400" b="0" dirty="0"/>
              <a:t>}</a:t>
            </a:r>
          </a:p>
        </p:txBody>
      </p:sp>
      <p:sp>
        <p:nvSpPr>
          <p:cNvPr id="13" name="TextBox 12"/>
          <p:cNvSpPr txBox="1"/>
          <p:nvPr/>
        </p:nvSpPr>
        <p:spPr>
          <a:xfrm>
            <a:off x="5126611" y="1417638"/>
            <a:ext cx="3657600" cy="1384995"/>
          </a:xfrm>
          <a:prstGeom prst="rect">
            <a:avLst/>
          </a:prstGeom>
          <a:noFill/>
        </p:spPr>
        <p:txBody>
          <a:bodyPr wrap="square" rtlCol="0">
            <a:spAutoFit/>
          </a:bodyPr>
          <a:lstStyle/>
          <a:p>
            <a:pPr algn="r"/>
            <a:r>
              <a:rPr lang="en-GB" sz="1400" b="0" dirty="0" smtClean="0"/>
              <a:t>Identical semantics mapped different Instruction Set Architectures (ISA)</a:t>
            </a:r>
          </a:p>
          <a:p>
            <a:pPr algn="r"/>
            <a:endParaRPr lang="en-GB" sz="1400" b="0" dirty="0"/>
          </a:p>
          <a:p>
            <a:pPr algn="r"/>
            <a:r>
              <a:rPr lang="en-GB" sz="1400" b="0" dirty="0" smtClean="0"/>
              <a:t>ISA can also be defined at software level that may be interpreted or translated further targeting another lower level ISA.</a:t>
            </a:r>
            <a:endParaRPr lang="en-GB" sz="1400" b="0" dirty="0"/>
          </a:p>
        </p:txBody>
      </p:sp>
      <p:pic>
        <p:nvPicPr>
          <p:cNvPr id="3" name="Picture 2"/>
          <p:cNvPicPr>
            <a:picLocks noChangeAspect="1"/>
          </p:cNvPicPr>
          <p:nvPr/>
        </p:nvPicPr>
        <p:blipFill>
          <a:blip r:embed="rId3"/>
          <a:stretch>
            <a:fillRect/>
          </a:stretch>
        </p:blipFill>
        <p:spPr>
          <a:xfrm>
            <a:off x="2895600" y="2962374"/>
            <a:ext cx="4187665" cy="3075317"/>
          </a:xfrm>
          <a:prstGeom prst="rect">
            <a:avLst/>
          </a:prstGeom>
        </p:spPr>
      </p:pic>
    </p:spTree>
    <p:extLst>
      <p:ext uri="{BB962C8B-B14F-4D97-AF65-F5344CB8AC3E}">
        <p14:creationId xmlns:p14="http://schemas.microsoft.com/office/powerpoint/2010/main" val="3027716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Interoperability over ABI</a:t>
            </a:r>
            <a:br>
              <a:rPr lang="en-GB" sz="4000" b="1" dirty="0" smtClean="0">
                <a:solidFill>
                  <a:srgbClr val="3ECF29"/>
                </a:solidFill>
              </a:rPr>
            </a:br>
            <a:r>
              <a:rPr lang="en-GB" sz="2000" b="1" dirty="0" smtClean="0">
                <a:solidFill>
                  <a:srgbClr val="3ECF29"/>
                </a:solidFill>
              </a:rPr>
              <a:t>The Application Binary Interface</a:t>
            </a:r>
            <a:endParaRPr lang="en-GB" sz="4000" b="1" dirty="0">
              <a:solidFill>
                <a:srgbClr val="3ECF29"/>
              </a:solidFill>
            </a:endParaRPr>
          </a:p>
        </p:txBody>
      </p:sp>
      <p:sp>
        <p:nvSpPr>
          <p:cNvPr id="3" name="TextBox 2"/>
          <p:cNvSpPr txBox="1"/>
          <p:nvPr/>
        </p:nvSpPr>
        <p:spPr>
          <a:xfrm>
            <a:off x="2286000" y="2286000"/>
            <a:ext cx="5334000" cy="3200876"/>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r>
              <a:rPr lang="en-GB" dirty="0" smtClean="0"/>
              <a:t>Use of Register File</a:t>
            </a:r>
            <a:endParaRPr lang="en-GB" dirty="0"/>
          </a:p>
          <a:p>
            <a:r>
              <a:rPr lang="en-GB" dirty="0" smtClean="0"/>
              <a:t>Shape of Activation Records</a:t>
            </a:r>
          </a:p>
          <a:p>
            <a:r>
              <a:rPr lang="en-GB" dirty="0" smtClean="0"/>
              <a:t>Implementation of Specific Calling Conventions</a:t>
            </a:r>
            <a:endParaRPr lang="en-GB" dirty="0"/>
          </a:p>
          <a:p>
            <a:endParaRPr lang="en-GB" dirty="0" smtClean="0"/>
          </a:p>
          <a:p>
            <a:endParaRPr lang="en-GB" dirty="0" smtClean="0"/>
          </a:p>
          <a:p>
            <a:r>
              <a:rPr lang="en-GB" dirty="0" smtClean="0"/>
              <a:t>Memory Organization (Stack, )</a:t>
            </a:r>
            <a:endParaRPr lang="en-GB" dirty="0"/>
          </a:p>
          <a:p>
            <a:r>
              <a:rPr lang="en-GB" dirty="0" smtClean="0"/>
              <a:t>Roles </a:t>
            </a:r>
            <a:r>
              <a:rPr lang="en-GB" dirty="0"/>
              <a:t>specific to the Registers</a:t>
            </a:r>
          </a:p>
          <a:p>
            <a:r>
              <a:rPr lang="en-GB" dirty="0"/>
              <a:t>Registers to Scratch</a:t>
            </a:r>
          </a:p>
          <a:p>
            <a:r>
              <a:rPr lang="en-GB" dirty="0"/>
              <a:t>Registers to Preserve</a:t>
            </a:r>
          </a:p>
        </p:txBody>
      </p:sp>
    </p:spTree>
    <p:extLst>
      <p:ext uri="{BB962C8B-B14F-4D97-AF65-F5344CB8AC3E}">
        <p14:creationId xmlns:p14="http://schemas.microsoft.com/office/powerpoint/2010/main" val="3126283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sp>
        <p:nvSpPr>
          <p:cNvPr id="12" name="TextBox 11"/>
          <p:cNvSpPr txBox="1"/>
          <p:nvPr/>
        </p:nvSpPr>
        <p:spPr>
          <a:xfrm>
            <a:off x="2057400" y="1417638"/>
            <a:ext cx="3166621" cy="1600438"/>
          </a:xfrm>
          <a:prstGeom prst="rect">
            <a:avLst/>
          </a:prstGeom>
          <a:noFill/>
        </p:spPr>
        <p:txBody>
          <a:bodyPr wrap="square" rtlCol="0">
            <a:spAutoFit/>
          </a:bodyPr>
          <a:lstStyle/>
          <a:p>
            <a:r>
              <a:rPr lang="en-GB" sz="1400" b="0" dirty="0" err="1"/>
              <a:t>int</a:t>
            </a:r>
            <a:r>
              <a:rPr lang="en-GB" sz="1400" b="0" dirty="0"/>
              <a:t> f(</a:t>
            </a:r>
            <a:r>
              <a:rPr lang="en-GB" sz="1400" b="0" dirty="0" err="1"/>
              <a:t>int</a:t>
            </a:r>
            <a:r>
              <a:rPr lang="en-GB" sz="1400" b="0" dirty="0"/>
              <a:t> p)</a:t>
            </a:r>
          </a:p>
          <a:p>
            <a:r>
              <a:rPr lang="en-GB" sz="1400" b="0" dirty="0"/>
              <a:t>{</a:t>
            </a:r>
          </a:p>
          <a:p>
            <a:r>
              <a:rPr lang="en-GB" sz="1400" b="0" dirty="0"/>
              <a:t>   if (p&gt;1)</a:t>
            </a:r>
          </a:p>
          <a:p>
            <a:r>
              <a:rPr lang="en-GB" sz="1400" b="0" dirty="0"/>
              <a:t>      return p*f(p-1);</a:t>
            </a:r>
          </a:p>
          <a:p>
            <a:endParaRPr lang="en-GB" sz="1400" b="0" dirty="0"/>
          </a:p>
          <a:p>
            <a:r>
              <a:rPr lang="en-GB" sz="1400" b="0" dirty="0"/>
              <a:t>   return 1;</a:t>
            </a:r>
          </a:p>
          <a:p>
            <a:r>
              <a:rPr lang="en-GB" sz="1400" b="0" dirty="0"/>
              <a:t>}</a:t>
            </a:r>
          </a:p>
        </p:txBody>
      </p:sp>
      <p:sp>
        <p:nvSpPr>
          <p:cNvPr id="13" name="TextBox 12"/>
          <p:cNvSpPr txBox="1"/>
          <p:nvPr/>
        </p:nvSpPr>
        <p:spPr>
          <a:xfrm>
            <a:off x="5126611" y="1417638"/>
            <a:ext cx="3657600" cy="1169551"/>
          </a:xfrm>
          <a:prstGeom prst="rect">
            <a:avLst/>
          </a:prstGeom>
          <a:noFill/>
        </p:spPr>
        <p:txBody>
          <a:bodyPr wrap="square" rtlCol="0">
            <a:spAutoFit/>
          </a:bodyPr>
          <a:lstStyle/>
          <a:p>
            <a:pPr algn="r"/>
            <a:r>
              <a:rPr lang="en-GB" sz="1400" b="0" dirty="0" smtClean="0"/>
              <a:t>Identical semantics mapped different Instruction Set Architectures (ISA)</a:t>
            </a:r>
          </a:p>
          <a:p>
            <a:pPr algn="r"/>
            <a:endParaRPr lang="en-GB" sz="1400" b="0" dirty="0" smtClean="0"/>
          </a:p>
          <a:p>
            <a:pPr algn="r"/>
            <a:r>
              <a:rPr lang="en-GB" sz="1400" b="0" dirty="0" smtClean="0"/>
              <a:t>Application Binary Interface (ABI) as OS dependent architectural manifestation.</a:t>
            </a:r>
            <a:endParaRPr lang="en-GB" sz="1400" b="0" dirty="0"/>
          </a:p>
        </p:txBody>
      </p:sp>
      <p:pic>
        <p:nvPicPr>
          <p:cNvPr id="7" name="Picture 6"/>
          <p:cNvPicPr>
            <a:picLocks noChangeAspect="1"/>
          </p:cNvPicPr>
          <p:nvPr/>
        </p:nvPicPr>
        <p:blipFill>
          <a:blip r:embed="rId3"/>
          <a:stretch>
            <a:fillRect/>
          </a:stretch>
        </p:blipFill>
        <p:spPr>
          <a:xfrm>
            <a:off x="304800" y="3139010"/>
            <a:ext cx="4495961" cy="2677886"/>
          </a:xfrm>
          <a:prstGeom prst="rect">
            <a:avLst/>
          </a:prstGeom>
        </p:spPr>
      </p:pic>
      <p:pic>
        <p:nvPicPr>
          <p:cNvPr id="4" name="Picture 3"/>
          <p:cNvPicPr>
            <a:picLocks noChangeAspect="1"/>
          </p:cNvPicPr>
          <p:nvPr/>
        </p:nvPicPr>
        <p:blipFill>
          <a:blip r:embed="rId4"/>
          <a:stretch>
            <a:fillRect/>
          </a:stretch>
        </p:blipFill>
        <p:spPr>
          <a:xfrm>
            <a:off x="5060736" y="3139010"/>
            <a:ext cx="3798631" cy="2677886"/>
          </a:xfrm>
          <a:prstGeom prst="rect">
            <a:avLst/>
          </a:prstGeom>
        </p:spPr>
      </p:pic>
      <p:sp>
        <p:nvSpPr>
          <p:cNvPr id="10" name="TextBox 9"/>
          <p:cNvSpPr txBox="1"/>
          <p:nvPr/>
        </p:nvSpPr>
        <p:spPr>
          <a:xfrm>
            <a:off x="1407787" y="5905173"/>
            <a:ext cx="2289986" cy="369332"/>
          </a:xfrm>
          <a:prstGeom prst="rect">
            <a:avLst/>
          </a:prstGeom>
          <a:noFill/>
        </p:spPr>
        <p:txBody>
          <a:bodyPr wrap="none" rtlCol="0">
            <a:spAutoFit/>
          </a:bodyPr>
          <a:lstStyle/>
          <a:p>
            <a:r>
              <a:rPr lang="en-GB" dirty="0" smtClean="0"/>
              <a:t>x64 – Windows ABI</a:t>
            </a:r>
            <a:endParaRPr lang="en-GB" dirty="0"/>
          </a:p>
        </p:txBody>
      </p:sp>
      <p:sp>
        <p:nvSpPr>
          <p:cNvPr id="11" name="TextBox 10"/>
          <p:cNvSpPr txBox="1"/>
          <p:nvPr/>
        </p:nvSpPr>
        <p:spPr>
          <a:xfrm>
            <a:off x="6008164" y="5905173"/>
            <a:ext cx="1894493" cy="369332"/>
          </a:xfrm>
          <a:prstGeom prst="rect">
            <a:avLst/>
          </a:prstGeom>
          <a:noFill/>
        </p:spPr>
        <p:txBody>
          <a:bodyPr wrap="none" rtlCol="0">
            <a:spAutoFit/>
          </a:bodyPr>
          <a:lstStyle/>
          <a:p>
            <a:r>
              <a:rPr lang="en-GB" dirty="0" smtClean="0"/>
              <a:t>x64 – Linux ABI</a:t>
            </a:r>
            <a:endParaRPr lang="en-GB" dirty="0"/>
          </a:p>
        </p:txBody>
      </p:sp>
      <p:sp>
        <p:nvSpPr>
          <p:cNvPr id="5" name="TextBox 4"/>
          <p:cNvSpPr txBox="1"/>
          <p:nvPr/>
        </p:nvSpPr>
        <p:spPr>
          <a:xfrm>
            <a:off x="247002" y="6274505"/>
            <a:ext cx="4495961" cy="461665"/>
          </a:xfrm>
          <a:prstGeom prst="rect">
            <a:avLst/>
          </a:prstGeom>
          <a:noFill/>
        </p:spPr>
        <p:txBody>
          <a:bodyPr wrap="square" rtlCol="0">
            <a:spAutoFit/>
          </a:bodyPr>
          <a:lstStyle/>
          <a:p>
            <a:r>
              <a:rPr lang="en-US" sz="1200" u="sng" dirty="0">
                <a:hlinkClick r:id="rId5"/>
              </a:rPr>
              <a:t>https://</a:t>
            </a:r>
            <a:r>
              <a:rPr lang="en-US" sz="1200" u="sng" dirty="0" smtClean="0">
                <a:hlinkClick r:id="rId5"/>
              </a:rPr>
              <a:t>learn.microsoft.com/en-us/cpp/build/x64-calling-convention?view=msvc-170</a:t>
            </a:r>
            <a:endParaRPr lang="en-GB" sz="1200" dirty="0"/>
          </a:p>
        </p:txBody>
      </p:sp>
      <p:sp>
        <p:nvSpPr>
          <p:cNvPr id="6" name="TextBox 5"/>
          <p:cNvSpPr txBox="1"/>
          <p:nvPr/>
        </p:nvSpPr>
        <p:spPr>
          <a:xfrm>
            <a:off x="5060736" y="6211669"/>
            <a:ext cx="3798631" cy="646331"/>
          </a:xfrm>
          <a:prstGeom prst="rect">
            <a:avLst/>
          </a:prstGeom>
          <a:noFill/>
        </p:spPr>
        <p:txBody>
          <a:bodyPr wrap="square" rtlCol="0">
            <a:spAutoFit/>
          </a:bodyPr>
          <a:lstStyle/>
          <a:p>
            <a:r>
              <a:rPr lang="en-US" sz="1200" u="sng" dirty="0">
                <a:hlinkClick r:id="rId6"/>
              </a:rPr>
              <a:t>https://www.ired.team/miscellaneous-reversing-forensics/windows-kernel-internals/linux-x64-calling-convention-stack-frame</a:t>
            </a:r>
            <a:r>
              <a:rPr lang="en-US" sz="1200" dirty="0"/>
              <a:t> </a:t>
            </a:r>
            <a:endParaRPr lang="en-GB" sz="1200" dirty="0"/>
          </a:p>
        </p:txBody>
      </p:sp>
    </p:spTree>
    <p:extLst>
      <p:ext uri="{BB962C8B-B14F-4D97-AF65-F5344CB8AC3E}">
        <p14:creationId xmlns:p14="http://schemas.microsoft.com/office/powerpoint/2010/main" val="3819810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895600"/>
            <a:ext cx="6319326" cy="3222171"/>
          </a:xfrm>
          <a:prstGeom prst="rect">
            <a:avLst/>
          </a:prstGeom>
          <a:noFill/>
          <a:ln>
            <a:noFill/>
          </a:ln>
        </p:spPr>
      </p:pic>
      <p:pic>
        <p:nvPicPr>
          <p:cNvPr id="9" name="Picture 8"/>
          <p:cNvPicPr>
            <a:picLocks noChangeAspect="1"/>
          </p:cNvPicPr>
          <p:nvPr/>
        </p:nvPicPr>
        <p:blipFill>
          <a:blip r:embed="rId4"/>
          <a:stretch>
            <a:fillRect/>
          </a:stretch>
        </p:blipFill>
        <p:spPr>
          <a:xfrm>
            <a:off x="5791200" y="1295401"/>
            <a:ext cx="2768306" cy="1407338"/>
          </a:xfrm>
          <a:prstGeom prst="rect">
            <a:avLst/>
          </a:prstGeom>
        </p:spPr>
      </p:pic>
      <p:sp>
        <p:nvSpPr>
          <p:cNvPr id="10" name="TextBox 9"/>
          <p:cNvSpPr txBox="1"/>
          <p:nvPr/>
        </p:nvSpPr>
        <p:spPr>
          <a:xfrm>
            <a:off x="2121358" y="6310632"/>
            <a:ext cx="5892960" cy="276999"/>
          </a:xfrm>
          <a:prstGeom prst="rect">
            <a:avLst/>
          </a:prstGeom>
          <a:noFill/>
        </p:spPr>
        <p:txBody>
          <a:bodyPr wrap="none" rtlCol="0">
            <a:spAutoFit/>
          </a:bodyPr>
          <a:lstStyle/>
          <a:p>
            <a:r>
              <a:rPr lang="tr-TR" sz="1200" u="sng" dirty="0">
                <a:hlinkClick r:id="rId5"/>
              </a:rPr>
              <a:t>https://db.in.tum.de/teaching/ws2223/codegen/CodegenForGPUs.pdf?lang=en</a:t>
            </a:r>
            <a:endParaRPr lang="en-GB" sz="1200" dirty="0"/>
          </a:p>
        </p:txBody>
      </p:sp>
    </p:spTree>
    <p:extLst>
      <p:ext uri="{BB962C8B-B14F-4D97-AF65-F5344CB8AC3E}">
        <p14:creationId xmlns:p14="http://schemas.microsoft.com/office/powerpoint/2010/main" val="2054010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pic>
        <p:nvPicPr>
          <p:cNvPr id="14" name="Picture 13"/>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0" y="2632710"/>
            <a:ext cx="7367853" cy="3158490"/>
          </a:xfrm>
          <a:prstGeom prst="rect">
            <a:avLst/>
          </a:prstGeom>
          <a:noFill/>
          <a:ln>
            <a:noFill/>
          </a:ln>
        </p:spPr>
      </p:pic>
      <p:sp>
        <p:nvSpPr>
          <p:cNvPr id="3" name="TextBox 2"/>
          <p:cNvSpPr txBox="1"/>
          <p:nvPr/>
        </p:nvSpPr>
        <p:spPr>
          <a:xfrm>
            <a:off x="5297487" y="1686580"/>
            <a:ext cx="3389313" cy="523220"/>
          </a:xfrm>
          <a:prstGeom prst="rect">
            <a:avLst/>
          </a:prstGeom>
          <a:noFill/>
        </p:spPr>
        <p:txBody>
          <a:bodyPr wrap="square" rtlCol="0">
            <a:spAutoFit/>
          </a:bodyPr>
          <a:lstStyle/>
          <a:p>
            <a:pPr algn="r"/>
            <a:r>
              <a:rPr lang="en-GB" sz="1400" b="0" dirty="0" smtClean="0"/>
              <a:t>Application specific architectures have deep impact</a:t>
            </a:r>
            <a:endParaRPr lang="en-GB" sz="1400" b="0" dirty="0"/>
          </a:p>
        </p:txBody>
      </p:sp>
    </p:spTree>
    <p:extLst>
      <p:ext uri="{BB962C8B-B14F-4D97-AF65-F5344CB8AC3E}">
        <p14:creationId xmlns:p14="http://schemas.microsoft.com/office/powerpoint/2010/main" val="3723237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8876</TotalTime>
  <Words>2185</Words>
  <Application>Microsoft Office PowerPoint</Application>
  <PresentationFormat>On-screen Show (4:3)</PresentationFormat>
  <Paragraphs>180</Paragraphs>
  <Slides>19</Slides>
  <Notes>19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19</vt:i4>
      </vt:variant>
    </vt:vector>
  </HeadingPairs>
  <TitlesOfParts>
    <vt:vector size="23" baseType="lpstr">
      <vt:lpstr>Arial</vt:lpstr>
      <vt:lpstr>Century Gothic</vt:lpstr>
      <vt:lpstr>template</vt:lpstr>
      <vt:lpstr>Custom Design</vt:lpstr>
      <vt:lpstr>Back End</vt:lpstr>
      <vt:lpstr>Definition</vt:lpstr>
      <vt:lpstr>Architecture</vt:lpstr>
      <vt:lpstr>Architecture</vt:lpstr>
      <vt:lpstr>Architecture</vt:lpstr>
      <vt:lpstr>Interoperability over ABI The Application Binary Interface</vt:lpstr>
      <vt:lpstr>Architecture</vt:lpstr>
      <vt:lpstr>Architecture</vt:lpstr>
      <vt:lpstr>Architecture</vt:lpstr>
      <vt:lpstr>Code Generation Mapping IC to Machine Code</vt:lpstr>
      <vt:lpstr>Code Generation Instruction Selection</vt:lpstr>
      <vt:lpstr>Code Generation Instruction Scheduling</vt:lpstr>
      <vt:lpstr>Code Generation Register Allocation</vt:lpstr>
      <vt:lpstr>Code Generation Control Flow Graph</vt:lpstr>
      <vt:lpstr>Code Generation Register Interference Graph (RIG)</vt:lpstr>
      <vt:lpstr>Code Generation Register Coloring</vt:lpstr>
      <vt:lpstr>Code Generation Register Coloring</vt:lpstr>
      <vt:lpstr>Code Generation Register Coloring</vt:lpstr>
      <vt:lpstr>Data Flow Analysis Dependence Graphs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Lexical Analysis</dc:title>
  <dc:creator>Microsoft account</dc:creator>
  <cp:lastModifiedBy>Erkan İNAN</cp:lastModifiedBy>
  <cp:revision>362</cp:revision>
  <cp:lastPrinted>2024-03-21T19:07:25Z</cp:lastPrinted>
  <dcterms:created xsi:type="dcterms:W3CDTF">2024-02-18T08:29:48Z</dcterms:created>
  <dcterms:modified xsi:type="dcterms:W3CDTF">2024-06-02T17:38:27Z</dcterms:modified>
</cp:coreProperties>
</file>