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7"/>
  </p:notesMasterIdLst>
  <p:handoutMasterIdLst>
    <p:handoutMasterId r:id="rId18"/>
  </p:handoutMasterIdLst>
  <p:sldIdLst>
    <p:sldId id="256" r:id="rId3"/>
    <p:sldId id="259" r:id="rId4"/>
    <p:sldId id="331" r:id="rId5"/>
    <p:sldId id="333" r:id="rId6"/>
    <p:sldId id="287" r:id="rId7"/>
    <p:sldId id="341" r:id="rId8"/>
    <p:sldId id="332" r:id="rId9"/>
    <p:sldId id="334" r:id="rId10"/>
    <p:sldId id="335" r:id="rId11"/>
    <p:sldId id="336" r:id="rId12"/>
    <p:sldId id="337" r:id="rId13"/>
    <p:sldId id="339" r:id="rId14"/>
    <p:sldId id="340" r:id="rId15"/>
    <p:sldId id="343" r:id="rId16"/>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330" autoAdjust="0"/>
  </p:normalViewPr>
  <p:slideViewPr>
    <p:cSldViewPr>
      <p:cViewPr varScale="1">
        <p:scale>
          <a:sx n="90" d="100"/>
          <a:sy n="90" d="100"/>
        </p:scale>
        <p:origin x="219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type system is complete and consistent set of rules that define the</a:t>
            </a:r>
            <a:r>
              <a:rPr lang="en-US" sz="1200" kern="1200" baseline="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types</a:t>
            </a:r>
            <a:r>
              <a:rPr lang="en-US" sz="1200" kern="1200" baseline="0" dirty="0" smtClean="0">
                <a:solidFill>
                  <a:schemeClr val="tx1"/>
                </a:solidFill>
                <a:effectLst/>
                <a:latin typeface="Arial" panose="020B0604020202020204" pitchFamily="34" charset="0"/>
                <a:ea typeface="+mn-ea"/>
                <a:cs typeface="+mn-cs"/>
              </a:rPr>
              <a:t> available for computation. Typically, these rules address the issues related to type availability, type interactions, type specific limitations, type equivalence, and similar. A type is distinct set of properties that describe the domains of values. Computation requires values having certain properties to operate 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14954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 is eventually expressed in terms of data types supported by underlying computing architecture.</a:t>
            </a:r>
            <a:r>
              <a:rPr lang="en-US" baseline="0" dirty="0" smtClean="0"/>
              <a:t> This requires robust transformation of values that belong to the language defined domain into some composition of underlying type which the architecture operate on. Sometimes, this transformation can be as simple as mapping the language type to the architecture defined type. Sometimes, it can be very complex, requiring critical software components at primitive levels. The transformations performed by the language processor must ensure correct computation as defined by the language specification.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134542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211789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properties of the type system define the way of representing it</a:t>
            </a:r>
            <a:r>
              <a:rPr lang="en-US" sz="1200" kern="1200" baseline="0" dirty="0" smtClean="0">
                <a:solidFill>
                  <a:schemeClr val="tx1"/>
                </a:solidFill>
                <a:effectLst/>
                <a:latin typeface="Arial" panose="020B0604020202020204" pitchFamily="34" charset="0"/>
                <a:ea typeface="+mn-ea"/>
                <a:cs typeface="+mn-cs"/>
              </a:rPr>
              <a:t> for language processing purposes. It has a deep effect on language processor implementation.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104024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396499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Semantic analysis is</a:t>
            </a:r>
            <a:r>
              <a:rPr lang="en-US" sz="1200" kern="1200" baseline="0" dirty="0" smtClean="0">
                <a:solidFill>
                  <a:schemeClr val="tx1"/>
                </a:solidFill>
                <a:effectLst/>
                <a:latin typeface="Arial" panose="020B0604020202020204" pitchFamily="34" charset="0"/>
                <a:ea typeface="+mn-ea"/>
                <a:cs typeface="+mn-cs"/>
              </a:rPr>
              <a:t> sensitive to the rules of the language that transcends the syntactical constraints. Typically, semantic analysis is performed over syntactically validated input. The formal elements found in the syntactical representation are the findings that will be used for semantic checks. In some contexts, the results of the semantic analysis can be the final step for some language processing problems. For most of the applications, it is the “meaning represented” for further processing such as optimization, interpretations, code generation, and similar.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Thinking of our experiences with the programming languages which we are accustomed to, event without consulting to the programming language definitions we can safely state that syntactic compliance is necessary to validate a program but not enough. Validity of a given program is governed by the rules that transcends the grammatical constraints. Can you give examples of context dependent properties of a programming language that you know?</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257633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Attribute </a:t>
            </a:r>
            <a:r>
              <a:rPr lang="en-US" sz="1200" kern="1200" smtClean="0">
                <a:solidFill>
                  <a:schemeClr val="tx1"/>
                </a:solidFill>
                <a:effectLst/>
                <a:latin typeface="Arial" panose="020B0604020202020204" pitchFamily="34" charset="0"/>
                <a:ea typeface="+mn-ea"/>
                <a:cs typeface="+mn-cs"/>
              </a:rPr>
              <a:t>grammars provide </a:t>
            </a:r>
            <a:r>
              <a:rPr lang="en-US" sz="1200" kern="1200" dirty="0" smtClean="0">
                <a:solidFill>
                  <a:schemeClr val="tx1"/>
                </a:solidFill>
                <a:effectLst/>
                <a:latin typeface="Arial" panose="020B0604020202020204" pitchFamily="34" charset="0"/>
                <a:ea typeface="+mn-ea"/>
                <a:cs typeface="+mn-cs"/>
              </a:rPr>
              <a:t>with initial</a:t>
            </a:r>
            <a:r>
              <a:rPr lang="en-US" sz="1200" kern="1200" baseline="0" dirty="0" smtClean="0">
                <a:solidFill>
                  <a:schemeClr val="tx1"/>
                </a:solidFill>
                <a:effectLst/>
                <a:latin typeface="Arial" panose="020B0604020202020204" pitchFamily="34" charset="0"/>
                <a:ea typeface="+mn-ea"/>
                <a:cs typeface="+mn-cs"/>
              </a:rPr>
              <a:t> collection of the semantics as a function of parsing. An attribute is a piece information associated with a parse tree node. </a:t>
            </a:r>
            <a:r>
              <a:rPr lang="en-US" sz="1200" kern="1200" dirty="0" smtClean="0">
                <a:solidFill>
                  <a:schemeClr val="tx1"/>
                </a:solidFill>
                <a:effectLst/>
                <a:latin typeface="Arial" panose="020B0604020202020204" pitchFamily="34" charset="0"/>
                <a:ea typeface="+mn-ea"/>
                <a:cs typeface="+mn-cs"/>
              </a:rPr>
              <a:t>The parsing strategy defines the way of collecting semantics. In a parsing strategy that builds the tree in</a:t>
            </a:r>
            <a:r>
              <a:rPr lang="en-US" sz="1200" kern="1200" baseline="0" dirty="0" smtClean="0">
                <a:solidFill>
                  <a:schemeClr val="tx1"/>
                </a:solidFill>
                <a:effectLst/>
                <a:latin typeface="Arial" panose="020B0604020202020204" pitchFamily="34" charset="0"/>
                <a:ea typeface="+mn-ea"/>
                <a:cs typeface="+mn-cs"/>
              </a:rPr>
              <a:t> bottom-up fashion, attributes are “synthesized”, collected from the nodes beneath. </a:t>
            </a:r>
            <a:r>
              <a:rPr lang="en-US" sz="1200" kern="1200" dirty="0" smtClean="0">
                <a:solidFill>
                  <a:schemeClr val="tx1"/>
                </a:solidFill>
                <a:effectLst/>
                <a:latin typeface="Arial" panose="020B0604020202020204" pitchFamily="34" charset="0"/>
                <a:ea typeface="+mn-ea"/>
                <a:cs typeface="+mn-cs"/>
              </a:rPr>
              <a:t>In a parsing method</a:t>
            </a:r>
            <a:r>
              <a:rPr lang="en-US" sz="1200" kern="1200" baseline="0" dirty="0" smtClean="0">
                <a:solidFill>
                  <a:schemeClr val="tx1"/>
                </a:solidFill>
                <a:effectLst/>
                <a:latin typeface="Arial" panose="020B0604020202020204" pitchFamily="34" charset="0"/>
                <a:ea typeface="+mn-ea"/>
                <a:cs typeface="+mn-cs"/>
              </a:rPr>
              <a:t> generating a parse tree from top to bottom, attributes can be collected from the upper node and the sibling nodes generated before. For this reason, top-down parsers are said to use inherited attributes. Depending on the implementation of a top-down parser, there are critical moments where attribute evaluations are possible. Thinking about the parse stack, the pushing and popping moments of symbols are opportune moments for semantic data collection. So, it is possible to implement top-down parsing strategy that can use both inherited and synthesized attributes. However, the top-down parsing is prone to back-tracking, meaning that tear-down of attributes is also a capability to implement. Shift-reduce strategy has opportune moment at reduction time, which makes synthesized attributes possible only.</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In an L attributed grammar may have attribute actions after each symbol on the RHS. There may be one action for each production in S-attributed grammar, which are mainly intended for bottom up parsers.</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project that you will implement on the applied track of the course will use Bison, which processes S-attributed grammar.</a:t>
            </a: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1327856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a:t>
            </a:r>
            <a:r>
              <a:rPr lang="en-US" sz="1200" kern="1200" baseline="0" dirty="0" smtClean="0">
                <a:solidFill>
                  <a:schemeClr val="tx1"/>
                </a:solidFill>
                <a:effectLst/>
                <a:latin typeface="Arial" panose="020B0604020202020204" pitchFamily="34" charset="0"/>
                <a:ea typeface="+mn-ea"/>
                <a:cs typeface="+mn-cs"/>
              </a:rPr>
              <a:t> abstract syntax tree  a structure that is isolated from the details generated by the syntactic analysis. Remember that grammar of the intended language may be transformed for many reasons like elimination of ambiguity, elimination of left recursion, elimination of conflicts, component modularity, and similar. Even though the intended syntax remains the same, the derivations will generate interim symbols and hence, the parse tree will be populated for applicability reasons. The AST reflects the minimum necessary elements only. AST is less complex, more expressive, tool independent, and easy to process.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393275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abstract syntax tree represents the whole useful</a:t>
            </a:r>
            <a:r>
              <a:rPr lang="en-GB" baseline="0" dirty="0" smtClean="0"/>
              <a:t> syntactic element in a hierarchy!</a:t>
            </a:r>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2490128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Representation of the meaning transcends the limitations</a:t>
            </a:r>
            <a:r>
              <a:rPr lang="en-US" sz="1200" kern="1200" baseline="0" dirty="0" smtClean="0">
                <a:solidFill>
                  <a:schemeClr val="tx1"/>
                </a:solidFill>
                <a:effectLst/>
                <a:latin typeface="Arial" panose="020B0604020202020204" pitchFamily="34" charset="0"/>
                <a:ea typeface="+mn-ea"/>
                <a:cs typeface="+mn-cs"/>
              </a:rPr>
              <a:t> of tree structure. When the input is organized as sequence of symbols, which is a one dimensional composition, the limits of the hierarchical declarative organization cannot be overcome. But, the semantics require more complex representations. This problem is commonly solved by symbolic references.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2767520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a:t>
            </a:r>
            <a:r>
              <a:rPr lang="en-US" sz="1200" kern="1200" baseline="0" dirty="0" smtClean="0">
                <a:solidFill>
                  <a:schemeClr val="tx1"/>
                </a:solidFill>
                <a:effectLst/>
                <a:latin typeface="Arial" panose="020B0604020202020204" pitchFamily="34" charset="0"/>
                <a:ea typeface="+mn-ea"/>
                <a:cs typeface="+mn-cs"/>
              </a:rPr>
              <a:t> classes </a:t>
            </a:r>
            <a:r>
              <a:rPr lang="en-US" sz="1200" kern="1200" baseline="0" dirty="0" err="1" smtClean="0">
                <a:solidFill>
                  <a:schemeClr val="tx1"/>
                </a:solidFill>
                <a:effectLst/>
                <a:latin typeface="Arial" panose="020B0604020202020204" pitchFamily="34" charset="0"/>
                <a:ea typeface="+mn-ea"/>
                <a:cs typeface="+mn-cs"/>
              </a:rPr>
              <a:t>EvaluationStatement</a:t>
            </a:r>
            <a:r>
              <a:rPr lang="en-US" sz="1200" kern="1200" baseline="0" dirty="0" smtClean="0">
                <a:solidFill>
                  <a:schemeClr val="tx1"/>
                </a:solidFill>
                <a:effectLst/>
                <a:latin typeface="Arial" panose="020B0604020202020204" pitchFamily="34" charset="0"/>
                <a:ea typeface="+mn-ea"/>
                <a:cs typeface="+mn-cs"/>
              </a:rPr>
              <a:t>, </a:t>
            </a:r>
            <a:r>
              <a:rPr lang="en-US" sz="1200" kern="1200" baseline="0" dirty="0" err="1" smtClean="0">
                <a:solidFill>
                  <a:schemeClr val="tx1"/>
                </a:solidFill>
                <a:effectLst/>
                <a:latin typeface="Arial" panose="020B0604020202020204" pitchFamily="34" charset="0"/>
                <a:ea typeface="+mn-ea"/>
                <a:cs typeface="+mn-cs"/>
              </a:rPr>
              <a:t>ForStatement</a:t>
            </a:r>
            <a:r>
              <a:rPr lang="en-US" sz="1200" kern="1200" baseline="0" dirty="0" smtClean="0">
                <a:solidFill>
                  <a:schemeClr val="tx1"/>
                </a:solidFill>
                <a:effectLst/>
                <a:latin typeface="Arial" panose="020B0604020202020204" pitchFamily="34" charset="0"/>
                <a:ea typeface="+mn-ea"/>
                <a:cs typeface="+mn-cs"/>
              </a:rPr>
              <a:t>, and </a:t>
            </a:r>
            <a:r>
              <a:rPr lang="en-US" sz="1200" kern="1200" baseline="0" dirty="0" err="1" smtClean="0">
                <a:solidFill>
                  <a:schemeClr val="tx1"/>
                </a:solidFill>
                <a:effectLst/>
                <a:latin typeface="Arial" panose="020B0604020202020204" pitchFamily="34" charset="0"/>
                <a:ea typeface="+mn-ea"/>
                <a:cs typeface="+mn-cs"/>
              </a:rPr>
              <a:t>CompoundStatement</a:t>
            </a:r>
            <a:r>
              <a:rPr lang="en-US" sz="1200" kern="1200" baseline="0" dirty="0" smtClean="0">
                <a:solidFill>
                  <a:schemeClr val="tx1"/>
                </a:solidFill>
                <a:effectLst/>
                <a:latin typeface="Arial" panose="020B0604020202020204" pitchFamily="34" charset="0"/>
                <a:ea typeface="+mn-ea"/>
                <a:cs typeface="+mn-cs"/>
              </a:rPr>
              <a:t> in the example on this slide are subclasses of the Statement class. The attributes collected evolves a complex structure that represents the whole in a more </a:t>
            </a:r>
            <a:r>
              <a:rPr lang="en-US" sz="1200" kern="1200" baseline="0" dirty="0" err="1" smtClean="0">
                <a:solidFill>
                  <a:schemeClr val="tx1"/>
                </a:solidFill>
                <a:effectLst/>
                <a:latin typeface="Arial" panose="020B0604020202020204" pitchFamily="34" charset="0"/>
                <a:ea typeface="+mn-ea"/>
                <a:cs typeface="+mn-cs"/>
              </a:rPr>
              <a:t>processable</a:t>
            </a:r>
            <a:r>
              <a:rPr lang="en-US" sz="1200" kern="1200" baseline="0" dirty="0" smtClean="0">
                <a:solidFill>
                  <a:schemeClr val="tx1"/>
                </a:solidFill>
                <a:effectLst/>
                <a:latin typeface="Arial" panose="020B0604020202020204" pitchFamily="34" charset="0"/>
                <a:ea typeface="+mn-ea"/>
                <a:cs typeface="+mn-cs"/>
              </a:rPr>
              <a:t> way.</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5589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a:t>
            </a:r>
            <a:r>
              <a:rPr lang="en-US" sz="1200" kern="1200" baseline="0" dirty="0" smtClean="0">
                <a:solidFill>
                  <a:schemeClr val="tx1"/>
                </a:solidFill>
                <a:effectLst/>
                <a:latin typeface="Arial" panose="020B0604020202020204" pitchFamily="34" charset="0"/>
                <a:ea typeface="+mn-ea"/>
                <a:cs typeface="+mn-cs"/>
              </a:rPr>
              <a:t>e meaning to represent is dependent on the problem domain. This is valid for all cases independent of presence of language processor as a part of the solution. For the language processor, the representation must capture all required aspects of the input. These aspects are clearly defined by the language specification. The way to represent these aspects must support subsequent phases of processing sufficiently and efficiently.</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1399706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504825"/>
          </a:xfrm>
        </p:spPr>
        <p:txBody>
          <a:bodyPr/>
          <a:lstStyle/>
          <a:p>
            <a:r>
              <a:rPr lang="en-US" altLang="tr-TR" sz="2400" dirty="0" smtClean="0">
                <a:solidFill>
                  <a:srgbClr val="3ECF29"/>
                </a:solidFill>
              </a:rPr>
              <a:t>Semantic Analysis</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9" name="TextBox 8"/>
          <p:cNvSpPr txBox="1"/>
          <p:nvPr/>
        </p:nvSpPr>
        <p:spPr>
          <a:xfrm>
            <a:off x="2057400" y="1526693"/>
            <a:ext cx="6796346" cy="75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a:t>A type system is complete and consistent set of rules that define the types available for computation. </a:t>
            </a:r>
            <a:endParaRPr lang="en-US" sz="2000" b="0" dirty="0" smtClean="0"/>
          </a:p>
        </p:txBody>
      </p:sp>
      <p:sp>
        <p:nvSpPr>
          <p:cNvPr id="10" name="TextBox 9"/>
          <p:cNvSpPr txBox="1"/>
          <p:nvPr/>
        </p:nvSpPr>
        <p:spPr>
          <a:xfrm>
            <a:off x="2057400" y="2683639"/>
            <a:ext cx="6199198" cy="1431161"/>
          </a:xfrm>
          <a:prstGeom prst="rect">
            <a:avLst/>
          </a:prstGeom>
          <a:noFill/>
        </p:spPr>
        <p:txBody>
          <a:bodyPr wrap="none" rtlCol="0">
            <a:spAutoFit/>
          </a:bodyPr>
          <a:lstStyle/>
          <a:p>
            <a:pPr>
              <a:spcBef>
                <a:spcPts val="600"/>
              </a:spcBef>
            </a:pPr>
            <a:r>
              <a:rPr lang="en-US" dirty="0"/>
              <a:t>Computation operates on values.</a:t>
            </a:r>
          </a:p>
          <a:p>
            <a:pPr>
              <a:spcBef>
                <a:spcPts val="600"/>
              </a:spcBef>
            </a:pPr>
            <a:r>
              <a:rPr lang="en-US" dirty="0"/>
              <a:t>Values </a:t>
            </a:r>
            <a:r>
              <a:rPr lang="en-US" dirty="0" smtClean="0"/>
              <a:t>have certain properties like domain, limitations.</a:t>
            </a:r>
            <a:endParaRPr lang="en-US" dirty="0"/>
          </a:p>
          <a:p>
            <a:pPr>
              <a:spcBef>
                <a:spcPts val="600"/>
              </a:spcBef>
            </a:pPr>
            <a:r>
              <a:rPr lang="en-US" dirty="0" smtClean="0"/>
              <a:t>Properties </a:t>
            </a:r>
            <a:r>
              <a:rPr lang="en-US" dirty="0"/>
              <a:t>are defined by types.</a:t>
            </a:r>
          </a:p>
          <a:p>
            <a:pPr>
              <a:spcBef>
                <a:spcPts val="600"/>
              </a:spcBef>
            </a:pPr>
            <a:r>
              <a:rPr lang="en-US" dirty="0"/>
              <a:t>Types are contained by the type systems</a:t>
            </a:r>
            <a:r>
              <a:rPr lang="en-US" dirty="0" smtClean="0"/>
              <a:t>.</a:t>
            </a:r>
          </a:p>
        </p:txBody>
      </p:sp>
    </p:spTree>
    <p:extLst>
      <p:ext uri="{BB962C8B-B14F-4D97-AF65-F5344CB8AC3E}">
        <p14:creationId xmlns:p14="http://schemas.microsoft.com/office/powerpoint/2010/main" val="285536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9" name="TextBox 8"/>
          <p:cNvSpPr txBox="1"/>
          <p:nvPr/>
        </p:nvSpPr>
        <p:spPr>
          <a:xfrm>
            <a:off x="2057400" y="1526693"/>
            <a:ext cx="6934200" cy="75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a:t>Any type is eventually expressed in terms of data types supported by underlying computing architecture. </a:t>
            </a:r>
            <a:endParaRPr lang="en-US" sz="2000" b="0" dirty="0" smtClean="0"/>
          </a:p>
        </p:txBody>
      </p:sp>
      <p:sp>
        <p:nvSpPr>
          <p:cNvPr id="10" name="TextBox 9"/>
          <p:cNvSpPr txBox="1"/>
          <p:nvPr/>
        </p:nvSpPr>
        <p:spPr>
          <a:xfrm>
            <a:off x="2057400" y="2683639"/>
            <a:ext cx="6327373" cy="2492990"/>
          </a:xfrm>
          <a:prstGeom prst="rect">
            <a:avLst/>
          </a:prstGeom>
          <a:noFill/>
        </p:spPr>
        <p:txBody>
          <a:bodyPr wrap="none" rtlCol="0">
            <a:spAutoFit/>
          </a:bodyPr>
          <a:lstStyle/>
          <a:p>
            <a:pPr>
              <a:spcBef>
                <a:spcPts val="600"/>
              </a:spcBef>
            </a:pPr>
            <a:r>
              <a:rPr lang="en-US" dirty="0" smtClean="0"/>
              <a:t>Architectural layers as hardware and software.</a:t>
            </a:r>
          </a:p>
          <a:p>
            <a:pPr>
              <a:spcBef>
                <a:spcPts val="600"/>
              </a:spcBef>
            </a:pPr>
            <a:r>
              <a:rPr lang="en-US" dirty="0" smtClean="0"/>
              <a:t>The LPs capability of utilizing architectural layers!</a:t>
            </a:r>
          </a:p>
          <a:p>
            <a:pPr>
              <a:spcBef>
                <a:spcPts val="600"/>
              </a:spcBef>
            </a:pPr>
            <a:endParaRPr lang="en-US" dirty="0"/>
          </a:p>
          <a:p>
            <a:pPr>
              <a:spcBef>
                <a:spcPts val="600"/>
              </a:spcBef>
            </a:pPr>
            <a:r>
              <a:rPr lang="en-US" dirty="0" smtClean="0"/>
              <a:t>Example cases:</a:t>
            </a:r>
          </a:p>
          <a:p>
            <a:pPr>
              <a:spcBef>
                <a:spcPts val="600"/>
              </a:spcBef>
            </a:pPr>
            <a:r>
              <a:rPr lang="en-US" b="0" dirty="0" smtClean="0"/>
              <a:t>The 8086 – 8087 co-processor coupling.</a:t>
            </a:r>
          </a:p>
          <a:p>
            <a:pPr>
              <a:spcBef>
                <a:spcPts val="600"/>
              </a:spcBef>
            </a:pPr>
            <a:r>
              <a:rPr lang="en-US" b="0" dirty="0" smtClean="0"/>
              <a:t>GPUs, DPUs, TPUs, …</a:t>
            </a:r>
          </a:p>
          <a:p>
            <a:pPr>
              <a:spcBef>
                <a:spcPts val="600"/>
              </a:spcBef>
            </a:pPr>
            <a:r>
              <a:rPr lang="en-US" b="0" dirty="0" smtClean="0"/>
              <a:t>Language-native architecture-alien types (DBMS, R, JS, ….)</a:t>
            </a:r>
          </a:p>
        </p:txBody>
      </p:sp>
    </p:spTree>
    <p:extLst>
      <p:ext uri="{BB962C8B-B14F-4D97-AF65-F5344CB8AC3E}">
        <p14:creationId xmlns:p14="http://schemas.microsoft.com/office/powerpoint/2010/main" val="2843532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10" name="TextBox 9"/>
          <p:cNvSpPr txBox="1"/>
          <p:nvPr/>
        </p:nvSpPr>
        <p:spPr>
          <a:xfrm>
            <a:off x="1908175" y="1828800"/>
            <a:ext cx="5480988" cy="2492990"/>
          </a:xfrm>
          <a:prstGeom prst="rect">
            <a:avLst/>
          </a:prstGeom>
          <a:noFill/>
        </p:spPr>
        <p:txBody>
          <a:bodyPr wrap="none" rtlCol="0">
            <a:spAutoFit/>
          </a:bodyPr>
          <a:lstStyle/>
          <a:p>
            <a:pPr>
              <a:spcBef>
                <a:spcPts val="600"/>
              </a:spcBef>
            </a:pPr>
            <a:r>
              <a:rPr lang="en-US" dirty="0" smtClean="0"/>
              <a:t>Type Manipulation</a:t>
            </a:r>
          </a:p>
          <a:p>
            <a:pPr>
              <a:spcBef>
                <a:spcPts val="600"/>
              </a:spcBef>
            </a:pPr>
            <a:endParaRPr lang="en-US" b="0" dirty="0" smtClean="0"/>
          </a:p>
          <a:p>
            <a:pPr>
              <a:spcBef>
                <a:spcPts val="600"/>
              </a:spcBef>
            </a:pPr>
            <a:r>
              <a:rPr lang="en-US" b="0" dirty="0" smtClean="0"/>
              <a:t>What are the basic types?</a:t>
            </a:r>
          </a:p>
          <a:p>
            <a:pPr>
              <a:spcBef>
                <a:spcPts val="600"/>
              </a:spcBef>
            </a:pPr>
            <a:r>
              <a:rPr lang="en-US" b="0" dirty="0" smtClean="0"/>
              <a:t>Is type derivation possible? If yes how?</a:t>
            </a:r>
          </a:p>
          <a:p>
            <a:pPr>
              <a:spcBef>
                <a:spcPts val="600"/>
              </a:spcBef>
            </a:pPr>
            <a:r>
              <a:rPr lang="en-US" b="0" dirty="0" smtClean="0"/>
              <a:t>Rules for type equivalence?</a:t>
            </a:r>
          </a:p>
          <a:p>
            <a:pPr>
              <a:spcBef>
                <a:spcPts val="600"/>
              </a:spcBef>
            </a:pPr>
            <a:r>
              <a:rPr lang="en-US" b="0" dirty="0" smtClean="0"/>
              <a:t>What are the implicit / explicit type conversion rules.</a:t>
            </a:r>
          </a:p>
          <a:p>
            <a:pPr>
              <a:spcBef>
                <a:spcPts val="600"/>
              </a:spcBef>
            </a:pPr>
            <a:r>
              <a:rPr lang="en-US" b="0" dirty="0" smtClean="0"/>
              <a:t>Is type inference applicable?</a:t>
            </a:r>
          </a:p>
        </p:txBody>
      </p:sp>
      <p:sp>
        <p:nvSpPr>
          <p:cNvPr id="5" name="TextBox 4"/>
          <p:cNvSpPr txBox="1"/>
          <p:nvPr/>
        </p:nvSpPr>
        <p:spPr>
          <a:xfrm>
            <a:off x="1908175" y="4542610"/>
            <a:ext cx="3890809" cy="2139047"/>
          </a:xfrm>
          <a:prstGeom prst="rect">
            <a:avLst/>
          </a:prstGeom>
          <a:noFill/>
        </p:spPr>
        <p:txBody>
          <a:bodyPr wrap="none" rtlCol="0">
            <a:spAutoFit/>
          </a:bodyPr>
          <a:lstStyle/>
          <a:p>
            <a:pPr>
              <a:spcBef>
                <a:spcPts val="600"/>
              </a:spcBef>
            </a:pPr>
            <a:r>
              <a:rPr lang="en-US" dirty="0"/>
              <a:t>Basic </a:t>
            </a:r>
            <a:r>
              <a:rPr lang="en-US" dirty="0" smtClean="0"/>
              <a:t>distinctions and </a:t>
            </a:r>
            <a:r>
              <a:rPr lang="en-US" dirty="0"/>
              <a:t>challenges</a:t>
            </a:r>
          </a:p>
          <a:p>
            <a:pPr>
              <a:spcBef>
                <a:spcPts val="600"/>
              </a:spcBef>
            </a:pPr>
            <a:endParaRPr lang="en-US" dirty="0" smtClean="0"/>
          </a:p>
          <a:p>
            <a:pPr>
              <a:spcBef>
                <a:spcPts val="600"/>
              </a:spcBef>
            </a:pPr>
            <a:r>
              <a:rPr lang="en-US" b="0" dirty="0" smtClean="0"/>
              <a:t>Static / Dynamic Type Checking</a:t>
            </a:r>
          </a:p>
          <a:p>
            <a:pPr>
              <a:spcBef>
                <a:spcPts val="600"/>
              </a:spcBef>
            </a:pPr>
            <a:r>
              <a:rPr lang="en-US" b="0" dirty="0" smtClean="0"/>
              <a:t>Strong / Weak Type Checking</a:t>
            </a:r>
          </a:p>
          <a:p>
            <a:pPr>
              <a:spcBef>
                <a:spcPts val="600"/>
              </a:spcBef>
            </a:pPr>
            <a:r>
              <a:rPr lang="en-US" b="0" dirty="0" smtClean="0"/>
              <a:t>Safe Programming</a:t>
            </a:r>
          </a:p>
          <a:p>
            <a:pPr>
              <a:spcBef>
                <a:spcPts val="600"/>
              </a:spcBef>
            </a:pPr>
            <a:r>
              <a:rPr lang="en-US" b="0" dirty="0" smtClean="0"/>
              <a:t>Extensible / Fixed</a:t>
            </a:r>
          </a:p>
        </p:txBody>
      </p:sp>
      <p:sp>
        <p:nvSpPr>
          <p:cNvPr id="6" name="TextBox 5"/>
          <p:cNvSpPr txBox="1"/>
          <p:nvPr/>
        </p:nvSpPr>
        <p:spPr>
          <a:xfrm>
            <a:off x="1830387" y="1417639"/>
            <a:ext cx="68564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b="0" dirty="0"/>
              <a:t>What to know about a type </a:t>
            </a:r>
            <a:r>
              <a:rPr lang="en-US" sz="2000" b="0" dirty="0" smtClean="0"/>
              <a:t>system</a:t>
            </a:r>
            <a:endParaRPr lang="en-US" sz="2000" b="0" dirty="0"/>
          </a:p>
        </p:txBody>
      </p:sp>
    </p:spTree>
    <p:extLst>
      <p:ext uri="{BB962C8B-B14F-4D97-AF65-F5344CB8AC3E}">
        <p14:creationId xmlns:p14="http://schemas.microsoft.com/office/powerpoint/2010/main" val="869701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10" name="TextBox 9"/>
          <p:cNvSpPr txBox="1"/>
          <p:nvPr/>
        </p:nvSpPr>
        <p:spPr>
          <a:xfrm>
            <a:off x="1908175" y="2106067"/>
            <a:ext cx="4797019" cy="2846933"/>
          </a:xfrm>
          <a:prstGeom prst="rect">
            <a:avLst/>
          </a:prstGeom>
          <a:noFill/>
        </p:spPr>
        <p:txBody>
          <a:bodyPr wrap="none" rtlCol="0">
            <a:spAutoFit/>
          </a:bodyPr>
          <a:lstStyle/>
          <a:p>
            <a:pPr>
              <a:spcBef>
                <a:spcPts val="600"/>
              </a:spcBef>
            </a:pPr>
            <a:r>
              <a:rPr lang="en-US" dirty="0" smtClean="0"/>
              <a:t>Type system specification is connected to</a:t>
            </a:r>
          </a:p>
          <a:p>
            <a:pPr>
              <a:spcBef>
                <a:spcPts val="600"/>
              </a:spcBef>
            </a:pPr>
            <a:endParaRPr lang="en-US" b="0" dirty="0" smtClean="0"/>
          </a:p>
          <a:p>
            <a:pPr>
              <a:spcBef>
                <a:spcPts val="600"/>
              </a:spcBef>
            </a:pPr>
            <a:r>
              <a:rPr lang="en-US" b="0" dirty="0" smtClean="0"/>
              <a:t>Symbol Table Processing</a:t>
            </a:r>
          </a:p>
          <a:p>
            <a:pPr>
              <a:spcBef>
                <a:spcPts val="600"/>
              </a:spcBef>
            </a:pPr>
            <a:r>
              <a:rPr lang="en-US" b="0" dirty="0" smtClean="0"/>
              <a:t>Type Dependent Semantic Checks</a:t>
            </a:r>
          </a:p>
          <a:p>
            <a:pPr>
              <a:spcBef>
                <a:spcPts val="600"/>
              </a:spcBef>
            </a:pPr>
            <a:r>
              <a:rPr lang="en-US" b="0" dirty="0" smtClean="0"/>
              <a:t>Type Arithmetic</a:t>
            </a:r>
          </a:p>
          <a:p>
            <a:pPr>
              <a:spcBef>
                <a:spcPts val="600"/>
              </a:spcBef>
            </a:pPr>
            <a:r>
              <a:rPr lang="en-US" b="0" dirty="0" smtClean="0"/>
              <a:t>Code Generation</a:t>
            </a:r>
          </a:p>
          <a:p>
            <a:pPr>
              <a:spcBef>
                <a:spcPts val="600"/>
              </a:spcBef>
            </a:pPr>
            <a:r>
              <a:rPr lang="en-US" b="0" dirty="0" smtClean="0"/>
              <a:t>Language Runtime</a:t>
            </a:r>
          </a:p>
          <a:p>
            <a:pPr>
              <a:spcBef>
                <a:spcPts val="600"/>
              </a:spcBef>
            </a:pPr>
            <a:r>
              <a:rPr lang="en-US" b="0" dirty="0" smtClean="0"/>
              <a:t>Abstract Architectural Extensions</a:t>
            </a:r>
          </a:p>
        </p:txBody>
      </p:sp>
      <p:sp>
        <p:nvSpPr>
          <p:cNvPr id="6" name="TextBox 5"/>
          <p:cNvSpPr txBox="1"/>
          <p:nvPr/>
        </p:nvSpPr>
        <p:spPr>
          <a:xfrm>
            <a:off x="1830387" y="1417639"/>
            <a:ext cx="68564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b="0" dirty="0" smtClean="0"/>
              <a:t>How to implement</a:t>
            </a:r>
            <a:endParaRPr lang="en-US" sz="2000" b="0" dirty="0"/>
          </a:p>
        </p:txBody>
      </p:sp>
      <p:sp>
        <p:nvSpPr>
          <p:cNvPr id="3" name="TextBox 2"/>
          <p:cNvSpPr txBox="1"/>
          <p:nvPr/>
        </p:nvSpPr>
        <p:spPr>
          <a:xfrm rot="19553304">
            <a:off x="3943769" y="4763697"/>
            <a:ext cx="5028941" cy="523220"/>
          </a:xfrm>
          <a:prstGeom prst="rect">
            <a:avLst/>
          </a:prstGeom>
          <a:noFill/>
        </p:spPr>
        <p:txBody>
          <a:bodyPr wrap="none" rtlCol="0">
            <a:spAutoFit/>
          </a:bodyPr>
          <a:lstStyle/>
          <a:p>
            <a:r>
              <a:rPr lang="en-GB" sz="2800" dirty="0" smtClean="0">
                <a:solidFill>
                  <a:srgbClr val="FF0000"/>
                </a:solidFill>
                <a:latin typeface="Old Rubber Stamp" panose="03000000000000000000" pitchFamily="66" charset="0"/>
              </a:rPr>
              <a:t>Compile Time vs Runtime</a:t>
            </a:r>
            <a:endParaRPr lang="en-GB" sz="28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3680486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Symbol Management</a:t>
            </a:r>
            <a:br>
              <a:rPr lang="en-GB" sz="4000" b="1" dirty="0" smtClean="0">
                <a:solidFill>
                  <a:srgbClr val="3ECF29"/>
                </a:solidFill>
              </a:rPr>
            </a:br>
            <a:r>
              <a:rPr lang="en-GB" sz="2000" b="1" dirty="0" smtClean="0">
                <a:solidFill>
                  <a:srgbClr val="3ECF29"/>
                </a:solidFill>
              </a:rPr>
              <a:t>Items to extract semantics from </a:t>
            </a:r>
            <a:endParaRPr lang="en-GB" sz="4000" b="1" dirty="0">
              <a:solidFill>
                <a:srgbClr val="3ECF29"/>
              </a:solidFill>
            </a:endParaRPr>
          </a:p>
        </p:txBody>
      </p:sp>
      <p:sp>
        <p:nvSpPr>
          <p:cNvPr id="7" name="TextBox 6"/>
          <p:cNvSpPr txBox="1"/>
          <p:nvPr/>
        </p:nvSpPr>
        <p:spPr>
          <a:xfrm>
            <a:off x="2057400" y="4495800"/>
            <a:ext cx="3332964" cy="1077218"/>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Efficient Management</a:t>
            </a:r>
          </a:p>
          <a:p>
            <a:pPr marL="285750" indent="-285750">
              <a:spcBef>
                <a:spcPts val="600"/>
              </a:spcBef>
              <a:buFont typeface="Arial" panose="020B0604020202020204" pitchFamily="34" charset="0"/>
              <a:buChar char="•"/>
            </a:pPr>
            <a:r>
              <a:rPr lang="en-GB" dirty="0" smtClean="0"/>
              <a:t>Efficient Name Resolution</a:t>
            </a:r>
          </a:p>
          <a:p>
            <a:pPr marL="285750" indent="-285750">
              <a:spcBef>
                <a:spcPts val="600"/>
              </a:spcBef>
              <a:buFont typeface="Arial" panose="020B0604020202020204" pitchFamily="34" charset="0"/>
              <a:buChar char="•"/>
            </a:pPr>
            <a:r>
              <a:rPr lang="en-GB" dirty="0" smtClean="0"/>
              <a:t>Name Spaces, Scopes</a:t>
            </a:r>
          </a:p>
        </p:txBody>
      </p:sp>
      <p:sp>
        <p:nvSpPr>
          <p:cNvPr id="8" name="TextBox 7"/>
          <p:cNvSpPr txBox="1"/>
          <p:nvPr/>
        </p:nvSpPr>
        <p:spPr>
          <a:xfrm>
            <a:off x="2057400" y="1526693"/>
            <a:ext cx="6796346" cy="106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Symbol table is the central repository creating the capacity to store and restore data about a given symbol and scope.</a:t>
            </a:r>
          </a:p>
        </p:txBody>
      </p:sp>
      <p:sp>
        <p:nvSpPr>
          <p:cNvPr id="9" name="TextBox 8"/>
          <p:cNvSpPr txBox="1"/>
          <p:nvPr/>
        </p:nvSpPr>
        <p:spPr>
          <a:xfrm>
            <a:off x="2057400" y="2939050"/>
            <a:ext cx="6796346" cy="106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Semantic analysis builds a comprehensive data structure to store entities like types, classes, structures, variables, parameters, and more.</a:t>
            </a:r>
          </a:p>
        </p:txBody>
      </p:sp>
    </p:spTree>
    <p:extLst>
      <p:ext uri="{BB962C8B-B14F-4D97-AF65-F5344CB8AC3E}">
        <p14:creationId xmlns:p14="http://schemas.microsoft.com/office/powerpoint/2010/main" val="4159636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Semantic analysis is the phase of checking context sensitive constraints and building the structures that represent the meaning of input.</a:t>
            </a:r>
            <a:endParaRPr lang="en-GB" b="0" dirty="0"/>
          </a:p>
        </p:txBody>
      </p:sp>
      <p:sp>
        <p:nvSpPr>
          <p:cNvPr id="5" name="TextBox 4"/>
          <p:cNvSpPr txBox="1"/>
          <p:nvPr/>
        </p:nvSpPr>
        <p:spPr>
          <a:xfrm>
            <a:off x="152400" y="5257800"/>
            <a:ext cx="868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400" b="0" dirty="0" smtClean="0"/>
              <a:t>It is also called as context sensitive analysis.</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Semantic Analysis</a:t>
            </a:r>
            <a:br>
              <a:rPr lang="en-GB" sz="4000" b="1" dirty="0" smtClean="0">
                <a:solidFill>
                  <a:srgbClr val="3ECF29"/>
                </a:solidFill>
              </a:rPr>
            </a:br>
            <a:r>
              <a:rPr lang="en-GB" sz="2000" b="1" dirty="0" smtClean="0">
                <a:solidFill>
                  <a:srgbClr val="3ECF29"/>
                </a:solidFill>
              </a:rPr>
              <a:t>Validity Revisited</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Yes, valid program is a sentence.</a:t>
            </a:r>
          </a:p>
        </p:txBody>
      </p:sp>
      <p:sp>
        <p:nvSpPr>
          <p:cNvPr id="6" name="TextBox 5"/>
          <p:cNvSpPr txBox="1"/>
          <p:nvPr/>
        </p:nvSpPr>
        <p:spPr>
          <a:xfrm>
            <a:off x="1828800" y="2179638"/>
            <a:ext cx="70249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Usually, validity transcends syntax.</a:t>
            </a:r>
          </a:p>
        </p:txBody>
      </p:sp>
      <p:sp>
        <p:nvSpPr>
          <p:cNvPr id="7" name="TextBox 6"/>
          <p:cNvSpPr txBox="1"/>
          <p:nvPr/>
        </p:nvSpPr>
        <p:spPr>
          <a:xfrm>
            <a:off x="2057400" y="3429000"/>
            <a:ext cx="3016595" cy="2139047"/>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Declarative Integrity</a:t>
            </a:r>
          </a:p>
          <a:p>
            <a:pPr marL="285750" indent="-285750">
              <a:spcBef>
                <a:spcPts val="600"/>
              </a:spcBef>
              <a:buFont typeface="Arial" panose="020B0604020202020204" pitchFamily="34" charset="0"/>
              <a:buChar char="•"/>
            </a:pPr>
            <a:r>
              <a:rPr lang="en-GB" dirty="0" smtClean="0"/>
              <a:t>Parameter Matching</a:t>
            </a:r>
            <a:endParaRPr lang="en-GB" dirty="0"/>
          </a:p>
          <a:p>
            <a:pPr marL="285750" indent="-285750">
              <a:spcBef>
                <a:spcPts val="600"/>
              </a:spcBef>
              <a:buFont typeface="Arial" panose="020B0604020202020204" pitchFamily="34" charset="0"/>
              <a:buChar char="•"/>
            </a:pPr>
            <a:r>
              <a:rPr lang="en-GB" dirty="0" smtClean="0"/>
              <a:t>Type Conformance</a:t>
            </a:r>
          </a:p>
          <a:p>
            <a:pPr marL="285750" indent="-285750">
              <a:spcBef>
                <a:spcPts val="600"/>
              </a:spcBef>
              <a:buFont typeface="Arial" panose="020B0604020202020204" pitchFamily="34" charset="0"/>
              <a:buChar char="•"/>
            </a:pPr>
            <a:r>
              <a:rPr lang="en-GB" dirty="0" smtClean="0"/>
              <a:t>Operator Applicability</a:t>
            </a:r>
          </a:p>
          <a:p>
            <a:pPr marL="285750" indent="-285750">
              <a:spcBef>
                <a:spcPts val="600"/>
              </a:spcBef>
              <a:buFont typeface="Arial" panose="020B0604020202020204" pitchFamily="34" charset="0"/>
              <a:buChar char="•"/>
            </a:pPr>
            <a:r>
              <a:rPr lang="en-GB" dirty="0" smtClean="0"/>
              <a:t>Statement Applicability</a:t>
            </a:r>
          </a:p>
          <a:p>
            <a:pPr marL="285750" indent="-285750">
              <a:spcBef>
                <a:spcPts val="600"/>
              </a:spcBef>
              <a:buFont typeface="Arial" panose="020B0604020202020204" pitchFamily="34" charset="0"/>
              <a:buChar char="•"/>
            </a:pPr>
            <a:r>
              <a:rPr lang="en-GB" dirty="0" smtClean="0"/>
              <a:t>…</a:t>
            </a:r>
          </a:p>
        </p:txBody>
      </p:sp>
    </p:spTree>
    <p:extLst>
      <p:ext uri="{BB962C8B-B14F-4D97-AF65-F5344CB8AC3E}">
        <p14:creationId xmlns:p14="http://schemas.microsoft.com/office/powerpoint/2010/main" val="2856419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Attribute Grammar</a:t>
            </a:r>
            <a:br>
              <a:rPr lang="en-GB" sz="4000" b="1" dirty="0" smtClean="0">
                <a:solidFill>
                  <a:srgbClr val="3ECF29"/>
                </a:solidFill>
              </a:rPr>
            </a:br>
            <a:r>
              <a:rPr lang="en-GB" sz="2000" b="1" dirty="0" smtClean="0">
                <a:solidFill>
                  <a:srgbClr val="3ECF29"/>
                </a:solidFill>
              </a:rPr>
              <a:t>Parse Trees with Semantics</a:t>
            </a:r>
            <a:endParaRPr lang="en-GB" sz="4000" b="1" dirty="0">
              <a:solidFill>
                <a:srgbClr val="3ECF29"/>
              </a:solidFill>
            </a:endParaRPr>
          </a:p>
        </p:txBody>
      </p:sp>
      <p:sp>
        <p:nvSpPr>
          <p:cNvPr id="4" name="TextBox 3"/>
          <p:cNvSpPr txBox="1"/>
          <p:nvPr/>
        </p:nvSpPr>
        <p:spPr>
          <a:xfrm>
            <a:off x="2057400" y="1524000"/>
            <a:ext cx="679634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Nodes can have semantic annotations, which are known as attributes.</a:t>
            </a:r>
          </a:p>
        </p:txBody>
      </p:sp>
      <p:sp>
        <p:nvSpPr>
          <p:cNvPr id="7" name="TextBox 6"/>
          <p:cNvSpPr txBox="1"/>
          <p:nvPr/>
        </p:nvSpPr>
        <p:spPr>
          <a:xfrm>
            <a:off x="2057400" y="3276600"/>
            <a:ext cx="4375942" cy="3200876"/>
          </a:xfrm>
          <a:prstGeom prst="rect">
            <a:avLst/>
          </a:prstGeom>
          <a:noFill/>
        </p:spPr>
        <p:txBody>
          <a:bodyPr wrap="none" rtlCol="0">
            <a:spAutoFit/>
          </a:bodyPr>
          <a:lstStyle/>
          <a:p>
            <a:pPr>
              <a:spcBef>
                <a:spcPts val="600"/>
              </a:spcBef>
            </a:pPr>
            <a:r>
              <a:rPr lang="en-GB" dirty="0" smtClean="0"/>
              <a:t>Syntax Directed Processing</a:t>
            </a:r>
          </a:p>
          <a:p>
            <a:pPr>
              <a:spcBef>
                <a:spcPts val="600"/>
              </a:spcBef>
            </a:pPr>
            <a:endParaRPr lang="en-GB" dirty="0" smtClean="0"/>
          </a:p>
          <a:p>
            <a:pPr marL="285750" indent="-285750">
              <a:spcBef>
                <a:spcPts val="600"/>
              </a:spcBef>
              <a:buFont typeface="Arial" panose="020B0604020202020204" pitchFamily="34" charset="0"/>
              <a:buChar char="•"/>
            </a:pPr>
            <a:r>
              <a:rPr lang="en-GB" dirty="0" smtClean="0"/>
              <a:t>Inherited Attributes (Top-Down)</a:t>
            </a:r>
          </a:p>
          <a:p>
            <a:pPr marL="285750" indent="-285750">
              <a:spcBef>
                <a:spcPts val="600"/>
              </a:spcBef>
              <a:buFont typeface="Arial" panose="020B0604020202020204" pitchFamily="34" charset="0"/>
              <a:buChar char="•"/>
            </a:pPr>
            <a:r>
              <a:rPr lang="en-GB" dirty="0" smtClean="0"/>
              <a:t>Synthesized Attributes (Bottom-Up)</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L-Attributed Grammar</a:t>
            </a:r>
          </a:p>
          <a:p>
            <a:pPr marL="285750" indent="-285750">
              <a:spcBef>
                <a:spcPts val="600"/>
              </a:spcBef>
              <a:buFont typeface="Arial" panose="020B0604020202020204" pitchFamily="34" charset="0"/>
              <a:buChar char="•"/>
            </a:pPr>
            <a:r>
              <a:rPr lang="en-GB" dirty="0" smtClean="0"/>
              <a:t>S-Attributed Grammar</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Opportune Moments in Parsing!</a:t>
            </a:r>
            <a:endParaRPr lang="en-GB" dirty="0"/>
          </a:p>
        </p:txBody>
      </p:sp>
    </p:spTree>
    <p:extLst>
      <p:ext uri="{BB962C8B-B14F-4D97-AF65-F5344CB8AC3E}">
        <p14:creationId xmlns:p14="http://schemas.microsoft.com/office/powerpoint/2010/main" val="621979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smtClean="0">
                <a:solidFill>
                  <a:srgbClr val="3ECF29"/>
                </a:solidFill>
              </a:rPr>
              <a:t>Bridging Syntax to Semantic Representation</a:t>
            </a:r>
            <a:endParaRPr lang="en-GB" sz="4000" b="1" dirty="0">
              <a:solidFill>
                <a:srgbClr val="3ECF29"/>
              </a:solidFill>
            </a:endParaRPr>
          </a:p>
        </p:txBody>
      </p:sp>
      <p:sp>
        <p:nvSpPr>
          <p:cNvPr id="8" name="TextBox 7"/>
          <p:cNvSpPr txBox="1"/>
          <p:nvPr/>
        </p:nvSpPr>
        <p:spPr>
          <a:xfrm>
            <a:off x="2057400" y="1524000"/>
            <a:ext cx="679634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Parse tree reflects derivations.</a:t>
            </a:r>
          </a:p>
          <a:p>
            <a:r>
              <a:rPr lang="en-US" sz="2000" b="0" dirty="0" smtClean="0"/>
              <a:t>AST reflects logical structure.</a:t>
            </a:r>
          </a:p>
        </p:txBody>
      </p:sp>
      <p:sp>
        <p:nvSpPr>
          <p:cNvPr id="9" name="Rectangle 8"/>
          <p:cNvSpPr/>
          <p:nvPr/>
        </p:nvSpPr>
        <p:spPr>
          <a:xfrm>
            <a:off x="2057400" y="2611696"/>
            <a:ext cx="1909497" cy="369332"/>
          </a:xfrm>
          <a:prstGeom prst="rect">
            <a:avLst/>
          </a:prstGeom>
        </p:spPr>
        <p:txBody>
          <a:bodyPr wrap="none">
            <a:spAutoFit/>
          </a:bodyPr>
          <a:lstStyle/>
          <a:p>
            <a:pPr algn="ctr"/>
            <a:r>
              <a:rPr lang="en-US" dirty="0"/>
              <a:t>Input: </a:t>
            </a:r>
            <a:r>
              <a:rPr lang="en-GB" b="0" dirty="0"/>
              <a:t>id + id * id</a:t>
            </a:r>
            <a:endParaRPr lang="en-US" dirty="0"/>
          </a:p>
        </p:txBody>
      </p:sp>
      <p:pic>
        <p:nvPicPr>
          <p:cNvPr id="10" name="Picture 9"/>
          <p:cNvPicPr>
            <a:picLocks noChangeAspect="1"/>
          </p:cNvPicPr>
          <p:nvPr/>
        </p:nvPicPr>
        <p:blipFill>
          <a:blip r:embed="rId3"/>
          <a:stretch>
            <a:fillRect/>
          </a:stretch>
        </p:blipFill>
        <p:spPr>
          <a:xfrm>
            <a:off x="2057400" y="3505200"/>
            <a:ext cx="3612000" cy="2767734"/>
          </a:xfrm>
          <a:prstGeom prst="rect">
            <a:avLst/>
          </a:prstGeom>
        </p:spPr>
      </p:pic>
      <p:sp>
        <p:nvSpPr>
          <p:cNvPr id="11" name="Rectangle 10"/>
          <p:cNvSpPr/>
          <p:nvPr/>
        </p:nvSpPr>
        <p:spPr>
          <a:xfrm>
            <a:off x="304800" y="3657600"/>
            <a:ext cx="1603375" cy="2308324"/>
          </a:xfrm>
          <a:prstGeom prst="rect">
            <a:avLst/>
          </a:prstGeom>
        </p:spPr>
        <p:txBody>
          <a:bodyPr wrap="square">
            <a:spAutoFit/>
          </a:bodyPr>
          <a:lstStyle/>
          <a:p>
            <a:r>
              <a:rPr lang="en-US" sz="1200" dirty="0" smtClean="0"/>
              <a:t>G: </a:t>
            </a:r>
          </a:p>
          <a:p>
            <a:r>
              <a:rPr lang="en-US" sz="1200" b="0" dirty="0" smtClean="0"/>
              <a:t>E</a:t>
            </a:r>
            <a:r>
              <a:rPr lang="en-US" sz="1200" dirty="0" smtClean="0"/>
              <a:t> </a:t>
            </a:r>
            <a:r>
              <a:rPr lang="en-US" sz="1200" dirty="0">
                <a:latin typeface="Symbol" panose="05050102010706020507" pitchFamily="18" charset="2"/>
              </a:rPr>
              <a:t>®</a:t>
            </a:r>
            <a:r>
              <a:rPr lang="en-US" sz="1200" dirty="0"/>
              <a:t>  </a:t>
            </a:r>
            <a:r>
              <a:rPr lang="en-US" sz="1200" b="0" dirty="0"/>
              <a:t>E</a:t>
            </a:r>
            <a:r>
              <a:rPr lang="en-US" sz="1200" dirty="0"/>
              <a:t> + </a:t>
            </a:r>
            <a:r>
              <a:rPr lang="en-US" sz="1200" b="0" dirty="0" smtClean="0"/>
              <a:t>T</a:t>
            </a:r>
            <a:r>
              <a:rPr lang="en-US" sz="1200" dirty="0" smtClean="0"/>
              <a:t> </a:t>
            </a:r>
            <a:r>
              <a:rPr lang="en-US" sz="1200" b="0" dirty="0"/>
              <a:t>I </a:t>
            </a:r>
            <a:r>
              <a:rPr lang="en-US" sz="1200" b="0" dirty="0" smtClean="0"/>
              <a:t>T</a:t>
            </a:r>
          </a:p>
          <a:p>
            <a:r>
              <a:rPr lang="en-US" sz="1200" b="0" dirty="0" smtClean="0"/>
              <a:t>T </a:t>
            </a:r>
            <a:r>
              <a:rPr lang="en-US" sz="1200" dirty="0">
                <a:latin typeface="Symbol" panose="05050102010706020507" pitchFamily="18" charset="2"/>
              </a:rPr>
              <a:t>®</a:t>
            </a:r>
            <a:r>
              <a:rPr lang="en-US" sz="1200" dirty="0" smtClean="0"/>
              <a:t>  </a:t>
            </a:r>
            <a:r>
              <a:rPr lang="en-US" sz="1200" b="0" dirty="0" smtClean="0"/>
              <a:t>T</a:t>
            </a:r>
            <a:r>
              <a:rPr lang="en-US" sz="1200" dirty="0" smtClean="0"/>
              <a:t> * </a:t>
            </a:r>
            <a:r>
              <a:rPr lang="en-US" sz="1200" b="0" dirty="0" smtClean="0"/>
              <a:t>F | F</a:t>
            </a:r>
          </a:p>
          <a:p>
            <a:r>
              <a:rPr lang="en-US" sz="1200" b="0" dirty="0" smtClean="0"/>
              <a:t>F </a:t>
            </a:r>
            <a:r>
              <a:rPr lang="en-US" sz="1200" dirty="0">
                <a:latin typeface="Symbol" panose="05050102010706020507" pitchFamily="18" charset="2"/>
              </a:rPr>
              <a:t>®</a:t>
            </a:r>
            <a:r>
              <a:rPr lang="en-US" sz="1200" b="0" dirty="0" smtClean="0"/>
              <a:t> </a:t>
            </a:r>
            <a:r>
              <a:rPr lang="en-US" sz="1200" dirty="0" smtClean="0"/>
              <a:t> - </a:t>
            </a:r>
            <a:r>
              <a:rPr lang="en-US" sz="1200" b="0" dirty="0"/>
              <a:t>E </a:t>
            </a:r>
            <a:r>
              <a:rPr lang="en-US" sz="1200" b="0" dirty="0" smtClean="0"/>
              <a:t>I </a:t>
            </a:r>
            <a:r>
              <a:rPr lang="en-US" sz="1200" dirty="0" smtClean="0"/>
              <a:t>( </a:t>
            </a:r>
            <a:r>
              <a:rPr lang="en-US" sz="1200" b="0" dirty="0"/>
              <a:t>E</a:t>
            </a:r>
            <a:r>
              <a:rPr lang="en-US" sz="1200" dirty="0"/>
              <a:t> ) </a:t>
            </a:r>
            <a:r>
              <a:rPr lang="en-US" sz="1200" b="0" dirty="0"/>
              <a:t>I</a:t>
            </a:r>
            <a:r>
              <a:rPr lang="en-US" sz="1200" dirty="0"/>
              <a:t> </a:t>
            </a:r>
            <a:r>
              <a:rPr lang="en-US" sz="1200" dirty="0" smtClean="0"/>
              <a:t>id</a:t>
            </a:r>
          </a:p>
          <a:p>
            <a:endParaRPr lang="en-US" sz="1200" dirty="0" smtClean="0"/>
          </a:p>
          <a:p>
            <a:r>
              <a:rPr lang="en-US" sz="1200" b="0" dirty="0" smtClean="0"/>
              <a:t>E</a:t>
            </a:r>
            <a:r>
              <a:rPr lang="en-US" sz="1200" dirty="0" smtClean="0"/>
              <a:t> </a:t>
            </a:r>
            <a:r>
              <a:rPr lang="en-US" sz="1200" dirty="0">
                <a:latin typeface="Symbol" panose="05050102010706020507" pitchFamily="18" charset="2"/>
              </a:rPr>
              <a:t>®</a:t>
            </a:r>
            <a:r>
              <a:rPr lang="en-US" sz="1200" dirty="0"/>
              <a:t> </a:t>
            </a:r>
            <a:r>
              <a:rPr lang="en-US" sz="1200" b="0" dirty="0" smtClean="0"/>
              <a:t>E</a:t>
            </a:r>
            <a:r>
              <a:rPr lang="en-US" sz="1200" dirty="0" smtClean="0"/>
              <a:t> </a:t>
            </a:r>
            <a:r>
              <a:rPr lang="en-US" sz="1200" dirty="0"/>
              <a:t>+ </a:t>
            </a:r>
            <a:r>
              <a:rPr lang="en-US" sz="1200" b="0" dirty="0" smtClean="0"/>
              <a:t>T</a:t>
            </a:r>
          </a:p>
          <a:p>
            <a:r>
              <a:rPr lang="en-US" sz="1200" b="0" dirty="0"/>
              <a:t>E</a:t>
            </a:r>
            <a:r>
              <a:rPr lang="en-US" sz="1200" dirty="0"/>
              <a:t> </a:t>
            </a:r>
            <a:r>
              <a:rPr lang="en-US" sz="1200" dirty="0">
                <a:latin typeface="Symbol" panose="05050102010706020507" pitchFamily="18" charset="2"/>
              </a:rPr>
              <a:t>®</a:t>
            </a:r>
            <a:r>
              <a:rPr lang="en-US" sz="1200" dirty="0"/>
              <a:t> </a:t>
            </a:r>
            <a:r>
              <a:rPr lang="en-US" sz="1200" b="0" dirty="0" smtClean="0"/>
              <a:t>T</a:t>
            </a:r>
            <a:endParaRPr lang="en-US" sz="1200" dirty="0"/>
          </a:p>
          <a:p>
            <a:r>
              <a:rPr lang="en-US" sz="1200" b="0" dirty="0" smtClean="0"/>
              <a:t>T</a:t>
            </a:r>
            <a:r>
              <a:rPr lang="en-US" sz="1200" dirty="0" smtClean="0"/>
              <a:t> </a:t>
            </a:r>
            <a:r>
              <a:rPr lang="en-US" sz="1200" dirty="0">
                <a:latin typeface="Symbol" panose="05050102010706020507" pitchFamily="18" charset="2"/>
              </a:rPr>
              <a:t>®</a:t>
            </a:r>
            <a:r>
              <a:rPr lang="en-US" sz="1200" dirty="0"/>
              <a:t> </a:t>
            </a:r>
            <a:r>
              <a:rPr lang="en-US" sz="1200" b="0" dirty="0" smtClean="0"/>
              <a:t>T</a:t>
            </a:r>
            <a:r>
              <a:rPr lang="en-US" sz="1200" dirty="0" smtClean="0"/>
              <a:t> * </a:t>
            </a:r>
            <a:r>
              <a:rPr lang="en-US" sz="1200" b="0" dirty="0" smtClean="0"/>
              <a:t>F</a:t>
            </a:r>
          </a:p>
          <a:p>
            <a:r>
              <a:rPr lang="en-US" sz="1200" b="0" dirty="0" smtClean="0"/>
              <a:t>T </a:t>
            </a:r>
            <a:r>
              <a:rPr lang="en-US" sz="1200" dirty="0" smtClean="0">
                <a:latin typeface="Symbol" panose="05050102010706020507" pitchFamily="18" charset="2"/>
              </a:rPr>
              <a:t>®</a:t>
            </a:r>
            <a:r>
              <a:rPr lang="en-US" sz="1200" dirty="0"/>
              <a:t> </a:t>
            </a:r>
            <a:r>
              <a:rPr lang="en-US" sz="1200" b="0" dirty="0"/>
              <a:t>F</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 </a:t>
            </a:r>
            <a:r>
              <a:rPr lang="en-US" sz="1200" b="0" dirty="0" smtClean="0"/>
              <a:t>E</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 </a:t>
            </a:r>
            <a:r>
              <a:rPr lang="en-US" sz="1200" b="0" dirty="0"/>
              <a:t>E</a:t>
            </a:r>
            <a:r>
              <a:rPr lang="en-US" sz="1200" dirty="0"/>
              <a:t> </a:t>
            </a:r>
            <a:r>
              <a:rPr lang="en-US" sz="1200" dirty="0" smtClean="0"/>
              <a:t>)</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id</a:t>
            </a:r>
            <a:endParaRPr lang="en-US" sz="1200" dirty="0"/>
          </a:p>
        </p:txBody>
      </p:sp>
      <p:pic>
        <p:nvPicPr>
          <p:cNvPr id="13" name="Picture 12"/>
          <p:cNvPicPr>
            <a:picLocks noChangeAspect="1"/>
          </p:cNvPicPr>
          <p:nvPr/>
        </p:nvPicPr>
        <p:blipFill>
          <a:blip r:embed="rId4"/>
          <a:stretch>
            <a:fillRect/>
          </a:stretch>
        </p:blipFill>
        <p:spPr>
          <a:xfrm>
            <a:off x="6751800" y="4746800"/>
            <a:ext cx="1935000" cy="1526134"/>
          </a:xfrm>
          <a:prstGeom prst="rect">
            <a:avLst/>
          </a:prstGeom>
        </p:spPr>
      </p:pic>
      <p:pic>
        <p:nvPicPr>
          <p:cNvPr id="14" name="Picture 13"/>
          <p:cNvPicPr>
            <a:picLocks noChangeAspect="1"/>
          </p:cNvPicPr>
          <p:nvPr/>
        </p:nvPicPr>
        <p:blipFill>
          <a:blip r:embed="rId5"/>
          <a:stretch>
            <a:fillRect/>
          </a:stretch>
        </p:blipFill>
        <p:spPr>
          <a:xfrm>
            <a:off x="5680346" y="1898133"/>
            <a:ext cx="3173400" cy="2140467"/>
          </a:xfrm>
          <a:prstGeom prst="rect">
            <a:avLst/>
          </a:prstGeom>
        </p:spPr>
      </p:pic>
    </p:spTree>
    <p:extLst>
      <p:ext uri="{BB962C8B-B14F-4D97-AF65-F5344CB8AC3E}">
        <p14:creationId xmlns:p14="http://schemas.microsoft.com/office/powerpoint/2010/main" val="4092121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a:solidFill>
                  <a:srgbClr val="3ECF29"/>
                </a:solidFill>
              </a:rPr>
              <a:t>Abstract Syntax Tree (AST)</a:t>
            </a:r>
            <a:br>
              <a:rPr lang="en-GB" sz="4000" b="1" dirty="0">
                <a:solidFill>
                  <a:srgbClr val="3ECF29"/>
                </a:solidFill>
              </a:rPr>
            </a:br>
            <a:r>
              <a:rPr lang="en-GB" sz="2000" b="1" dirty="0">
                <a:solidFill>
                  <a:srgbClr val="3ECF29"/>
                </a:solidFill>
              </a:rPr>
              <a:t>Bridging Syntax to Semantic Representation</a:t>
            </a:r>
            <a:endParaRPr lang="en-GB" sz="2000" dirty="0"/>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585446" y="1333376"/>
            <a:ext cx="7101354" cy="5487410"/>
          </a:xfrm>
          <a:prstGeom prst="rect">
            <a:avLst/>
          </a:prstGeom>
        </p:spPr>
      </p:pic>
      <p:pic>
        <p:nvPicPr>
          <p:cNvPr id="6" name="Picture 5"/>
          <p:cNvPicPr>
            <a:picLocks noChangeAspect="1"/>
          </p:cNvPicPr>
          <p:nvPr/>
        </p:nvPicPr>
        <p:blipFill>
          <a:blip r:embed="rId4"/>
          <a:stretch>
            <a:fillRect/>
          </a:stretch>
        </p:blipFill>
        <p:spPr>
          <a:xfrm>
            <a:off x="381000" y="4876800"/>
            <a:ext cx="3929063" cy="1418154"/>
          </a:xfrm>
          <a:prstGeom prst="rect">
            <a:avLst/>
          </a:prstGeom>
        </p:spPr>
      </p:pic>
      <p:sp>
        <p:nvSpPr>
          <p:cNvPr id="7" name="TextBox 6"/>
          <p:cNvSpPr txBox="1"/>
          <p:nvPr/>
        </p:nvSpPr>
        <p:spPr>
          <a:xfrm>
            <a:off x="330223" y="6294954"/>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a:t>
            </a:r>
            <a:r>
              <a:rPr lang="en-US" sz="1200" b="0" dirty="0" smtClean="0"/>
              <a:t>6”</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371354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smtClean="0">
                <a:solidFill>
                  <a:srgbClr val="3ECF29"/>
                </a:solidFill>
              </a:rPr>
              <a:t>Bridging Syntax to Semantic Representation</a:t>
            </a:r>
            <a:endParaRPr lang="en-GB" sz="4000" b="1" dirty="0">
              <a:solidFill>
                <a:srgbClr val="3ECF29"/>
              </a:solidFill>
            </a:endParaRPr>
          </a:p>
        </p:txBody>
      </p:sp>
      <p:sp>
        <p:nvSpPr>
          <p:cNvPr id="8" name="TextBox 7"/>
          <p:cNvSpPr txBox="1"/>
          <p:nvPr/>
        </p:nvSpPr>
        <p:spPr>
          <a:xfrm>
            <a:off x="2057400" y="1524000"/>
            <a:ext cx="37500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Syntax is hierarchical.</a:t>
            </a:r>
          </a:p>
        </p:txBody>
      </p:sp>
      <p:sp>
        <p:nvSpPr>
          <p:cNvPr id="12" name="TextBox 11"/>
          <p:cNvSpPr txBox="1"/>
          <p:nvPr/>
        </p:nvSpPr>
        <p:spPr>
          <a:xfrm>
            <a:off x="2057400" y="1981200"/>
            <a:ext cx="4217821" cy="1785104"/>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Expressions</a:t>
            </a:r>
          </a:p>
          <a:p>
            <a:pPr marL="285750" indent="-285750">
              <a:spcBef>
                <a:spcPts val="600"/>
              </a:spcBef>
              <a:buFont typeface="Arial" panose="020B0604020202020204" pitchFamily="34" charset="0"/>
              <a:buChar char="•"/>
            </a:pPr>
            <a:r>
              <a:rPr lang="en-GB" dirty="0" smtClean="0"/>
              <a:t>Structure – Member Relationships</a:t>
            </a:r>
          </a:p>
          <a:p>
            <a:pPr marL="285750" indent="-285750">
              <a:spcBef>
                <a:spcPts val="600"/>
              </a:spcBef>
              <a:buFont typeface="Arial" panose="020B0604020202020204" pitchFamily="34" charset="0"/>
              <a:buChar char="•"/>
            </a:pPr>
            <a:r>
              <a:rPr lang="en-GB" dirty="0" smtClean="0"/>
              <a:t>Flow Control Statements</a:t>
            </a:r>
          </a:p>
          <a:p>
            <a:pPr marL="285750" indent="-285750">
              <a:spcBef>
                <a:spcPts val="600"/>
              </a:spcBef>
              <a:buFont typeface="Arial" panose="020B0604020202020204" pitchFamily="34" charset="0"/>
              <a:buChar char="•"/>
            </a:pPr>
            <a:r>
              <a:rPr lang="en-GB" dirty="0" smtClean="0"/>
              <a:t>Other Declarations</a:t>
            </a:r>
            <a:endParaRPr lang="en-GB" dirty="0"/>
          </a:p>
          <a:p>
            <a:pPr marL="285750" indent="-285750">
              <a:spcBef>
                <a:spcPts val="600"/>
              </a:spcBef>
              <a:buFont typeface="Arial" panose="020B0604020202020204" pitchFamily="34" charset="0"/>
              <a:buChar char="•"/>
            </a:pPr>
            <a:r>
              <a:rPr lang="en-GB" dirty="0" smtClean="0"/>
              <a:t>…</a:t>
            </a:r>
          </a:p>
        </p:txBody>
      </p:sp>
      <p:sp>
        <p:nvSpPr>
          <p:cNvPr id="15" name="TextBox 14"/>
          <p:cNvSpPr txBox="1"/>
          <p:nvPr/>
        </p:nvSpPr>
        <p:spPr>
          <a:xfrm>
            <a:off x="5807495" y="1524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dirty="0" smtClean="0"/>
              <a:t>Meaning is not!</a:t>
            </a:r>
          </a:p>
        </p:txBody>
      </p:sp>
      <p:pic>
        <p:nvPicPr>
          <p:cNvPr id="3" name="Picture 2"/>
          <p:cNvPicPr>
            <a:picLocks noChangeAspect="1"/>
          </p:cNvPicPr>
          <p:nvPr/>
        </p:nvPicPr>
        <p:blipFill>
          <a:blip r:embed="rId3"/>
          <a:stretch>
            <a:fillRect/>
          </a:stretch>
        </p:blipFill>
        <p:spPr>
          <a:xfrm>
            <a:off x="1911719" y="3886200"/>
            <a:ext cx="7094966" cy="2816677"/>
          </a:xfrm>
          <a:prstGeom prst="rect">
            <a:avLst/>
          </a:prstGeom>
        </p:spPr>
      </p:pic>
    </p:spTree>
    <p:extLst>
      <p:ext uri="{BB962C8B-B14F-4D97-AF65-F5344CB8AC3E}">
        <p14:creationId xmlns:p14="http://schemas.microsoft.com/office/powerpoint/2010/main" val="259980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Representation</a:t>
            </a:r>
            <a:br>
              <a:rPr lang="en-GB" sz="4000" b="1" dirty="0" smtClean="0">
                <a:solidFill>
                  <a:srgbClr val="3ECF29"/>
                </a:solidFill>
              </a:rPr>
            </a:br>
            <a:r>
              <a:rPr lang="en-GB" sz="2000" b="1" dirty="0" smtClean="0">
                <a:solidFill>
                  <a:srgbClr val="3ECF29"/>
                </a:solidFill>
              </a:rPr>
              <a:t>An Example </a:t>
            </a:r>
            <a:endParaRPr lang="en-GB" sz="4000" b="1" dirty="0">
              <a:solidFill>
                <a:srgbClr val="3ECF29"/>
              </a:solidFill>
            </a:endParaRPr>
          </a:p>
        </p:txBody>
      </p:sp>
      <p:sp>
        <p:nvSpPr>
          <p:cNvPr id="4" name="TextBox 3"/>
          <p:cNvSpPr txBox="1"/>
          <p:nvPr/>
        </p:nvSpPr>
        <p:spPr>
          <a:xfrm>
            <a:off x="2438400" y="2971800"/>
            <a:ext cx="184731" cy="369332"/>
          </a:xfrm>
          <a:prstGeom prst="rect">
            <a:avLst/>
          </a:prstGeom>
          <a:noFill/>
        </p:spPr>
        <p:txBody>
          <a:bodyPr wrap="none" rtlCol="0">
            <a:spAutoFit/>
          </a:bodyPr>
          <a:lstStyle/>
          <a:p>
            <a:endParaRPr lang="en-GB" dirty="0"/>
          </a:p>
        </p:txBody>
      </p:sp>
      <p:sp>
        <p:nvSpPr>
          <p:cNvPr id="5" name="TextBox 4"/>
          <p:cNvSpPr txBox="1"/>
          <p:nvPr/>
        </p:nvSpPr>
        <p:spPr>
          <a:xfrm>
            <a:off x="432883" y="2438400"/>
            <a:ext cx="4011034" cy="4031873"/>
          </a:xfrm>
          <a:prstGeom prst="rect">
            <a:avLst/>
          </a:prstGeom>
          <a:noFill/>
          <a:ln>
            <a:solidFill>
              <a:schemeClr val="tx1"/>
            </a:solidFill>
          </a:ln>
        </p:spPr>
        <p:txBody>
          <a:bodyPr wrap="none" rtlCol="0">
            <a:spAutoFit/>
          </a:bodyPr>
          <a:lstStyle/>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TypeDescriptor</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TypeDescriptor</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baseType</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dimension</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op;</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left</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right</a:t>
            </a:r>
            <a:r>
              <a:rPr lang="tr-TR"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endParaRPr lang="tr-TR" sz="1600" dirty="0">
              <a:latin typeface="Courier New" panose="02070309020205020404" pitchFamily="49" charset="0"/>
              <a:cs typeface="Courier New" panose="02070309020205020404" pitchFamily="49" charset="0"/>
            </a:endParaRP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Statement</a:t>
            </a: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instructionOffset</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p:txBody>
      </p:sp>
      <p:sp>
        <p:nvSpPr>
          <p:cNvPr id="9" name="TextBox 8"/>
          <p:cNvSpPr txBox="1"/>
          <p:nvPr/>
        </p:nvSpPr>
        <p:spPr>
          <a:xfrm>
            <a:off x="4820462" y="2438400"/>
            <a:ext cx="3887603" cy="4031873"/>
          </a:xfrm>
          <a:prstGeom prst="rect">
            <a:avLst/>
          </a:prstGeom>
          <a:noFill/>
          <a:ln>
            <a:solidFill>
              <a:schemeClr val="tx1"/>
            </a:solidFill>
          </a:ln>
        </p:spPr>
        <p:txBody>
          <a:bodyPr wrap="none" rtlCol="0">
            <a:spAutoFit/>
          </a:bodyPr>
          <a:lstStyle/>
          <a:p>
            <a:r>
              <a:rPr lang="tr-TR" sz="1600" dirty="0" err="1" smtClean="0">
                <a:latin typeface="Courier New" panose="02070309020205020404" pitchFamily="49" charset="0"/>
                <a:cs typeface="Courier New" panose="02070309020205020404" pitchFamily="49" charset="0"/>
              </a:rPr>
              <a:t>class</a:t>
            </a:r>
            <a:r>
              <a:rPr lang="tr-TR" sz="1600" dirty="0" smtClean="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Evaluatio</a:t>
            </a:r>
            <a:r>
              <a:rPr lang="en-US" sz="1600" dirty="0" smtClean="0">
                <a:latin typeface="Courier New" panose="02070309020205020404" pitchFamily="49" charset="0"/>
                <a:cs typeface="Courier New" panose="02070309020205020404" pitchFamily="49" charset="0"/>
              </a:rPr>
              <a:t>n</a:t>
            </a:r>
            <a:r>
              <a:rPr lang="tr-TR" sz="1600" dirty="0" smtClean="0">
                <a:latin typeface="Courier New" panose="02070309020205020404" pitchFamily="49" charset="0"/>
                <a:cs typeface="Courier New" panose="02070309020205020404" pitchFamily="49" charset="0"/>
              </a:rPr>
              <a:t>Statement</a:t>
            </a:r>
            <a:r>
              <a:rPr lang="en-US" sz="1600" dirty="0" smtClean="0">
                <a:latin typeface="Courier New" panose="02070309020205020404" pitchFamily="49" charset="0"/>
                <a:cs typeface="Courier New" panose="02070309020205020404" pitchFamily="49" charset="0"/>
              </a:rPr>
              <a:t> : …</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ForStatement</a:t>
            </a:r>
            <a:r>
              <a:rPr lang="en-US" sz="1600" dirty="0" smtClean="0">
                <a:latin typeface="Courier New" panose="02070309020205020404" pitchFamily="49" charset="0"/>
                <a:cs typeface="Courier New" panose="02070309020205020404" pitchFamily="49" charset="0"/>
              </a:rPr>
              <a:t> : …</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initExp</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conditionExp</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stepExp</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Statement   *body;</a:t>
            </a: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CompoundStatement</a:t>
            </a:r>
            <a:r>
              <a:rPr lang="en-US" sz="1600" dirty="0" smtClean="0">
                <a:latin typeface="Courier New" panose="02070309020205020404" pitchFamily="49" charset="0"/>
                <a:cs typeface="Courier New" panose="02070309020205020404" pitchFamily="49" charset="0"/>
              </a:rPr>
              <a:t> : …</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list</a:t>
            </a:r>
            <a:r>
              <a:rPr lang="tr-TR" sz="1600" dirty="0">
                <a:latin typeface="Courier New" panose="02070309020205020404" pitchFamily="49" charset="0"/>
                <a:cs typeface="Courier New" panose="02070309020205020404" pitchFamily="49" charset="0"/>
              </a:rPr>
              <a:t>&lt;Statement *&gt; </a:t>
            </a:r>
            <a:r>
              <a:rPr lang="tr-TR" sz="1600" dirty="0" err="1">
                <a:latin typeface="Courier New" panose="02070309020205020404" pitchFamily="49" charset="0"/>
                <a:cs typeface="Courier New" panose="02070309020205020404" pitchFamily="49" charset="0"/>
              </a:rPr>
              <a:t>statList</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p:txBody>
      </p:sp>
      <p:sp>
        <p:nvSpPr>
          <p:cNvPr id="10" name="TextBox 9"/>
          <p:cNvSpPr txBox="1"/>
          <p:nvPr/>
        </p:nvSpPr>
        <p:spPr>
          <a:xfrm>
            <a:off x="2743200" y="1470819"/>
            <a:ext cx="37500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US" sz="2000" b="0" dirty="0" smtClean="0"/>
              <a:t>Meaning is complex!</a:t>
            </a:r>
          </a:p>
        </p:txBody>
      </p:sp>
    </p:spTree>
    <p:extLst>
      <p:ext uri="{BB962C8B-B14F-4D97-AF65-F5344CB8AC3E}">
        <p14:creationId xmlns:p14="http://schemas.microsoft.com/office/powerpoint/2010/main" val="708912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What to Represent</a:t>
            </a:r>
            <a:r>
              <a:rPr lang="en-GB" sz="2000" b="1" dirty="0" smtClean="0">
                <a:solidFill>
                  <a:srgbClr val="3ECF29"/>
                </a:solidFill>
              </a:rPr>
              <a:t> </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7" name="TextBox 6"/>
          <p:cNvSpPr txBox="1"/>
          <p:nvPr/>
        </p:nvSpPr>
        <p:spPr>
          <a:xfrm>
            <a:off x="4851659" y="3294666"/>
            <a:ext cx="3441968" cy="2492990"/>
          </a:xfrm>
          <a:prstGeom prst="rect">
            <a:avLst/>
          </a:prstGeom>
          <a:noFill/>
        </p:spPr>
        <p:txBody>
          <a:bodyPr wrap="none" rtlCol="0">
            <a:spAutoFit/>
          </a:bodyPr>
          <a:lstStyle/>
          <a:p>
            <a:pPr>
              <a:spcBef>
                <a:spcPts val="600"/>
              </a:spcBef>
            </a:pPr>
            <a:r>
              <a:rPr lang="en-GB" dirty="0" smtClean="0"/>
              <a:t>For a Document Specification</a:t>
            </a:r>
          </a:p>
          <a:p>
            <a:pPr marL="285750" indent="-285750">
              <a:spcBef>
                <a:spcPts val="600"/>
              </a:spcBef>
              <a:buFont typeface="Arial" panose="020B0604020202020204" pitchFamily="34" charset="0"/>
              <a:buChar char="•"/>
            </a:pPr>
            <a:r>
              <a:rPr lang="en-GB" dirty="0" smtClean="0"/>
              <a:t>Paragraphs</a:t>
            </a:r>
          </a:p>
          <a:p>
            <a:pPr marL="285750" indent="-285750">
              <a:spcBef>
                <a:spcPts val="600"/>
              </a:spcBef>
              <a:buFont typeface="Arial" panose="020B0604020202020204" pitchFamily="34" charset="0"/>
              <a:buChar char="•"/>
            </a:pPr>
            <a:r>
              <a:rPr lang="en-GB" dirty="0" smtClean="0"/>
              <a:t>Styles</a:t>
            </a:r>
          </a:p>
          <a:p>
            <a:pPr marL="285750" indent="-285750">
              <a:spcBef>
                <a:spcPts val="600"/>
              </a:spcBef>
              <a:buFont typeface="Arial" panose="020B0604020202020204" pitchFamily="34" charset="0"/>
              <a:buChar char="•"/>
            </a:pPr>
            <a:r>
              <a:rPr lang="en-GB" dirty="0" smtClean="0"/>
              <a:t>Objects</a:t>
            </a:r>
          </a:p>
          <a:p>
            <a:pPr marL="285750" indent="-285750">
              <a:spcBef>
                <a:spcPts val="600"/>
              </a:spcBef>
              <a:buFont typeface="Arial" panose="020B0604020202020204" pitchFamily="34" charset="0"/>
              <a:buChar char="•"/>
            </a:pPr>
            <a:r>
              <a:rPr lang="en-GB" dirty="0" smtClean="0"/>
              <a:t>Page Definition Data</a:t>
            </a:r>
          </a:p>
          <a:p>
            <a:pPr marL="285750" indent="-285750">
              <a:spcBef>
                <a:spcPts val="600"/>
              </a:spcBef>
              <a:buFont typeface="Arial" panose="020B0604020202020204" pitchFamily="34" charset="0"/>
              <a:buChar char="•"/>
            </a:pPr>
            <a:r>
              <a:rPr lang="en-GB" dirty="0" smtClean="0"/>
              <a:t>Constants</a:t>
            </a:r>
          </a:p>
          <a:p>
            <a:pPr marL="285750" indent="-285750">
              <a:spcBef>
                <a:spcPts val="600"/>
              </a:spcBef>
              <a:buFont typeface="Arial" panose="020B0604020202020204" pitchFamily="34" charset="0"/>
              <a:buChar char="•"/>
            </a:pPr>
            <a:r>
              <a:rPr lang="en-GB" dirty="0" smtClean="0"/>
              <a:t>…</a:t>
            </a:r>
          </a:p>
        </p:txBody>
      </p:sp>
      <p:sp>
        <p:nvSpPr>
          <p:cNvPr id="8" name="TextBox 7"/>
          <p:cNvSpPr txBox="1"/>
          <p:nvPr/>
        </p:nvSpPr>
        <p:spPr>
          <a:xfrm>
            <a:off x="2057400" y="1447800"/>
            <a:ext cx="679634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Depends on the problem that LP solves.</a:t>
            </a:r>
          </a:p>
          <a:p>
            <a:r>
              <a:rPr lang="en-US" sz="2000" b="0" dirty="0" smtClean="0"/>
              <a:t>Complete with respect to input.</a:t>
            </a:r>
          </a:p>
          <a:p>
            <a:r>
              <a:rPr lang="en-US" sz="2000" b="0" dirty="0" smtClean="0"/>
              <a:t>Compliant to the language specification.</a:t>
            </a:r>
          </a:p>
          <a:p>
            <a:r>
              <a:rPr lang="en-US" sz="2000" b="0" dirty="0" smtClean="0"/>
              <a:t>Good enough to support subsequent phases.</a:t>
            </a:r>
          </a:p>
        </p:txBody>
      </p:sp>
      <p:sp>
        <p:nvSpPr>
          <p:cNvPr id="11" name="TextBox 10"/>
          <p:cNvSpPr txBox="1"/>
          <p:nvPr/>
        </p:nvSpPr>
        <p:spPr>
          <a:xfrm>
            <a:off x="1447800" y="3298210"/>
            <a:ext cx="3262432" cy="2492990"/>
          </a:xfrm>
          <a:prstGeom prst="rect">
            <a:avLst/>
          </a:prstGeom>
          <a:noFill/>
        </p:spPr>
        <p:txBody>
          <a:bodyPr wrap="none" rtlCol="0">
            <a:spAutoFit/>
          </a:bodyPr>
          <a:lstStyle/>
          <a:p>
            <a:pPr>
              <a:spcBef>
                <a:spcPts val="600"/>
              </a:spcBef>
            </a:pPr>
            <a:r>
              <a:rPr lang="en-GB" dirty="0" smtClean="0"/>
              <a:t>For an Imperative Language</a:t>
            </a:r>
          </a:p>
          <a:p>
            <a:pPr marL="285750" indent="-285750">
              <a:spcBef>
                <a:spcPts val="600"/>
              </a:spcBef>
              <a:buFont typeface="Arial" panose="020B0604020202020204" pitchFamily="34" charset="0"/>
              <a:buChar char="•"/>
            </a:pPr>
            <a:r>
              <a:rPr lang="en-GB" dirty="0" smtClean="0"/>
              <a:t>Types</a:t>
            </a:r>
          </a:p>
          <a:p>
            <a:pPr marL="285750" indent="-285750">
              <a:spcBef>
                <a:spcPts val="600"/>
              </a:spcBef>
              <a:buFont typeface="Arial" panose="020B0604020202020204" pitchFamily="34" charset="0"/>
              <a:buChar char="•"/>
            </a:pPr>
            <a:r>
              <a:rPr lang="en-GB" dirty="0" smtClean="0"/>
              <a:t>Statements</a:t>
            </a:r>
          </a:p>
          <a:p>
            <a:pPr marL="285750" indent="-285750">
              <a:spcBef>
                <a:spcPts val="600"/>
              </a:spcBef>
              <a:buFont typeface="Arial" panose="020B0604020202020204" pitchFamily="34" charset="0"/>
              <a:buChar char="•"/>
            </a:pPr>
            <a:r>
              <a:rPr lang="en-GB" dirty="0" smtClean="0"/>
              <a:t>Expressions</a:t>
            </a:r>
          </a:p>
          <a:p>
            <a:pPr marL="285750" indent="-285750">
              <a:spcBef>
                <a:spcPts val="600"/>
              </a:spcBef>
              <a:buFont typeface="Arial" panose="020B0604020202020204" pitchFamily="34" charset="0"/>
              <a:buChar char="•"/>
            </a:pPr>
            <a:r>
              <a:rPr lang="en-GB" dirty="0" smtClean="0"/>
              <a:t>Variables, Parameters</a:t>
            </a:r>
          </a:p>
          <a:p>
            <a:pPr marL="285750" indent="-285750">
              <a:spcBef>
                <a:spcPts val="600"/>
              </a:spcBef>
              <a:buFont typeface="Arial" panose="020B0604020202020204" pitchFamily="34" charset="0"/>
              <a:buChar char="•"/>
            </a:pPr>
            <a:r>
              <a:rPr lang="en-GB" dirty="0" smtClean="0"/>
              <a:t>Constants</a:t>
            </a:r>
          </a:p>
          <a:p>
            <a:pPr marL="285750" indent="-285750">
              <a:spcBef>
                <a:spcPts val="600"/>
              </a:spcBef>
              <a:buFont typeface="Arial" panose="020B0604020202020204" pitchFamily="34" charset="0"/>
              <a:buChar char="•"/>
            </a:pPr>
            <a:r>
              <a:rPr lang="en-GB" dirty="0" smtClean="0"/>
              <a:t>…</a:t>
            </a:r>
          </a:p>
        </p:txBody>
      </p:sp>
    </p:spTree>
    <p:extLst>
      <p:ext uri="{BB962C8B-B14F-4D97-AF65-F5344CB8AC3E}">
        <p14:creationId xmlns:p14="http://schemas.microsoft.com/office/powerpoint/2010/main" val="234445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7811</TotalTime>
  <Words>1529</Words>
  <Application>Microsoft Office PowerPoint</Application>
  <PresentationFormat>On-screen Show (4:3)</PresentationFormat>
  <Paragraphs>179</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Century Gothic</vt:lpstr>
      <vt:lpstr>Courier New</vt:lpstr>
      <vt:lpstr>Old Rubber Stamp</vt:lpstr>
      <vt:lpstr>Symbol</vt:lpstr>
      <vt:lpstr>template</vt:lpstr>
      <vt:lpstr>Custom Design</vt:lpstr>
      <vt:lpstr>Semantic Analysis</vt:lpstr>
      <vt:lpstr>Definition</vt:lpstr>
      <vt:lpstr>Semantic Analysis Validity Revisited</vt:lpstr>
      <vt:lpstr>Attribute Grammar Parse Trees with Semantics</vt:lpstr>
      <vt:lpstr>Abstract Syntax Tree (AST) Bridging Syntax to Semantic Representation</vt:lpstr>
      <vt:lpstr>Abstract Syntax Tree (AST) Bridging Syntax to Semantic Representation</vt:lpstr>
      <vt:lpstr>Abstract Syntax Tree (AST) Bridging Syntax to Semantic Representation</vt:lpstr>
      <vt:lpstr>Representation An Example </vt:lpstr>
      <vt:lpstr>What to Represent </vt:lpstr>
      <vt:lpstr>Type Systems Defining Elements of Computation</vt:lpstr>
      <vt:lpstr>Type Systems Defining Elements of Computation</vt:lpstr>
      <vt:lpstr>Type Systems Defining Elements of Computation</vt:lpstr>
      <vt:lpstr>Type Systems Defining Elements of Computation</vt:lpstr>
      <vt:lpstr>Symbol Management Items to extract semantics from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292</cp:revision>
  <cp:lastPrinted>2024-03-21T19:07:25Z</cp:lastPrinted>
  <dcterms:created xsi:type="dcterms:W3CDTF">2024-02-18T08:29:48Z</dcterms:created>
  <dcterms:modified xsi:type="dcterms:W3CDTF">2024-05-03T05:18:54Z</dcterms:modified>
</cp:coreProperties>
</file>