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embeddedFontLst>
    <p:embeddedFont>
      <p:font typeface="Libre Baskerville"/>
      <p:regular r:id="rId45"/>
      <p:bold r:id="rId46"/>
      <p:italic r:id="rId47"/>
    </p:embeddedFont>
    <p:embeddedFont>
      <p:font typeface="Questrial"/>
      <p:regular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7" name="Hafeez Al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644805C-6C9E-4D24-B985-F2C5DD135C6C}">
  <a:tblStyle styleId="{C644805C-6C9E-4D24-B985-F2C5DD135C6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F1E6"/>
          </a:solidFill>
        </a:fill>
      </a:tcStyle>
    </a:wholeTbl>
    <a:band1H>
      <a:tcTxStyle/>
      <a:tcStyle>
        <a:fill>
          <a:solidFill>
            <a:srgbClr val="F9E2CA"/>
          </a:solidFill>
        </a:fill>
      </a:tcStyle>
    </a:band1H>
    <a:band2H>
      <a:tcTxStyle/>
    </a:band2H>
    <a:band1V>
      <a:tcTxStyle/>
      <a:tcStyle>
        <a:fill>
          <a:solidFill>
            <a:srgbClr val="F9E2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LibreBaskerville-bold.fntdata"/><Relationship Id="rId45" Type="http://schemas.openxmlformats.org/officeDocument/2006/relationships/font" Target="fonts/LibreBaskervill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Questrial-regular.fntdata"/><Relationship Id="rId47" Type="http://schemas.openxmlformats.org/officeDocument/2006/relationships/font" Target="fonts/LibreBaskerville-italic.fntdata"/><Relationship Id="rId49"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2-26T20:29:41.755">
    <p:pos x="528" y="1162"/>
    <p:text>Write about LDA in methodology</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2-26T20:34:33.220">
    <p:pos x="518" y="816"/>
    <p:text>Write about this in the methodology</p:text>
  </p:cm>
  <p:cm authorId="0" idx="3" dt="2018-02-26T20:33:51.522">
    <p:pos x="518" y="916"/>
    <p:text>Should we add about block matching method in the methodology?</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8-02-26T20:38:26.143">
    <p:pos x="518" y="768"/>
    <p:text>How many features?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8-02-26T20:50:44.766">
    <p:pos x="568" y="737"/>
    <p:text>Give a reference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8-02-26T20:54:34.408">
    <p:pos x="6000" y="0"/>
    <p:text>PCA</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8-02-26T20:57:49.185">
    <p:pos x="6000" y="0"/>
    <p:text>What is LBP?</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3" name="Shape 1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81" name="Shape 281"/>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3" name="Shape 73"/>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88" name="Shape 288"/>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id="19" name="Shape 19"/>
          <p:cNvSpPr/>
          <p:nvPr/>
        </p:nvSpPr>
        <p:spPr>
          <a:xfrm>
            <a:off x="2381"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ctrTitle"/>
          </p:nvPr>
        </p:nvSpPr>
        <p:spPr>
          <a:xfrm>
            <a:off x="822960" y="758952"/>
            <a:ext cx="7543800" cy="1450848"/>
          </a:xfrm>
          <a:prstGeom prst="rect">
            <a:avLst/>
          </a:prstGeom>
          <a:noFill/>
          <a:ln>
            <a:noFill/>
          </a:ln>
        </p:spPr>
        <p:txBody>
          <a:bodyPr anchorCtr="0" anchor="b" bIns="91425" lIns="91425" spcFirstLastPara="1" rIns="91425" wrap="square" tIns="91425"/>
          <a:lstStyle>
            <a:lvl1pPr lvl="0" marR="0" rtl="0" algn="l">
              <a:lnSpc>
                <a:spcPct val="85000"/>
              </a:lnSpc>
              <a:spcBef>
                <a:spcPts val="0"/>
              </a:spcBef>
              <a:spcAft>
                <a:spcPts val="0"/>
              </a:spcAft>
              <a:buClr>
                <a:srgbClr val="262626"/>
              </a:buClr>
              <a:buSzPts val="5400"/>
              <a:buFont typeface="Calibri"/>
              <a:buNone/>
              <a:defRPr b="0" i="0" sz="5400" u="none" cap="none" strike="noStrik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Shape 22"/>
          <p:cNvSpPr txBox="1"/>
          <p:nvPr>
            <p:ph idx="1" type="subTitle"/>
          </p:nvPr>
        </p:nvSpPr>
        <p:spPr>
          <a:xfrm>
            <a:off x="825038" y="3505200"/>
            <a:ext cx="7543800" cy="2093420"/>
          </a:xfrm>
          <a:prstGeom prst="rect">
            <a:avLst/>
          </a:prstGeom>
          <a:noFill/>
          <a:ln>
            <a:noFill/>
          </a:ln>
        </p:spPr>
        <p:txBody>
          <a:bodyPr anchorCtr="0" anchor="t" bIns="91425" lIns="91425" spcFirstLastPara="1" rIns="91425" wrap="square" tIns="91425"/>
          <a:lstStyle>
            <a:lvl1pPr lvl="0" marR="0" rtl="0" algn="l">
              <a:lnSpc>
                <a:spcPct val="90000"/>
              </a:lnSpc>
              <a:spcBef>
                <a:spcPts val="120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marR="0" rtl="0" algn="ctr">
              <a:lnSpc>
                <a:spcPct val="90000"/>
              </a:lnSpc>
              <a:spcBef>
                <a:spcPts val="2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2pPr>
            <a:lvl3pPr lvl="2" marR="0" rtl="0" algn="ctr">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ctr">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23" name="Shape 23"/>
          <p:cNvSpPr txBox="1"/>
          <p:nvPr>
            <p:ph idx="10" type="dt"/>
          </p:nvPr>
        </p:nvSpPr>
        <p:spPr>
          <a:xfrm>
            <a:off x="822961" y="6459786"/>
            <a:ext cx="1854203"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2764639" y="6459786"/>
            <a:ext cx="3617103"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cxnSp>
        <p:nvCxnSpPr>
          <p:cNvPr id="26" name="Shape 26"/>
          <p:cNvCxnSpPr/>
          <p:nvPr/>
        </p:nvCxnSpPr>
        <p:spPr>
          <a:xfrm>
            <a:off x="905744" y="22098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Shape 28"/>
          <p:cNvSpPr txBox="1"/>
          <p:nvPr>
            <p:ph type="title"/>
          </p:nvPr>
        </p:nvSpPr>
        <p:spPr>
          <a:xfrm>
            <a:off x="822960" y="286605"/>
            <a:ext cx="7543800" cy="780196"/>
          </a:xfrm>
          <a:prstGeom prst="rect">
            <a:avLst/>
          </a:prstGeom>
          <a:noFill/>
          <a:ln>
            <a:noFill/>
          </a:ln>
        </p:spPr>
        <p:txBody>
          <a:bodyPr anchorCtr="0" anchor="b" bIns="91425" lIns="91425" spcFirstLastPara="1" rIns="91425" wrap="square" tIns="91425"/>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 type="body"/>
          </p:nvPr>
        </p:nvSpPr>
        <p:spPr>
          <a:xfrm>
            <a:off x="822960" y="1219200"/>
            <a:ext cx="7543800" cy="4649894"/>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200"/>
              </a:spcBef>
              <a:spcAft>
                <a:spcPts val="0"/>
              </a:spcAft>
              <a:buClr>
                <a:srgbClr val="3F3F3F"/>
              </a:buClr>
              <a:buSzPts val="2800"/>
              <a:buFont typeface="Calibri"/>
              <a:buChar char=" "/>
              <a:defRPr b="0" i="0" sz="2800" u="none" cap="none" strike="noStrike">
                <a:solidFill>
                  <a:srgbClr val="3F3F3F"/>
                </a:solidFill>
                <a:latin typeface="Libre Baskerville"/>
                <a:ea typeface="Libre Baskerville"/>
                <a:cs typeface="Libre Baskerville"/>
                <a:sym typeface="Libre Baskerville"/>
              </a:defRPr>
            </a:lvl1pPr>
            <a:lvl2pPr indent="-381000" lvl="1" marL="914400" marR="0" rtl="0" algn="l">
              <a:lnSpc>
                <a:spcPct val="90000"/>
              </a:lnSpc>
              <a:spcBef>
                <a:spcPts val="200"/>
              </a:spcBef>
              <a:spcAft>
                <a:spcPts val="0"/>
              </a:spcAft>
              <a:buClr>
                <a:schemeClr val="accent1"/>
              </a:buClr>
              <a:buSzPts val="2400"/>
              <a:buFont typeface="Calibri"/>
              <a:buChar char="◦"/>
              <a:defRPr b="0" i="0" sz="2400" u="none" cap="none" strike="noStrike">
                <a:solidFill>
                  <a:srgbClr val="3F3F3F"/>
                </a:solidFill>
                <a:latin typeface="Libre Baskerville"/>
                <a:ea typeface="Libre Baskerville"/>
                <a:cs typeface="Libre Baskerville"/>
                <a:sym typeface="Libre Baskerville"/>
              </a:defRPr>
            </a:lvl2pPr>
            <a:lvl3pPr indent="-342900" lvl="2" marL="1371600" marR="0" rtl="0" algn="l">
              <a:lnSpc>
                <a:spcPct val="90000"/>
              </a:lnSpc>
              <a:spcBef>
                <a:spcPts val="400"/>
              </a:spcBef>
              <a:spcAft>
                <a:spcPts val="0"/>
              </a:spcAft>
              <a:buClr>
                <a:schemeClr val="accent1"/>
              </a:buClr>
              <a:buSzPts val="1800"/>
              <a:buFont typeface="Calibri"/>
              <a:buChar char="◦"/>
              <a:defRPr b="0" i="0" sz="1800" u="none" cap="none" strike="noStrike">
                <a:solidFill>
                  <a:srgbClr val="3F3F3F"/>
                </a:solidFill>
                <a:latin typeface="Libre Baskerville"/>
                <a:ea typeface="Libre Baskerville"/>
                <a:cs typeface="Libre Baskerville"/>
                <a:sym typeface="Libre Baskerville"/>
              </a:defRPr>
            </a:lvl3pPr>
            <a:lvl4pPr indent="-342900" lvl="3" marL="1828800" marR="0" rtl="0" algn="l">
              <a:lnSpc>
                <a:spcPct val="90000"/>
              </a:lnSpc>
              <a:spcBef>
                <a:spcPts val="400"/>
              </a:spcBef>
              <a:spcAft>
                <a:spcPts val="0"/>
              </a:spcAft>
              <a:buClr>
                <a:schemeClr val="accent1"/>
              </a:buClr>
              <a:buSzPts val="1800"/>
              <a:buFont typeface="Calibri"/>
              <a:buChar char="◦"/>
              <a:defRPr b="0" i="0" sz="1800" u="none" cap="none" strike="noStrike">
                <a:solidFill>
                  <a:srgbClr val="3F3F3F"/>
                </a:solidFill>
                <a:latin typeface="Libre Baskerville"/>
                <a:ea typeface="Libre Baskerville"/>
                <a:cs typeface="Libre Baskerville"/>
                <a:sym typeface="Libre Baskerville"/>
              </a:defRPr>
            </a:lvl4pPr>
            <a:lvl5pPr indent="-342900" lvl="4" marL="2286000" marR="0" rtl="0" algn="l">
              <a:lnSpc>
                <a:spcPct val="90000"/>
              </a:lnSpc>
              <a:spcBef>
                <a:spcPts val="400"/>
              </a:spcBef>
              <a:spcAft>
                <a:spcPts val="0"/>
              </a:spcAft>
              <a:buClr>
                <a:schemeClr val="accent1"/>
              </a:buClr>
              <a:buSzPts val="1800"/>
              <a:buFont typeface="Calibri"/>
              <a:buChar char="◦"/>
              <a:defRPr b="0" i="0" sz="1800" u="none" cap="none" strike="noStrike">
                <a:solidFill>
                  <a:srgbClr val="3F3F3F"/>
                </a:solidFill>
                <a:latin typeface="Libre Baskerville"/>
                <a:ea typeface="Libre Baskerville"/>
                <a:cs typeface="Libre Baskerville"/>
                <a:sym typeface="Libre Baskerville"/>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0" name="Shape 30"/>
          <p:cNvSpPr txBox="1"/>
          <p:nvPr>
            <p:ph idx="10" type="dt"/>
          </p:nvPr>
        </p:nvSpPr>
        <p:spPr>
          <a:xfrm>
            <a:off x="822961" y="6459786"/>
            <a:ext cx="1854203"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2764639" y="6459786"/>
            <a:ext cx="3617103"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cxnSp>
        <p:nvCxnSpPr>
          <p:cNvPr id="33" name="Shape 33"/>
          <p:cNvCxnSpPr/>
          <p:nvPr/>
        </p:nvCxnSpPr>
        <p:spPr>
          <a:xfrm>
            <a:off x="895149" y="1066800"/>
            <a:ext cx="74752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34" name="Shape 34"/>
        <p:cNvGrpSpPr/>
        <p:nvPr/>
      </p:nvGrpSpPr>
      <p:grpSpPr>
        <a:xfrm>
          <a:off x="0" y="0"/>
          <a:ext cx="0" cy="0"/>
          <a:chOff x="0" y="0"/>
          <a:chExt cx="0" cy="0"/>
        </a:xfrm>
      </p:grpSpPr>
      <p:sp>
        <p:nvSpPr>
          <p:cNvPr id="35" name="Shape 35"/>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342900" y="594359"/>
            <a:ext cx="2400300" cy="2286000"/>
          </a:xfrm>
          <a:prstGeom prst="rect">
            <a:avLst/>
          </a:prstGeom>
          <a:noFill/>
          <a:ln>
            <a:noFill/>
          </a:ln>
        </p:spPr>
        <p:txBody>
          <a:bodyPr anchorCtr="0" anchor="b" bIns="91425" lIns="91425" spcFirstLastPara="1" rIns="91425" wrap="square" tIns="91425"/>
          <a:lstStyle>
            <a:lvl1pPr lvl="0" marR="0" rtl="0" algn="l">
              <a:lnSpc>
                <a:spcPct val="85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3600450" y="731520"/>
            <a:ext cx="4869180" cy="5257800"/>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1200"/>
              </a:spcBef>
              <a:spcAft>
                <a:spcPts val="0"/>
              </a:spcAft>
              <a:buClr>
                <a:srgbClr val="3F3F3F"/>
              </a:buClr>
              <a:buSzPts val="2400"/>
              <a:buFont typeface="Calibri"/>
              <a:buChar char=" "/>
              <a:defRPr b="0" i="0" sz="2400" u="none" cap="none" strike="noStrike">
                <a:solidFill>
                  <a:srgbClr val="3F3F3F"/>
                </a:solidFill>
                <a:latin typeface="Libre Baskerville"/>
                <a:ea typeface="Libre Baskerville"/>
                <a:cs typeface="Libre Baskerville"/>
                <a:sym typeface="Libre Baskerville"/>
              </a:defRPr>
            </a:lvl1pPr>
            <a:lvl2pPr indent="-355600" lvl="1" marL="914400" marR="0" rtl="0" algn="l">
              <a:lnSpc>
                <a:spcPct val="90000"/>
              </a:lnSpc>
              <a:spcBef>
                <a:spcPts val="200"/>
              </a:spcBef>
              <a:spcAft>
                <a:spcPts val="0"/>
              </a:spcAft>
              <a:buClr>
                <a:schemeClr val="accent1"/>
              </a:buClr>
              <a:buSzPts val="2000"/>
              <a:buFont typeface="Calibri"/>
              <a:buChar char="◦"/>
              <a:defRPr b="0" i="0" sz="2000" u="none" cap="none" strike="noStrike">
                <a:solidFill>
                  <a:srgbClr val="3F3F3F"/>
                </a:solidFill>
                <a:latin typeface="Libre Baskerville"/>
                <a:ea typeface="Libre Baskerville"/>
                <a:cs typeface="Libre Baskerville"/>
                <a:sym typeface="Libre Baskerville"/>
              </a:defRPr>
            </a:lvl2pPr>
            <a:lvl3pPr indent="-330200" lvl="2" marL="1371600" marR="0" rtl="0" algn="l">
              <a:lnSpc>
                <a:spcPct val="90000"/>
              </a:lnSpc>
              <a:spcBef>
                <a:spcPts val="400"/>
              </a:spcBef>
              <a:spcAft>
                <a:spcPts val="0"/>
              </a:spcAft>
              <a:buClr>
                <a:schemeClr val="accent1"/>
              </a:buClr>
              <a:buSzPts val="1600"/>
              <a:buFont typeface="Calibri"/>
              <a:buChar char="◦"/>
              <a:defRPr b="0" i="0" sz="1600" u="none" cap="none" strike="noStrike">
                <a:solidFill>
                  <a:srgbClr val="3F3F3F"/>
                </a:solidFill>
                <a:latin typeface="Libre Baskerville"/>
                <a:ea typeface="Libre Baskerville"/>
                <a:cs typeface="Libre Baskerville"/>
                <a:sym typeface="Libre Baskerville"/>
              </a:defRPr>
            </a:lvl3pPr>
            <a:lvl4pPr indent="-330200" lvl="3" marL="1828800" marR="0" rtl="0" algn="l">
              <a:lnSpc>
                <a:spcPct val="90000"/>
              </a:lnSpc>
              <a:spcBef>
                <a:spcPts val="400"/>
              </a:spcBef>
              <a:spcAft>
                <a:spcPts val="0"/>
              </a:spcAft>
              <a:buClr>
                <a:schemeClr val="accent1"/>
              </a:buClr>
              <a:buSzPts val="1600"/>
              <a:buFont typeface="Calibri"/>
              <a:buChar char="◦"/>
              <a:defRPr b="0" i="0" sz="1600" u="none" cap="none" strike="noStrike">
                <a:solidFill>
                  <a:srgbClr val="3F3F3F"/>
                </a:solidFill>
                <a:latin typeface="Libre Baskerville"/>
                <a:ea typeface="Libre Baskerville"/>
                <a:cs typeface="Libre Baskerville"/>
                <a:sym typeface="Libre Baskerville"/>
              </a:defRPr>
            </a:lvl4pPr>
            <a:lvl5pPr indent="-330200" lvl="4" marL="2286000" marR="0" rtl="0" algn="l">
              <a:lnSpc>
                <a:spcPct val="90000"/>
              </a:lnSpc>
              <a:spcBef>
                <a:spcPts val="400"/>
              </a:spcBef>
              <a:spcAft>
                <a:spcPts val="0"/>
              </a:spcAft>
              <a:buClr>
                <a:schemeClr val="accent1"/>
              </a:buClr>
              <a:buSzPts val="1600"/>
              <a:buFont typeface="Calibri"/>
              <a:buChar char="◦"/>
              <a:defRPr b="0" i="0" sz="1600" u="none" cap="none" strike="noStrike">
                <a:solidFill>
                  <a:srgbClr val="3F3F3F"/>
                </a:solidFill>
                <a:latin typeface="Libre Baskerville"/>
                <a:ea typeface="Libre Baskerville"/>
                <a:cs typeface="Libre Baskerville"/>
                <a:sym typeface="Libre Baskerville"/>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9" name="Shape 39"/>
          <p:cNvSpPr txBox="1"/>
          <p:nvPr>
            <p:ph idx="2" type="body"/>
          </p:nvPr>
        </p:nvSpPr>
        <p:spPr>
          <a:xfrm>
            <a:off x="342900" y="2926080"/>
            <a:ext cx="2400300" cy="337912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200"/>
              </a:spcBef>
              <a:spcAft>
                <a:spcPts val="0"/>
              </a:spcAft>
              <a:buClr>
                <a:srgbClr val="FFFFFF"/>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40" name="Shape 40"/>
          <p:cNvSpPr txBox="1"/>
          <p:nvPr>
            <p:ph idx="10" type="dt"/>
          </p:nvPr>
        </p:nvSpPr>
        <p:spPr>
          <a:xfrm>
            <a:off x="349134" y="6459786"/>
            <a:ext cx="1963883"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1" type="ftr"/>
          </p:nvPr>
        </p:nvSpPr>
        <p:spPr>
          <a:xfrm>
            <a:off x="3600450" y="6459786"/>
            <a:ext cx="348615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dk2"/>
                </a:solidFill>
                <a:latin typeface="Calibri"/>
                <a:ea typeface="Calibri"/>
                <a:cs typeface="Calibri"/>
                <a:sym typeface="Calibri"/>
              </a:defRPr>
            </a:lvl1pPr>
            <a:lvl2pPr indent="0" lvl="1" marL="0" marR="0" rtl="0" algn="r">
              <a:spcBef>
                <a:spcPts val="0"/>
              </a:spcBef>
              <a:buNone/>
              <a:defRPr b="0" i="0" sz="1050" u="none" cap="none" strike="noStrike">
                <a:solidFill>
                  <a:schemeClr val="dk2"/>
                </a:solidFill>
                <a:latin typeface="Calibri"/>
                <a:ea typeface="Calibri"/>
                <a:cs typeface="Calibri"/>
                <a:sym typeface="Calibri"/>
              </a:defRPr>
            </a:lvl2pPr>
            <a:lvl3pPr indent="0" lvl="2" marL="0" marR="0" rtl="0" algn="r">
              <a:spcBef>
                <a:spcPts val="0"/>
              </a:spcBef>
              <a:buNone/>
              <a:defRPr b="0" i="0" sz="1050" u="none" cap="none" strike="noStrike">
                <a:solidFill>
                  <a:schemeClr val="dk2"/>
                </a:solidFill>
                <a:latin typeface="Calibri"/>
                <a:ea typeface="Calibri"/>
                <a:cs typeface="Calibri"/>
                <a:sym typeface="Calibri"/>
              </a:defRPr>
            </a:lvl3pPr>
            <a:lvl4pPr indent="0" lvl="3" marL="0" marR="0" rtl="0" algn="r">
              <a:spcBef>
                <a:spcPts val="0"/>
              </a:spcBef>
              <a:buNone/>
              <a:defRPr b="0" i="0" sz="1050" u="none" cap="none" strike="noStrike">
                <a:solidFill>
                  <a:schemeClr val="dk2"/>
                </a:solidFill>
                <a:latin typeface="Calibri"/>
                <a:ea typeface="Calibri"/>
                <a:cs typeface="Calibri"/>
                <a:sym typeface="Calibri"/>
              </a:defRPr>
            </a:lvl4pPr>
            <a:lvl5pPr indent="0" lvl="4" marL="0" marR="0" rtl="0" algn="r">
              <a:spcBef>
                <a:spcPts val="0"/>
              </a:spcBef>
              <a:buNone/>
              <a:defRPr b="0" i="0" sz="1050" u="none" cap="none" strike="noStrike">
                <a:solidFill>
                  <a:schemeClr val="dk2"/>
                </a:solidFill>
                <a:latin typeface="Calibri"/>
                <a:ea typeface="Calibri"/>
                <a:cs typeface="Calibri"/>
                <a:sym typeface="Calibri"/>
              </a:defRPr>
            </a:lvl5pPr>
            <a:lvl6pPr indent="0" lvl="5" marL="0" marR="0" rtl="0" algn="r">
              <a:spcBef>
                <a:spcPts val="0"/>
              </a:spcBef>
              <a:buNone/>
              <a:defRPr b="0" i="0" sz="1050" u="none" cap="none" strike="noStrike">
                <a:solidFill>
                  <a:schemeClr val="dk2"/>
                </a:solidFill>
                <a:latin typeface="Calibri"/>
                <a:ea typeface="Calibri"/>
                <a:cs typeface="Calibri"/>
                <a:sym typeface="Calibri"/>
              </a:defRPr>
            </a:lvl6pPr>
            <a:lvl7pPr indent="0" lvl="6" marL="0" marR="0" rtl="0" algn="r">
              <a:spcBef>
                <a:spcPts val="0"/>
              </a:spcBef>
              <a:buNone/>
              <a:defRPr b="0" i="0" sz="1050" u="none" cap="none" strike="noStrike">
                <a:solidFill>
                  <a:schemeClr val="dk2"/>
                </a:solidFill>
                <a:latin typeface="Calibri"/>
                <a:ea typeface="Calibri"/>
                <a:cs typeface="Calibri"/>
                <a:sym typeface="Calibri"/>
              </a:defRPr>
            </a:lvl7pPr>
            <a:lvl8pPr indent="0" lvl="7" marL="0" marR="0" rtl="0" algn="r">
              <a:spcBef>
                <a:spcPts val="0"/>
              </a:spcBef>
              <a:buNone/>
              <a:defRPr b="0" i="0" sz="1050" u="none" cap="none" strike="noStrike">
                <a:solidFill>
                  <a:schemeClr val="dk2"/>
                </a:solidFill>
                <a:latin typeface="Calibri"/>
                <a:ea typeface="Calibri"/>
                <a:cs typeface="Calibri"/>
                <a:sym typeface="Calibri"/>
              </a:defRPr>
            </a:lvl8pPr>
            <a:lvl9pPr indent="0" lvl="8" marL="0" marR="0" rtl="0" algn="r">
              <a:spcBef>
                <a:spcPts val="0"/>
              </a:spcBef>
              <a:buNone/>
              <a:defRPr b="0" i="0" sz="1050" u="none" cap="none" strike="noStrike">
                <a:solidFill>
                  <a:schemeClr val="dk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822960" y="286605"/>
            <a:ext cx="7543800" cy="780196"/>
          </a:xfrm>
          <a:prstGeom prst="rect">
            <a:avLst/>
          </a:prstGeom>
          <a:noFill/>
          <a:ln>
            <a:noFill/>
          </a:ln>
        </p:spPr>
        <p:txBody>
          <a:bodyPr anchorCtr="0" anchor="b" bIns="91425" lIns="91425" spcFirstLastPara="1" rIns="91425" wrap="square" tIns="91425"/>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Shape 45"/>
          <p:cNvSpPr txBox="1"/>
          <p:nvPr>
            <p:ph idx="10" type="dt"/>
          </p:nvPr>
        </p:nvSpPr>
        <p:spPr>
          <a:xfrm>
            <a:off x="822961" y="6459786"/>
            <a:ext cx="1854203"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1" type="ftr"/>
          </p:nvPr>
        </p:nvSpPr>
        <p:spPr>
          <a:xfrm>
            <a:off x="2764639" y="6459786"/>
            <a:ext cx="3617103"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48" name="Shape 48"/>
        <p:cNvGrpSpPr/>
        <p:nvPr/>
      </p:nvGrpSpPr>
      <p:grpSpPr>
        <a:xfrm>
          <a:off x="0" y="0"/>
          <a:ext cx="0" cy="0"/>
          <a:chOff x="0" y="0"/>
          <a:chExt cx="0" cy="0"/>
        </a:xfrm>
      </p:grpSpPr>
      <p:sp>
        <p:nvSpPr>
          <p:cNvPr id="49" name="Shape 49"/>
          <p:cNvSpPr/>
          <p:nvPr/>
        </p:nvSpPr>
        <p:spPr>
          <a:xfrm>
            <a:off x="2381"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p:nvPr/>
        </p:nvSpPr>
        <p:spPr>
          <a:xfrm>
            <a:off x="11"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txBox="1"/>
          <p:nvPr>
            <p:ph idx="10" type="dt"/>
          </p:nvPr>
        </p:nvSpPr>
        <p:spPr>
          <a:xfrm>
            <a:off x="822961" y="6459786"/>
            <a:ext cx="1854203"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2764639" y="6459786"/>
            <a:ext cx="3617103"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 y="6400800"/>
            <a:ext cx="9144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0" y="6334316"/>
            <a:ext cx="9144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title"/>
          </p:nvPr>
        </p:nvSpPr>
        <p:spPr>
          <a:xfrm>
            <a:off x="822960" y="286605"/>
            <a:ext cx="7543800" cy="780196"/>
          </a:xfrm>
          <a:prstGeom prst="rect">
            <a:avLst/>
          </a:prstGeom>
          <a:noFill/>
          <a:ln>
            <a:noFill/>
          </a:ln>
        </p:spPr>
        <p:txBody>
          <a:bodyPr anchorCtr="0" anchor="b" bIns="91425" lIns="91425" spcFirstLastPara="1" rIns="91425" wrap="square" tIns="91425"/>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body"/>
          </p:nvPr>
        </p:nvSpPr>
        <p:spPr>
          <a:xfrm>
            <a:off x="822960" y="1219200"/>
            <a:ext cx="7543800" cy="464989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200"/>
              </a:spcBef>
              <a:spcAft>
                <a:spcPts val="0"/>
              </a:spcAft>
              <a:buClr>
                <a:srgbClr val="3F3F3F"/>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Shape 14"/>
          <p:cNvSpPr txBox="1"/>
          <p:nvPr>
            <p:ph idx="10" type="dt"/>
          </p:nvPr>
        </p:nvSpPr>
        <p:spPr>
          <a:xfrm>
            <a:off x="822961" y="6459786"/>
            <a:ext cx="1854203"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2764639" y="6459786"/>
            <a:ext cx="3617103"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cxnSp>
        <p:nvCxnSpPr>
          <p:cNvPr id="17" name="Shape 17"/>
          <p:cNvCxnSpPr/>
          <p:nvPr/>
        </p:nvCxnSpPr>
        <p:spPr>
          <a:xfrm>
            <a:off x="895149" y="1066800"/>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4.xml"/><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6.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2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9.png"/><Relationship Id="rId8"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 name="Shape 57"/>
        <p:cNvGrpSpPr/>
        <p:nvPr/>
      </p:nvGrpSpPr>
      <p:grpSpPr>
        <a:xfrm>
          <a:off x="0" y="0"/>
          <a:ext cx="0" cy="0"/>
          <a:chOff x="0" y="0"/>
          <a:chExt cx="0" cy="0"/>
        </a:xfrm>
      </p:grpSpPr>
      <p:sp>
        <p:nvSpPr>
          <p:cNvPr id="58" name="Shape 58"/>
          <p:cNvSpPr txBox="1"/>
          <p:nvPr>
            <p:ph type="ctrTitle"/>
          </p:nvPr>
        </p:nvSpPr>
        <p:spPr>
          <a:xfrm>
            <a:off x="914400" y="865250"/>
            <a:ext cx="7467600" cy="1268400"/>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chemeClr val="dk1"/>
              </a:buClr>
              <a:buSzPts val="1100"/>
              <a:buFont typeface="Arial"/>
              <a:buNone/>
            </a:pPr>
            <a:r>
              <a:rPr lang="en-US" sz="3000">
                <a:solidFill>
                  <a:srgbClr val="000000"/>
                </a:solidFill>
              </a:rPr>
              <a:t>Face Detection and Person Re-identification using Deep Learning Techniques</a:t>
            </a:r>
            <a:endParaRPr sz="3000">
              <a:solidFill>
                <a:srgbClr val="000000"/>
              </a:solidFill>
            </a:endParaRPr>
          </a:p>
        </p:txBody>
      </p:sp>
      <p:sp>
        <p:nvSpPr>
          <p:cNvPr id="59" name="Shape 59"/>
          <p:cNvSpPr txBox="1"/>
          <p:nvPr>
            <p:ph idx="1" type="subTitle"/>
          </p:nvPr>
        </p:nvSpPr>
        <p:spPr>
          <a:xfrm>
            <a:off x="914400" y="3048000"/>
            <a:ext cx="73914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2400"/>
              <a:buFont typeface="Calibri"/>
              <a:buNone/>
            </a:pPr>
            <a:r>
              <a:t/>
            </a:r>
            <a:endParaRPr b="1" i="0" sz="2400" u="none" cap="none" strike="noStrike">
              <a:solidFill>
                <a:schemeClr val="dk2"/>
              </a:solidFill>
              <a:latin typeface="Calibri"/>
              <a:ea typeface="Calibri"/>
              <a:cs typeface="Calibri"/>
              <a:sym typeface="Calibri"/>
            </a:endParaRPr>
          </a:p>
          <a:p>
            <a:pPr indent="0" lvl="0" marL="0" marR="0" rtl="0" algn="ctr">
              <a:lnSpc>
                <a:spcPct val="90000"/>
              </a:lnSpc>
              <a:spcBef>
                <a:spcPts val="0"/>
              </a:spcBef>
              <a:spcAft>
                <a:spcPts val="0"/>
              </a:spcAft>
              <a:buClr>
                <a:schemeClr val="dk2"/>
              </a:buClr>
              <a:buSzPts val="2400"/>
              <a:buFont typeface="Calibri"/>
              <a:buNone/>
            </a:pPr>
            <a:r>
              <a:t/>
            </a:r>
            <a:endParaRPr b="1"/>
          </a:p>
          <a:p>
            <a:pPr indent="0" lvl="0" marL="0" marR="0" rtl="0" algn="ctr">
              <a:lnSpc>
                <a:spcPct val="90000"/>
              </a:lnSpc>
              <a:spcBef>
                <a:spcPts val="0"/>
              </a:spcBef>
              <a:spcAft>
                <a:spcPts val="0"/>
              </a:spcAft>
              <a:buClr>
                <a:schemeClr val="dk2"/>
              </a:buClr>
              <a:buSzPts val="2400"/>
              <a:buFont typeface="Calibri"/>
              <a:buNone/>
            </a:pPr>
            <a:r>
              <a:rPr lang="en-US">
                <a:solidFill>
                  <a:srgbClr val="434343"/>
                </a:solidFill>
              </a:rPr>
              <a:t>Revanth B S - 15IT137</a:t>
            </a:r>
            <a:endParaRPr>
              <a:solidFill>
                <a:srgbClr val="434343"/>
              </a:solidFill>
            </a:endParaRPr>
          </a:p>
          <a:p>
            <a:pPr indent="0" lvl="0" marL="0" marR="0" rtl="0" algn="ctr">
              <a:lnSpc>
                <a:spcPct val="90000"/>
              </a:lnSpc>
              <a:spcBef>
                <a:spcPts val="0"/>
              </a:spcBef>
              <a:spcAft>
                <a:spcPts val="0"/>
              </a:spcAft>
              <a:buClr>
                <a:schemeClr val="dk2"/>
              </a:buClr>
              <a:buSzPts val="2400"/>
              <a:buFont typeface="Calibri"/>
              <a:buNone/>
            </a:pPr>
            <a:r>
              <a:rPr lang="en-US">
                <a:solidFill>
                  <a:srgbClr val="434343"/>
                </a:solidFill>
              </a:rPr>
              <a:t>Akshay U Prabhu - 15IT203</a:t>
            </a:r>
            <a:endParaRPr>
              <a:solidFill>
                <a:srgbClr val="434343"/>
              </a:solidFill>
            </a:endParaRPr>
          </a:p>
          <a:p>
            <a:pPr indent="0" lvl="0" marL="0" marR="0" rtl="0" algn="ctr">
              <a:lnSpc>
                <a:spcPct val="90000"/>
              </a:lnSpc>
              <a:spcBef>
                <a:spcPts val="0"/>
              </a:spcBef>
              <a:spcAft>
                <a:spcPts val="0"/>
              </a:spcAft>
              <a:buClr>
                <a:schemeClr val="dk2"/>
              </a:buClr>
              <a:buSzPts val="2400"/>
              <a:buFont typeface="Calibri"/>
              <a:buNone/>
            </a:pPr>
            <a:r>
              <a:rPr lang="en-US">
                <a:solidFill>
                  <a:srgbClr val="434343"/>
                </a:solidFill>
              </a:rPr>
              <a:t>Hafeez Ali A - 15IT252</a:t>
            </a:r>
            <a:endParaRPr>
              <a:solidFill>
                <a:srgbClr val="262626"/>
              </a:solidFill>
            </a:endParaRPr>
          </a:p>
        </p:txBody>
      </p:sp>
      <p:sp>
        <p:nvSpPr>
          <p:cNvPr id="60" name="Shape 6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61" name="Shape 6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1" i="0" lang="en-US" sz="4800" u="none" cap="none" strike="noStrike">
                <a:solidFill>
                  <a:srgbClr val="3F3F3F"/>
                </a:solidFill>
                <a:latin typeface="Calibri"/>
                <a:ea typeface="Calibri"/>
                <a:cs typeface="Calibri"/>
                <a:sym typeface="Calibri"/>
              </a:rPr>
              <a:t>Research Objectives</a:t>
            </a:r>
            <a:endParaRPr b="1" i="0" sz="4800" u="none" cap="none" strike="noStrike">
              <a:solidFill>
                <a:srgbClr val="3F3F3F"/>
              </a:solidFill>
              <a:latin typeface="Calibri"/>
              <a:ea typeface="Calibri"/>
              <a:cs typeface="Calibri"/>
              <a:sym typeface="Calibri"/>
            </a:endParaRPr>
          </a:p>
        </p:txBody>
      </p:sp>
      <p:sp>
        <p:nvSpPr>
          <p:cNvPr id="129" name="Shape 129"/>
          <p:cNvSpPr txBox="1"/>
          <p:nvPr>
            <p:ph idx="1" type="body"/>
          </p:nvPr>
        </p:nvSpPr>
        <p:spPr>
          <a:xfrm>
            <a:off x="822960" y="1295400"/>
            <a:ext cx="7543800" cy="4650000"/>
          </a:xfrm>
          <a:prstGeom prst="rect">
            <a:avLst/>
          </a:prstGeom>
          <a:noFill/>
          <a:ln>
            <a:noFill/>
          </a:ln>
        </p:spPr>
        <p:txBody>
          <a:bodyPr anchorCtr="0" anchor="t" bIns="45700" lIns="0" spcFirstLastPara="1" rIns="0" wrap="square" tIns="45700">
            <a:noAutofit/>
          </a:bodyPr>
          <a:lstStyle/>
          <a:p>
            <a:pPr indent="-381000" lvl="0" marL="457200" marR="0" rtl="0" algn="just">
              <a:lnSpc>
                <a:spcPct val="90000"/>
              </a:lnSpc>
              <a:spcBef>
                <a:spcPts val="0"/>
              </a:spcBef>
              <a:spcAft>
                <a:spcPts val="0"/>
              </a:spcAft>
              <a:buClr>
                <a:srgbClr val="3F3F3F"/>
              </a:buClr>
              <a:buSzPts val="2400"/>
              <a:buAutoNum type="arabicPeriod"/>
            </a:pPr>
            <a:r>
              <a:rPr lang="en-US" sz="2400">
                <a:latin typeface="Calibri"/>
                <a:ea typeface="Calibri"/>
                <a:cs typeface="Calibri"/>
                <a:sym typeface="Calibri"/>
              </a:rPr>
              <a:t>Implementing haar face cascade classifier to detect faces in a surveillance video.</a:t>
            </a:r>
            <a:endParaRPr sz="2400">
              <a:latin typeface="Calibri"/>
              <a:ea typeface="Calibri"/>
              <a:cs typeface="Calibri"/>
              <a:sym typeface="Calibri"/>
            </a:endParaRPr>
          </a:p>
          <a:p>
            <a:pPr indent="0" lvl="0" marL="0" marR="0" rtl="0" algn="just">
              <a:lnSpc>
                <a:spcPct val="90000"/>
              </a:lnSpc>
              <a:spcBef>
                <a:spcPts val="0"/>
              </a:spcBef>
              <a:spcAft>
                <a:spcPts val="0"/>
              </a:spcAft>
              <a:buNone/>
            </a:pPr>
            <a:r>
              <a:t/>
            </a:r>
            <a:endParaRPr sz="2400">
              <a:latin typeface="Calibri"/>
              <a:ea typeface="Calibri"/>
              <a:cs typeface="Calibri"/>
              <a:sym typeface="Calibri"/>
            </a:endParaRPr>
          </a:p>
          <a:p>
            <a:pPr indent="-381000" lvl="0" marL="457200" marR="0" rtl="0" algn="just">
              <a:lnSpc>
                <a:spcPct val="90000"/>
              </a:lnSpc>
              <a:spcBef>
                <a:spcPts val="0"/>
              </a:spcBef>
              <a:spcAft>
                <a:spcPts val="0"/>
              </a:spcAft>
              <a:buSzPts val="2400"/>
              <a:buFont typeface="Calibri"/>
              <a:buAutoNum type="arabicPeriod"/>
            </a:pPr>
            <a:r>
              <a:rPr lang="en-US" sz="2400">
                <a:latin typeface="Calibri"/>
                <a:ea typeface="Calibri"/>
                <a:cs typeface="Calibri"/>
                <a:sym typeface="Calibri"/>
              </a:rPr>
              <a:t>Block matching method is used to track the face detected in the previous step.</a:t>
            </a:r>
            <a:endParaRPr sz="2400">
              <a:latin typeface="Calibri"/>
              <a:ea typeface="Calibri"/>
              <a:cs typeface="Calibri"/>
              <a:sym typeface="Calibri"/>
            </a:endParaRPr>
          </a:p>
          <a:p>
            <a:pPr indent="0" lvl="0" marL="0" marR="0" rtl="0" algn="just">
              <a:lnSpc>
                <a:spcPct val="90000"/>
              </a:lnSpc>
              <a:spcBef>
                <a:spcPts val="0"/>
              </a:spcBef>
              <a:spcAft>
                <a:spcPts val="0"/>
              </a:spcAft>
              <a:buNone/>
            </a:pPr>
            <a:r>
              <a:t/>
            </a:r>
            <a:endParaRPr sz="2400">
              <a:latin typeface="Calibri"/>
              <a:ea typeface="Calibri"/>
              <a:cs typeface="Calibri"/>
              <a:sym typeface="Calibri"/>
            </a:endParaRPr>
          </a:p>
          <a:p>
            <a:pPr indent="-381000" lvl="0" marL="457200" marR="0" rtl="0" algn="just">
              <a:lnSpc>
                <a:spcPct val="90000"/>
              </a:lnSpc>
              <a:spcBef>
                <a:spcPts val="0"/>
              </a:spcBef>
              <a:spcAft>
                <a:spcPts val="0"/>
              </a:spcAft>
              <a:buSzPts val="2400"/>
              <a:buAutoNum type="arabicPeriod"/>
            </a:pPr>
            <a:r>
              <a:rPr lang="en-US" sz="2400">
                <a:latin typeface="Calibri"/>
                <a:ea typeface="Calibri"/>
                <a:cs typeface="Calibri"/>
                <a:sym typeface="Calibri"/>
              </a:rPr>
              <a:t>Extracting specific facial features using Principle Component Analysis(PCA).</a:t>
            </a:r>
            <a:endParaRPr sz="2400">
              <a:latin typeface="Calibri"/>
              <a:ea typeface="Calibri"/>
              <a:cs typeface="Calibri"/>
              <a:sym typeface="Calibri"/>
            </a:endParaRPr>
          </a:p>
          <a:p>
            <a:pPr indent="0" lvl="0" marL="0" marR="0" rtl="0" algn="just">
              <a:lnSpc>
                <a:spcPct val="90000"/>
              </a:lnSpc>
              <a:spcBef>
                <a:spcPts val="0"/>
              </a:spcBef>
              <a:spcAft>
                <a:spcPts val="0"/>
              </a:spcAft>
              <a:buNone/>
            </a:pPr>
            <a:r>
              <a:t/>
            </a:r>
            <a:endParaRPr sz="2400">
              <a:latin typeface="Calibri"/>
              <a:ea typeface="Calibri"/>
              <a:cs typeface="Calibri"/>
              <a:sym typeface="Calibri"/>
            </a:endParaRPr>
          </a:p>
          <a:p>
            <a:pPr indent="-381000" lvl="0" marL="457200" rtl="0" algn="just">
              <a:spcBef>
                <a:spcPts val="0"/>
              </a:spcBef>
              <a:spcAft>
                <a:spcPts val="0"/>
              </a:spcAft>
              <a:buSzPts val="2400"/>
              <a:buAutoNum type="arabicPeriod"/>
            </a:pPr>
            <a:r>
              <a:rPr lang="en-US" sz="2400">
                <a:latin typeface="Calibri"/>
                <a:ea typeface="Calibri"/>
                <a:cs typeface="Calibri"/>
                <a:sym typeface="Calibri"/>
              </a:rPr>
              <a:t>Using Linear Discriminant Analysis method to compare the extracted feature information with the specific face.</a:t>
            </a:r>
            <a:endParaRPr sz="2400">
              <a:latin typeface="Calibri"/>
              <a:ea typeface="Calibri"/>
              <a:cs typeface="Calibri"/>
              <a:sym typeface="Calibri"/>
            </a:endParaRPr>
          </a:p>
        </p:txBody>
      </p:sp>
      <p:sp>
        <p:nvSpPr>
          <p:cNvPr id="130" name="Shape 13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131" name="Shape 13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5" name="Shape 135"/>
        <p:cNvGrpSpPr/>
        <p:nvPr/>
      </p:nvGrpSpPr>
      <p:grpSpPr>
        <a:xfrm>
          <a:off x="0" y="0"/>
          <a:ext cx="0" cy="0"/>
          <a:chOff x="0" y="0"/>
          <a:chExt cx="0" cy="0"/>
        </a:xfrm>
      </p:grpSpPr>
      <p:sp>
        <p:nvSpPr>
          <p:cNvPr id="136" name="Shape 136"/>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1" i="0" lang="en-US" sz="4800" u="none" cap="none" strike="noStrike">
                <a:solidFill>
                  <a:srgbClr val="3F3F3F"/>
                </a:solidFill>
                <a:latin typeface="Calibri"/>
                <a:ea typeface="Calibri"/>
                <a:cs typeface="Calibri"/>
                <a:sym typeface="Calibri"/>
              </a:rPr>
              <a:t>Proposed Model</a:t>
            </a:r>
            <a:endParaRPr b="1" i="0" sz="4800" u="none" cap="none" strike="noStrike">
              <a:solidFill>
                <a:srgbClr val="3F3F3F"/>
              </a:solidFill>
              <a:latin typeface="Calibri"/>
              <a:ea typeface="Calibri"/>
              <a:cs typeface="Calibri"/>
              <a:sym typeface="Calibri"/>
            </a:endParaRPr>
          </a:p>
        </p:txBody>
      </p:sp>
      <p:sp>
        <p:nvSpPr>
          <p:cNvPr id="137" name="Shape 137"/>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1400"/>
              </a:spcBef>
              <a:spcAft>
                <a:spcPts val="0"/>
              </a:spcAft>
              <a:buNone/>
            </a:pPr>
            <a:r>
              <a:rPr b="1" lang="en-US">
                <a:latin typeface="Calibri"/>
                <a:ea typeface="Calibri"/>
                <a:cs typeface="Calibri"/>
                <a:sym typeface="Calibri"/>
              </a:rPr>
              <a:t>Haar Face Cascade Classifier</a:t>
            </a:r>
            <a:endParaRPr b="1">
              <a:latin typeface="Calibri"/>
              <a:ea typeface="Calibri"/>
              <a:cs typeface="Calibri"/>
              <a:sym typeface="Calibri"/>
            </a:endParaRPr>
          </a:p>
          <a:p>
            <a:pPr indent="0" lvl="0" marL="0" marR="0" rtl="0" algn="l">
              <a:lnSpc>
                <a:spcPct val="90000"/>
              </a:lnSpc>
              <a:spcBef>
                <a:spcPts val="1400"/>
              </a:spcBef>
              <a:spcAft>
                <a:spcPts val="0"/>
              </a:spcAft>
              <a:buClr>
                <a:schemeClr val="dk1"/>
              </a:buClr>
              <a:buSzPts val="1100"/>
              <a:buFont typeface="Arial"/>
              <a:buNone/>
            </a:pPr>
            <a:r>
              <a:rPr b="1" lang="en-US">
                <a:latin typeface="Calibri"/>
                <a:ea typeface="Calibri"/>
                <a:cs typeface="Calibri"/>
                <a:sym typeface="Calibri"/>
              </a:rPr>
              <a:t>Features</a:t>
            </a:r>
            <a:endParaRPr b="1">
              <a:latin typeface="Calibri"/>
              <a:ea typeface="Calibri"/>
              <a:cs typeface="Calibri"/>
              <a:sym typeface="Calibri"/>
            </a:endParaRPr>
          </a:p>
          <a:p>
            <a:pPr indent="0" lvl="0" marL="0" marR="0" rtl="0" algn="just">
              <a:lnSpc>
                <a:spcPct val="100000"/>
              </a:lnSpc>
              <a:spcBef>
                <a:spcPts val="1400"/>
              </a:spcBef>
              <a:spcAft>
                <a:spcPts val="0"/>
              </a:spcAft>
              <a:buNone/>
            </a:pPr>
            <a:r>
              <a:rPr lang="en-US" sz="1800">
                <a:latin typeface="Calibri"/>
                <a:ea typeface="Calibri"/>
                <a:cs typeface="Calibri"/>
                <a:sym typeface="Calibri"/>
              </a:rPr>
              <a:t>The simple features used are reminiscent of Haar basis functions:</a:t>
            </a:r>
            <a:endParaRPr sz="1800">
              <a:latin typeface="Calibri"/>
              <a:ea typeface="Calibri"/>
              <a:cs typeface="Calibri"/>
              <a:sym typeface="Calibri"/>
            </a:endParaRPr>
          </a:p>
          <a:p>
            <a:pPr indent="0" lvl="0" marL="0" marR="0" rtl="0" algn="just">
              <a:lnSpc>
                <a:spcPct val="100000"/>
              </a:lnSpc>
              <a:spcBef>
                <a:spcPts val="1400"/>
              </a:spcBef>
              <a:spcAft>
                <a:spcPts val="0"/>
              </a:spcAft>
              <a:buNone/>
            </a:pPr>
            <a:r>
              <a:rPr lang="en-US" sz="1800">
                <a:latin typeface="Calibri"/>
                <a:ea typeface="Calibri"/>
                <a:cs typeface="Calibri"/>
                <a:sym typeface="Calibri"/>
              </a:rPr>
              <a:t>• Two-rectangle feature: difference between  the sum of the pixels within two rectangular regions.</a:t>
            </a:r>
            <a:endParaRPr sz="1800">
              <a:latin typeface="Calibri"/>
              <a:ea typeface="Calibri"/>
              <a:cs typeface="Calibri"/>
              <a:sym typeface="Calibri"/>
            </a:endParaRPr>
          </a:p>
          <a:p>
            <a:pPr indent="0" lvl="0" marL="0" marR="0" rtl="0" algn="just">
              <a:lnSpc>
                <a:spcPct val="100000"/>
              </a:lnSpc>
              <a:spcBef>
                <a:spcPts val="1400"/>
              </a:spcBef>
              <a:spcAft>
                <a:spcPts val="0"/>
              </a:spcAft>
              <a:buNone/>
            </a:pPr>
            <a:r>
              <a:rPr lang="en-US" sz="1800">
                <a:latin typeface="Calibri"/>
                <a:ea typeface="Calibri"/>
                <a:cs typeface="Calibri"/>
                <a:sym typeface="Calibri"/>
              </a:rPr>
              <a:t>• Three-rectangle feature: sum within two  outside  rectangles subtracted from the  sum in a center rectangle.</a:t>
            </a:r>
            <a:endParaRPr sz="1800">
              <a:latin typeface="Calibri"/>
              <a:ea typeface="Calibri"/>
              <a:cs typeface="Calibri"/>
              <a:sym typeface="Calibri"/>
            </a:endParaRPr>
          </a:p>
          <a:p>
            <a:pPr indent="0" lvl="0" marL="0" marR="0" rtl="0" algn="just">
              <a:lnSpc>
                <a:spcPct val="100000"/>
              </a:lnSpc>
              <a:spcBef>
                <a:spcPts val="1400"/>
              </a:spcBef>
              <a:spcAft>
                <a:spcPts val="0"/>
              </a:spcAft>
              <a:buClr>
                <a:schemeClr val="dk1"/>
              </a:buClr>
              <a:buSzPts val="1100"/>
              <a:buFont typeface="Arial"/>
              <a:buNone/>
            </a:pPr>
            <a:r>
              <a:rPr lang="en-US" sz="1800">
                <a:latin typeface="Calibri"/>
                <a:ea typeface="Calibri"/>
                <a:cs typeface="Calibri"/>
                <a:sym typeface="Calibri"/>
              </a:rPr>
              <a:t>• Four-rectangle feature: difference between diagonal pairs of rectangles.</a:t>
            </a:r>
            <a:endParaRPr sz="1800">
              <a:latin typeface="Calibri"/>
              <a:ea typeface="Calibri"/>
              <a:cs typeface="Calibri"/>
              <a:sym typeface="Calibri"/>
            </a:endParaRPr>
          </a:p>
          <a:p>
            <a:pPr indent="0" lvl="0" marL="0" marR="0" rtl="0" algn="l">
              <a:lnSpc>
                <a:spcPct val="90000"/>
              </a:lnSpc>
              <a:spcBef>
                <a:spcPts val="1400"/>
              </a:spcBef>
              <a:spcAft>
                <a:spcPts val="0"/>
              </a:spcAft>
              <a:buNone/>
            </a:pPr>
            <a:r>
              <a:t/>
            </a:r>
            <a:endParaRPr/>
          </a:p>
        </p:txBody>
      </p:sp>
      <p:sp>
        <p:nvSpPr>
          <p:cNvPr id="138" name="Shape 13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139" name="Shape 13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pic>
        <p:nvPicPr>
          <p:cNvPr id="140" name="Shape 140"/>
          <p:cNvPicPr preferRelativeResize="0"/>
          <p:nvPr/>
        </p:nvPicPr>
        <p:blipFill>
          <a:blip r:embed="rId4">
            <a:alphaModFix/>
          </a:blip>
          <a:stretch>
            <a:fillRect/>
          </a:stretch>
        </p:blipFill>
        <p:spPr>
          <a:xfrm>
            <a:off x="7009225" y="4857938"/>
            <a:ext cx="1854225" cy="13835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4" name="Shape 144"/>
        <p:cNvGrpSpPr/>
        <p:nvPr/>
      </p:nvGrpSpPr>
      <p:grpSpPr>
        <a:xfrm>
          <a:off x="0" y="0"/>
          <a:ext cx="0" cy="0"/>
          <a:chOff x="0" y="0"/>
          <a:chExt cx="0" cy="0"/>
        </a:xfrm>
      </p:grpSpPr>
      <p:sp>
        <p:nvSpPr>
          <p:cNvPr id="145" name="Shape 145"/>
          <p:cNvSpPr txBox="1"/>
          <p:nvPr>
            <p:ph type="title"/>
          </p:nvPr>
        </p:nvSpPr>
        <p:spPr>
          <a:xfrm>
            <a:off x="822960" y="286605"/>
            <a:ext cx="7543800" cy="7803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1" i="0" lang="en-US" sz="4800" u="none" cap="none" strike="noStrike">
                <a:solidFill>
                  <a:srgbClr val="3F3F3F"/>
                </a:solidFill>
                <a:latin typeface="Calibri"/>
                <a:ea typeface="Calibri"/>
                <a:cs typeface="Calibri"/>
                <a:sym typeface="Calibri"/>
              </a:rPr>
              <a:t>Proposed Model</a:t>
            </a:r>
            <a:endParaRPr b="1" i="0" sz="4800" u="none" cap="none" strike="noStrike">
              <a:solidFill>
                <a:srgbClr val="3F3F3F"/>
              </a:solidFill>
              <a:latin typeface="Calibri"/>
              <a:ea typeface="Calibri"/>
              <a:cs typeface="Calibri"/>
              <a:sym typeface="Calibri"/>
            </a:endParaRPr>
          </a:p>
        </p:txBody>
      </p:sp>
      <p:sp>
        <p:nvSpPr>
          <p:cNvPr id="146" name="Shape 146"/>
          <p:cNvSpPr txBox="1"/>
          <p:nvPr>
            <p:ph idx="1" type="body"/>
          </p:nvPr>
        </p:nvSpPr>
        <p:spPr>
          <a:xfrm>
            <a:off x="822960" y="1235225"/>
            <a:ext cx="7543800" cy="4650000"/>
          </a:xfrm>
          <a:prstGeom prst="rect">
            <a:avLst/>
          </a:prstGeom>
          <a:noFill/>
          <a:ln>
            <a:noFill/>
          </a:ln>
        </p:spPr>
        <p:txBody>
          <a:bodyPr anchorCtr="0" anchor="t" bIns="45700" lIns="0" spcFirstLastPara="1" rIns="0" wrap="square" tIns="45700">
            <a:noAutofit/>
          </a:bodyPr>
          <a:lstStyle/>
          <a:p>
            <a:pPr indent="0" lvl="0" marL="0" marR="0" rtl="0" algn="just">
              <a:lnSpc>
                <a:spcPct val="100000"/>
              </a:lnSpc>
              <a:spcBef>
                <a:spcPts val="1400"/>
              </a:spcBef>
              <a:spcAft>
                <a:spcPts val="0"/>
              </a:spcAft>
              <a:buNone/>
            </a:pPr>
            <a:r>
              <a:rPr b="1" lang="en-US">
                <a:latin typeface="Calibri"/>
                <a:ea typeface="Calibri"/>
                <a:cs typeface="Calibri"/>
                <a:sym typeface="Calibri"/>
              </a:rPr>
              <a:t>Integral Image</a:t>
            </a:r>
            <a:endParaRPr b="1">
              <a:latin typeface="Calibri"/>
              <a:ea typeface="Calibri"/>
              <a:cs typeface="Calibri"/>
              <a:sym typeface="Calibri"/>
            </a:endParaRPr>
          </a:p>
          <a:p>
            <a:pPr indent="0" lvl="0" marL="0" marR="0" rtl="0" algn="just">
              <a:lnSpc>
                <a:spcPct val="100000"/>
              </a:lnSpc>
              <a:spcBef>
                <a:spcPts val="1400"/>
              </a:spcBef>
              <a:spcAft>
                <a:spcPts val="0"/>
              </a:spcAft>
              <a:buNone/>
            </a:pPr>
            <a:r>
              <a:rPr lang="en-US" sz="2200">
                <a:latin typeface="Calibri"/>
                <a:ea typeface="Calibri"/>
                <a:cs typeface="Calibri"/>
                <a:sym typeface="Calibri"/>
              </a:rPr>
              <a:t>Integral image allows for the calculation of sum of all pixels inside any given rectangle using only four values at the corner of the rectangle in constant time.</a:t>
            </a:r>
            <a:endParaRPr sz="2200">
              <a:latin typeface="Calibri"/>
              <a:ea typeface="Calibri"/>
              <a:cs typeface="Calibri"/>
              <a:sym typeface="Calibri"/>
            </a:endParaRPr>
          </a:p>
          <a:p>
            <a:pPr indent="0" lvl="0" marL="0" marR="0" rtl="0" algn="l">
              <a:lnSpc>
                <a:spcPct val="90000"/>
              </a:lnSpc>
              <a:spcBef>
                <a:spcPts val="1400"/>
              </a:spcBef>
              <a:spcAft>
                <a:spcPts val="0"/>
              </a:spcAft>
              <a:buNone/>
            </a:pPr>
            <a:r>
              <a:t/>
            </a:r>
            <a:endParaRPr/>
          </a:p>
        </p:txBody>
      </p:sp>
      <p:sp>
        <p:nvSpPr>
          <p:cNvPr id="147" name="Shape 147"/>
          <p:cNvSpPr txBox="1"/>
          <p:nvPr>
            <p:ph idx="10" type="dt"/>
          </p:nvPr>
        </p:nvSpPr>
        <p:spPr>
          <a:xfrm>
            <a:off x="822961" y="6459786"/>
            <a:ext cx="18543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148" name="Shape 148"/>
          <p:cNvSpPr txBox="1"/>
          <p:nvPr>
            <p:ph idx="11" type="ftr"/>
          </p:nvPr>
        </p:nvSpPr>
        <p:spPr>
          <a:xfrm>
            <a:off x="2764639" y="6459786"/>
            <a:ext cx="36171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pic>
        <p:nvPicPr>
          <p:cNvPr id="149" name="Shape 149"/>
          <p:cNvPicPr preferRelativeResize="0"/>
          <p:nvPr/>
        </p:nvPicPr>
        <p:blipFill>
          <a:blip r:embed="rId3">
            <a:alphaModFix/>
          </a:blip>
          <a:stretch>
            <a:fillRect/>
          </a:stretch>
        </p:blipFill>
        <p:spPr>
          <a:xfrm>
            <a:off x="2072525" y="3126475"/>
            <a:ext cx="5001350" cy="290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US"/>
              <a:t>Proposed Model</a:t>
            </a:r>
            <a:endParaRPr b="1"/>
          </a:p>
        </p:txBody>
      </p:sp>
      <p:sp>
        <p:nvSpPr>
          <p:cNvPr id="156" name="Shape 156"/>
          <p:cNvSpPr txBox="1"/>
          <p:nvPr>
            <p:ph idx="1" type="body"/>
          </p:nvPr>
        </p:nvSpPr>
        <p:spPr>
          <a:xfrm>
            <a:off x="903085" y="1171125"/>
            <a:ext cx="7543800" cy="4650000"/>
          </a:xfrm>
          <a:prstGeom prst="rect">
            <a:avLst/>
          </a:prstGeom>
        </p:spPr>
        <p:txBody>
          <a:bodyPr anchorCtr="0" anchor="t" bIns="91425" lIns="91425" spcFirstLastPara="1" rIns="91425" wrap="square" tIns="91425">
            <a:noAutofit/>
          </a:bodyPr>
          <a:lstStyle/>
          <a:p>
            <a:pPr indent="0" lvl="0" marL="0">
              <a:spcBef>
                <a:spcPts val="1200"/>
              </a:spcBef>
              <a:spcAft>
                <a:spcPts val="0"/>
              </a:spcAft>
              <a:buNone/>
            </a:pPr>
            <a:r>
              <a:rPr b="1" lang="en-US">
                <a:latin typeface="Calibri"/>
                <a:ea typeface="Calibri"/>
                <a:cs typeface="Calibri"/>
                <a:sym typeface="Calibri"/>
              </a:rPr>
              <a:t>Ada Boost</a:t>
            </a:r>
            <a:endParaRPr b="1">
              <a:latin typeface="Calibri"/>
              <a:ea typeface="Calibri"/>
              <a:cs typeface="Calibri"/>
              <a:sym typeface="Calibri"/>
            </a:endParaRPr>
          </a:p>
          <a:p>
            <a:pPr indent="-355600" lvl="0" marL="457200" rtl="0" algn="just">
              <a:lnSpc>
                <a:spcPct val="100000"/>
              </a:lnSpc>
              <a:spcBef>
                <a:spcPts val="20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Adaboost is a machine learning algorithm which helps in finding only the best features among all these 160,000+ features. After these features are found a weighted combination of all these features in used in evaluating and deciding any given window has a face or not. Each of the selected features are considered okay to be included if they can at least perform better than random guessing (detects more than half the cases).</a:t>
            </a:r>
            <a:endParaRPr sz="2900">
              <a:solidFill>
                <a:schemeClr val="dk1"/>
              </a:solidFill>
              <a:latin typeface="Calibri"/>
              <a:ea typeface="Calibri"/>
              <a:cs typeface="Calibri"/>
              <a:sym typeface="Calibri"/>
            </a:endParaRPr>
          </a:p>
          <a:p>
            <a:pPr indent="0" lvl="0" marL="0" rtl="0">
              <a:lnSpc>
                <a:spcPct val="100000"/>
              </a:lnSpc>
              <a:spcBef>
                <a:spcPts val="700"/>
              </a:spcBef>
              <a:spcAft>
                <a:spcPts val="0"/>
              </a:spcAft>
              <a:buNone/>
            </a:pPr>
            <a:r>
              <a:rPr lang="en-US" sz="2000">
                <a:solidFill>
                  <a:schemeClr val="dk1"/>
                </a:solidFill>
                <a:latin typeface="Calibri"/>
                <a:ea typeface="Calibri"/>
                <a:cs typeface="Calibri"/>
                <a:sym typeface="Calibri"/>
              </a:rPr>
              <a:t>       </a:t>
            </a:r>
            <a:endParaRPr/>
          </a:p>
        </p:txBody>
      </p:sp>
      <p:pic>
        <p:nvPicPr>
          <p:cNvPr id="157" name="Shape 157"/>
          <p:cNvPicPr preferRelativeResize="0"/>
          <p:nvPr/>
        </p:nvPicPr>
        <p:blipFill rotWithShape="1">
          <a:blip r:embed="rId4">
            <a:alphaModFix/>
          </a:blip>
          <a:srcRect b="0" l="0" r="0" t="0"/>
          <a:stretch/>
        </p:blipFill>
        <p:spPr>
          <a:xfrm>
            <a:off x="3565300" y="4281263"/>
            <a:ext cx="2219325" cy="1627188"/>
          </a:xfrm>
          <a:prstGeom prst="rect">
            <a:avLst/>
          </a:prstGeom>
          <a:noFill/>
          <a:ln>
            <a:noFill/>
          </a:ln>
        </p:spPr>
      </p:pic>
      <p:pic>
        <p:nvPicPr>
          <p:cNvPr id="158" name="Shape 158"/>
          <p:cNvPicPr preferRelativeResize="0"/>
          <p:nvPr/>
        </p:nvPicPr>
        <p:blipFill rotWithShape="1">
          <a:blip r:embed="rId5">
            <a:alphaModFix/>
          </a:blip>
          <a:srcRect b="0" l="0" r="0" t="0"/>
          <a:stretch/>
        </p:blipFill>
        <p:spPr>
          <a:xfrm>
            <a:off x="5873625" y="4281263"/>
            <a:ext cx="2236787" cy="1627188"/>
          </a:xfrm>
          <a:prstGeom prst="rect">
            <a:avLst/>
          </a:prstGeom>
          <a:noFill/>
          <a:ln>
            <a:noFill/>
          </a:ln>
        </p:spPr>
      </p:pic>
      <p:pic>
        <p:nvPicPr>
          <p:cNvPr id="159" name="Shape 159"/>
          <p:cNvPicPr preferRelativeResize="0"/>
          <p:nvPr/>
        </p:nvPicPr>
        <p:blipFill rotWithShape="1">
          <a:blip r:embed="rId6">
            <a:alphaModFix/>
          </a:blip>
          <a:srcRect b="0" l="0" r="0" t="0"/>
          <a:stretch/>
        </p:blipFill>
        <p:spPr>
          <a:xfrm>
            <a:off x="1181650" y="4327550"/>
            <a:ext cx="2133600" cy="16335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US"/>
              <a:t>Proposed Model</a:t>
            </a:r>
            <a:endParaRPr/>
          </a:p>
        </p:txBody>
      </p:sp>
      <p:sp>
        <p:nvSpPr>
          <p:cNvPr id="166" name="Shape 166"/>
          <p:cNvSpPr txBox="1"/>
          <p:nvPr>
            <p:ph idx="1" type="body"/>
          </p:nvPr>
        </p:nvSpPr>
        <p:spPr>
          <a:xfrm>
            <a:off x="822960" y="1219200"/>
            <a:ext cx="7543800" cy="4650000"/>
          </a:xfrm>
          <a:prstGeom prst="rect">
            <a:avLst/>
          </a:prstGeom>
        </p:spPr>
        <p:txBody>
          <a:bodyPr anchorCtr="0" anchor="t" bIns="91425" lIns="91425" spcFirstLastPara="1" rIns="91425" wrap="square" tIns="91425">
            <a:noAutofit/>
          </a:bodyPr>
          <a:lstStyle/>
          <a:p>
            <a:pPr indent="0" lvl="0" marL="0" rtl="0" algn="just">
              <a:lnSpc>
                <a:spcPct val="100000"/>
              </a:lnSpc>
              <a:spcBef>
                <a:spcPts val="700"/>
              </a:spcBef>
              <a:spcAft>
                <a:spcPts val="0"/>
              </a:spcAft>
              <a:buNone/>
            </a:pPr>
            <a:r>
              <a:rPr b="1" lang="en-US">
                <a:solidFill>
                  <a:schemeClr val="dk1"/>
                </a:solidFill>
                <a:latin typeface="Calibri"/>
                <a:ea typeface="Calibri"/>
                <a:cs typeface="Calibri"/>
                <a:sym typeface="Calibri"/>
              </a:rPr>
              <a:t>Ada Boost</a:t>
            </a:r>
            <a:endParaRPr b="1">
              <a:solidFill>
                <a:schemeClr val="dk1"/>
              </a:solidFill>
              <a:latin typeface="Calibri"/>
              <a:ea typeface="Calibri"/>
              <a:cs typeface="Calibri"/>
              <a:sym typeface="Calibri"/>
            </a:endParaRPr>
          </a:p>
          <a:p>
            <a:pPr indent="0" lvl="0" marL="0" rtl="0" algn="just">
              <a:lnSpc>
                <a:spcPct val="100000"/>
              </a:lnSpc>
              <a:spcBef>
                <a:spcPts val="700"/>
              </a:spcBef>
              <a:spcAft>
                <a:spcPts val="0"/>
              </a:spcAft>
              <a:buNone/>
            </a:pPr>
            <a:r>
              <a:rPr lang="en-US" sz="2000">
                <a:solidFill>
                  <a:schemeClr val="dk1"/>
                </a:solidFill>
                <a:latin typeface="Calibri"/>
                <a:ea typeface="Calibri"/>
                <a:cs typeface="Calibri"/>
                <a:sym typeface="Calibri"/>
              </a:rPr>
              <a:t>2. These features are also called as weak classifiers. Adaboost constructs a strong classifier as a linear combination of these weak classifiers.</a:t>
            </a:r>
            <a:endParaRPr sz="2900">
              <a:solidFill>
                <a:schemeClr val="dk1"/>
              </a:solidFill>
              <a:latin typeface="Calibri"/>
              <a:ea typeface="Calibri"/>
              <a:cs typeface="Calibri"/>
              <a:sym typeface="Calibri"/>
            </a:endParaRPr>
          </a:p>
          <a:p>
            <a:pPr indent="0" lvl="0" marL="0" rtl="0">
              <a:lnSpc>
                <a:spcPct val="100000"/>
              </a:lnSpc>
              <a:spcBef>
                <a:spcPts val="700"/>
              </a:spcBef>
              <a:spcAft>
                <a:spcPts val="0"/>
              </a:spcAft>
              <a:buNone/>
            </a:pPr>
            <a:r>
              <a:t/>
            </a:r>
            <a:endParaRPr sz="2000">
              <a:solidFill>
                <a:schemeClr val="dk1"/>
              </a:solidFill>
              <a:latin typeface="Calibri"/>
              <a:ea typeface="Calibri"/>
              <a:cs typeface="Calibri"/>
              <a:sym typeface="Calibri"/>
            </a:endParaRPr>
          </a:p>
          <a:p>
            <a:pPr indent="0" lvl="0" marL="0" rtl="0">
              <a:lnSpc>
                <a:spcPct val="100000"/>
              </a:lnSpc>
              <a:spcBef>
                <a:spcPts val="700"/>
              </a:spcBef>
              <a:spcAft>
                <a:spcPts val="0"/>
              </a:spcAft>
              <a:buNone/>
            </a:pPr>
            <a:r>
              <a:t/>
            </a:r>
            <a:endParaRPr sz="2000">
              <a:solidFill>
                <a:schemeClr val="dk1"/>
              </a:solidFill>
              <a:latin typeface="Calibri"/>
              <a:ea typeface="Calibri"/>
              <a:cs typeface="Calibri"/>
              <a:sym typeface="Calibri"/>
            </a:endParaRPr>
          </a:p>
          <a:p>
            <a:pPr indent="0" lvl="0" marL="0" rtl="0">
              <a:lnSpc>
                <a:spcPct val="100000"/>
              </a:lnSpc>
              <a:spcBef>
                <a:spcPts val="700"/>
              </a:spcBef>
              <a:spcAft>
                <a:spcPts val="0"/>
              </a:spcAft>
              <a:buNone/>
            </a:pPr>
            <a:r>
              <a:t/>
            </a:r>
            <a:endParaRPr sz="2000">
              <a:solidFill>
                <a:schemeClr val="dk1"/>
              </a:solidFill>
              <a:latin typeface="Calibri"/>
              <a:ea typeface="Calibri"/>
              <a:cs typeface="Calibri"/>
              <a:sym typeface="Calibri"/>
            </a:endParaRPr>
          </a:p>
        </p:txBody>
      </p:sp>
      <p:pic>
        <p:nvPicPr>
          <p:cNvPr id="167" name="Shape 167"/>
          <p:cNvPicPr preferRelativeResize="0"/>
          <p:nvPr/>
        </p:nvPicPr>
        <p:blipFill rotWithShape="1">
          <a:blip r:embed="rId3">
            <a:alphaModFix/>
          </a:blip>
          <a:srcRect b="0" l="0" r="0" t="0"/>
          <a:stretch/>
        </p:blipFill>
        <p:spPr>
          <a:xfrm>
            <a:off x="2318863" y="3031888"/>
            <a:ext cx="5534025" cy="342900"/>
          </a:xfrm>
          <a:prstGeom prst="rect">
            <a:avLst/>
          </a:prstGeom>
          <a:noFill/>
          <a:ln>
            <a:noFill/>
          </a:ln>
        </p:spPr>
      </p:pic>
      <p:pic>
        <p:nvPicPr>
          <p:cNvPr id="168" name="Shape 168"/>
          <p:cNvPicPr preferRelativeResize="0"/>
          <p:nvPr/>
        </p:nvPicPr>
        <p:blipFill rotWithShape="1">
          <a:blip r:embed="rId4">
            <a:alphaModFix/>
          </a:blip>
          <a:srcRect b="0" l="0" r="0" t="0"/>
          <a:stretch/>
        </p:blipFill>
        <p:spPr>
          <a:xfrm>
            <a:off x="2428875" y="3438902"/>
            <a:ext cx="249237" cy="261938"/>
          </a:xfrm>
          <a:prstGeom prst="rect">
            <a:avLst/>
          </a:prstGeom>
          <a:noFill/>
          <a:ln>
            <a:noFill/>
          </a:ln>
        </p:spPr>
      </p:pic>
      <p:pic>
        <p:nvPicPr>
          <p:cNvPr id="169" name="Shape 169"/>
          <p:cNvPicPr preferRelativeResize="0"/>
          <p:nvPr/>
        </p:nvPicPr>
        <p:blipFill rotWithShape="1">
          <a:blip r:embed="rId4">
            <a:alphaModFix/>
          </a:blip>
          <a:srcRect b="0" l="0" r="0" t="0"/>
          <a:stretch/>
        </p:blipFill>
        <p:spPr>
          <a:xfrm>
            <a:off x="3775100" y="3438902"/>
            <a:ext cx="249237" cy="261938"/>
          </a:xfrm>
          <a:prstGeom prst="rect">
            <a:avLst/>
          </a:prstGeom>
          <a:noFill/>
          <a:ln>
            <a:noFill/>
          </a:ln>
        </p:spPr>
      </p:pic>
      <p:sp>
        <p:nvSpPr>
          <p:cNvPr id="170" name="Shape 170"/>
          <p:cNvSpPr txBox="1"/>
          <p:nvPr/>
        </p:nvSpPr>
        <p:spPr>
          <a:xfrm>
            <a:off x="1336824" y="3687216"/>
            <a:ext cx="1905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Questrial"/>
                <a:ea typeface="Questrial"/>
                <a:cs typeface="Questrial"/>
                <a:sym typeface="Questrial"/>
              </a:rPr>
              <a:t>Strong classifier</a:t>
            </a:r>
            <a:endParaRPr sz="1800">
              <a:solidFill>
                <a:srgbClr val="000000"/>
              </a:solidFill>
              <a:latin typeface="Questrial"/>
              <a:ea typeface="Questrial"/>
              <a:cs typeface="Questrial"/>
              <a:sym typeface="Questrial"/>
            </a:endParaRPr>
          </a:p>
        </p:txBody>
      </p:sp>
      <p:sp>
        <p:nvSpPr>
          <p:cNvPr id="171" name="Shape 171"/>
          <p:cNvSpPr txBox="1"/>
          <p:nvPr/>
        </p:nvSpPr>
        <p:spPr>
          <a:xfrm>
            <a:off x="3232287" y="3687216"/>
            <a:ext cx="1905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Questrial"/>
                <a:ea typeface="Questrial"/>
                <a:cs typeface="Questrial"/>
                <a:sym typeface="Questrial"/>
              </a:rPr>
              <a:t>Weak classifier</a:t>
            </a:r>
            <a:endParaRPr sz="1800">
              <a:solidFill>
                <a:srgbClr val="000000"/>
              </a:solidFill>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US"/>
              <a:t>Proposed Model</a:t>
            </a:r>
            <a:endParaRPr b="1"/>
          </a:p>
        </p:txBody>
      </p:sp>
      <p:sp>
        <p:nvSpPr>
          <p:cNvPr id="178" name="Shape 178"/>
          <p:cNvSpPr txBox="1"/>
          <p:nvPr>
            <p:ph idx="1" type="body"/>
          </p:nvPr>
        </p:nvSpPr>
        <p:spPr>
          <a:xfrm>
            <a:off x="822960" y="1219200"/>
            <a:ext cx="7543800" cy="46500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US" sz="2000">
                <a:solidFill>
                  <a:schemeClr val="dk1"/>
                </a:solidFill>
                <a:latin typeface="Calibri"/>
                <a:ea typeface="Calibri"/>
                <a:cs typeface="Calibri"/>
                <a:sym typeface="Calibri"/>
              </a:rPr>
              <a:t>Cascade classifier</a:t>
            </a:r>
            <a:endParaRPr b="1" sz="2000">
              <a:solidFill>
                <a:schemeClr val="dk1"/>
              </a:solidFill>
              <a:latin typeface="Calibri"/>
              <a:ea typeface="Calibri"/>
              <a:cs typeface="Calibri"/>
              <a:sym typeface="Calibri"/>
            </a:endParaRPr>
          </a:p>
          <a:p>
            <a:pPr indent="0" lvl="0" marL="0" rtl="0">
              <a:lnSpc>
                <a:spcPct val="100000"/>
              </a:lnSpc>
              <a:spcBef>
                <a:spcPts val="0"/>
              </a:spcBef>
              <a:spcAft>
                <a:spcPts val="0"/>
              </a:spcAft>
              <a:buNone/>
            </a:pPr>
            <a:r>
              <a:t/>
            </a:r>
            <a:endParaRPr b="1" sz="2000">
              <a:solidFill>
                <a:schemeClr val="dk1"/>
              </a:solidFill>
              <a:latin typeface="Calibri"/>
              <a:ea typeface="Calibri"/>
              <a:cs typeface="Calibri"/>
              <a:sym typeface="Calibri"/>
            </a:endParaRPr>
          </a:p>
          <a:p>
            <a:pPr indent="-355600" lvl="0" marL="457200" rtl="0">
              <a:lnSpc>
                <a:spcPct val="100000"/>
              </a:lnSpc>
              <a:spcBef>
                <a:spcPts val="0"/>
              </a:spcBef>
              <a:spcAft>
                <a:spcPts val="0"/>
              </a:spcAft>
              <a:buClr>
                <a:schemeClr val="dk1"/>
              </a:buClr>
              <a:buSzPts val="2000"/>
              <a:buAutoNum type="arabicPeriod"/>
            </a:pPr>
            <a:r>
              <a:rPr lang="en-US" sz="2000">
                <a:solidFill>
                  <a:schemeClr val="dk1"/>
                </a:solidFill>
                <a:latin typeface="Calibri"/>
                <a:ea typeface="Calibri"/>
                <a:cs typeface="Calibri"/>
                <a:sym typeface="Calibri"/>
              </a:rPr>
              <a:t>Cascade classifier is composed of stages each containing a strong classifier. So all the features are grouped into several stages where each stage has certain number of features. </a:t>
            </a:r>
            <a:endParaRPr sz="2000">
              <a:solidFill>
                <a:schemeClr val="dk1"/>
              </a:solidFill>
              <a:latin typeface="Calibri"/>
              <a:ea typeface="Calibri"/>
              <a:cs typeface="Calibri"/>
              <a:sym typeface="Calibri"/>
            </a:endParaRPr>
          </a:p>
          <a:p>
            <a:pPr indent="-355600" lvl="0" marL="457200" rtl="0">
              <a:lnSpc>
                <a:spcPct val="100000"/>
              </a:lnSpc>
              <a:spcBef>
                <a:spcPts val="1000"/>
              </a:spcBef>
              <a:spcAft>
                <a:spcPts val="0"/>
              </a:spcAft>
              <a:buClr>
                <a:schemeClr val="dk1"/>
              </a:buClr>
              <a:buSzPts val="2000"/>
              <a:buAutoNum type="arabicPeriod"/>
            </a:pPr>
            <a:r>
              <a:rPr lang="en-US" sz="2000">
                <a:solidFill>
                  <a:schemeClr val="dk1"/>
                </a:solidFill>
                <a:latin typeface="Calibri"/>
                <a:ea typeface="Calibri"/>
                <a:cs typeface="Calibri"/>
                <a:sym typeface="Calibri"/>
              </a:rPr>
              <a:t>The job of each stage is used to determine whether a given sub window is definitely not a face or may be a face. A given sub window is immediately discarded as not a face if it fails in any of the stage.</a:t>
            </a:r>
            <a:endParaRPr sz="2000">
              <a:solidFill>
                <a:schemeClr val="dk1"/>
              </a:solidFill>
              <a:latin typeface="Calibri"/>
              <a:ea typeface="Calibri"/>
              <a:cs typeface="Calibri"/>
              <a:sym typeface="Calibri"/>
            </a:endParaRPr>
          </a:p>
          <a:p>
            <a:pPr indent="0" lvl="0" marL="0">
              <a:spcBef>
                <a:spcPts val="1200"/>
              </a:spcBef>
              <a:spcAft>
                <a:spcPts val="200"/>
              </a:spcAft>
              <a:buNone/>
            </a:pPr>
            <a:r>
              <a:t/>
            </a:r>
            <a:endParaRPr/>
          </a:p>
        </p:txBody>
      </p:sp>
      <p:pic>
        <p:nvPicPr>
          <p:cNvPr id="179" name="Shape 179"/>
          <p:cNvPicPr preferRelativeResize="0"/>
          <p:nvPr/>
        </p:nvPicPr>
        <p:blipFill rotWithShape="1">
          <a:blip r:embed="rId3">
            <a:alphaModFix/>
          </a:blip>
          <a:srcRect b="0" l="0" r="0" t="0"/>
          <a:stretch/>
        </p:blipFill>
        <p:spPr>
          <a:xfrm>
            <a:off x="1409700" y="3959800"/>
            <a:ext cx="6324600" cy="1631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Methodology </a:t>
            </a:r>
            <a:endParaRPr b="0" i="0" sz="4800" u="none" cap="none" strike="noStrike">
              <a:solidFill>
                <a:srgbClr val="3F3F3F"/>
              </a:solidFill>
              <a:latin typeface="Calibri"/>
              <a:ea typeface="Calibri"/>
              <a:cs typeface="Calibri"/>
              <a:sym typeface="Calibri"/>
            </a:endParaRPr>
          </a:p>
        </p:txBody>
      </p:sp>
      <p:sp>
        <p:nvSpPr>
          <p:cNvPr id="185" name="Shape 185"/>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p>
            <a:pPr indent="-381000" lvl="0" marL="457200" rtl="0" algn="just">
              <a:spcBef>
                <a:spcPts val="0"/>
              </a:spcBef>
              <a:spcAft>
                <a:spcPts val="0"/>
              </a:spcAft>
              <a:buSzPts val="2400"/>
              <a:buAutoNum type="arabicPeriod"/>
            </a:pPr>
            <a:r>
              <a:rPr lang="en-US" sz="2400">
                <a:latin typeface="Calibri"/>
                <a:ea typeface="Calibri"/>
                <a:cs typeface="Calibri"/>
                <a:sym typeface="Calibri"/>
              </a:rPr>
              <a:t>Harr face cascade classifier is used to detect face images in airport surveillance multimedia video, in order to find out the missing face in airport surveillance multimedia video, the block matching method is introduced for face tracking, and the missing face in the video is obtained. </a:t>
            </a:r>
            <a:endParaRPr sz="24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400">
              <a:latin typeface="Calibri"/>
              <a:ea typeface="Calibri"/>
              <a:cs typeface="Calibri"/>
              <a:sym typeface="Calibri"/>
            </a:endParaRPr>
          </a:p>
          <a:p>
            <a:pPr indent="-381000" lvl="0" marL="457200" rtl="0" algn="just">
              <a:spcBef>
                <a:spcPts val="0"/>
              </a:spcBef>
              <a:spcAft>
                <a:spcPts val="0"/>
              </a:spcAft>
              <a:buSzPts val="2400"/>
              <a:buAutoNum type="arabicPeriod"/>
            </a:pPr>
            <a:r>
              <a:rPr lang="en-US" sz="2400">
                <a:latin typeface="Calibri"/>
                <a:ea typeface="Calibri"/>
                <a:cs typeface="Calibri"/>
                <a:sym typeface="Calibri"/>
              </a:rPr>
              <a:t>PCA method is utilized to extract specific facial features, and discriminant analysis method is used to compare the extracted feature information with the specific face, so as to realize the specific face image retrieval. </a:t>
            </a:r>
            <a:endParaRPr sz="24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000"/>
          </a:p>
          <a:p>
            <a:pPr indent="86360" lvl="0" marL="91440" marR="0" rtl="0" algn="l">
              <a:lnSpc>
                <a:spcPct val="90000"/>
              </a:lnSpc>
              <a:spcBef>
                <a:spcPts val="0"/>
              </a:spcBef>
              <a:spcAft>
                <a:spcPts val="0"/>
              </a:spcAft>
              <a:buClr>
                <a:srgbClr val="3F3F3F"/>
              </a:buClr>
              <a:buSzPts val="2800"/>
              <a:buFont typeface="Calibri"/>
              <a:buNone/>
            </a:pPr>
            <a:r>
              <a:t/>
            </a:r>
            <a:endParaRPr/>
          </a:p>
        </p:txBody>
      </p:sp>
      <p:sp>
        <p:nvSpPr>
          <p:cNvPr id="186" name="Shape 18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187" name="Shape 18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Methodology </a:t>
            </a:r>
            <a:endParaRPr b="0" i="0" sz="4800" u="none" cap="none" strike="noStrike">
              <a:solidFill>
                <a:srgbClr val="3F3F3F"/>
              </a:solidFill>
              <a:latin typeface="Calibri"/>
              <a:ea typeface="Calibri"/>
              <a:cs typeface="Calibri"/>
              <a:sym typeface="Calibri"/>
            </a:endParaRPr>
          </a:p>
        </p:txBody>
      </p:sp>
      <p:sp>
        <p:nvSpPr>
          <p:cNvPr id="193" name="Shape 193"/>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p>
            <a:pPr indent="0" lvl="0" marL="91440" marR="0" rtl="0" algn="just">
              <a:lnSpc>
                <a:spcPct val="90000"/>
              </a:lnSpc>
              <a:spcBef>
                <a:spcPts val="0"/>
              </a:spcBef>
              <a:spcAft>
                <a:spcPts val="0"/>
              </a:spcAft>
              <a:buClr>
                <a:srgbClr val="3F3F3F"/>
              </a:buClr>
              <a:buSzPts val="2800"/>
              <a:buFont typeface="Calibri"/>
              <a:buNone/>
            </a:pPr>
            <a:r>
              <a:rPr b="1" lang="en-US">
                <a:latin typeface="Calibri"/>
                <a:ea typeface="Calibri"/>
                <a:cs typeface="Calibri"/>
                <a:sym typeface="Calibri"/>
              </a:rPr>
              <a:t>Principle Component Analysis</a:t>
            </a:r>
            <a:endParaRPr b="1">
              <a:latin typeface="Calibri"/>
              <a:ea typeface="Calibri"/>
              <a:cs typeface="Calibri"/>
              <a:sym typeface="Calibri"/>
            </a:endParaRPr>
          </a:p>
          <a:p>
            <a:pPr indent="0" lvl="0" marL="91440" marR="0" rtl="0" algn="just">
              <a:lnSpc>
                <a:spcPct val="90000"/>
              </a:lnSpc>
              <a:spcBef>
                <a:spcPts val="0"/>
              </a:spcBef>
              <a:spcAft>
                <a:spcPts val="0"/>
              </a:spcAft>
              <a:buClr>
                <a:srgbClr val="3F3F3F"/>
              </a:buClr>
              <a:buSzPts val="2800"/>
              <a:buFont typeface="Calibri"/>
              <a:buNone/>
            </a:pPr>
            <a:r>
              <a:rPr lang="en-US">
                <a:latin typeface="Calibri"/>
                <a:ea typeface="Calibri"/>
                <a:cs typeface="Calibri"/>
                <a:sym typeface="Calibri"/>
              </a:rPr>
              <a:t>Principal component analysis (PCA) is a statistical procedure that uses an orthogonal transformation to convert a set of observations of possibly correlated variables into a set of values of linearly uncorrelated variables called principal components.</a:t>
            </a:r>
            <a:r>
              <a:rPr lang="en-US"/>
              <a:t> </a:t>
            </a:r>
            <a:endParaRPr b="1" sz="2400">
              <a:latin typeface="Calibri"/>
              <a:ea typeface="Calibri"/>
              <a:cs typeface="Calibri"/>
              <a:sym typeface="Calibri"/>
            </a:endParaRPr>
          </a:p>
          <a:p>
            <a:pPr indent="0" lvl="0" marL="91440" marR="0" rtl="0" algn="just">
              <a:lnSpc>
                <a:spcPct val="90000"/>
              </a:lnSpc>
              <a:spcBef>
                <a:spcPts val="0"/>
              </a:spcBef>
              <a:spcAft>
                <a:spcPts val="0"/>
              </a:spcAft>
              <a:buClr>
                <a:srgbClr val="3F3F3F"/>
              </a:buClr>
              <a:buSzPts val="2800"/>
              <a:buFont typeface="Calibri"/>
              <a:buNone/>
            </a:pPr>
            <a:r>
              <a:t/>
            </a:r>
            <a:endParaRPr b="1" sz="2400">
              <a:latin typeface="Calibri"/>
              <a:ea typeface="Calibri"/>
              <a:cs typeface="Calibri"/>
              <a:sym typeface="Calibri"/>
            </a:endParaRPr>
          </a:p>
          <a:p>
            <a:pPr indent="0" lvl="0" marL="91440" marR="0" rtl="0" algn="just">
              <a:lnSpc>
                <a:spcPct val="90000"/>
              </a:lnSpc>
              <a:spcBef>
                <a:spcPts val="0"/>
              </a:spcBef>
              <a:spcAft>
                <a:spcPts val="0"/>
              </a:spcAft>
              <a:buClr>
                <a:srgbClr val="3F3F3F"/>
              </a:buClr>
              <a:buSzPts val="2800"/>
              <a:buFont typeface="Calibri"/>
              <a:buNone/>
            </a:pPr>
            <a:r>
              <a:rPr b="1" lang="en-US" sz="2400">
                <a:latin typeface="Calibri"/>
                <a:ea typeface="Calibri"/>
                <a:cs typeface="Calibri"/>
                <a:sym typeface="Calibri"/>
              </a:rPr>
              <a:t>Finding principle components</a:t>
            </a:r>
            <a:endParaRPr b="1" sz="2400">
              <a:latin typeface="Calibri"/>
              <a:ea typeface="Calibri"/>
              <a:cs typeface="Calibri"/>
              <a:sym typeface="Calibri"/>
            </a:endParaRPr>
          </a:p>
          <a:p>
            <a:pPr indent="0" lvl="0" marL="91440" marR="0" rtl="0" algn="just">
              <a:lnSpc>
                <a:spcPct val="90000"/>
              </a:lnSpc>
              <a:spcBef>
                <a:spcPts val="0"/>
              </a:spcBef>
              <a:spcAft>
                <a:spcPts val="0"/>
              </a:spcAft>
              <a:buClr>
                <a:srgbClr val="3F3F3F"/>
              </a:buClr>
              <a:buSzPts val="2800"/>
              <a:buFont typeface="Calibri"/>
              <a:buNone/>
            </a:pPr>
            <a:r>
              <a:rPr lang="en-US" sz="2400">
                <a:latin typeface="Calibri"/>
                <a:ea typeface="Calibri"/>
                <a:cs typeface="Calibri"/>
                <a:sym typeface="Calibri"/>
              </a:rPr>
              <a:t>1.Normalize the data</a:t>
            </a:r>
            <a:endParaRPr sz="2400">
              <a:latin typeface="Calibri"/>
              <a:ea typeface="Calibri"/>
              <a:cs typeface="Calibri"/>
              <a:sym typeface="Calibri"/>
            </a:endParaRPr>
          </a:p>
          <a:p>
            <a:pPr indent="0" lvl="0" marL="91440" marR="0" rtl="0" algn="just">
              <a:lnSpc>
                <a:spcPct val="90000"/>
              </a:lnSpc>
              <a:spcBef>
                <a:spcPts val="0"/>
              </a:spcBef>
              <a:spcAft>
                <a:spcPts val="0"/>
              </a:spcAft>
              <a:buClr>
                <a:srgbClr val="3F3F3F"/>
              </a:buClr>
              <a:buSzPts val="2800"/>
              <a:buFont typeface="Calibri"/>
              <a:buNone/>
            </a:pPr>
            <a:r>
              <a:rPr lang="en-US" sz="2400">
                <a:latin typeface="Calibri"/>
                <a:ea typeface="Calibri"/>
                <a:cs typeface="Calibri"/>
                <a:sym typeface="Calibri"/>
              </a:rPr>
              <a:t>2.Calculate the covariance matrix</a:t>
            </a:r>
            <a:endParaRPr sz="2400">
              <a:latin typeface="Calibri"/>
              <a:ea typeface="Calibri"/>
              <a:cs typeface="Calibri"/>
              <a:sym typeface="Calibri"/>
            </a:endParaRPr>
          </a:p>
          <a:p>
            <a:pPr indent="0" lvl="0" marL="91440" marR="0" rtl="0" algn="just">
              <a:lnSpc>
                <a:spcPct val="90000"/>
              </a:lnSpc>
              <a:spcBef>
                <a:spcPts val="0"/>
              </a:spcBef>
              <a:spcAft>
                <a:spcPts val="0"/>
              </a:spcAft>
              <a:buClr>
                <a:srgbClr val="3F3F3F"/>
              </a:buClr>
              <a:buSzPts val="2800"/>
              <a:buFont typeface="Calibri"/>
              <a:buNone/>
            </a:pPr>
            <a:r>
              <a:rPr lang="en-US" sz="2400">
                <a:latin typeface="Calibri"/>
                <a:ea typeface="Calibri"/>
                <a:cs typeface="Calibri"/>
                <a:sym typeface="Calibri"/>
              </a:rPr>
              <a:t>3.Calculate eigenvectors and eigenvalues</a:t>
            </a:r>
            <a:endParaRPr sz="2400">
              <a:latin typeface="Calibri"/>
              <a:ea typeface="Calibri"/>
              <a:cs typeface="Calibri"/>
              <a:sym typeface="Calibri"/>
            </a:endParaRPr>
          </a:p>
        </p:txBody>
      </p:sp>
      <p:sp>
        <p:nvSpPr>
          <p:cNvPr id="194" name="Shape 19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195" name="Shape 19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Methodology</a:t>
            </a:r>
            <a:endParaRPr b="0" i="0" sz="4800" u="none" cap="none" strike="noStrike">
              <a:solidFill>
                <a:srgbClr val="3F3F3F"/>
              </a:solidFill>
              <a:latin typeface="Calibri"/>
              <a:ea typeface="Calibri"/>
              <a:cs typeface="Calibri"/>
              <a:sym typeface="Calibri"/>
            </a:endParaRPr>
          </a:p>
        </p:txBody>
      </p:sp>
      <p:sp>
        <p:nvSpPr>
          <p:cNvPr id="201" name="Shape 20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202" name="Shape 20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pic>
        <p:nvPicPr>
          <p:cNvPr id="203" name="Shape 203"/>
          <p:cNvPicPr preferRelativeResize="0"/>
          <p:nvPr/>
        </p:nvPicPr>
        <p:blipFill>
          <a:blip r:embed="rId4">
            <a:alphaModFix/>
          </a:blip>
          <a:stretch>
            <a:fillRect/>
          </a:stretch>
        </p:blipFill>
        <p:spPr>
          <a:xfrm>
            <a:off x="5050950" y="1400175"/>
            <a:ext cx="3400425" cy="4057650"/>
          </a:xfrm>
          <a:prstGeom prst="rect">
            <a:avLst/>
          </a:prstGeom>
          <a:noFill/>
          <a:ln>
            <a:noFill/>
          </a:ln>
        </p:spPr>
      </p:pic>
      <p:sp>
        <p:nvSpPr>
          <p:cNvPr id="204" name="Shape 204"/>
          <p:cNvSpPr txBox="1"/>
          <p:nvPr/>
        </p:nvSpPr>
        <p:spPr>
          <a:xfrm>
            <a:off x="6078113" y="5457825"/>
            <a:ext cx="1346100" cy="36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800"/>
              <a:t>Eigenfaces</a:t>
            </a:r>
            <a:endParaRPr sz="1800"/>
          </a:p>
        </p:txBody>
      </p:sp>
      <p:sp>
        <p:nvSpPr>
          <p:cNvPr id="205" name="Shape 205"/>
          <p:cNvSpPr txBox="1"/>
          <p:nvPr/>
        </p:nvSpPr>
        <p:spPr>
          <a:xfrm>
            <a:off x="753100" y="1490175"/>
            <a:ext cx="4166100" cy="44064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lang="en-US" sz="2400">
                <a:solidFill>
                  <a:srgbClr val="333333"/>
                </a:solidFill>
                <a:latin typeface="Calibri"/>
                <a:ea typeface="Calibri"/>
                <a:cs typeface="Calibri"/>
                <a:sym typeface="Calibri"/>
              </a:rPr>
              <a:t>Finding Eigenvalues</a:t>
            </a:r>
            <a:endParaRPr sz="2400">
              <a:solidFill>
                <a:srgbClr val="333333"/>
              </a:solidFill>
              <a:latin typeface="Calibri"/>
              <a:ea typeface="Calibri"/>
              <a:cs typeface="Calibri"/>
              <a:sym typeface="Calibri"/>
            </a:endParaRPr>
          </a:p>
          <a:p>
            <a:pPr indent="0" lvl="0" marL="0" algn="just">
              <a:spcBef>
                <a:spcPts val="0"/>
              </a:spcBef>
              <a:spcAft>
                <a:spcPts val="0"/>
              </a:spcAft>
              <a:buNone/>
            </a:pPr>
            <a:r>
              <a:rPr b="1" lang="en-US" sz="2400">
                <a:solidFill>
                  <a:srgbClr val="222222"/>
                </a:solidFill>
                <a:highlight>
                  <a:srgbClr val="FFFFFF"/>
                </a:highlight>
                <a:latin typeface="Calibri"/>
                <a:ea typeface="Calibri"/>
                <a:cs typeface="Calibri"/>
                <a:sym typeface="Calibri"/>
              </a:rPr>
              <a:t>det( ƛI - A ) = 0</a:t>
            </a:r>
            <a:endParaRPr b="1" sz="2400">
              <a:solidFill>
                <a:srgbClr val="222222"/>
              </a:solidFill>
              <a:highlight>
                <a:srgbClr val="FFFFFF"/>
              </a:highlight>
              <a:latin typeface="Calibri"/>
              <a:ea typeface="Calibri"/>
              <a:cs typeface="Calibri"/>
              <a:sym typeface="Calibri"/>
            </a:endParaRPr>
          </a:p>
          <a:p>
            <a:pPr indent="0" lvl="0" marL="0" algn="just">
              <a:spcBef>
                <a:spcPts val="0"/>
              </a:spcBef>
              <a:spcAft>
                <a:spcPts val="0"/>
              </a:spcAft>
              <a:buNone/>
            </a:pPr>
            <a:r>
              <a:t/>
            </a:r>
            <a:endParaRPr sz="2400">
              <a:solidFill>
                <a:srgbClr val="222222"/>
              </a:solidFill>
              <a:highlight>
                <a:srgbClr val="FFFFFF"/>
              </a:highlight>
              <a:latin typeface="Calibri"/>
              <a:ea typeface="Calibri"/>
              <a:cs typeface="Calibri"/>
              <a:sym typeface="Calibri"/>
            </a:endParaRPr>
          </a:p>
          <a:p>
            <a:pPr indent="0" lvl="0" marL="0" algn="just">
              <a:spcBef>
                <a:spcPts val="0"/>
              </a:spcBef>
              <a:spcAft>
                <a:spcPts val="0"/>
              </a:spcAft>
              <a:buNone/>
            </a:pPr>
            <a:r>
              <a:rPr lang="en-US" sz="2400">
                <a:solidFill>
                  <a:srgbClr val="222222"/>
                </a:solidFill>
                <a:highlight>
                  <a:srgbClr val="FFFFFF"/>
                </a:highlight>
                <a:latin typeface="Calibri"/>
                <a:ea typeface="Calibri"/>
                <a:cs typeface="Calibri"/>
                <a:sym typeface="Calibri"/>
              </a:rPr>
              <a:t>Finding Eigenvectors</a:t>
            </a:r>
            <a:endParaRPr sz="2400">
              <a:solidFill>
                <a:srgbClr val="222222"/>
              </a:solidFill>
              <a:highlight>
                <a:srgbClr val="FFFFFF"/>
              </a:highlight>
              <a:latin typeface="Calibri"/>
              <a:ea typeface="Calibri"/>
              <a:cs typeface="Calibri"/>
              <a:sym typeface="Calibri"/>
            </a:endParaRPr>
          </a:p>
          <a:p>
            <a:pPr indent="0" lvl="0" marL="0" algn="just">
              <a:spcBef>
                <a:spcPts val="0"/>
              </a:spcBef>
              <a:spcAft>
                <a:spcPts val="0"/>
              </a:spcAft>
              <a:buNone/>
            </a:pPr>
            <a:r>
              <a:rPr b="1" lang="en-US" sz="2400">
                <a:solidFill>
                  <a:srgbClr val="222222"/>
                </a:solidFill>
                <a:highlight>
                  <a:srgbClr val="FFFFFF"/>
                </a:highlight>
                <a:latin typeface="Calibri"/>
                <a:ea typeface="Calibri"/>
                <a:cs typeface="Calibri"/>
                <a:sym typeface="Calibri"/>
              </a:rPr>
              <a:t>( ƛI - A )v = 0</a:t>
            </a:r>
            <a:endParaRPr b="1" sz="2400">
              <a:solidFill>
                <a:srgbClr val="222222"/>
              </a:solidFill>
              <a:highlight>
                <a:srgbClr val="FFFFFF"/>
              </a:highlight>
              <a:latin typeface="Calibri"/>
              <a:ea typeface="Calibri"/>
              <a:cs typeface="Calibri"/>
              <a:sym typeface="Calibri"/>
            </a:endParaRPr>
          </a:p>
          <a:p>
            <a:pPr indent="0" lvl="0" marL="0" algn="just">
              <a:spcBef>
                <a:spcPts val="0"/>
              </a:spcBef>
              <a:spcAft>
                <a:spcPts val="0"/>
              </a:spcAft>
              <a:buNone/>
            </a:pPr>
            <a:r>
              <a:t/>
            </a:r>
            <a:endParaRPr sz="2400">
              <a:solidFill>
                <a:srgbClr val="222222"/>
              </a:solidFill>
              <a:highlight>
                <a:srgbClr val="FFFFFF"/>
              </a:highlight>
              <a:latin typeface="Open Sans"/>
              <a:ea typeface="Open Sans"/>
              <a:cs typeface="Open Sans"/>
              <a:sym typeface="Open Sans"/>
            </a:endParaRPr>
          </a:p>
          <a:p>
            <a:pPr indent="0" lvl="0" marL="0" algn="just">
              <a:spcBef>
                <a:spcPts val="0"/>
              </a:spcBef>
              <a:spcAft>
                <a:spcPts val="0"/>
              </a:spcAft>
              <a:buNone/>
            </a:pPr>
            <a:r>
              <a:rPr lang="en-US" sz="1800">
                <a:solidFill>
                  <a:srgbClr val="222222"/>
                </a:solidFill>
                <a:highlight>
                  <a:srgbClr val="FFFFFF"/>
                </a:highlight>
                <a:latin typeface="Calibri"/>
                <a:ea typeface="Calibri"/>
                <a:cs typeface="Calibri"/>
                <a:sym typeface="Calibri"/>
              </a:rPr>
              <a:t>Eigenfaces is the name given to a set of eigenvectors when they are used in the computer vision problem of human face recognition.</a:t>
            </a:r>
            <a:endParaRPr sz="1800">
              <a:solidFill>
                <a:srgbClr val="222222"/>
              </a:solidFill>
              <a:highlight>
                <a:srgbClr val="FFFFFF"/>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Methodology</a:t>
            </a:r>
            <a:endParaRPr/>
          </a:p>
        </p:txBody>
      </p:sp>
      <p:sp>
        <p:nvSpPr>
          <p:cNvPr id="212" name="Shape 212"/>
          <p:cNvSpPr txBox="1"/>
          <p:nvPr>
            <p:ph idx="1" type="body"/>
          </p:nvPr>
        </p:nvSpPr>
        <p:spPr>
          <a:xfrm>
            <a:off x="726810" y="1104000"/>
            <a:ext cx="7543800" cy="4650000"/>
          </a:xfrm>
          <a:prstGeom prst="rect">
            <a:avLst/>
          </a:prstGeom>
        </p:spPr>
        <p:txBody>
          <a:bodyPr anchorCtr="0" anchor="t" bIns="91425" lIns="91425" spcFirstLastPara="1" rIns="91425" wrap="square" tIns="91425">
            <a:noAutofit/>
          </a:bodyPr>
          <a:lstStyle/>
          <a:p>
            <a:pPr indent="0" lvl="0" marL="0">
              <a:spcBef>
                <a:spcPts val="1200"/>
              </a:spcBef>
              <a:spcAft>
                <a:spcPts val="0"/>
              </a:spcAft>
              <a:buNone/>
            </a:pPr>
            <a:r>
              <a:rPr b="1" lang="en-US">
                <a:latin typeface="Calibri"/>
                <a:ea typeface="Calibri"/>
                <a:cs typeface="Calibri"/>
                <a:sym typeface="Calibri"/>
              </a:rPr>
              <a:t>Linear Discriminant Analysis</a:t>
            </a:r>
            <a:endParaRPr b="1">
              <a:latin typeface="Calibri"/>
              <a:ea typeface="Calibri"/>
              <a:cs typeface="Calibri"/>
              <a:sym typeface="Calibri"/>
            </a:endParaRPr>
          </a:p>
          <a:p>
            <a:pPr indent="0" lvl="0" marL="0" algn="just">
              <a:spcBef>
                <a:spcPts val="1200"/>
              </a:spcBef>
              <a:spcAft>
                <a:spcPts val="0"/>
              </a:spcAft>
              <a:buNone/>
            </a:pPr>
            <a:r>
              <a:rPr lang="en-US" sz="1800">
                <a:latin typeface="Calibri"/>
                <a:ea typeface="Calibri"/>
                <a:cs typeface="Calibri"/>
                <a:sym typeface="Calibri"/>
              </a:rPr>
              <a:t>LDA is based upon the concept of searching for a linear combination of variables (predictors) that best separates two classes</a:t>
            </a:r>
            <a:endParaRPr sz="1800">
              <a:latin typeface="Calibri"/>
              <a:ea typeface="Calibri"/>
              <a:cs typeface="Calibri"/>
              <a:sym typeface="Calibri"/>
            </a:endParaRPr>
          </a:p>
          <a:p>
            <a:pPr indent="0" lvl="0" marL="0" algn="just">
              <a:spcBef>
                <a:spcPts val="1200"/>
              </a:spcBef>
              <a:spcAft>
                <a:spcPts val="0"/>
              </a:spcAft>
              <a:buClr>
                <a:schemeClr val="dk1"/>
              </a:buClr>
              <a:buSzPts val="1100"/>
              <a:buFont typeface="Arial"/>
              <a:buNone/>
            </a:pPr>
            <a:r>
              <a:rPr b="1" lang="en-US" sz="1800">
                <a:latin typeface="Calibri"/>
                <a:ea typeface="Calibri"/>
                <a:cs typeface="Calibri"/>
                <a:sym typeface="Calibri"/>
              </a:rPr>
              <a:t>PCA Vs. LDA</a:t>
            </a:r>
            <a:endParaRPr b="1" sz="1800">
              <a:latin typeface="Calibri"/>
              <a:ea typeface="Calibri"/>
              <a:cs typeface="Calibri"/>
              <a:sym typeface="Calibri"/>
            </a:endParaRPr>
          </a:p>
          <a:p>
            <a:pPr indent="0" lvl="0" marL="0" algn="just">
              <a:spcBef>
                <a:spcPts val="1200"/>
              </a:spcBef>
              <a:spcAft>
                <a:spcPts val="0"/>
              </a:spcAft>
              <a:buClr>
                <a:schemeClr val="dk1"/>
              </a:buClr>
              <a:buSzPts val="1100"/>
              <a:buFont typeface="Arial"/>
              <a:buNone/>
            </a:pPr>
            <a:r>
              <a:rPr lang="en-US" sz="1800">
                <a:latin typeface="Calibri"/>
                <a:ea typeface="Calibri"/>
                <a:cs typeface="Calibri"/>
                <a:sym typeface="Calibri"/>
              </a:rPr>
              <a:t>Both Linear Discriminant Analysis (LDA) and PCA are linear transformation methods. PCA yields the directions (principal components) that maximize the variance of the data, whereas LDA also aims to find the directions that maximize the separation (or discrimination) between different classes, which can be useful in pattern classification problem (PCA “ignores” class labels). </a:t>
            </a:r>
            <a:endParaRPr sz="1800">
              <a:latin typeface="Calibri"/>
              <a:ea typeface="Calibri"/>
              <a:cs typeface="Calibri"/>
              <a:sym typeface="Calibri"/>
            </a:endParaRPr>
          </a:p>
          <a:p>
            <a:pPr indent="0" lvl="0" marL="0" algn="just">
              <a:spcBef>
                <a:spcPts val="1200"/>
              </a:spcBef>
              <a:spcAft>
                <a:spcPts val="0"/>
              </a:spcAft>
              <a:buClr>
                <a:schemeClr val="dk1"/>
              </a:buClr>
              <a:buSzPts val="1100"/>
              <a:buFont typeface="Arial"/>
              <a:buNone/>
            </a:pPr>
            <a:r>
              <a:rPr lang="en-US" sz="1800">
                <a:latin typeface="Calibri"/>
                <a:ea typeface="Calibri"/>
                <a:cs typeface="Calibri"/>
                <a:sym typeface="Calibri"/>
              </a:rPr>
              <a:t>In other words, PCA projects the entire dataset onto a different feature (sub)space, and LDA tries to determine a suitable feature (sub)space in order to distinguish between patterns that belong to different classes.</a:t>
            </a:r>
            <a:endParaRPr sz="1800">
              <a:latin typeface="Calibri"/>
              <a:ea typeface="Calibri"/>
              <a:cs typeface="Calibri"/>
              <a:sym typeface="Calibri"/>
            </a:endParaRPr>
          </a:p>
          <a:p>
            <a:pPr indent="0" lvl="0" marL="0">
              <a:spcBef>
                <a:spcPts val="1200"/>
              </a:spcBef>
              <a:spcAft>
                <a:spcPts val="2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1" i="0" lang="en-US" sz="4800" u="none" cap="none" strike="noStrike">
                <a:solidFill>
                  <a:srgbClr val="3F3F3F"/>
                </a:solidFill>
                <a:latin typeface="Calibri"/>
                <a:ea typeface="Calibri"/>
                <a:cs typeface="Calibri"/>
                <a:sym typeface="Calibri"/>
              </a:rPr>
              <a:t>Agenda </a:t>
            </a:r>
            <a:endParaRPr b="1" i="0" sz="4800" u="none" cap="none" strike="noStrike">
              <a:solidFill>
                <a:srgbClr val="3F3F3F"/>
              </a:solidFill>
              <a:latin typeface="Calibri"/>
              <a:ea typeface="Calibri"/>
              <a:cs typeface="Calibri"/>
              <a:sym typeface="Calibri"/>
            </a:endParaRPr>
          </a:p>
        </p:txBody>
      </p:sp>
      <p:sp>
        <p:nvSpPr>
          <p:cNvPr id="67" name="Shape 67"/>
          <p:cNvSpPr txBox="1"/>
          <p:nvPr>
            <p:ph idx="1" type="body"/>
          </p:nvPr>
        </p:nvSpPr>
        <p:spPr>
          <a:xfrm>
            <a:off x="822960" y="1219200"/>
            <a:ext cx="7543800" cy="4650000"/>
          </a:xfrm>
          <a:prstGeom prst="rect">
            <a:avLst/>
          </a:prstGeom>
          <a:noFill/>
          <a:ln>
            <a:noFill/>
          </a:ln>
        </p:spPr>
        <p:txBody>
          <a:bodyPr anchorCtr="0" anchor="t" bIns="45700" lIns="0" spcFirstLastPara="1" rIns="0" wrap="square" tIns="45700">
            <a:noAutofit/>
          </a:bodyPr>
          <a:lstStyle/>
          <a:p>
            <a:pPr indent="-490855" lvl="0" marL="514350" marR="0" rtl="0" algn="l">
              <a:lnSpc>
                <a:spcPct val="70000"/>
              </a:lnSpc>
              <a:spcBef>
                <a:spcPts val="0"/>
              </a:spcBef>
              <a:spcAft>
                <a:spcPts val="0"/>
              </a:spcAft>
              <a:buClr>
                <a:srgbClr val="3F3F3F"/>
              </a:buClr>
              <a:buSzPts val="1800"/>
              <a:buFont typeface="Calibri"/>
              <a:buAutoNum type="romanUcPeriod"/>
            </a:pPr>
            <a:r>
              <a:rPr b="1" i="0" lang="en-US" sz="1800" u="none" cap="none" strike="noStrike">
                <a:solidFill>
                  <a:srgbClr val="3F3F3F"/>
                </a:solidFill>
                <a:latin typeface="Calibri"/>
                <a:ea typeface="Calibri"/>
                <a:cs typeface="Calibri"/>
                <a:sym typeface="Calibri"/>
              </a:rPr>
              <a:t>Introduction</a:t>
            </a:r>
            <a:endParaRPr sz="1800">
              <a:latin typeface="Calibri"/>
              <a:ea typeface="Calibri"/>
              <a:cs typeface="Calibri"/>
              <a:sym typeface="Calibri"/>
            </a:endParaRPr>
          </a:p>
          <a:p>
            <a:pPr indent="-490855" lvl="0" marL="514350" marR="0" rtl="0" algn="l">
              <a:lnSpc>
                <a:spcPct val="70000"/>
              </a:lnSpc>
              <a:spcBef>
                <a:spcPts val="1400"/>
              </a:spcBef>
              <a:spcAft>
                <a:spcPts val="0"/>
              </a:spcAft>
              <a:buClr>
                <a:srgbClr val="3F3F3F"/>
              </a:buClr>
              <a:buSzPts val="1800"/>
              <a:buFont typeface="Calibri"/>
              <a:buAutoNum type="romanUcPeriod"/>
            </a:pPr>
            <a:r>
              <a:rPr b="1" i="0" lang="en-US" sz="1800" u="none" cap="none" strike="noStrike">
                <a:solidFill>
                  <a:srgbClr val="3F3F3F"/>
                </a:solidFill>
                <a:latin typeface="Calibri"/>
                <a:ea typeface="Calibri"/>
                <a:cs typeface="Calibri"/>
                <a:sym typeface="Calibri"/>
              </a:rPr>
              <a:t>Literature Survey</a:t>
            </a:r>
            <a:endParaRPr sz="1800">
              <a:latin typeface="Calibri"/>
              <a:ea typeface="Calibri"/>
              <a:cs typeface="Calibri"/>
              <a:sym typeface="Calibri"/>
            </a:endParaRPr>
          </a:p>
          <a:p>
            <a:pPr indent="-490855" lvl="0" marL="514350" marR="0" rtl="0" algn="l">
              <a:lnSpc>
                <a:spcPct val="70000"/>
              </a:lnSpc>
              <a:spcBef>
                <a:spcPts val="1400"/>
              </a:spcBef>
              <a:spcAft>
                <a:spcPts val="0"/>
              </a:spcAft>
              <a:buClr>
                <a:srgbClr val="3F3F3F"/>
              </a:buClr>
              <a:buSzPts val="1800"/>
              <a:buFont typeface="Calibri"/>
              <a:buAutoNum type="romanUcPeriod"/>
            </a:pPr>
            <a:r>
              <a:rPr b="1" i="0" lang="en-US" sz="1800" u="none" cap="none" strike="noStrike">
                <a:solidFill>
                  <a:srgbClr val="3F3F3F"/>
                </a:solidFill>
                <a:latin typeface="Calibri"/>
                <a:ea typeface="Calibri"/>
                <a:cs typeface="Calibri"/>
                <a:sym typeface="Calibri"/>
              </a:rPr>
              <a:t>Outcome of Literature Survey</a:t>
            </a:r>
            <a:endParaRPr sz="1800">
              <a:latin typeface="Calibri"/>
              <a:ea typeface="Calibri"/>
              <a:cs typeface="Calibri"/>
              <a:sym typeface="Calibri"/>
            </a:endParaRPr>
          </a:p>
          <a:p>
            <a:pPr indent="-490855" lvl="0" marL="514350" marR="0" rtl="0" algn="l">
              <a:lnSpc>
                <a:spcPct val="70000"/>
              </a:lnSpc>
              <a:spcBef>
                <a:spcPts val="1400"/>
              </a:spcBef>
              <a:spcAft>
                <a:spcPts val="0"/>
              </a:spcAft>
              <a:buClr>
                <a:srgbClr val="3F3F3F"/>
              </a:buClr>
              <a:buSzPts val="1800"/>
              <a:buFont typeface="Calibri"/>
              <a:buAutoNum type="romanUcPeriod"/>
            </a:pPr>
            <a:r>
              <a:rPr b="1" i="0" lang="en-US" sz="1800" u="none" cap="none" strike="noStrike">
                <a:solidFill>
                  <a:srgbClr val="3F3F3F"/>
                </a:solidFill>
                <a:latin typeface="Calibri"/>
                <a:ea typeface="Calibri"/>
                <a:cs typeface="Calibri"/>
                <a:sym typeface="Calibri"/>
              </a:rPr>
              <a:t>Motivation</a:t>
            </a:r>
            <a:endParaRPr sz="1800">
              <a:latin typeface="Calibri"/>
              <a:ea typeface="Calibri"/>
              <a:cs typeface="Calibri"/>
              <a:sym typeface="Calibri"/>
            </a:endParaRPr>
          </a:p>
          <a:p>
            <a:pPr indent="-490855" lvl="0" marL="514350" marR="0" rtl="0" algn="l">
              <a:lnSpc>
                <a:spcPct val="70000"/>
              </a:lnSpc>
              <a:spcBef>
                <a:spcPts val="1400"/>
              </a:spcBef>
              <a:spcAft>
                <a:spcPts val="0"/>
              </a:spcAft>
              <a:buClr>
                <a:srgbClr val="3F3F3F"/>
              </a:buClr>
              <a:buSzPts val="1800"/>
              <a:buFont typeface="Calibri"/>
              <a:buAutoNum type="romanUcPeriod"/>
            </a:pPr>
            <a:r>
              <a:rPr b="1" i="0" lang="en-US" sz="1800" u="none" cap="none" strike="noStrike">
                <a:solidFill>
                  <a:srgbClr val="3F3F3F"/>
                </a:solidFill>
                <a:latin typeface="Calibri"/>
                <a:ea typeface="Calibri"/>
                <a:cs typeface="Calibri"/>
                <a:sym typeface="Calibri"/>
              </a:rPr>
              <a:t>Problem Statement </a:t>
            </a:r>
            <a:endParaRPr sz="1800">
              <a:latin typeface="Calibri"/>
              <a:ea typeface="Calibri"/>
              <a:cs typeface="Calibri"/>
              <a:sym typeface="Calibri"/>
            </a:endParaRPr>
          </a:p>
          <a:p>
            <a:pPr indent="-490855" lvl="0" marL="514350" marR="0" rtl="0" algn="l">
              <a:lnSpc>
                <a:spcPct val="70000"/>
              </a:lnSpc>
              <a:spcBef>
                <a:spcPts val="1400"/>
              </a:spcBef>
              <a:spcAft>
                <a:spcPts val="0"/>
              </a:spcAft>
              <a:buClr>
                <a:srgbClr val="3F3F3F"/>
              </a:buClr>
              <a:buSzPts val="1800"/>
              <a:buFont typeface="Calibri"/>
              <a:buAutoNum type="romanUcPeriod"/>
            </a:pPr>
            <a:r>
              <a:rPr b="1" i="0" lang="en-US" sz="1800" u="none" cap="none" strike="noStrike">
                <a:solidFill>
                  <a:srgbClr val="3F3F3F"/>
                </a:solidFill>
                <a:latin typeface="Calibri"/>
                <a:ea typeface="Calibri"/>
                <a:cs typeface="Calibri"/>
                <a:sym typeface="Calibri"/>
              </a:rPr>
              <a:t>Objectives</a:t>
            </a:r>
            <a:endParaRPr sz="1800">
              <a:latin typeface="Calibri"/>
              <a:ea typeface="Calibri"/>
              <a:cs typeface="Calibri"/>
              <a:sym typeface="Calibri"/>
            </a:endParaRPr>
          </a:p>
          <a:p>
            <a:pPr indent="-490855" lvl="0" marL="514350" marR="0" rtl="0" algn="l">
              <a:lnSpc>
                <a:spcPct val="70000"/>
              </a:lnSpc>
              <a:spcBef>
                <a:spcPts val="1400"/>
              </a:spcBef>
              <a:spcAft>
                <a:spcPts val="0"/>
              </a:spcAft>
              <a:buClr>
                <a:srgbClr val="3F3F3F"/>
              </a:buClr>
              <a:buSzPts val="1800"/>
              <a:buFont typeface="Calibri"/>
              <a:buAutoNum type="romanUcPeriod"/>
            </a:pPr>
            <a:r>
              <a:rPr b="1" i="0" lang="en-US" sz="1800" u="none" cap="none" strike="noStrike">
                <a:solidFill>
                  <a:srgbClr val="3F3F3F"/>
                </a:solidFill>
                <a:latin typeface="Calibri"/>
                <a:ea typeface="Calibri"/>
                <a:cs typeface="Calibri"/>
                <a:sym typeface="Calibri"/>
              </a:rPr>
              <a:t>Proposed Work</a:t>
            </a:r>
            <a:endParaRPr sz="1800">
              <a:latin typeface="Calibri"/>
              <a:ea typeface="Calibri"/>
              <a:cs typeface="Calibri"/>
              <a:sym typeface="Calibri"/>
            </a:endParaRPr>
          </a:p>
          <a:p>
            <a:pPr indent="-490855" lvl="0" marL="514350" marR="0" rtl="0" algn="l">
              <a:lnSpc>
                <a:spcPct val="70000"/>
              </a:lnSpc>
              <a:spcBef>
                <a:spcPts val="1400"/>
              </a:spcBef>
              <a:spcAft>
                <a:spcPts val="0"/>
              </a:spcAft>
              <a:buClr>
                <a:srgbClr val="3F3F3F"/>
              </a:buClr>
              <a:buSzPts val="1800"/>
              <a:buFont typeface="Calibri"/>
              <a:buAutoNum type="romanUcPeriod"/>
            </a:pPr>
            <a:r>
              <a:rPr b="1" i="0" lang="en-US" sz="1800" u="none" cap="none" strike="noStrike">
                <a:solidFill>
                  <a:srgbClr val="3F3F3F"/>
                </a:solidFill>
                <a:latin typeface="Calibri"/>
                <a:ea typeface="Calibri"/>
                <a:cs typeface="Calibri"/>
                <a:sym typeface="Calibri"/>
              </a:rPr>
              <a:t>Conclusion</a:t>
            </a:r>
            <a:endParaRPr sz="1800">
              <a:latin typeface="Calibri"/>
              <a:ea typeface="Calibri"/>
              <a:cs typeface="Calibri"/>
              <a:sym typeface="Calibri"/>
            </a:endParaRPr>
          </a:p>
          <a:p>
            <a:pPr indent="-490855" lvl="0" marL="514350" marR="0" rtl="0" algn="l">
              <a:lnSpc>
                <a:spcPct val="70000"/>
              </a:lnSpc>
              <a:spcBef>
                <a:spcPts val="1400"/>
              </a:spcBef>
              <a:spcAft>
                <a:spcPts val="0"/>
              </a:spcAft>
              <a:buClr>
                <a:srgbClr val="3F3F3F"/>
              </a:buClr>
              <a:buSzPts val="1800"/>
              <a:buFont typeface="Calibri"/>
              <a:buAutoNum type="romanUcPeriod"/>
            </a:pPr>
            <a:r>
              <a:rPr b="1" i="0" lang="en-US" sz="1800" u="none" cap="none" strike="noStrike">
                <a:solidFill>
                  <a:srgbClr val="3F3F3F"/>
                </a:solidFill>
                <a:latin typeface="Calibri"/>
                <a:ea typeface="Calibri"/>
                <a:cs typeface="Calibri"/>
                <a:sym typeface="Calibri"/>
              </a:rPr>
              <a:t>Timeline of Project</a:t>
            </a:r>
            <a:endParaRPr sz="1800">
              <a:latin typeface="Calibri"/>
              <a:ea typeface="Calibri"/>
              <a:cs typeface="Calibri"/>
              <a:sym typeface="Calibri"/>
            </a:endParaRPr>
          </a:p>
          <a:p>
            <a:pPr indent="-490855" lvl="0" marL="514350" marR="0" rtl="0" algn="l">
              <a:lnSpc>
                <a:spcPct val="70000"/>
              </a:lnSpc>
              <a:spcBef>
                <a:spcPts val="1400"/>
              </a:spcBef>
              <a:spcAft>
                <a:spcPts val="0"/>
              </a:spcAft>
              <a:buClr>
                <a:srgbClr val="3F3F3F"/>
              </a:buClr>
              <a:buSzPts val="1800"/>
              <a:buFont typeface="Calibri"/>
              <a:buAutoNum type="romanUcPeriod"/>
            </a:pPr>
            <a:r>
              <a:rPr b="1" i="0" lang="en-US" sz="1800" u="none" cap="none" strike="noStrike">
                <a:solidFill>
                  <a:srgbClr val="3F3F3F"/>
                </a:solidFill>
                <a:latin typeface="Calibri"/>
                <a:ea typeface="Calibri"/>
                <a:cs typeface="Calibri"/>
                <a:sym typeface="Calibri"/>
              </a:rPr>
              <a:t>Individual Contribution</a:t>
            </a:r>
            <a:endParaRPr sz="1800">
              <a:latin typeface="Calibri"/>
              <a:ea typeface="Calibri"/>
              <a:cs typeface="Calibri"/>
              <a:sym typeface="Calibri"/>
            </a:endParaRPr>
          </a:p>
          <a:p>
            <a:pPr indent="-490855" lvl="0" marL="514350" marR="0" rtl="0" algn="l">
              <a:lnSpc>
                <a:spcPct val="70000"/>
              </a:lnSpc>
              <a:spcBef>
                <a:spcPts val="1400"/>
              </a:spcBef>
              <a:spcAft>
                <a:spcPts val="0"/>
              </a:spcAft>
              <a:buClr>
                <a:srgbClr val="3F3F3F"/>
              </a:buClr>
              <a:buSzPts val="1800"/>
              <a:buFont typeface="Calibri"/>
              <a:buAutoNum type="romanUcPeriod"/>
            </a:pPr>
            <a:r>
              <a:rPr b="1" i="0" lang="en-US" sz="1800" u="none" cap="none" strike="noStrike">
                <a:solidFill>
                  <a:srgbClr val="3F3F3F"/>
                </a:solidFill>
                <a:latin typeface="Calibri"/>
                <a:ea typeface="Calibri"/>
                <a:cs typeface="Calibri"/>
                <a:sym typeface="Calibri"/>
              </a:rPr>
              <a:t>References</a:t>
            </a:r>
            <a:endParaRPr sz="1800">
              <a:latin typeface="Calibri"/>
              <a:ea typeface="Calibri"/>
              <a:cs typeface="Calibri"/>
              <a:sym typeface="Calibri"/>
            </a:endParaRPr>
          </a:p>
        </p:txBody>
      </p:sp>
      <p:sp>
        <p:nvSpPr>
          <p:cNvPr id="68" name="Shape 6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69" name="Shape 6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Results</a:t>
            </a:r>
            <a:endParaRPr b="0" i="0" sz="4800" u="none" cap="none" strike="noStrike">
              <a:solidFill>
                <a:srgbClr val="3F3F3F"/>
              </a:solidFill>
              <a:latin typeface="Calibri"/>
              <a:ea typeface="Calibri"/>
              <a:cs typeface="Calibri"/>
              <a:sym typeface="Calibri"/>
            </a:endParaRPr>
          </a:p>
        </p:txBody>
      </p:sp>
      <p:sp>
        <p:nvSpPr>
          <p:cNvPr id="218" name="Shape 21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219" name="Shape 21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pic>
        <p:nvPicPr>
          <p:cNvPr id="220" name="Shape 220"/>
          <p:cNvPicPr preferRelativeResize="0"/>
          <p:nvPr/>
        </p:nvPicPr>
        <p:blipFill>
          <a:blip r:embed="rId4">
            <a:alphaModFix/>
          </a:blip>
          <a:stretch>
            <a:fillRect/>
          </a:stretch>
        </p:blipFill>
        <p:spPr>
          <a:xfrm>
            <a:off x="2644375" y="1471525"/>
            <a:ext cx="3855251" cy="3001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nvSpPr>
        <p:spPr>
          <a:xfrm>
            <a:off x="265800" y="2051500"/>
            <a:ext cx="8612400" cy="22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t>Person Re-identification </a:t>
            </a:r>
            <a:endParaRPr sz="4800"/>
          </a:p>
          <a:p>
            <a:pPr indent="0" lvl="0" marL="0" rtl="0" algn="ctr">
              <a:spcBef>
                <a:spcPts val="0"/>
              </a:spcBef>
              <a:spcAft>
                <a:spcPts val="0"/>
              </a:spcAft>
              <a:buNone/>
            </a:pPr>
            <a:r>
              <a:rPr lang="en-US" sz="4800"/>
              <a:t>using </a:t>
            </a:r>
            <a:endParaRPr sz="4800"/>
          </a:p>
          <a:p>
            <a:pPr indent="0" lvl="0" marL="0" algn="ctr">
              <a:spcBef>
                <a:spcPts val="0"/>
              </a:spcBef>
              <a:spcAft>
                <a:spcPts val="0"/>
              </a:spcAft>
              <a:buNone/>
            </a:pPr>
            <a:r>
              <a:rPr lang="en-US" sz="4800"/>
              <a:t>Convolutional Neural Networks</a:t>
            </a:r>
            <a:endParaRPr sz="4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Introduction</a:t>
            </a:r>
            <a:endParaRPr/>
          </a:p>
        </p:txBody>
      </p:sp>
      <p:sp>
        <p:nvSpPr>
          <p:cNvPr id="233" name="Shape 233"/>
          <p:cNvSpPr txBox="1"/>
          <p:nvPr>
            <p:ph idx="1" type="body"/>
          </p:nvPr>
        </p:nvSpPr>
        <p:spPr>
          <a:xfrm>
            <a:off x="822960" y="1219200"/>
            <a:ext cx="7543800" cy="4650000"/>
          </a:xfrm>
          <a:prstGeom prst="rect">
            <a:avLst/>
          </a:prstGeom>
        </p:spPr>
        <p:txBody>
          <a:bodyPr anchorCtr="0" anchor="t" bIns="91425" lIns="91425" spcFirstLastPara="1" rIns="91425" wrap="square" tIns="91425">
            <a:noAutofit/>
          </a:bodyPr>
          <a:lstStyle/>
          <a:p>
            <a:pPr indent="0" lvl="0" marL="0">
              <a:spcBef>
                <a:spcPts val="1200"/>
              </a:spcBef>
              <a:spcAft>
                <a:spcPts val="200"/>
              </a:spcAft>
              <a:buNone/>
            </a:pPr>
            <a:r>
              <a:rPr lang="en-US" sz="2200">
                <a:latin typeface="Arial"/>
                <a:ea typeface="Arial"/>
                <a:cs typeface="Arial"/>
                <a:sym typeface="Arial"/>
              </a:rPr>
              <a:t>• Person re-identification is </a:t>
            </a:r>
            <a:r>
              <a:rPr lang="en-US" sz="2200">
                <a:latin typeface="Arial"/>
                <a:ea typeface="Arial"/>
                <a:cs typeface="Arial"/>
                <a:sym typeface="Arial"/>
              </a:rPr>
              <a:t>the </a:t>
            </a:r>
            <a:r>
              <a:rPr lang="en-US" sz="2200">
                <a:latin typeface="Arial"/>
                <a:ea typeface="Arial"/>
                <a:cs typeface="Arial"/>
                <a:sym typeface="Arial"/>
              </a:rPr>
              <a:t>problem of matching the same individuals across multiple cameras, or across time within a single camera.</a:t>
            </a:r>
            <a:endParaRPr sz="2200">
              <a:latin typeface="Arial"/>
              <a:ea typeface="Arial"/>
              <a:cs typeface="Arial"/>
              <a:sym typeface="Arial"/>
            </a:endParaRPr>
          </a:p>
        </p:txBody>
      </p:sp>
      <p:pic>
        <p:nvPicPr>
          <p:cNvPr id="234" name="Shape 234"/>
          <p:cNvPicPr preferRelativeResize="0"/>
          <p:nvPr/>
        </p:nvPicPr>
        <p:blipFill>
          <a:blip r:embed="rId3">
            <a:alphaModFix/>
          </a:blip>
          <a:stretch>
            <a:fillRect/>
          </a:stretch>
        </p:blipFill>
        <p:spPr>
          <a:xfrm>
            <a:off x="861938" y="2569727"/>
            <a:ext cx="7465824" cy="27452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Challenges</a:t>
            </a:r>
            <a:endParaRPr/>
          </a:p>
        </p:txBody>
      </p:sp>
      <p:sp>
        <p:nvSpPr>
          <p:cNvPr id="241" name="Shape 241"/>
          <p:cNvSpPr txBox="1"/>
          <p:nvPr/>
        </p:nvSpPr>
        <p:spPr>
          <a:xfrm>
            <a:off x="845400" y="1660025"/>
            <a:ext cx="7453200" cy="4088700"/>
          </a:xfrm>
          <a:prstGeom prst="rect">
            <a:avLst/>
          </a:prstGeom>
          <a:noFill/>
          <a:ln>
            <a:noFill/>
          </a:ln>
        </p:spPr>
        <p:txBody>
          <a:bodyPr anchorCtr="0" anchor="t" bIns="91425" lIns="91425" spcFirstLastPara="1" rIns="91425" wrap="square" tIns="91425">
            <a:noAutofit/>
          </a:bodyPr>
          <a:lstStyle/>
          <a:p>
            <a:pPr indent="-381000" lvl="0" marL="457200">
              <a:spcBef>
                <a:spcPts val="0"/>
              </a:spcBef>
              <a:spcAft>
                <a:spcPts val="0"/>
              </a:spcAft>
              <a:buSzPts val="2400"/>
              <a:buFont typeface="Calibri"/>
              <a:buChar char="●"/>
            </a:pPr>
            <a:r>
              <a:rPr lang="en-US" sz="2400">
                <a:latin typeface="Calibri"/>
                <a:ea typeface="Calibri"/>
                <a:cs typeface="Calibri"/>
                <a:sym typeface="Calibri"/>
              </a:rPr>
              <a:t>Extracting features invariant under:</a:t>
            </a:r>
            <a:endParaRPr sz="2400">
              <a:latin typeface="Calibri"/>
              <a:ea typeface="Calibri"/>
              <a:cs typeface="Calibri"/>
              <a:sym typeface="Calibri"/>
            </a:endParaRPr>
          </a:p>
          <a:p>
            <a:pPr indent="-381000" lvl="1" marL="914400" rtl="0">
              <a:spcBef>
                <a:spcPts val="0"/>
              </a:spcBef>
              <a:spcAft>
                <a:spcPts val="0"/>
              </a:spcAft>
              <a:buSzPts val="2400"/>
              <a:buFont typeface="Calibri"/>
              <a:buChar char="○"/>
            </a:pPr>
            <a:r>
              <a:rPr lang="en-US" sz="2400">
                <a:latin typeface="Calibri"/>
                <a:ea typeface="Calibri"/>
                <a:cs typeface="Calibri"/>
                <a:sym typeface="Calibri"/>
              </a:rPr>
              <a:t>varying lighting conditions</a:t>
            </a:r>
            <a:endParaRPr sz="2400">
              <a:latin typeface="Calibri"/>
              <a:ea typeface="Calibri"/>
              <a:cs typeface="Calibri"/>
              <a:sym typeface="Calibri"/>
            </a:endParaRPr>
          </a:p>
          <a:p>
            <a:pPr indent="-381000" lvl="1" marL="914400" rtl="0">
              <a:spcBef>
                <a:spcPts val="0"/>
              </a:spcBef>
              <a:spcAft>
                <a:spcPts val="0"/>
              </a:spcAft>
              <a:buSzPts val="2400"/>
              <a:buFont typeface="Calibri"/>
              <a:buChar char="○"/>
            </a:pPr>
            <a:r>
              <a:rPr lang="en-US" sz="2400">
                <a:latin typeface="Calibri"/>
                <a:ea typeface="Calibri"/>
                <a:cs typeface="Calibri"/>
                <a:sym typeface="Calibri"/>
              </a:rPr>
              <a:t>occlusions</a:t>
            </a:r>
            <a:endParaRPr sz="2400">
              <a:latin typeface="Calibri"/>
              <a:ea typeface="Calibri"/>
              <a:cs typeface="Calibri"/>
              <a:sym typeface="Calibri"/>
            </a:endParaRPr>
          </a:p>
          <a:p>
            <a:pPr indent="-381000" lvl="1" marL="914400" rtl="0">
              <a:spcBef>
                <a:spcPts val="0"/>
              </a:spcBef>
              <a:spcAft>
                <a:spcPts val="0"/>
              </a:spcAft>
              <a:buSzPts val="2400"/>
              <a:buFont typeface="Calibri"/>
              <a:buChar char="○"/>
            </a:pPr>
            <a:r>
              <a:rPr lang="en-US" sz="2400">
                <a:latin typeface="Calibri"/>
                <a:ea typeface="Calibri"/>
                <a:cs typeface="Calibri"/>
                <a:sym typeface="Calibri"/>
              </a:rPr>
              <a:t>different viewpoints</a:t>
            </a:r>
            <a:endParaRPr sz="2400">
              <a:latin typeface="Calibri"/>
              <a:ea typeface="Calibri"/>
              <a:cs typeface="Calibri"/>
              <a:sym typeface="Calibri"/>
            </a:endParaRPr>
          </a:p>
          <a:p>
            <a:pPr indent="0" lvl="0" marL="457200">
              <a:spcBef>
                <a:spcPts val="0"/>
              </a:spcBef>
              <a:spcAft>
                <a:spcPts val="0"/>
              </a:spcAft>
              <a:buNone/>
            </a:pPr>
            <a:r>
              <a:t/>
            </a:r>
            <a:endParaRPr>
              <a:latin typeface="Calibri"/>
              <a:ea typeface="Calibri"/>
              <a:cs typeface="Calibri"/>
              <a:sym typeface="Calibri"/>
            </a:endParaRPr>
          </a:p>
          <a:p>
            <a:pPr indent="-381000" lvl="0" marL="457200">
              <a:spcBef>
                <a:spcPts val="0"/>
              </a:spcBef>
              <a:spcAft>
                <a:spcPts val="0"/>
              </a:spcAft>
              <a:buSzPts val="2400"/>
              <a:buFont typeface="Calibri"/>
              <a:buChar char="●"/>
            </a:pPr>
            <a:r>
              <a:rPr lang="en-US" sz="2400">
                <a:latin typeface="Calibri"/>
                <a:ea typeface="Calibri"/>
                <a:cs typeface="Calibri"/>
                <a:sym typeface="Calibri"/>
              </a:rPr>
              <a:t>Extracting features that have:</a:t>
            </a:r>
            <a:endParaRPr sz="2400">
              <a:latin typeface="Calibri"/>
              <a:ea typeface="Calibri"/>
              <a:cs typeface="Calibri"/>
              <a:sym typeface="Calibri"/>
            </a:endParaRPr>
          </a:p>
          <a:p>
            <a:pPr indent="-381000" lvl="1" marL="914400" rtl="0">
              <a:spcBef>
                <a:spcPts val="0"/>
              </a:spcBef>
              <a:spcAft>
                <a:spcPts val="0"/>
              </a:spcAft>
              <a:buSzPts val="2400"/>
              <a:buFont typeface="Calibri"/>
              <a:buChar char="○"/>
            </a:pPr>
            <a:r>
              <a:rPr lang="en-US" sz="2400">
                <a:latin typeface="Calibri"/>
                <a:ea typeface="Calibri"/>
                <a:cs typeface="Calibri"/>
                <a:sym typeface="Calibri"/>
              </a:rPr>
              <a:t>high similarity for images of same class</a:t>
            </a:r>
            <a:endParaRPr sz="2400">
              <a:latin typeface="Calibri"/>
              <a:ea typeface="Calibri"/>
              <a:cs typeface="Calibri"/>
              <a:sym typeface="Calibri"/>
            </a:endParaRPr>
          </a:p>
          <a:p>
            <a:pPr indent="-381000" lvl="1" marL="914400">
              <a:spcBef>
                <a:spcPts val="0"/>
              </a:spcBef>
              <a:spcAft>
                <a:spcPts val="0"/>
              </a:spcAft>
              <a:buSzPts val="2400"/>
              <a:buFont typeface="Calibri"/>
              <a:buChar char="○"/>
            </a:pPr>
            <a:r>
              <a:rPr lang="en-US" sz="2400">
                <a:latin typeface="Calibri"/>
                <a:ea typeface="Calibri"/>
                <a:cs typeface="Calibri"/>
                <a:sym typeface="Calibri"/>
              </a:rPr>
              <a:t>low similarity for images of different classes</a:t>
            </a:r>
            <a:endParaRPr sz="24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Literature Review</a:t>
            </a:r>
            <a:endParaRPr/>
          </a:p>
        </p:txBody>
      </p:sp>
      <p:graphicFrame>
        <p:nvGraphicFramePr>
          <p:cNvPr id="248" name="Shape 248"/>
          <p:cNvGraphicFramePr/>
          <p:nvPr/>
        </p:nvGraphicFramePr>
        <p:xfrm>
          <a:off x="838213" y="1341973"/>
          <a:ext cx="3000000" cy="3000000"/>
        </p:xfrm>
        <a:graphic>
          <a:graphicData uri="http://schemas.openxmlformats.org/drawingml/2006/table">
            <a:tbl>
              <a:tblPr>
                <a:noFill/>
                <a:tableStyleId>{C644805C-6C9E-4D24-B985-F2C5DD135C6C}</a:tableStyleId>
              </a:tblPr>
              <a:tblGrid>
                <a:gridCol w="1485375"/>
                <a:gridCol w="2243450"/>
                <a:gridCol w="1581200"/>
                <a:gridCol w="2157550"/>
              </a:tblGrid>
              <a:tr h="533400">
                <a:tc>
                  <a:txBody>
                    <a:bodyPr>
                      <a:noAutofit/>
                    </a:bodyPr>
                    <a:lstStyle/>
                    <a:p>
                      <a:pPr indent="0" lvl="0" marL="0" marR="0" rtl="0" algn="ctr">
                        <a:spcBef>
                          <a:spcPts val="0"/>
                        </a:spcBef>
                        <a:spcAft>
                          <a:spcPts val="0"/>
                        </a:spcAft>
                        <a:buNone/>
                      </a:pPr>
                      <a:r>
                        <a:rPr b="1" lang="en-US" sz="2000" u="none" cap="none" strike="noStrike"/>
                        <a:t>Authors</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c>
                  <a:txBody>
                    <a:bodyPr>
                      <a:noAutofit/>
                    </a:bodyPr>
                    <a:lstStyle/>
                    <a:p>
                      <a:pPr indent="0" lvl="0" marL="0" marR="0" rtl="0" algn="ctr">
                        <a:spcBef>
                          <a:spcPts val="0"/>
                        </a:spcBef>
                        <a:spcAft>
                          <a:spcPts val="0"/>
                        </a:spcAft>
                        <a:buNone/>
                      </a:pPr>
                      <a:r>
                        <a:rPr b="1" lang="en-US" sz="2000"/>
                        <a:t>Title</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c>
                  <a:txBody>
                    <a:bodyPr>
                      <a:noAutofit/>
                    </a:bodyPr>
                    <a:lstStyle/>
                    <a:p>
                      <a:pPr indent="0" lvl="0" marL="0" marR="0" rtl="0" algn="ctr">
                        <a:spcBef>
                          <a:spcPts val="0"/>
                        </a:spcBef>
                        <a:spcAft>
                          <a:spcPts val="0"/>
                        </a:spcAft>
                        <a:buNone/>
                      </a:pPr>
                      <a:r>
                        <a:rPr b="1" lang="en-US" sz="2000"/>
                        <a:t>Methodology</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c>
                  <a:txBody>
                    <a:bodyPr>
                      <a:noAutofit/>
                    </a:bodyPr>
                    <a:lstStyle/>
                    <a:p>
                      <a:pPr indent="0" lvl="0" marL="0" marR="0" rtl="0" algn="ctr">
                        <a:spcBef>
                          <a:spcPts val="0"/>
                        </a:spcBef>
                        <a:spcAft>
                          <a:spcPts val="0"/>
                        </a:spcAft>
                        <a:buNone/>
                      </a:pPr>
                      <a:r>
                        <a:rPr b="1" lang="en-US" sz="2000" u="none" cap="none" strike="noStrike"/>
                        <a:t>Limitations</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r>
              <a:tr h="477150">
                <a:tc>
                  <a:txBody>
                    <a:bodyPr>
                      <a:noAutofit/>
                    </a:bodyPr>
                    <a:lstStyle/>
                    <a:p>
                      <a:pPr indent="0" lvl="0" marL="0" marR="0" rtl="0" algn="ctr">
                        <a:lnSpc>
                          <a:spcPct val="115000"/>
                        </a:lnSpc>
                        <a:spcBef>
                          <a:spcPts val="0"/>
                        </a:spcBef>
                        <a:spcAft>
                          <a:spcPts val="0"/>
                        </a:spcAft>
                        <a:buNone/>
                      </a:pPr>
                      <a:r>
                        <a:rPr lang="en-US" sz="1800">
                          <a:solidFill>
                            <a:srgbClr val="000000"/>
                          </a:solidFill>
                        </a:rPr>
                        <a:t>Wang el al.</a:t>
                      </a:r>
                      <a:endParaRPr b="0" i="0" sz="1800" u="none" cap="none" strike="noStrike">
                        <a:solidFill>
                          <a:srgbClr val="000000"/>
                        </a:solidFill>
                        <a:latin typeface="Calibri"/>
                        <a:ea typeface="Calibri"/>
                        <a:cs typeface="Calibri"/>
                        <a:sym typeface="Calibri"/>
                      </a:endParaRPr>
                    </a:p>
                  </a:txBody>
                  <a:tcPr marT="9525" marB="0" marR="9525" marL="9525" anchor="ctr"/>
                </a:tc>
                <a:tc>
                  <a:txBody>
                    <a:bodyPr>
                      <a:noAutofit/>
                    </a:bodyPr>
                    <a:lstStyle/>
                    <a:p>
                      <a:pPr indent="0" lvl="0" marL="0" marR="0" rtl="0" algn="ctr">
                        <a:spcBef>
                          <a:spcPts val="0"/>
                        </a:spcBef>
                        <a:spcAft>
                          <a:spcPts val="0"/>
                        </a:spcAft>
                        <a:buSzPts val="1100"/>
                        <a:buNone/>
                      </a:pPr>
                      <a:r>
                        <a:t/>
                      </a:r>
                      <a:endParaRPr>
                        <a:solidFill>
                          <a:srgbClr val="000000"/>
                        </a:solidFill>
                      </a:endParaRPr>
                    </a:p>
                    <a:p>
                      <a:pPr indent="0" lvl="0" marL="0" rtl="0">
                        <a:lnSpc>
                          <a:spcPct val="90000"/>
                        </a:lnSpc>
                        <a:spcBef>
                          <a:spcPts val="1200"/>
                        </a:spcBef>
                        <a:spcAft>
                          <a:spcPts val="200"/>
                        </a:spcAft>
                        <a:buNone/>
                      </a:pPr>
                      <a:r>
                        <a:rPr lang="en-US" sz="1800">
                          <a:solidFill>
                            <a:srgbClr val="3F3F3F"/>
                          </a:solidFill>
                        </a:rPr>
                        <a:t>Person Re-identification with Deep Features and Transfer Learning</a:t>
                      </a:r>
                      <a:endParaRPr sz="1800">
                        <a:solidFill>
                          <a:srgbClr val="000000"/>
                        </a:solidFill>
                      </a:endParaRPr>
                    </a:p>
                  </a:txBody>
                  <a:tcPr marT="9525" marB="0" marR="9525" marL="9525" anchor="ctr"/>
                </a:tc>
                <a:tc>
                  <a:txBody>
                    <a:bodyPr>
                      <a:noAutofit/>
                    </a:bodyPr>
                    <a:lstStyle/>
                    <a:p>
                      <a:pPr indent="0" lvl="0" marL="0" marR="0" rtl="0" algn="ctr">
                        <a:spcBef>
                          <a:spcPts val="0"/>
                        </a:spcBef>
                        <a:spcAft>
                          <a:spcPts val="0"/>
                        </a:spcAft>
                        <a:buNone/>
                      </a:pPr>
                      <a:r>
                        <a:rPr lang="en-US" sz="1800">
                          <a:solidFill>
                            <a:srgbClr val="000000"/>
                          </a:solidFill>
                        </a:rPr>
                        <a:t>Convolutional Neural Networks</a:t>
                      </a:r>
                      <a:endParaRPr b="0" i="0" sz="1800" u="none" cap="none" strike="noStrike">
                        <a:solidFill>
                          <a:srgbClr val="000000"/>
                        </a:solidFill>
                        <a:latin typeface="Calibri"/>
                        <a:ea typeface="Calibri"/>
                        <a:cs typeface="Calibri"/>
                        <a:sym typeface="Calibri"/>
                      </a:endParaRPr>
                    </a:p>
                  </a:txBody>
                  <a:tcPr marT="9525" marB="0" marR="9525" marL="9525" anchor="ctr"/>
                </a:tc>
                <a:tc>
                  <a:txBody>
                    <a:bodyPr>
                      <a:noAutofit/>
                    </a:bodyPr>
                    <a:lstStyle/>
                    <a:p>
                      <a:pPr indent="0" lvl="0" marL="0" marR="0" rtl="0" algn="ctr">
                        <a:spcBef>
                          <a:spcPts val="0"/>
                        </a:spcBef>
                        <a:spcAft>
                          <a:spcPts val="0"/>
                        </a:spcAft>
                        <a:buSzPts val="1100"/>
                        <a:buNone/>
                      </a:pPr>
                      <a:r>
                        <a:t/>
                      </a:r>
                      <a:endParaRPr sz="1800">
                        <a:solidFill>
                          <a:srgbClr val="000000"/>
                        </a:solidFill>
                      </a:endParaRPr>
                    </a:p>
                    <a:p>
                      <a:pPr indent="0" lvl="0" marL="0" marR="0" rtl="0" algn="ctr">
                        <a:spcBef>
                          <a:spcPts val="0"/>
                        </a:spcBef>
                        <a:spcAft>
                          <a:spcPts val="0"/>
                        </a:spcAft>
                        <a:buClr>
                          <a:schemeClr val="dk1"/>
                        </a:buClr>
                        <a:buSzPts val="1100"/>
                        <a:buFont typeface="Arial"/>
                        <a:buNone/>
                      </a:pPr>
                      <a:r>
                        <a:rPr lang="en-US" sz="1800">
                          <a:solidFill>
                            <a:srgbClr val="000000"/>
                          </a:solidFill>
                        </a:rPr>
                        <a:t>Does not generalize well  for small datasets with small number of same class images</a:t>
                      </a:r>
                      <a:endParaRPr sz="1800">
                        <a:solidFill>
                          <a:srgbClr val="000000"/>
                        </a:solidFill>
                      </a:endParaRPr>
                    </a:p>
                    <a:p>
                      <a:pPr indent="0" lvl="0" marL="0" marR="0" rtl="0" algn="ctr">
                        <a:spcBef>
                          <a:spcPts val="0"/>
                        </a:spcBef>
                        <a:spcAft>
                          <a:spcPts val="0"/>
                        </a:spcAft>
                        <a:buNone/>
                      </a:pPr>
                      <a:r>
                        <a:t/>
                      </a:r>
                      <a:endParaRPr sz="1800">
                        <a:solidFill>
                          <a:srgbClr val="000000"/>
                        </a:solidFill>
                      </a:endParaRPr>
                    </a:p>
                  </a:txBody>
                  <a:tcPr marT="9525" marB="0" marR="9525" marL="9525" anchor="ctr"/>
                </a:tc>
              </a:tr>
              <a:tr h="477150">
                <a:tc>
                  <a:txBody>
                    <a:bodyPr>
                      <a:noAutofit/>
                    </a:bodyPr>
                    <a:lstStyle/>
                    <a:p>
                      <a:pPr indent="0" lvl="0" marL="0" marR="0" rtl="0" algn="ctr">
                        <a:lnSpc>
                          <a:spcPct val="115000"/>
                        </a:lnSpc>
                        <a:spcBef>
                          <a:spcPts val="0"/>
                        </a:spcBef>
                        <a:spcAft>
                          <a:spcPts val="0"/>
                        </a:spcAft>
                        <a:buNone/>
                      </a:pPr>
                      <a:r>
                        <a:rPr lang="en-US" sz="1800">
                          <a:solidFill>
                            <a:srgbClr val="000000"/>
                          </a:solidFill>
                        </a:rPr>
                        <a:t>Xu et al.</a:t>
                      </a:r>
                      <a:endParaRPr i="0" sz="1800" u="none" cap="none" strike="noStrike">
                        <a:solidFill>
                          <a:srgbClr val="000000"/>
                        </a:solidFill>
                      </a:endParaRPr>
                    </a:p>
                  </a:txBody>
                  <a:tcPr marT="9525" marB="0" marR="9525" marL="9525" anchor="ctr"/>
                </a:tc>
                <a:tc>
                  <a:txBody>
                    <a:bodyPr>
                      <a:noAutofit/>
                    </a:bodyPr>
                    <a:lstStyle/>
                    <a:p>
                      <a:pPr indent="0" lvl="0" marL="0" marR="0" rtl="0" algn="ctr">
                        <a:spcBef>
                          <a:spcPts val="0"/>
                        </a:spcBef>
                        <a:spcAft>
                          <a:spcPts val="0"/>
                        </a:spcAft>
                        <a:buSzPts val="1100"/>
                        <a:buNone/>
                      </a:pPr>
                      <a:r>
                        <a:t/>
                      </a:r>
                      <a:endParaRPr sz="1800">
                        <a:solidFill>
                          <a:srgbClr val="000000"/>
                        </a:solidFill>
                      </a:endParaRPr>
                    </a:p>
                    <a:p>
                      <a:pPr indent="0" lvl="0" marL="0" marR="0" rtl="0" algn="ctr">
                        <a:spcBef>
                          <a:spcPts val="0"/>
                        </a:spcBef>
                        <a:spcAft>
                          <a:spcPts val="0"/>
                        </a:spcAft>
                        <a:buClr>
                          <a:schemeClr val="dk1"/>
                        </a:buClr>
                        <a:buSzPts val="1100"/>
                        <a:buFont typeface="Arial"/>
                        <a:buNone/>
                      </a:pPr>
                      <a:r>
                        <a:rPr lang="en-US" sz="1800">
                          <a:solidFill>
                            <a:srgbClr val="000000"/>
                          </a:solidFill>
                        </a:rPr>
                        <a:t>Image retrieval</a:t>
                      </a:r>
                      <a:endParaRPr sz="1800">
                        <a:solidFill>
                          <a:srgbClr val="000000"/>
                        </a:solidFill>
                      </a:endParaRPr>
                    </a:p>
                    <a:p>
                      <a:pPr indent="0" lvl="0" marL="0" marR="0" rtl="0" algn="ctr">
                        <a:spcBef>
                          <a:spcPts val="0"/>
                        </a:spcBef>
                        <a:spcAft>
                          <a:spcPts val="0"/>
                        </a:spcAft>
                        <a:buClr>
                          <a:schemeClr val="dk1"/>
                        </a:buClr>
                        <a:buSzPts val="1100"/>
                        <a:buFont typeface="Arial"/>
                        <a:buNone/>
                      </a:pPr>
                      <a:r>
                        <a:rPr lang="en-US" sz="1800">
                          <a:solidFill>
                            <a:srgbClr val="000000"/>
                          </a:solidFill>
                        </a:rPr>
                        <a:t>method based on integral images</a:t>
                      </a:r>
                      <a:endParaRPr sz="1800">
                        <a:solidFill>
                          <a:srgbClr val="000000"/>
                        </a:solidFill>
                      </a:endParaRPr>
                    </a:p>
                    <a:p>
                      <a:pPr indent="0" lvl="0" marL="0" marR="0" rtl="0" algn="ctr">
                        <a:spcBef>
                          <a:spcPts val="0"/>
                        </a:spcBef>
                        <a:spcAft>
                          <a:spcPts val="0"/>
                        </a:spcAft>
                        <a:buNone/>
                      </a:pPr>
                      <a:r>
                        <a:t/>
                      </a:r>
                      <a:endParaRPr sz="1800">
                        <a:solidFill>
                          <a:srgbClr val="000000"/>
                        </a:solidFill>
                      </a:endParaRPr>
                    </a:p>
                  </a:txBody>
                  <a:tcPr marT="9525" marB="0" marR="9525" marL="9525" anchor="ctr"/>
                </a:tc>
                <a:tc>
                  <a:txBody>
                    <a:bodyPr>
                      <a:noAutofit/>
                    </a:bodyPr>
                    <a:lstStyle/>
                    <a:p>
                      <a:pPr indent="0" lvl="0" marL="0" marR="0" rtl="0" algn="ctr">
                        <a:spcBef>
                          <a:spcPts val="0"/>
                        </a:spcBef>
                        <a:spcAft>
                          <a:spcPts val="0"/>
                        </a:spcAft>
                        <a:buNone/>
                      </a:pPr>
                      <a:r>
                        <a:rPr lang="en-US" sz="1800">
                          <a:solidFill>
                            <a:srgbClr val="000000"/>
                          </a:solidFill>
                        </a:rPr>
                        <a:t>Support Vector Machines</a:t>
                      </a:r>
                      <a:endParaRPr b="0" i="0" sz="1800" u="none" cap="none" strike="noStrike">
                        <a:solidFill>
                          <a:srgbClr val="000000"/>
                        </a:solidFill>
                        <a:latin typeface="Calibri"/>
                        <a:ea typeface="Calibri"/>
                        <a:cs typeface="Calibri"/>
                        <a:sym typeface="Calibri"/>
                      </a:endParaRPr>
                    </a:p>
                  </a:txBody>
                  <a:tcPr marT="9525" marB="0" marR="9525" marL="9525" anchor="ctr"/>
                </a:tc>
                <a:tc>
                  <a:txBody>
                    <a:bodyPr>
                      <a:noAutofit/>
                    </a:bodyPr>
                    <a:lstStyle/>
                    <a:p>
                      <a:pPr indent="0" lvl="0" marL="0" marR="0" rtl="0" algn="ctr">
                        <a:spcBef>
                          <a:spcPts val="0"/>
                        </a:spcBef>
                        <a:spcAft>
                          <a:spcPts val="0"/>
                        </a:spcAft>
                        <a:buNone/>
                      </a:pPr>
                      <a:r>
                        <a:rPr lang="en-US" sz="1800">
                          <a:solidFill>
                            <a:srgbClr val="000000"/>
                          </a:solidFill>
                        </a:rPr>
                        <a:t>Not robust to occlusions, camera angles, lighting variations.</a:t>
                      </a:r>
                      <a:endParaRPr b="0" i="0" sz="1800" u="none" cap="none" strike="noStrike">
                        <a:solidFill>
                          <a:srgbClr val="000000"/>
                        </a:solidFill>
                        <a:latin typeface="Calibri"/>
                        <a:ea typeface="Calibri"/>
                        <a:cs typeface="Calibri"/>
                        <a:sym typeface="Calibri"/>
                      </a:endParaRPr>
                    </a:p>
                  </a:txBody>
                  <a:tcPr marT="9525" marB="0" marR="9525" marL="9525"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rtl="0">
              <a:lnSpc>
                <a:spcPct val="90000"/>
              </a:lnSpc>
              <a:spcBef>
                <a:spcPts val="1200"/>
              </a:spcBef>
              <a:spcAft>
                <a:spcPts val="200"/>
              </a:spcAft>
              <a:buClr>
                <a:schemeClr val="dk1"/>
              </a:buClr>
              <a:buSzPts val="1100"/>
              <a:buFont typeface="Arial"/>
              <a:buNone/>
            </a:pPr>
            <a:r>
              <a:rPr lang="en-US"/>
              <a:t>Procedure</a:t>
            </a:r>
            <a:endParaRPr/>
          </a:p>
        </p:txBody>
      </p:sp>
      <p:sp>
        <p:nvSpPr>
          <p:cNvPr id="255" name="Shape 255"/>
          <p:cNvSpPr txBox="1"/>
          <p:nvPr>
            <p:ph idx="1" type="body"/>
          </p:nvPr>
        </p:nvSpPr>
        <p:spPr>
          <a:xfrm>
            <a:off x="822960" y="1219200"/>
            <a:ext cx="7543800" cy="4650000"/>
          </a:xfrm>
          <a:prstGeom prst="rect">
            <a:avLst/>
          </a:prstGeom>
        </p:spPr>
        <p:txBody>
          <a:bodyPr anchorCtr="0" anchor="t" bIns="91425" lIns="91425" spcFirstLastPara="1" rIns="91425" wrap="square" tIns="91425">
            <a:noAutofit/>
          </a:bodyPr>
          <a:lstStyle/>
          <a:p>
            <a:pPr indent="0" lvl="0" marL="0">
              <a:spcBef>
                <a:spcPts val="1200"/>
              </a:spcBef>
              <a:spcAft>
                <a:spcPts val="0"/>
              </a:spcAft>
              <a:buNone/>
            </a:pPr>
            <a:r>
              <a:rPr lang="en-US" sz="2400">
                <a:latin typeface="Calibri"/>
                <a:ea typeface="Calibri"/>
                <a:cs typeface="Calibri"/>
                <a:sym typeface="Calibri"/>
              </a:rPr>
              <a:t>Typically, methods for re-identification focus on two tasks:</a:t>
            </a:r>
            <a:endParaRPr sz="2400">
              <a:latin typeface="Calibri"/>
              <a:ea typeface="Calibri"/>
              <a:cs typeface="Calibri"/>
              <a:sym typeface="Calibri"/>
            </a:endParaRPr>
          </a:p>
          <a:p>
            <a:pPr indent="-381000" lvl="0" marL="457200">
              <a:spcBef>
                <a:spcPts val="1200"/>
              </a:spcBef>
              <a:spcAft>
                <a:spcPts val="0"/>
              </a:spcAft>
              <a:buSzPts val="2400"/>
              <a:buFont typeface="Calibri"/>
              <a:buChar char="●"/>
            </a:pPr>
            <a:r>
              <a:rPr lang="en-US" sz="2400">
                <a:latin typeface="Calibri"/>
                <a:ea typeface="Calibri"/>
                <a:cs typeface="Calibri"/>
                <a:sym typeface="Calibri"/>
              </a:rPr>
              <a:t> A method for extracting features from input images.</a:t>
            </a:r>
            <a:endParaRPr sz="2400">
              <a:latin typeface="Calibri"/>
              <a:ea typeface="Calibri"/>
              <a:cs typeface="Calibri"/>
              <a:sym typeface="Calibri"/>
            </a:endParaRPr>
          </a:p>
          <a:p>
            <a:pPr indent="-381000" lvl="1" marL="914400" rtl="0">
              <a:spcBef>
                <a:spcPts val="200"/>
              </a:spcBef>
              <a:spcAft>
                <a:spcPts val="0"/>
              </a:spcAft>
              <a:buSzPts val="2400"/>
              <a:buFont typeface="Calibri"/>
              <a:buChar char="○"/>
            </a:pPr>
            <a:r>
              <a:rPr lang="en-US" sz="2400">
                <a:latin typeface="Calibri"/>
                <a:ea typeface="Calibri"/>
                <a:cs typeface="Calibri"/>
                <a:sym typeface="Calibri"/>
              </a:rPr>
              <a:t>An effective feature representation should be robust to illumination, viewpoint changes, etc.</a:t>
            </a:r>
            <a:endParaRPr sz="2400">
              <a:latin typeface="Calibri"/>
              <a:ea typeface="Calibri"/>
              <a:cs typeface="Calibri"/>
              <a:sym typeface="Calibri"/>
            </a:endParaRPr>
          </a:p>
          <a:p>
            <a:pPr indent="-381000" lvl="0" marL="457200">
              <a:spcBef>
                <a:spcPts val="1000"/>
              </a:spcBef>
              <a:spcAft>
                <a:spcPts val="0"/>
              </a:spcAft>
              <a:buSzPts val="2400"/>
              <a:buFont typeface="Calibri"/>
              <a:buChar char="●"/>
            </a:pPr>
            <a:r>
              <a:rPr lang="en-US" sz="2400">
                <a:latin typeface="Calibri"/>
                <a:ea typeface="Calibri"/>
                <a:cs typeface="Calibri"/>
                <a:sym typeface="Calibri"/>
              </a:rPr>
              <a:t>A metric for comparing those features across images.</a:t>
            </a:r>
            <a:endParaRPr sz="2400">
              <a:latin typeface="Calibri"/>
              <a:ea typeface="Calibri"/>
              <a:cs typeface="Calibri"/>
              <a:sym typeface="Calibri"/>
            </a:endParaRPr>
          </a:p>
          <a:p>
            <a:pPr indent="-381000" lvl="1" marL="914400">
              <a:spcBef>
                <a:spcPts val="0"/>
              </a:spcBef>
              <a:spcAft>
                <a:spcPts val="0"/>
              </a:spcAft>
              <a:buSzPts val="2400"/>
              <a:buFont typeface="Calibri"/>
              <a:buChar char="○"/>
            </a:pPr>
            <a:r>
              <a:rPr lang="en-US" sz="2400">
                <a:latin typeface="Calibri"/>
                <a:ea typeface="Calibri"/>
                <a:cs typeface="Calibri"/>
                <a:sym typeface="Calibri"/>
              </a:rPr>
              <a:t>A discriminant metric should be used to match various person images.</a:t>
            </a:r>
            <a:endParaRPr sz="24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Architecture of CNN model</a:t>
            </a:r>
            <a:endParaRPr/>
          </a:p>
        </p:txBody>
      </p:sp>
      <p:pic>
        <p:nvPicPr>
          <p:cNvPr id="262" name="Shape 262"/>
          <p:cNvPicPr preferRelativeResize="0"/>
          <p:nvPr/>
        </p:nvPicPr>
        <p:blipFill>
          <a:blip r:embed="rId3">
            <a:alphaModFix/>
          </a:blip>
          <a:stretch>
            <a:fillRect/>
          </a:stretch>
        </p:blipFill>
        <p:spPr>
          <a:xfrm>
            <a:off x="822950" y="1252225"/>
            <a:ext cx="7543802" cy="429795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Methodology</a:t>
            </a:r>
            <a:endParaRPr/>
          </a:p>
        </p:txBody>
      </p:sp>
      <p:sp>
        <p:nvSpPr>
          <p:cNvPr id="269" name="Shape 269"/>
          <p:cNvSpPr txBox="1"/>
          <p:nvPr>
            <p:ph idx="1" type="body"/>
          </p:nvPr>
        </p:nvSpPr>
        <p:spPr>
          <a:xfrm>
            <a:off x="822960" y="1219200"/>
            <a:ext cx="7543800" cy="4650000"/>
          </a:xfrm>
          <a:prstGeom prst="rect">
            <a:avLst/>
          </a:prstGeom>
        </p:spPr>
        <p:txBody>
          <a:bodyPr anchorCtr="0" anchor="t" bIns="91425" lIns="91425" spcFirstLastPara="1" rIns="91425" wrap="square" tIns="91425">
            <a:noAutofit/>
          </a:bodyPr>
          <a:lstStyle/>
          <a:p>
            <a:pPr indent="-381000" lvl="0" marL="457200" rtl="0">
              <a:spcBef>
                <a:spcPts val="1200"/>
              </a:spcBef>
              <a:spcAft>
                <a:spcPts val="0"/>
              </a:spcAft>
              <a:buSzPts val="2400"/>
              <a:buChar char="●"/>
            </a:pPr>
            <a:r>
              <a:rPr lang="en-US" sz="2400">
                <a:latin typeface="Calibri"/>
                <a:ea typeface="Calibri"/>
                <a:cs typeface="Calibri"/>
                <a:sym typeface="Calibri"/>
              </a:rPr>
              <a:t>We consider a pre-trained VGG 16 model which is trained on the image-net dataset</a:t>
            </a:r>
            <a:endParaRPr sz="2400">
              <a:latin typeface="Calibri"/>
              <a:ea typeface="Calibri"/>
              <a:cs typeface="Calibri"/>
              <a:sym typeface="Calibri"/>
            </a:endParaRPr>
          </a:p>
          <a:p>
            <a:pPr indent="-381000" lvl="0" marL="457200" rtl="0">
              <a:spcBef>
                <a:spcPts val="0"/>
              </a:spcBef>
              <a:spcAft>
                <a:spcPts val="0"/>
              </a:spcAft>
              <a:buSzPts val="2400"/>
              <a:buChar char="●"/>
            </a:pPr>
            <a:r>
              <a:rPr lang="en-US" sz="2400">
                <a:latin typeface="Calibri"/>
                <a:ea typeface="Calibri"/>
                <a:cs typeface="Calibri"/>
                <a:sym typeface="Calibri"/>
              </a:rPr>
              <a:t>The model is  then fine tuned on our dataset </a:t>
            </a:r>
            <a:endParaRPr sz="2400">
              <a:latin typeface="Calibri"/>
              <a:ea typeface="Calibri"/>
              <a:cs typeface="Calibri"/>
              <a:sym typeface="Calibri"/>
            </a:endParaRPr>
          </a:p>
          <a:p>
            <a:pPr indent="-381000" lvl="0" marL="457200" rtl="0">
              <a:spcBef>
                <a:spcPts val="0"/>
              </a:spcBef>
              <a:spcAft>
                <a:spcPts val="0"/>
              </a:spcAft>
              <a:buSzPts val="2400"/>
              <a:buChar char="●"/>
            </a:pPr>
            <a:r>
              <a:rPr lang="en-US" sz="2400">
                <a:latin typeface="Calibri"/>
                <a:ea typeface="Calibri"/>
                <a:cs typeface="Calibri"/>
                <a:sym typeface="Calibri"/>
              </a:rPr>
              <a:t>Image is passed through the convolutional network model to get the labels for the corresponding images.</a:t>
            </a:r>
            <a:endParaRPr sz="2400">
              <a:latin typeface="Calibri"/>
              <a:ea typeface="Calibri"/>
              <a:cs typeface="Calibri"/>
              <a:sym typeface="Calibri"/>
            </a:endParaRPr>
          </a:p>
          <a:p>
            <a:pPr indent="-361950" lvl="0" marL="457200" rtl="0">
              <a:spcBef>
                <a:spcPts val="0"/>
              </a:spcBef>
              <a:spcAft>
                <a:spcPts val="0"/>
              </a:spcAft>
              <a:buSzPts val="2100"/>
              <a:buChar char="●"/>
            </a:pPr>
            <a:r>
              <a:rPr lang="en-US" sz="2400">
                <a:latin typeface="Calibri"/>
                <a:ea typeface="Calibri"/>
                <a:cs typeface="Calibri"/>
                <a:sym typeface="Calibri"/>
              </a:rPr>
              <a:t>The loss which we are using is </a:t>
            </a:r>
            <a:r>
              <a:rPr b="1" lang="en-US" sz="2400">
                <a:latin typeface="Calibri"/>
                <a:ea typeface="Calibri"/>
                <a:cs typeface="Calibri"/>
                <a:sym typeface="Calibri"/>
              </a:rPr>
              <a:t>categorical cross-entropy loss, </a:t>
            </a:r>
            <a:r>
              <a:rPr lang="en-US" sz="2400">
                <a:latin typeface="Calibri"/>
                <a:ea typeface="Calibri"/>
                <a:cs typeface="Calibri"/>
                <a:sym typeface="Calibri"/>
              </a:rPr>
              <a:t>minimizing cross entropy is equivalent to minimizing the negative log likelihood of our data.</a:t>
            </a:r>
            <a:r>
              <a:rPr lang="en-US" sz="2100"/>
              <a:t> </a:t>
            </a:r>
            <a:endParaRPr sz="2100"/>
          </a:p>
          <a:p>
            <a:pPr indent="0" lvl="0" marL="0">
              <a:spcBef>
                <a:spcPts val="1200"/>
              </a:spcBef>
              <a:spcAft>
                <a:spcPts val="200"/>
              </a:spcAft>
              <a:buNone/>
            </a:pPr>
            <a:r>
              <a:t/>
            </a:r>
            <a:endParaRPr sz="2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rtl="0">
              <a:lnSpc>
                <a:spcPct val="90000"/>
              </a:lnSpc>
              <a:spcBef>
                <a:spcPts val="1200"/>
              </a:spcBef>
              <a:spcAft>
                <a:spcPts val="200"/>
              </a:spcAft>
              <a:buNone/>
            </a:pPr>
            <a:r>
              <a:rPr b="1" lang="en-US" sz="3600"/>
              <a:t>Detailed structure of CNN model</a:t>
            </a:r>
            <a:endParaRPr sz="3600"/>
          </a:p>
        </p:txBody>
      </p:sp>
      <p:sp>
        <p:nvSpPr>
          <p:cNvPr id="276" name="Shape 276"/>
          <p:cNvSpPr txBox="1"/>
          <p:nvPr>
            <p:ph idx="1" type="body"/>
          </p:nvPr>
        </p:nvSpPr>
        <p:spPr>
          <a:xfrm>
            <a:off x="746760" y="1219200"/>
            <a:ext cx="7543800" cy="4650000"/>
          </a:xfrm>
          <a:prstGeom prst="rect">
            <a:avLst/>
          </a:prstGeom>
        </p:spPr>
        <p:txBody>
          <a:bodyPr anchorCtr="0" anchor="t" bIns="91425" lIns="91425" spcFirstLastPara="1" rIns="91425" wrap="square" tIns="91425">
            <a:noAutofit/>
          </a:bodyPr>
          <a:lstStyle/>
          <a:p>
            <a:pPr indent="0" lvl="0" marL="0">
              <a:spcBef>
                <a:spcPts val="1200"/>
              </a:spcBef>
              <a:spcAft>
                <a:spcPts val="0"/>
              </a:spcAft>
              <a:buNone/>
            </a:pPr>
            <a:r>
              <a:t/>
            </a:r>
            <a:endParaRPr sz="1800"/>
          </a:p>
          <a:p>
            <a:pPr indent="0" lvl="0" marL="0">
              <a:spcBef>
                <a:spcPts val="1200"/>
              </a:spcBef>
              <a:spcAft>
                <a:spcPts val="0"/>
              </a:spcAft>
              <a:buNone/>
            </a:pPr>
            <a:r>
              <a:t/>
            </a:r>
            <a:endParaRPr sz="1800"/>
          </a:p>
          <a:p>
            <a:pPr indent="0" lvl="0" marL="0">
              <a:spcBef>
                <a:spcPts val="1200"/>
              </a:spcBef>
              <a:spcAft>
                <a:spcPts val="0"/>
              </a:spcAft>
              <a:buNone/>
            </a:pPr>
            <a:r>
              <a:t/>
            </a:r>
            <a:endParaRPr sz="1800"/>
          </a:p>
          <a:p>
            <a:pPr indent="0" lvl="0" marL="0">
              <a:spcBef>
                <a:spcPts val="1200"/>
              </a:spcBef>
              <a:spcAft>
                <a:spcPts val="0"/>
              </a:spcAft>
              <a:buNone/>
            </a:pPr>
            <a:r>
              <a:t/>
            </a:r>
            <a:endParaRPr sz="1800"/>
          </a:p>
          <a:p>
            <a:pPr indent="0" lvl="0" marL="0">
              <a:spcBef>
                <a:spcPts val="1200"/>
              </a:spcBef>
              <a:spcAft>
                <a:spcPts val="200"/>
              </a:spcAft>
              <a:buClr>
                <a:schemeClr val="dk1"/>
              </a:buClr>
              <a:buSzPts val="1100"/>
              <a:buFont typeface="Arial"/>
              <a:buNone/>
            </a:pPr>
            <a:r>
              <a:t/>
            </a:r>
            <a:endParaRPr sz="1800"/>
          </a:p>
        </p:txBody>
      </p:sp>
      <p:pic>
        <p:nvPicPr>
          <p:cNvPr id="277" name="Shape 277"/>
          <p:cNvPicPr preferRelativeResize="0"/>
          <p:nvPr/>
        </p:nvPicPr>
        <p:blipFill>
          <a:blip r:embed="rId3">
            <a:alphaModFix/>
          </a:blip>
          <a:stretch>
            <a:fillRect/>
          </a:stretch>
        </p:blipFill>
        <p:spPr>
          <a:xfrm>
            <a:off x="1841575" y="1831001"/>
            <a:ext cx="5162949" cy="3923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US"/>
              <a:t>Limitations	</a:t>
            </a:r>
            <a:endParaRPr/>
          </a:p>
        </p:txBody>
      </p:sp>
      <p:sp>
        <p:nvSpPr>
          <p:cNvPr id="284" name="Shape 284"/>
          <p:cNvSpPr txBox="1"/>
          <p:nvPr>
            <p:ph idx="1" type="body"/>
          </p:nvPr>
        </p:nvSpPr>
        <p:spPr>
          <a:xfrm>
            <a:off x="822960" y="1219200"/>
            <a:ext cx="7543800" cy="4650000"/>
          </a:xfrm>
          <a:prstGeom prst="rect">
            <a:avLst/>
          </a:prstGeom>
        </p:spPr>
        <p:txBody>
          <a:bodyPr anchorCtr="0" anchor="t" bIns="91425" lIns="91425" spcFirstLastPara="1" rIns="91425" wrap="square" tIns="91425">
            <a:noAutofit/>
          </a:bodyPr>
          <a:lstStyle/>
          <a:p>
            <a:pPr indent="-406400" lvl="0" marL="457200" rtl="0">
              <a:spcBef>
                <a:spcPts val="1200"/>
              </a:spcBef>
              <a:spcAft>
                <a:spcPts val="0"/>
              </a:spcAft>
              <a:buSzPts val="2800"/>
              <a:buChar char="●"/>
            </a:pPr>
            <a:r>
              <a:rPr lang="en-US">
                <a:latin typeface="Calibri"/>
                <a:ea typeface="Calibri"/>
                <a:cs typeface="Calibri"/>
                <a:sym typeface="Calibri"/>
              </a:rPr>
              <a:t>The datasets contains a large number of classes but only a few images in each class. This makes it difficult for the model to learn the distinguishing features.</a:t>
            </a:r>
            <a:endParaRPr>
              <a:latin typeface="Calibri"/>
              <a:ea typeface="Calibri"/>
              <a:cs typeface="Calibri"/>
              <a:sym typeface="Calibri"/>
            </a:endParaRPr>
          </a:p>
          <a:p>
            <a:pPr indent="-406400" lvl="0" marL="457200" rtl="0">
              <a:spcBef>
                <a:spcPts val="0"/>
              </a:spcBef>
              <a:spcAft>
                <a:spcPts val="0"/>
              </a:spcAft>
              <a:buSzPts val="2800"/>
              <a:buChar char="●"/>
            </a:pPr>
            <a:r>
              <a:rPr lang="en-US">
                <a:latin typeface="Calibri"/>
                <a:ea typeface="Calibri"/>
                <a:cs typeface="Calibri"/>
                <a:sym typeface="Calibri"/>
              </a:rPr>
              <a:t>As we have used cross entropy loss we are focusing more on getting the class of the images right rather than learning the feature vector of the images.</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nvSpPr>
        <p:spPr>
          <a:xfrm>
            <a:off x="1526550" y="1552800"/>
            <a:ext cx="6090900" cy="1832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4800"/>
              <a:t>Face Detection using Haar Classifiers</a:t>
            </a:r>
            <a:endParaRPr sz="4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nvSpPr>
        <p:spPr>
          <a:xfrm>
            <a:off x="536650" y="1645525"/>
            <a:ext cx="7930800" cy="275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t>Person Re-identification </a:t>
            </a:r>
            <a:endParaRPr sz="4800"/>
          </a:p>
          <a:p>
            <a:pPr indent="0" lvl="0" marL="0" rtl="0" algn="ctr">
              <a:spcBef>
                <a:spcPts val="0"/>
              </a:spcBef>
              <a:spcAft>
                <a:spcPts val="0"/>
              </a:spcAft>
              <a:buNone/>
            </a:pPr>
            <a:r>
              <a:rPr lang="en-US" sz="4800"/>
              <a:t>using </a:t>
            </a:r>
            <a:endParaRPr sz="4800"/>
          </a:p>
          <a:p>
            <a:pPr indent="0" lvl="0" marL="0" rtl="0" algn="ctr">
              <a:spcBef>
                <a:spcPts val="0"/>
              </a:spcBef>
              <a:spcAft>
                <a:spcPts val="0"/>
              </a:spcAft>
              <a:buNone/>
            </a:pPr>
            <a:r>
              <a:rPr lang="en-US" sz="4800"/>
              <a:t>Siamese Networks</a:t>
            </a:r>
            <a:endParaRPr sz="4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Literature Review</a:t>
            </a:r>
            <a:endParaRPr/>
          </a:p>
        </p:txBody>
      </p:sp>
      <p:graphicFrame>
        <p:nvGraphicFramePr>
          <p:cNvPr id="297" name="Shape 297"/>
          <p:cNvGraphicFramePr/>
          <p:nvPr/>
        </p:nvGraphicFramePr>
        <p:xfrm>
          <a:off x="838213" y="1341973"/>
          <a:ext cx="3000000" cy="3000000"/>
        </p:xfrm>
        <a:graphic>
          <a:graphicData uri="http://schemas.openxmlformats.org/drawingml/2006/table">
            <a:tbl>
              <a:tblPr>
                <a:noFill/>
                <a:tableStyleId>{C644805C-6C9E-4D24-B985-F2C5DD135C6C}</a:tableStyleId>
              </a:tblPr>
              <a:tblGrid>
                <a:gridCol w="1601375"/>
                <a:gridCol w="2127450"/>
                <a:gridCol w="1581200"/>
                <a:gridCol w="2157550"/>
              </a:tblGrid>
              <a:tr h="533400">
                <a:tc>
                  <a:txBody>
                    <a:bodyPr>
                      <a:noAutofit/>
                    </a:bodyPr>
                    <a:lstStyle/>
                    <a:p>
                      <a:pPr indent="0" lvl="0" marL="0" marR="0" rtl="0" algn="ctr">
                        <a:spcBef>
                          <a:spcPts val="0"/>
                        </a:spcBef>
                        <a:spcAft>
                          <a:spcPts val="0"/>
                        </a:spcAft>
                        <a:buNone/>
                      </a:pPr>
                      <a:r>
                        <a:rPr b="1" lang="en-US" sz="2000" u="none" cap="none" strike="noStrike"/>
                        <a:t>Authors</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c>
                  <a:txBody>
                    <a:bodyPr>
                      <a:noAutofit/>
                    </a:bodyPr>
                    <a:lstStyle/>
                    <a:p>
                      <a:pPr indent="0" lvl="0" marL="0" marR="0" rtl="0" algn="ctr">
                        <a:spcBef>
                          <a:spcPts val="0"/>
                        </a:spcBef>
                        <a:spcAft>
                          <a:spcPts val="0"/>
                        </a:spcAft>
                        <a:buNone/>
                      </a:pPr>
                      <a:r>
                        <a:rPr b="1" lang="en-US" sz="2000"/>
                        <a:t>Title</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c>
                  <a:txBody>
                    <a:bodyPr>
                      <a:noAutofit/>
                    </a:bodyPr>
                    <a:lstStyle/>
                    <a:p>
                      <a:pPr indent="0" lvl="0" marL="0" marR="0" rtl="0" algn="ctr">
                        <a:spcBef>
                          <a:spcPts val="0"/>
                        </a:spcBef>
                        <a:spcAft>
                          <a:spcPts val="0"/>
                        </a:spcAft>
                        <a:buNone/>
                      </a:pPr>
                      <a:r>
                        <a:rPr b="1" lang="en-US" sz="2000"/>
                        <a:t>Methodology</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c>
                  <a:txBody>
                    <a:bodyPr>
                      <a:noAutofit/>
                    </a:bodyPr>
                    <a:lstStyle/>
                    <a:p>
                      <a:pPr indent="0" lvl="0" marL="0" marR="0" rtl="0" algn="ctr">
                        <a:spcBef>
                          <a:spcPts val="0"/>
                        </a:spcBef>
                        <a:spcAft>
                          <a:spcPts val="0"/>
                        </a:spcAft>
                        <a:buNone/>
                      </a:pPr>
                      <a:r>
                        <a:rPr b="1" lang="en-US" sz="2000"/>
                        <a:t>Advantages</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r>
              <a:tr h="477150">
                <a:tc>
                  <a:txBody>
                    <a:bodyPr>
                      <a:noAutofit/>
                    </a:bodyPr>
                    <a:lstStyle/>
                    <a:p>
                      <a:pPr indent="0" lvl="0" marL="0" marR="0" rtl="0" algn="ctr">
                        <a:lnSpc>
                          <a:spcPct val="115000"/>
                        </a:lnSpc>
                        <a:spcBef>
                          <a:spcPts val="0"/>
                        </a:spcBef>
                        <a:spcAft>
                          <a:spcPts val="0"/>
                        </a:spcAft>
                        <a:buClr>
                          <a:schemeClr val="dk1"/>
                        </a:buClr>
                        <a:buSzPts val="1100"/>
                        <a:buFont typeface="Arial"/>
                        <a:buNone/>
                      </a:pPr>
                      <a:r>
                        <a:rPr lang="en-US" sz="1800">
                          <a:solidFill>
                            <a:srgbClr val="000000"/>
                          </a:solidFill>
                        </a:rPr>
                        <a:t>Gregory Koch,</a:t>
                      </a:r>
                      <a:endParaRPr sz="1800">
                        <a:solidFill>
                          <a:srgbClr val="000000"/>
                        </a:solidFill>
                      </a:endParaRPr>
                    </a:p>
                    <a:p>
                      <a:pPr indent="0" lvl="0" marL="0" marR="0" rtl="0" algn="ctr">
                        <a:lnSpc>
                          <a:spcPct val="115000"/>
                        </a:lnSpc>
                        <a:spcBef>
                          <a:spcPts val="0"/>
                        </a:spcBef>
                        <a:spcAft>
                          <a:spcPts val="0"/>
                        </a:spcAft>
                        <a:buClr>
                          <a:schemeClr val="dk1"/>
                        </a:buClr>
                        <a:buSzPts val="1100"/>
                        <a:buFont typeface="Arial"/>
                        <a:buNone/>
                      </a:pPr>
                      <a:r>
                        <a:rPr lang="en-US" sz="1800">
                          <a:solidFill>
                            <a:srgbClr val="000000"/>
                          </a:solidFill>
                        </a:rPr>
                        <a:t>Richard Zemel,</a:t>
                      </a:r>
                      <a:endParaRPr sz="1800">
                        <a:solidFill>
                          <a:srgbClr val="000000"/>
                        </a:solidFill>
                      </a:endParaRPr>
                    </a:p>
                    <a:p>
                      <a:pPr indent="0" lvl="0" marL="0" marR="0" rtl="0" algn="ctr">
                        <a:lnSpc>
                          <a:spcPct val="115000"/>
                        </a:lnSpc>
                        <a:spcBef>
                          <a:spcPts val="0"/>
                        </a:spcBef>
                        <a:spcAft>
                          <a:spcPts val="0"/>
                        </a:spcAft>
                        <a:buClr>
                          <a:schemeClr val="dk1"/>
                        </a:buClr>
                        <a:buSzPts val="1100"/>
                        <a:buFont typeface="Arial"/>
                        <a:buNone/>
                      </a:pPr>
                      <a:r>
                        <a:rPr lang="en-US" sz="1800">
                          <a:solidFill>
                            <a:srgbClr val="000000"/>
                          </a:solidFill>
                        </a:rPr>
                        <a:t>Ruslan Salakhutdinov</a:t>
                      </a:r>
                      <a:endParaRPr sz="1800">
                        <a:solidFill>
                          <a:srgbClr val="000000"/>
                        </a:solidFill>
                      </a:endParaRPr>
                    </a:p>
                    <a:p>
                      <a:pPr indent="0" lvl="0" marL="0" marR="0" rtl="0" algn="ctr">
                        <a:lnSpc>
                          <a:spcPct val="115000"/>
                        </a:lnSpc>
                        <a:spcBef>
                          <a:spcPts val="0"/>
                        </a:spcBef>
                        <a:spcAft>
                          <a:spcPts val="0"/>
                        </a:spcAft>
                        <a:buNone/>
                      </a:pPr>
                      <a:r>
                        <a:t/>
                      </a:r>
                      <a:endParaRPr sz="1800">
                        <a:solidFill>
                          <a:srgbClr val="000000"/>
                        </a:solidFill>
                      </a:endParaRPr>
                    </a:p>
                  </a:txBody>
                  <a:tcPr marT="9525" marB="0" marR="9525" marL="9525" anchor="ctr"/>
                </a:tc>
                <a:tc>
                  <a:txBody>
                    <a:bodyPr>
                      <a:noAutofit/>
                    </a:bodyPr>
                    <a:lstStyle/>
                    <a:p>
                      <a:pPr indent="0" lvl="0" marL="0" rtl="0" algn="ctr">
                        <a:lnSpc>
                          <a:spcPct val="115000"/>
                        </a:lnSpc>
                        <a:spcBef>
                          <a:spcPts val="0"/>
                        </a:spcBef>
                        <a:spcAft>
                          <a:spcPts val="0"/>
                        </a:spcAft>
                        <a:buClr>
                          <a:schemeClr val="dk1"/>
                        </a:buClr>
                        <a:buSzPts val="1100"/>
                        <a:buFont typeface="Arial"/>
                        <a:buNone/>
                      </a:pPr>
                      <a:r>
                        <a:rPr lang="en-US" sz="1800"/>
                        <a:t>Siamese Neural Networks for One Shot Learning</a:t>
                      </a:r>
                      <a:endParaRPr sz="1800">
                        <a:solidFill>
                          <a:srgbClr val="000000"/>
                        </a:solidFill>
                      </a:endParaRPr>
                    </a:p>
                  </a:txBody>
                  <a:tcPr marT="9525" marB="0" marR="9525" marL="9525" anchor="ctr"/>
                </a:tc>
                <a:tc>
                  <a:txBody>
                    <a:bodyPr>
                      <a:noAutofit/>
                    </a:bodyPr>
                    <a:lstStyle/>
                    <a:p>
                      <a:pPr indent="0" lvl="0" marL="0" marR="0" rtl="0" algn="ctr">
                        <a:spcBef>
                          <a:spcPts val="0"/>
                        </a:spcBef>
                        <a:spcAft>
                          <a:spcPts val="0"/>
                        </a:spcAft>
                        <a:buNone/>
                      </a:pPr>
                      <a:r>
                        <a:rPr lang="en-US" sz="1800">
                          <a:solidFill>
                            <a:srgbClr val="000000"/>
                          </a:solidFill>
                        </a:rPr>
                        <a:t>Siamese</a:t>
                      </a:r>
                      <a:r>
                        <a:rPr lang="en-US" sz="1800">
                          <a:solidFill>
                            <a:srgbClr val="000000"/>
                          </a:solidFill>
                        </a:rPr>
                        <a:t> Neural Networks</a:t>
                      </a:r>
                      <a:endParaRPr b="0" i="0" sz="1800" u="none" cap="none" strike="noStrike">
                        <a:solidFill>
                          <a:srgbClr val="000000"/>
                        </a:solidFill>
                        <a:latin typeface="Calibri"/>
                        <a:ea typeface="Calibri"/>
                        <a:cs typeface="Calibri"/>
                        <a:sym typeface="Calibri"/>
                      </a:endParaRPr>
                    </a:p>
                  </a:txBody>
                  <a:tcPr marT="9525" marB="0" marR="9525" marL="9525" anchor="ctr"/>
                </a:tc>
                <a:tc>
                  <a:txBody>
                    <a:bodyPr>
                      <a:noAutofit/>
                    </a:bodyPr>
                    <a:lstStyle/>
                    <a:p>
                      <a:pPr indent="0" lvl="0" marL="0" marR="0" rtl="0" algn="ctr">
                        <a:spcBef>
                          <a:spcPts val="0"/>
                        </a:spcBef>
                        <a:spcAft>
                          <a:spcPts val="0"/>
                        </a:spcAft>
                        <a:buSzPts val="1100"/>
                        <a:buNone/>
                      </a:pPr>
                      <a:r>
                        <a:t/>
                      </a:r>
                      <a:endParaRPr sz="1800">
                        <a:solidFill>
                          <a:srgbClr val="000000"/>
                        </a:solidFill>
                      </a:endParaRPr>
                    </a:p>
                    <a:p>
                      <a:pPr indent="0" lvl="0" marL="0" marR="0" rtl="0" algn="ctr">
                        <a:spcBef>
                          <a:spcPts val="0"/>
                        </a:spcBef>
                        <a:spcAft>
                          <a:spcPts val="0"/>
                        </a:spcAft>
                        <a:buClr>
                          <a:schemeClr val="dk1"/>
                        </a:buClr>
                        <a:buSzPts val="1100"/>
                        <a:buFont typeface="Arial"/>
                        <a:buNone/>
                      </a:pPr>
                      <a:r>
                        <a:rPr lang="en-US" sz="1800">
                          <a:solidFill>
                            <a:srgbClr val="000000"/>
                          </a:solidFill>
                        </a:rPr>
                        <a:t>Generalises well on small to medium datasets</a:t>
                      </a:r>
                      <a:endParaRPr sz="1800">
                        <a:solidFill>
                          <a:srgbClr val="000000"/>
                        </a:solidFill>
                      </a:endParaRPr>
                    </a:p>
                    <a:p>
                      <a:pPr indent="0" lvl="0" marL="0" marR="0" rtl="0" algn="ctr">
                        <a:spcBef>
                          <a:spcPts val="0"/>
                        </a:spcBef>
                        <a:spcAft>
                          <a:spcPts val="0"/>
                        </a:spcAft>
                        <a:buNone/>
                      </a:pPr>
                      <a:r>
                        <a:t/>
                      </a:r>
                      <a:endParaRPr sz="1800">
                        <a:solidFill>
                          <a:srgbClr val="000000"/>
                        </a:solidFill>
                      </a:endParaRPr>
                    </a:p>
                  </a:txBody>
                  <a:tcPr marT="9525" marB="0" marR="9525" marL="9525"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Introduction</a:t>
            </a:r>
            <a:endParaRPr/>
          </a:p>
        </p:txBody>
      </p:sp>
      <p:sp>
        <p:nvSpPr>
          <p:cNvPr id="304" name="Shape 304"/>
          <p:cNvSpPr txBox="1"/>
          <p:nvPr>
            <p:ph idx="1" type="body"/>
          </p:nvPr>
        </p:nvSpPr>
        <p:spPr>
          <a:xfrm>
            <a:off x="822960" y="1219200"/>
            <a:ext cx="7543800" cy="4650000"/>
          </a:xfrm>
          <a:prstGeom prst="rect">
            <a:avLst/>
          </a:prstGeom>
        </p:spPr>
        <p:txBody>
          <a:bodyPr anchorCtr="0" anchor="t" bIns="91425" lIns="91425" spcFirstLastPara="1" rIns="91425" wrap="square" tIns="91425">
            <a:noAutofit/>
          </a:bodyPr>
          <a:lstStyle/>
          <a:p>
            <a:pPr indent="-381000" lvl="0" marL="457200" rtl="0">
              <a:lnSpc>
                <a:spcPct val="100000"/>
              </a:lnSpc>
              <a:spcBef>
                <a:spcPts val="1200"/>
              </a:spcBef>
              <a:spcAft>
                <a:spcPts val="0"/>
              </a:spcAft>
              <a:buSzPts val="2400"/>
              <a:buFont typeface="Arial"/>
              <a:buChar char="●"/>
            </a:pPr>
            <a:r>
              <a:rPr lang="en-US" sz="2400">
                <a:latin typeface="Arial"/>
                <a:ea typeface="Arial"/>
                <a:cs typeface="Arial"/>
                <a:sym typeface="Arial"/>
              </a:rPr>
              <a:t>Siamese NNs are popular among tasks that involve finding similarity or a relationship between two comparable things. </a:t>
            </a:r>
            <a:endParaRPr sz="2400">
              <a:latin typeface="Arial"/>
              <a:ea typeface="Arial"/>
              <a:cs typeface="Arial"/>
              <a:sym typeface="Arial"/>
            </a:endParaRPr>
          </a:p>
          <a:p>
            <a:pPr indent="-381000" lvl="0" marL="457200" rtl="0">
              <a:lnSpc>
                <a:spcPct val="100000"/>
              </a:lnSpc>
              <a:spcBef>
                <a:spcPts val="1200"/>
              </a:spcBef>
              <a:spcAft>
                <a:spcPts val="0"/>
              </a:spcAft>
              <a:buSzPts val="2400"/>
              <a:buFont typeface="Arial"/>
              <a:buChar char="●"/>
            </a:pPr>
            <a:r>
              <a:rPr lang="en-US" sz="2400">
                <a:latin typeface="Arial"/>
                <a:ea typeface="Arial"/>
                <a:cs typeface="Arial"/>
                <a:sym typeface="Arial"/>
              </a:rPr>
              <a:t>C</a:t>
            </a:r>
            <a:r>
              <a:rPr lang="en-US" sz="2400">
                <a:latin typeface="Arial"/>
                <a:ea typeface="Arial"/>
                <a:cs typeface="Arial"/>
                <a:sym typeface="Arial"/>
              </a:rPr>
              <a:t>lass of neural network architectures that contain two or more identical subnetworks. Identical here means they have the same configuration with the same parameters and weights. Parameter updating is mirrored across both subnetworks.</a:t>
            </a:r>
            <a:endParaRPr sz="2400">
              <a:latin typeface="Arial"/>
              <a:ea typeface="Arial"/>
              <a:cs typeface="Arial"/>
              <a:sym typeface="Arial"/>
            </a:endParaRPr>
          </a:p>
          <a:p>
            <a:pPr indent="-381000" lvl="0" marL="457200">
              <a:lnSpc>
                <a:spcPct val="100000"/>
              </a:lnSpc>
              <a:spcBef>
                <a:spcPts val="1000"/>
              </a:spcBef>
              <a:spcAft>
                <a:spcPts val="0"/>
              </a:spcAft>
              <a:buSzPts val="2400"/>
              <a:buFont typeface="Arial"/>
              <a:buChar char="●"/>
            </a:pPr>
            <a:r>
              <a:rPr lang="en-US" sz="2400">
                <a:latin typeface="Arial"/>
                <a:ea typeface="Arial"/>
                <a:cs typeface="Arial"/>
                <a:sym typeface="Arial"/>
              </a:rPr>
              <a:t>Siamese Network is used alongside a Distance-based Loss.</a:t>
            </a:r>
            <a:endParaRPr sz="24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580150" y="286600"/>
            <a:ext cx="8177400" cy="807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sz="3000"/>
              <a:t>Reasoning for choosing Siamese Network over CNN</a:t>
            </a:r>
            <a:endParaRPr sz="3000"/>
          </a:p>
        </p:txBody>
      </p:sp>
      <p:sp>
        <p:nvSpPr>
          <p:cNvPr id="311" name="Shape 311"/>
          <p:cNvSpPr txBox="1"/>
          <p:nvPr>
            <p:ph idx="1" type="body"/>
          </p:nvPr>
        </p:nvSpPr>
        <p:spPr>
          <a:xfrm>
            <a:off x="580150" y="1428050"/>
            <a:ext cx="8177400" cy="4499100"/>
          </a:xfrm>
          <a:prstGeom prst="rect">
            <a:avLst/>
          </a:prstGeom>
        </p:spPr>
        <p:txBody>
          <a:bodyPr anchorCtr="0" anchor="t" bIns="91425" lIns="91425" spcFirstLastPara="1" rIns="91425" wrap="square" tIns="91425">
            <a:noAutofit/>
          </a:bodyPr>
          <a:lstStyle/>
          <a:p>
            <a:pPr indent="0" lvl="0" marL="0">
              <a:spcBef>
                <a:spcPts val="1200"/>
              </a:spcBef>
              <a:spcAft>
                <a:spcPts val="0"/>
              </a:spcAft>
              <a:buNone/>
            </a:pPr>
            <a:r>
              <a:rPr b="1" lang="en-US" sz="2400">
                <a:latin typeface="Calibri"/>
                <a:ea typeface="Calibri"/>
                <a:cs typeface="Calibri"/>
                <a:sym typeface="Calibri"/>
              </a:rPr>
              <a:t>Objective: </a:t>
            </a:r>
            <a:r>
              <a:rPr lang="en-US" sz="2400">
                <a:latin typeface="Calibri"/>
                <a:ea typeface="Calibri"/>
                <a:cs typeface="Calibri"/>
                <a:sym typeface="Calibri"/>
              </a:rPr>
              <a:t>Predict the animal given an image of the animal</a:t>
            </a:r>
            <a:endParaRPr sz="2400">
              <a:latin typeface="Calibri"/>
              <a:ea typeface="Calibri"/>
              <a:cs typeface="Calibri"/>
              <a:sym typeface="Calibri"/>
            </a:endParaRPr>
          </a:p>
          <a:p>
            <a:pPr indent="-381000" lvl="0" marL="457200" rtl="0">
              <a:spcBef>
                <a:spcPts val="1200"/>
              </a:spcBef>
              <a:spcAft>
                <a:spcPts val="0"/>
              </a:spcAft>
              <a:buSzPts val="2400"/>
              <a:buChar char="●"/>
            </a:pPr>
            <a:r>
              <a:rPr b="1" lang="en-US" sz="2400">
                <a:latin typeface="Calibri"/>
                <a:ea typeface="Calibri"/>
                <a:cs typeface="Calibri"/>
                <a:sym typeface="Calibri"/>
              </a:rPr>
              <a:t>Case 1:</a:t>
            </a:r>
            <a:r>
              <a:rPr lang="en-US" sz="2400">
                <a:latin typeface="Calibri"/>
                <a:ea typeface="Calibri"/>
                <a:cs typeface="Calibri"/>
                <a:sym typeface="Calibri"/>
              </a:rPr>
              <a:t>  If it is just 2 animal classes to predict from (Cat vs Dogs) and given millions of images of each class, one could train a deep CNN Classifier. Easy!</a:t>
            </a:r>
            <a:endParaRPr sz="2400">
              <a:latin typeface="Calibri"/>
              <a:ea typeface="Calibri"/>
              <a:cs typeface="Calibri"/>
              <a:sym typeface="Calibri"/>
            </a:endParaRPr>
          </a:p>
          <a:p>
            <a:pPr indent="-381000" lvl="0" marL="457200">
              <a:spcBef>
                <a:spcPts val="1000"/>
              </a:spcBef>
              <a:spcAft>
                <a:spcPts val="0"/>
              </a:spcAft>
              <a:buSzPts val="2400"/>
              <a:buChar char="●"/>
            </a:pPr>
            <a:r>
              <a:rPr b="1" lang="en-US" sz="2400">
                <a:latin typeface="Calibri"/>
                <a:ea typeface="Calibri"/>
                <a:cs typeface="Calibri"/>
                <a:sym typeface="Calibri"/>
              </a:rPr>
              <a:t>Case 2: </a:t>
            </a:r>
            <a:r>
              <a:rPr lang="en-US" sz="2400">
                <a:latin typeface="Calibri"/>
                <a:ea typeface="Calibri"/>
                <a:cs typeface="Calibri"/>
                <a:sym typeface="Calibri"/>
              </a:rPr>
              <a:t>If we have tens of thousands of animal classes and for most of these, we only have a few dozens of image examples, trying to learn each animal as a Class using deep CNN seems less feasible now. Such a classifier can perform poorly for rarely seen training class e.g. let’s say there were only 4 training images of ‘eels’.</a:t>
            </a:r>
            <a:endParaRPr sz="2400">
              <a:latin typeface="Calibri"/>
              <a:ea typeface="Calibri"/>
              <a:cs typeface="Calibri"/>
              <a:sym typeface="Calibri"/>
            </a:endParaRPr>
          </a:p>
          <a:p>
            <a:pPr indent="0" lvl="0" marL="0">
              <a:spcBef>
                <a:spcPts val="1200"/>
              </a:spcBef>
              <a:spcAft>
                <a:spcPts val="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Siamese Model Overview</a:t>
            </a:r>
            <a:endParaRPr/>
          </a:p>
        </p:txBody>
      </p:sp>
      <p:pic>
        <p:nvPicPr>
          <p:cNvPr id="318" name="Shape 318"/>
          <p:cNvPicPr preferRelativeResize="0"/>
          <p:nvPr/>
        </p:nvPicPr>
        <p:blipFill>
          <a:blip r:embed="rId3">
            <a:alphaModFix/>
          </a:blip>
          <a:stretch>
            <a:fillRect/>
          </a:stretch>
        </p:blipFill>
        <p:spPr>
          <a:xfrm>
            <a:off x="901725" y="1660199"/>
            <a:ext cx="7465025" cy="3479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Methodology</a:t>
            </a:r>
            <a:endParaRPr/>
          </a:p>
        </p:txBody>
      </p:sp>
      <p:pic>
        <p:nvPicPr>
          <p:cNvPr id="325" name="Shape 325"/>
          <p:cNvPicPr preferRelativeResize="0"/>
          <p:nvPr/>
        </p:nvPicPr>
        <p:blipFill>
          <a:blip r:embed="rId3">
            <a:alphaModFix/>
          </a:blip>
          <a:stretch>
            <a:fillRect/>
          </a:stretch>
        </p:blipFill>
        <p:spPr>
          <a:xfrm>
            <a:off x="1376675" y="1181975"/>
            <a:ext cx="6235475" cy="5088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Architecture of the model</a:t>
            </a:r>
            <a:endParaRPr/>
          </a:p>
        </p:txBody>
      </p:sp>
      <p:pic>
        <p:nvPicPr>
          <p:cNvPr id="332" name="Shape 332"/>
          <p:cNvPicPr preferRelativeResize="0"/>
          <p:nvPr/>
        </p:nvPicPr>
        <p:blipFill>
          <a:blip r:embed="rId3">
            <a:alphaModFix/>
          </a:blip>
          <a:stretch>
            <a:fillRect/>
          </a:stretch>
        </p:blipFill>
        <p:spPr>
          <a:xfrm>
            <a:off x="1264449" y="1174988"/>
            <a:ext cx="4543950" cy="2131350"/>
          </a:xfrm>
          <a:prstGeom prst="rect">
            <a:avLst/>
          </a:prstGeom>
          <a:noFill/>
          <a:ln>
            <a:noFill/>
          </a:ln>
        </p:spPr>
      </p:pic>
      <p:pic>
        <p:nvPicPr>
          <p:cNvPr id="333" name="Shape 333"/>
          <p:cNvPicPr preferRelativeResize="0"/>
          <p:nvPr/>
        </p:nvPicPr>
        <p:blipFill>
          <a:blip r:embed="rId4">
            <a:alphaModFix/>
          </a:blip>
          <a:stretch>
            <a:fillRect/>
          </a:stretch>
        </p:blipFill>
        <p:spPr>
          <a:xfrm>
            <a:off x="1811113" y="4110350"/>
            <a:ext cx="5768100" cy="2015350"/>
          </a:xfrm>
          <a:prstGeom prst="rect">
            <a:avLst/>
          </a:prstGeom>
          <a:noFill/>
          <a:ln>
            <a:noFill/>
          </a:ln>
        </p:spPr>
      </p:pic>
      <p:sp>
        <p:nvSpPr>
          <p:cNvPr id="334" name="Shape 334"/>
          <p:cNvSpPr/>
          <p:nvPr/>
        </p:nvSpPr>
        <p:spPr>
          <a:xfrm>
            <a:off x="2784000" y="3486900"/>
            <a:ext cx="246600" cy="780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sz="3600"/>
              <a:t>Detailed Structure of Siamese Model</a:t>
            </a:r>
            <a:endParaRPr sz="3600"/>
          </a:p>
        </p:txBody>
      </p:sp>
      <p:pic>
        <p:nvPicPr>
          <p:cNvPr id="341" name="Shape 341"/>
          <p:cNvPicPr preferRelativeResize="0"/>
          <p:nvPr/>
        </p:nvPicPr>
        <p:blipFill>
          <a:blip r:embed="rId3">
            <a:alphaModFix/>
          </a:blip>
          <a:stretch>
            <a:fillRect/>
          </a:stretch>
        </p:blipFill>
        <p:spPr>
          <a:xfrm>
            <a:off x="822950" y="2297925"/>
            <a:ext cx="7543799" cy="24982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822960" y="286605"/>
            <a:ext cx="7543800" cy="780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t>Results</a:t>
            </a:r>
            <a:endParaRPr/>
          </a:p>
        </p:txBody>
      </p:sp>
      <p:pic>
        <p:nvPicPr>
          <p:cNvPr id="348" name="Shape 348"/>
          <p:cNvPicPr preferRelativeResize="0"/>
          <p:nvPr/>
        </p:nvPicPr>
        <p:blipFill>
          <a:blip r:embed="rId3">
            <a:alphaModFix/>
          </a:blip>
          <a:stretch>
            <a:fillRect/>
          </a:stretch>
        </p:blipFill>
        <p:spPr>
          <a:xfrm>
            <a:off x="253900" y="2104696"/>
            <a:ext cx="993225" cy="2648600"/>
          </a:xfrm>
          <a:prstGeom prst="rect">
            <a:avLst/>
          </a:prstGeom>
          <a:noFill/>
          <a:ln>
            <a:noFill/>
          </a:ln>
        </p:spPr>
      </p:pic>
      <p:sp>
        <p:nvSpPr>
          <p:cNvPr id="349" name="Shape 349"/>
          <p:cNvSpPr/>
          <p:nvPr/>
        </p:nvSpPr>
        <p:spPr>
          <a:xfrm>
            <a:off x="1305125" y="3081000"/>
            <a:ext cx="1392000" cy="6960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a:off x="4523950" y="3081000"/>
            <a:ext cx="1392000" cy="6960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nvSpPr>
        <p:spPr>
          <a:xfrm>
            <a:off x="2914575" y="2066100"/>
            <a:ext cx="1493400" cy="272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US" sz="2400">
                <a:latin typeface="Calibri"/>
                <a:ea typeface="Calibri"/>
                <a:cs typeface="Calibri"/>
                <a:sym typeface="Calibri"/>
              </a:rPr>
              <a:t>Trained model</a:t>
            </a:r>
            <a:endParaRPr sz="2400">
              <a:latin typeface="Calibri"/>
              <a:ea typeface="Calibri"/>
              <a:cs typeface="Calibri"/>
              <a:sym typeface="Calibri"/>
            </a:endParaRPr>
          </a:p>
        </p:txBody>
      </p:sp>
      <p:pic>
        <p:nvPicPr>
          <p:cNvPr id="352" name="Shape 352"/>
          <p:cNvPicPr preferRelativeResize="0"/>
          <p:nvPr/>
        </p:nvPicPr>
        <p:blipFill>
          <a:blip r:embed="rId4">
            <a:alphaModFix/>
          </a:blip>
          <a:stretch>
            <a:fillRect/>
          </a:stretch>
        </p:blipFill>
        <p:spPr>
          <a:xfrm>
            <a:off x="6205900" y="1435475"/>
            <a:ext cx="760425" cy="1890800"/>
          </a:xfrm>
          <a:prstGeom prst="rect">
            <a:avLst/>
          </a:prstGeom>
          <a:noFill/>
          <a:ln>
            <a:noFill/>
          </a:ln>
        </p:spPr>
      </p:pic>
      <p:pic>
        <p:nvPicPr>
          <p:cNvPr id="353" name="Shape 353"/>
          <p:cNvPicPr preferRelativeResize="0"/>
          <p:nvPr/>
        </p:nvPicPr>
        <p:blipFill>
          <a:blip r:embed="rId5">
            <a:alphaModFix/>
          </a:blip>
          <a:stretch>
            <a:fillRect/>
          </a:stretch>
        </p:blipFill>
        <p:spPr>
          <a:xfrm>
            <a:off x="7108588" y="1435475"/>
            <a:ext cx="709050" cy="1890800"/>
          </a:xfrm>
          <a:prstGeom prst="rect">
            <a:avLst/>
          </a:prstGeom>
          <a:noFill/>
          <a:ln>
            <a:noFill/>
          </a:ln>
        </p:spPr>
      </p:pic>
      <p:pic>
        <p:nvPicPr>
          <p:cNvPr id="354" name="Shape 354"/>
          <p:cNvPicPr preferRelativeResize="0"/>
          <p:nvPr/>
        </p:nvPicPr>
        <p:blipFill>
          <a:blip r:embed="rId6">
            <a:alphaModFix/>
          </a:blip>
          <a:stretch>
            <a:fillRect/>
          </a:stretch>
        </p:blipFill>
        <p:spPr>
          <a:xfrm>
            <a:off x="7959925" y="1435475"/>
            <a:ext cx="760425" cy="1890800"/>
          </a:xfrm>
          <a:prstGeom prst="rect">
            <a:avLst/>
          </a:prstGeom>
          <a:noFill/>
          <a:ln>
            <a:noFill/>
          </a:ln>
        </p:spPr>
      </p:pic>
      <p:pic>
        <p:nvPicPr>
          <p:cNvPr id="355" name="Shape 355"/>
          <p:cNvPicPr preferRelativeResize="0"/>
          <p:nvPr/>
        </p:nvPicPr>
        <p:blipFill>
          <a:blip r:embed="rId7">
            <a:alphaModFix/>
          </a:blip>
          <a:stretch>
            <a:fillRect/>
          </a:stretch>
        </p:blipFill>
        <p:spPr>
          <a:xfrm>
            <a:off x="6205900" y="3549850"/>
            <a:ext cx="760425" cy="2027800"/>
          </a:xfrm>
          <a:prstGeom prst="rect">
            <a:avLst/>
          </a:prstGeom>
          <a:noFill/>
          <a:ln>
            <a:noFill/>
          </a:ln>
        </p:spPr>
      </p:pic>
      <p:pic>
        <p:nvPicPr>
          <p:cNvPr id="356" name="Shape 356"/>
          <p:cNvPicPr preferRelativeResize="0"/>
          <p:nvPr/>
        </p:nvPicPr>
        <p:blipFill>
          <a:blip r:embed="rId8">
            <a:alphaModFix/>
          </a:blip>
          <a:stretch>
            <a:fillRect/>
          </a:stretch>
        </p:blipFill>
        <p:spPr>
          <a:xfrm>
            <a:off x="7082900" y="3549850"/>
            <a:ext cx="760425" cy="2027800"/>
          </a:xfrm>
          <a:prstGeom prst="rect">
            <a:avLst/>
          </a:prstGeom>
          <a:noFill/>
          <a:ln>
            <a:noFill/>
          </a:ln>
        </p:spPr>
      </p:pic>
      <p:pic>
        <p:nvPicPr>
          <p:cNvPr id="357" name="Shape 357"/>
          <p:cNvPicPr preferRelativeResize="0"/>
          <p:nvPr/>
        </p:nvPicPr>
        <p:blipFill>
          <a:blip r:embed="rId9">
            <a:alphaModFix/>
          </a:blip>
          <a:stretch>
            <a:fillRect/>
          </a:stretch>
        </p:blipFill>
        <p:spPr>
          <a:xfrm>
            <a:off x="7959900" y="3549850"/>
            <a:ext cx="760425" cy="202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1" i="0" lang="en-US" sz="4800" u="none" cap="none" strike="noStrike">
                <a:solidFill>
                  <a:srgbClr val="3F3F3F"/>
                </a:solidFill>
                <a:latin typeface="Calibri"/>
                <a:ea typeface="Calibri"/>
                <a:cs typeface="Calibri"/>
                <a:sym typeface="Calibri"/>
              </a:rPr>
              <a:t>Introduction</a:t>
            </a:r>
            <a:endParaRPr b="1" i="0" sz="4800" u="none" cap="none" strike="noStrike">
              <a:solidFill>
                <a:srgbClr val="3F3F3F"/>
              </a:solidFill>
              <a:latin typeface="Calibri"/>
              <a:ea typeface="Calibri"/>
              <a:cs typeface="Calibri"/>
              <a:sym typeface="Calibri"/>
            </a:endParaRPr>
          </a:p>
        </p:txBody>
      </p:sp>
      <p:sp>
        <p:nvSpPr>
          <p:cNvPr id="81" name="Shape 81"/>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p>
            <a:pPr indent="0" lvl="0" marL="0" rtl="0" algn="just">
              <a:spcBef>
                <a:spcPts val="0"/>
              </a:spcBef>
              <a:spcAft>
                <a:spcPts val="0"/>
              </a:spcAft>
              <a:buNone/>
            </a:pPr>
            <a:r>
              <a:rPr lang="en-US" sz="2200">
                <a:solidFill>
                  <a:schemeClr val="dk1"/>
                </a:solidFill>
                <a:latin typeface="Calibri"/>
                <a:ea typeface="Calibri"/>
                <a:cs typeface="Calibri"/>
                <a:sym typeface="Calibri"/>
              </a:rPr>
              <a:t>Face recognition presents a challenging problem in the field of image analysis and computer vision. The security of information is becoming very significant and difficult.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Security cameras are presently common in airports, Offices, Universities, ATMs, banks and in any location with a security system. Face recognition is a biometric system used to identify or verify a person from a digital image.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spcBef>
                <a:spcPts val="0"/>
              </a:spcBef>
              <a:spcAft>
                <a:spcPts val="0"/>
              </a:spcAft>
              <a:buNone/>
            </a:pPr>
            <a:r>
              <a:rPr lang="en-US" sz="2200">
                <a:solidFill>
                  <a:schemeClr val="dk1"/>
                </a:solidFill>
                <a:latin typeface="Calibri"/>
                <a:ea typeface="Calibri"/>
                <a:cs typeface="Calibri"/>
                <a:sym typeface="Calibri"/>
              </a:rPr>
              <a:t>Face recognition system should be able to automatically detect a face in an image which involves extracting its features and then recognizing it, regardless of lighting, expression, illumination, ageing, transformations (translate, rotate and scale image) and pose, which is a difficult task.</a:t>
            </a:r>
            <a:endParaRPr sz="2200">
              <a:latin typeface="Calibri"/>
              <a:ea typeface="Calibri"/>
              <a:cs typeface="Calibri"/>
              <a:sym typeface="Calibri"/>
            </a:endParaRPr>
          </a:p>
          <a:p>
            <a:pPr indent="0" lvl="0" marL="0" marR="0" rtl="0" algn="just">
              <a:lnSpc>
                <a:spcPct val="90000"/>
              </a:lnSpc>
              <a:spcBef>
                <a:spcPts val="0"/>
              </a:spcBef>
              <a:spcAft>
                <a:spcPts val="0"/>
              </a:spcAft>
              <a:buNone/>
            </a:pPr>
            <a:r>
              <a:t/>
            </a:r>
            <a:endParaRPr sz="2200">
              <a:latin typeface="Calibri"/>
              <a:ea typeface="Calibri"/>
              <a:cs typeface="Calibri"/>
              <a:sym typeface="Calibri"/>
            </a:endParaRPr>
          </a:p>
        </p:txBody>
      </p:sp>
      <p:sp>
        <p:nvSpPr>
          <p:cNvPr id="82" name="Shape 8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83" name="Shape 8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822960" y="286605"/>
            <a:ext cx="7543800" cy="7803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1" i="0" lang="en-US" sz="4800" u="none" cap="none" strike="noStrike">
                <a:solidFill>
                  <a:srgbClr val="3F3F3F"/>
                </a:solidFill>
                <a:latin typeface="Calibri"/>
                <a:ea typeface="Calibri"/>
                <a:cs typeface="Calibri"/>
                <a:sym typeface="Calibri"/>
              </a:rPr>
              <a:t>Literature Review</a:t>
            </a:r>
            <a:endParaRPr b="1" i="0" sz="4800" u="none" cap="none" strike="noStrike">
              <a:solidFill>
                <a:srgbClr val="3F3F3F"/>
              </a:solidFill>
              <a:latin typeface="Calibri"/>
              <a:ea typeface="Calibri"/>
              <a:cs typeface="Calibri"/>
              <a:sym typeface="Calibri"/>
            </a:endParaRPr>
          </a:p>
        </p:txBody>
      </p:sp>
      <p:graphicFrame>
        <p:nvGraphicFramePr>
          <p:cNvPr id="89" name="Shape 89"/>
          <p:cNvGraphicFramePr/>
          <p:nvPr/>
        </p:nvGraphicFramePr>
        <p:xfrm>
          <a:off x="822950" y="1305311"/>
          <a:ext cx="3000000" cy="3000000"/>
        </p:xfrm>
        <a:graphic>
          <a:graphicData uri="http://schemas.openxmlformats.org/drawingml/2006/table">
            <a:tbl>
              <a:tblPr>
                <a:noFill/>
                <a:tableStyleId>{C644805C-6C9E-4D24-B985-F2C5DD135C6C}</a:tableStyleId>
              </a:tblPr>
              <a:tblGrid>
                <a:gridCol w="1485375"/>
                <a:gridCol w="2243450"/>
                <a:gridCol w="1581200"/>
                <a:gridCol w="2157550"/>
              </a:tblGrid>
              <a:tr h="533400">
                <a:tc>
                  <a:txBody>
                    <a:bodyPr>
                      <a:noAutofit/>
                    </a:bodyPr>
                    <a:lstStyle/>
                    <a:p>
                      <a:pPr indent="0" lvl="0" marL="0" marR="0" rtl="0" algn="ctr">
                        <a:spcBef>
                          <a:spcPts val="0"/>
                        </a:spcBef>
                        <a:spcAft>
                          <a:spcPts val="0"/>
                        </a:spcAft>
                        <a:buNone/>
                      </a:pPr>
                      <a:r>
                        <a:rPr b="1" lang="en-US" sz="2000" u="none" cap="none" strike="noStrike"/>
                        <a:t>Authors</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c>
                  <a:txBody>
                    <a:bodyPr>
                      <a:noAutofit/>
                    </a:bodyPr>
                    <a:lstStyle/>
                    <a:p>
                      <a:pPr indent="0" lvl="0" marL="0" marR="0" rtl="0" algn="ctr">
                        <a:spcBef>
                          <a:spcPts val="0"/>
                        </a:spcBef>
                        <a:spcAft>
                          <a:spcPts val="0"/>
                        </a:spcAft>
                        <a:buNone/>
                      </a:pPr>
                      <a:r>
                        <a:rPr b="1" lang="en-US" sz="2000" u="none" cap="none" strike="noStrike"/>
                        <a:t>Methodology</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c>
                  <a:txBody>
                    <a:bodyPr>
                      <a:noAutofit/>
                    </a:bodyPr>
                    <a:lstStyle/>
                    <a:p>
                      <a:pPr indent="0" lvl="0" marL="0" marR="0" rtl="0" algn="ctr">
                        <a:spcBef>
                          <a:spcPts val="0"/>
                        </a:spcBef>
                        <a:spcAft>
                          <a:spcPts val="0"/>
                        </a:spcAft>
                        <a:buNone/>
                      </a:pPr>
                      <a:r>
                        <a:rPr b="1" lang="en-US" sz="2000" u="none" cap="none" strike="noStrike"/>
                        <a:t>Advantages</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c>
                  <a:txBody>
                    <a:bodyPr>
                      <a:noAutofit/>
                    </a:bodyPr>
                    <a:lstStyle/>
                    <a:p>
                      <a:pPr indent="0" lvl="0" marL="0" marR="0" rtl="0" algn="ctr">
                        <a:spcBef>
                          <a:spcPts val="0"/>
                        </a:spcBef>
                        <a:spcAft>
                          <a:spcPts val="0"/>
                        </a:spcAft>
                        <a:buNone/>
                      </a:pPr>
                      <a:r>
                        <a:rPr b="1" lang="en-US" sz="2000" u="none" cap="none" strike="noStrike"/>
                        <a:t>Limitations</a:t>
                      </a:r>
                      <a:endParaRPr b="1" i="0" sz="2000" u="none" cap="none" strike="noStrike">
                        <a:solidFill>
                          <a:srgbClr val="000000"/>
                        </a:solidFill>
                        <a:latin typeface="Calibri"/>
                        <a:ea typeface="Calibri"/>
                        <a:cs typeface="Calibri"/>
                        <a:sym typeface="Calibri"/>
                      </a:endParaRPr>
                    </a:p>
                  </a:txBody>
                  <a:tcPr marT="9525" marB="0" marR="9525" marL="9525" anchor="ctr">
                    <a:solidFill>
                      <a:schemeClr val="accent1"/>
                    </a:solidFill>
                  </a:tcPr>
                </a:tc>
              </a:tr>
              <a:tr h="477150">
                <a:tc>
                  <a:txBody>
                    <a:bodyPr>
                      <a:noAutofit/>
                    </a:bodyPr>
                    <a:lstStyle/>
                    <a:p>
                      <a:pPr indent="0" lvl="0" marL="0" marR="0" rtl="0" algn="ctr">
                        <a:lnSpc>
                          <a:spcPct val="115000"/>
                        </a:lnSpc>
                        <a:spcBef>
                          <a:spcPts val="0"/>
                        </a:spcBef>
                        <a:spcAft>
                          <a:spcPts val="0"/>
                        </a:spcAft>
                        <a:buNone/>
                      </a:pPr>
                      <a:r>
                        <a:rPr lang="en-US" sz="1800">
                          <a:solidFill>
                            <a:srgbClr val="000000"/>
                          </a:solidFill>
                        </a:rPr>
                        <a:t>Santemiz P, Spreeuwers LJ, Veldhuis RNJ</a:t>
                      </a:r>
                      <a:endParaRPr b="0" i="0" sz="1800" u="none" cap="none" strike="noStrike">
                        <a:solidFill>
                          <a:srgbClr val="000000"/>
                        </a:solidFill>
                        <a:latin typeface="Calibri"/>
                        <a:ea typeface="Calibri"/>
                        <a:cs typeface="Calibri"/>
                        <a:sym typeface="Calibri"/>
                      </a:endParaRPr>
                    </a:p>
                  </a:txBody>
                  <a:tcPr marT="9525" marB="0" marR="9525" marL="9525" anchor="ctr"/>
                </a:tc>
                <a:tc>
                  <a:txBody>
                    <a:bodyPr>
                      <a:noAutofit/>
                    </a:bodyPr>
                    <a:lstStyle/>
                    <a:p>
                      <a:pPr indent="0" lvl="0" marL="0" marR="0" rtl="0" algn="ctr">
                        <a:spcBef>
                          <a:spcPts val="0"/>
                        </a:spcBef>
                        <a:spcAft>
                          <a:spcPts val="0"/>
                        </a:spcAft>
                        <a:buSzPts val="1100"/>
                        <a:buNone/>
                      </a:pPr>
                      <a:r>
                        <a:t/>
                      </a:r>
                      <a:endParaRPr sz="1800">
                        <a:solidFill>
                          <a:srgbClr val="000000"/>
                        </a:solidFill>
                      </a:endParaRPr>
                    </a:p>
                    <a:p>
                      <a:pPr indent="0" lvl="0" marL="0" marR="0" rtl="0" algn="ctr">
                        <a:spcBef>
                          <a:spcPts val="0"/>
                        </a:spcBef>
                        <a:spcAft>
                          <a:spcPts val="0"/>
                        </a:spcAft>
                        <a:buClr>
                          <a:schemeClr val="dk1"/>
                        </a:buClr>
                        <a:buSzPts val="1100"/>
                        <a:buFont typeface="Arial"/>
                        <a:buNone/>
                      </a:pPr>
                      <a:r>
                        <a:rPr lang="en-US" sz="1800">
                          <a:solidFill>
                            <a:srgbClr val="000000"/>
                          </a:solidFill>
                        </a:rPr>
                        <a:t>Retrieval algorithm</a:t>
                      </a:r>
                      <a:endParaRPr sz="1800">
                        <a:solidFill>
                          <a:srgbClr val="000000"/>
                        </a:solidFill>
                      </a:endParaRPr>
                    </a:p>
                    <a:p>
                      <a:pPr indent="0" lvl="0" marL="0" marR="0" rtl="0" algn="ctr">
                        <a:spcBef>
                          <a:spcPts val="0"/>
                        </a:spcBef>
                        <a:spcAft>
                          <a:spcPts val="0"/>
                        </a:spcAft>
                        <a:buSzPts val="1100"/>
                        <a:buNone/>
                      </a:pPr>
                      <a:r>
                        <a:rPr lang="en-US" sz="1800">
                          <a:solidFill>
                            <a:srgbClr val="000000"/>
                          </a:solidFill>
                        </a:rPr>
                        <a:t>for face images in the airport surveillance multimedia video based on the skin color detection</a:t>
                      </a:r>
                      <a:endParaRPr sz="1800">
                        <a:solidFill>
                          <a:srgbClr val="000000"/>
                        </a:solidFill>
                      </a:endParaRPr>
                    </a:p>
                  </a:txBody>
                  <a:tcPr marT="9525" marB="0" marR="9525" marL="9525" anchor="ctr"/>
                </a:tc>
                <a:tc>
                  <a:txBody>
                    <a:bodyPr>
                      <a:noAutofit/>
                    </a:bodyPr>
                    <a:lstStyle/>
                    <a:p>
                      <a:pPr indent="0" lvl="0" marL="0" marR="0" rtl="0" algn="ctr">
                        <a:spcBef>
                          <a:spcPts val="0"/>
                        </a:spcBef>
                        <a:spcAft>
                          <a:spcPts val="0"/>
                        </a:spcAft>
                        <a:buNone/>
                      </a:pPr>
                      <a:r>
                        <a:rPr lang="en-US" sz="1800">
                          <a:solidFill>
                            <a:srgbClr val="000000"/>
                          </a:solidFill>
                        </a:rPr>
                        <a:t>Simple and fast</a:t>
                      </a:r>
                      <a:endParaRPr b="0" i="0" sz="1800" u="none" cap="none" strike="noStrike">
                        <a:solidFill>
                          <a:srgbClr val="000000"/>
                        </a:solidFill>
                        <a:latin typeface="Calibri"/>
                        <a:ea typeface="Calibri"/>
                        <a:cs typeface="Calibri"/>
                        <a:sym typeface="Calibri"/>
                      </a:endParaRPr>
                    </a:p>
                  </a:txBody>
                  <a:tcPr marT="9525" marB="0" marR="9525" marL="9525" anchor="ctr"/>
                </a:tc>
                <a:tc>
                  <a:txBody>
                    <a:bodyPr>
                      <a:noAutofit/>
                    </a:bodyPr>
                    <a:lstStyle/>
                    <a:p>
                      <a:pPr indent="0" lvl="0" marL="0" marR="0" rtl="0" algn="ctr">
                        <a:spcBef>
                          <a:spcPts val="0"/>
                        </a:spcBef>
                        <a:spcAft>
                          <a:spcPts val="0"/>
                        </a:spcAft>
                        <a:buSzPts val="1100"/>
                        <a:buNone/>
                      </a:pPr>
                      <a:r>
                        <a:t/>
                      </a:r>
                      <a:endParaRPr sz="1800">
                        <a:solidFill>
                          <a:srgbClr val="000000"/>
                        </a:solidFill>
                      </a:endParaRPr>
                    </a:p>
                    <a:p>
                      <a:pPr indent="0" lvl="0" marL="0" marR="0" rtl="0" algn="ctr">
                        <a:spcBef>
                          <a:spcPts val="0"/>
                        </a:spcBef>
                        <a:spcAft>
                          <a:spcPts val="0"/>
                        </a:spcAft>
                        <a:buClr>
                          <a:schemeClr val="dk1"/>
                        </a:buClr>
                        <a:buSzPts val="1100"/>
                        <a:buFont typeface="Arial"/>
                        <a:buNone/>
                      </a:pPr>
                      <a:r>
                        <a:rPr lang="en-US" sz="1800">
                          <a:solidFill>
                            <a:srgbClr val="000000"/>
                          </a:solidFill>
                        </a:rPr>
                        <a:t>Can’t overcome the effect of factors such as illumination and background color interference</a:t>
                      </a:r>
                      <a:endParaRPr sz="1800">
                        <a:solidFill>
                          <a:srgbClr val="000000"/>
                        </a:solidFill>
                      </a:endParaRPr>
                    </a:p>
                    <a:p>
                      <a:pPr indent="0" lvl="0" marL="0" marR="0" rtl="0" algn="ctr">
                        <a:spcBef>
                          <a:spcPts val="0"/>
                        </a:spcBef>
                        <a:spcAft>
                          <a:spcPts val="0"/>
                        </a:spcAft>
                        <a:buNone/>
                      </a:pPr>
                      <a:r>
                        <a:t/>
                      </a:r>
                      <a:endParaRPr sz="1800">
                        <a:solidFill>
                          <a:srgbClr val="000000"/>
                        </a:solidFill>
                      </a:endParaRPr>
                    </a:p>
                  </a:txBody>
                  <a:tcPr marT="9525" marB="0" marR="9525" marL="9525" anchor="ctr"/>
                </a:tc>
              </a:tr>
              <a:tr h="477150">
                <a:tc>
                  <a:txBody>
                    <a:bodyPr>
                      <a:noAutofit/>
                    </a:bodyPr>
                    <a:lstStyle/>
                    <a:p>
                      <a:pPr indent="0" lvl="0" marL="0" marR="0" rtl="0" algn="ctr">
                        <a:lnSpc>
                          <a:spcPct val="115000"/>
                        </a:lnSpc>
                        <a:spcBef>
                          <a:spcPts val="0"/>
                        </a:spcBef>
                        <a:spcAft>
                          <a:spcPts val="0"/>
                        </a:spcAft>
                        <a:buNone/>
                      </a:pPr>
                      <a:r>
                        <a:rPr lang="en-US" sz="1800">
                          <a:solidFill>
                            <a:srgbClr val="000000"/>
                          </a:solidFill>
                        </a:rPr>
                        <a:t>Paul Viola</a:t>
                      </a:r>
                      <a:r>
                        <a:rPr lang="en-US" sz="1800">
                          <a:solidFill>
                            <a:srgbClr val="222222"/>
                          </a:solidFill>
                        </a:rPr>
                        <a:t> and Michael Jones</a:t>
                      </a:r>
                      <a:endParaRPr i="0" sz="1800" u="none" cap="none" strike="noStrike">
                        <a:solidFill>
                          <a:srgbClr val="000000"/>
                        </a:solidFill>
                      </a:endParaRPr>
                    </a:p>
                  </a:txBody>
                  <a:tcPr marT="9525" marB="0" marR="9525" marL="9525" anchor="ctr"/>
                </a:tc>
                <a:tc>
                  <a:txBody>
                    <a:bodyPr>
                      <a:noAutofit/>
                    </a:bodyPr>
                    <a:lstStyle/>
                    <a:p>
                      <a:pPr indent="0" lvl="0" marL="0" marR="0" rtl="0" algn="ctr">
                        <a:spcBef>
                          <a:spcPts val="0"/>
                        </a:spcBef>
                        <a:spcAft>
                          <a:spcPts val="0"/>
                        </a:spcAft>
                        <a:buSzPts val="1100"/>
                        <a:buNone/>
                      </a:pPr>
                      <a:r>
                        <a:t/>
                      </a:r>
                      <a:endParaRPr sz="1800">
                        <a:solidFill>
                          <a:srgbClr val="000000"/>
                        </a:solidFill>
                      </a:endParaRPr>
                    </a:p>
                    <a:p>
                      <a:pPr indent="0" lvl="0" marL="0" marR="0" rtl="0" algn="ctr">
                        <a:spcBef>
                          <a:spcPts val="0"/>
                        </a:spcBef>
                        <a:spcAft>
                          <a:spcPts val="0"/>
                        </a:spcAft>
                        <a:buClr>
                          <a:schemeClr val="dk1"/>
                        </a:buClr>
                        <a:buSzPts val="1100"/>
                        <a:buFont typeface="Arial"/>
                        <a:buNone/>
                      </a:pPr>
                      <a:r>
                        <a:rPr lang="en-US" sz="1800">
                          <a:solidFill>
                            <a:srgbClr val="000000"/>
                          </a:solidFill>
                        </a:rPr>
                        <a:t>Image retrieval</a:t>
                      </a:r>
                      <a:endParaRPr sz="1800">
                        <a:solidFill>
                          <a:srgbClr val="000000"/>
                        </a:solidFill>
                      </a:endParaRPr>
                    </a:p>
                    <a:p>
                      <a:pPr indent="0" lvl="0" marL="0" marR="0" rtl="0" algn="ctr">
                        <a:spcBef>
                          <a:spcPts val="0"/>
                        </a:spcBef>
                        <a:spcAft>
                          <a:spcPts val="0"/>
                        </a:spcAft>
                        <a:buClr>
                          <a:schemeClr val="dk1"/>
                        </a:buClr>
                        <a:buSzPts val="1100"/>
                        <a:buFont typeface="Arial"/>
                        <a:buNone/>
                      </a:pPr>
                      <a:r>
                        <a:rPr lang="en-US" sz="1800">
                          <a:solidFill>
                            <a:srgbClr val="000000"/>
                          </a:solidFill>
                        </a:rPr>
                        <a:t>method based on integral images</a:t>
                      </a:r>
                      <a:endParaRPr sz="1800">
                        <a:solidFill>
                          <a:srgbClr val="000000"/>
                        </a:solidFill>
                      </a:endParaRPr>
                    </a:p>
                    <a:p>
                      <a:pPr indent="0" lvl="0" marL="0" marR="0" rtl="0" algn="ctr">
                        <a:spcBef>
                          <a:spcPts val="0"/>
                        </a:spcBef>
                        <a:spcAft>
                          <a:spcPts val="0"/>
                        </a:spcAft>
                        <a:buNone/>
                      </a:pPr>
                      <a:r>
                        <a:t/>
                      </a:r>
                      <a:endParaRPr sz="1800">
                        <a:solidFill>
                          <a:srgbClr val="000000"/>
                        </a:solidFill>
                      </a:endParaRPr>
                    </a:p>
                  </a:txBody>
                  <a:tcPr marT="9525" marB="0" marR="9525" marL="9525" anchor="ctr"/>
                </a:tc>
                <a:tc>
                  <a:txBody>
                    <a:bodyPr>
                      <a:noAutofit/>
                    </a:bodyPr>
                    <a:lstStyle/>
                    <a:p>
                      <a:pPr indent="0" lvl="0" marL="0" marR="0" rtl="0" algn="ctr">
                        <a:spcBef>
                          <a:spcPts val="0"/>
                        </a:spcBef>
                        <a:spcAft>
                          <a:spcPts val="0"/>
                        </a:spcAft>
                        <a:buNone/>
                      </a:pPr>
                      <a:r>
                        <a:rPr lang="en-US" sz="1800">
                          <a:solidFill>
                            <a:srgbClr val="000000"/>
                          </a:solidFill>
                        </a:rPr>
                        <a:t>Strong real-time performance</a:t>
                      </a:r>
                      <a:endParaRPr b="0" i="0" sz="1800" u="none" cap="none" strike="noStrike">
                        <a:solidFill>
                          <a:srgbClr val="000000"/>
                        </a:solidFill>
                        <a:latin typeface="Calibri"/>
                        <a:ea typeface="Calibri"/>
                        <a:cs typeface="Calibri"/>
                        <a:sym typeface="Calibri"/>
                      </a:endParaRPr>
                    </a:p>
                  </a:txBody>
                  <a:tcPr marT="9525" marB="0" marR="9525" marL="9525" anchor="ctr"/>
                </a:tc>
                <a:tc>
                  <a:txBody>
                    <a:bodyPr>
                      <a:noAutofit/>
                    </a:bodyPr>
                    <a:lstStyle/>
                    <a:p>
                      <a:pPr indent="0" lvl="0" marL="0" marR="0" rtl="0" algn="ctr">
                        <a:spcBef>
                          <a:spcPts val="0"/>
                        </a:spcBef>
                        <a:spcAft>
                          <a:spcPts val="0"/>
                        </a:spcAft>
                        <a:buNone/>
                      </a:pPr>
                      <a:r>
                        <a:rPr lang="en-US" sz="1800">
                          <a:solidFill>
                            <a:srgbClr val="000000"/>
                          </a:solidFill>
                        </a:rPr>
                        <a:t>Face detection rate and false detection rate are increased in a complicated scene</a:t>
                      </a:r>
                      <a:endParaRPr b="0" i="0" sz="1800" u="none" cap="none" strike="noStrike">
                        <a:solidFill>
                          <a:srgbClr val="000000"/>
                        </a:solidFill>
                        <a:latin typeface="Calibri"/>
                        <a:ea typeface="Calibri"/>
                        <a:cs typeface="Calibri"/>
                        <a:sym typeface="Calibri"/>
                      </a:endParaRPr>
                    </a:p>
                  </a:txBody>
                  <a:tcPr marT="9525" marB="0" marR="9525" marL="9525" anchor="ctr"/>
                </a:tc>
              </a:tr>
            </a:tbl>
          </a:graphicData>
        </a:graphic>
      </p:graphicFrame>
      <p:sp>
        <p:nvSpPr>
          <p:cNvPr id="90" name="Shape 9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91" name="Shape 9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724350" y="299575"/>
            <a:ext cx="7748700" cy="8031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1" i="0" lang="en-US" sz="4800" u="none" cap="none" strike="noStrike">
                <a:solidFill>
                  <a:srgbClr val="3F3F3F"/>
                </a:solidFill>
                <a:latin typeface="Calibri"/>
                <a:ea typeface="Calibri"/>
                <a:cs typeface="Calibri"/>
                <a:sym typeface="Calibri"/>
              </a:rPr>
              <a:t>Outcome of Literature Review</a:t>
            </a:r>
            <a:endParaRPr b="1" i="0" sz="4800" u="none" cap="none" strike="noStrike">
              <a:solidFill>
                <a:srgbClr val="3F3F3F"/>
              </a:solidFill>
              <a:latin typeface="Calibri"/>
              <a:ea typeface="Calibri"/>
              <a:cs typeface="Calibri"/>
              <a:sym typeface="Calibri"/>
            </a:endParaRPr>
          </a:p>
        </p:txBody>
      </p:sp>
      <p:sp>
        <p:nvSpPr>
          <p:cNvPr id="97" name="Shape 97"/>
          <p:cNvSpPr txBox="1"/>
          <p:nvPr>
            <p:ph idx="1" type="body"/>
          </p:nvPr>
        </p:nvSpPr>
        <p:spPr>
          <a:xfrm>
            <a:off x="826800" y="1454725"/>
            <a:ext cx="7543800" cy="4653000"/>
          </a:xfrm>
          <a:prstGeom prst="rect">
            <a:avLst/>
          </a:prstGeom>
          <a:noFill/>
          <a:ln>
            <a:noFill/>
          </a:ln>
        </p:spPr>
        <p:txBody>
          <a:bodyPr anchorCtr="0" anchor="t" bIns="45700" lIns="0" spcFirstLastPara="1" rIns="0" wrap="square" tIns="45700">
            <a:noAutofit/>
          </a:bodyPr>
          <a:lstStyle/>
          <a:p>
            <a:pPr indent="0" lvl="0" marL="91440" rtl="0" algn="just">
              <a:spcBef>
                <a:spcPts val="0"/>
              </a:spcBef>
              <a:spcAft>
                <a:spcPts val="0"/>
              </a:spcAft>
              <a:buClr>
                <a:schemeClr val="dk1"/>
              </a:buClr>
              <a:buSzPts val="1100"/>
              <a:buFont typeface="Arial"/>
              <a:buNone/>
            </a:pPr>
            <a:r>
              <a:rPr lang="en-US" sz="2200">
                <a:latin typeface="Calibri"/>
                <a:ea typeface="Calibri"/>
                <a:cs typeface="Calibri"/>
                <a:sym typeface="Calibri"/>
              </a:rPr>
              <a:t>At present, there are many ways for face image detection under the cloud model, related research has made some achievements, such as,</a:t>
            </a:r>
            <a:endParaRPr sz="2200">
              <a:latin typeface="Calibri"/>
              <a:ea typeface="Calibri"/>
              <a:cs typeface="Calibri"/>
              <a:sym typeface="Calibri"/>
            </a:endParaRPr>
          </a:p>
          <a:p>
            <a:pPr indent="-368300" lvl="0" marL="457200" rtl="0" algn="just">
              <a:spcBef>
                <a:spcPts val="0"/>
              </a:spcBef>
              <a:spcAft>
                <a:spcPts val="0"/>
              </a:spcAft>
              <a:buSzPts val="2200"/>
              <a:buAutoNum type="arabicPeriod"/>
            </a:pPr>
            <a:r>
              <a:rPr lang="en-US" sz="2200">
                <a:solidFill>
                  <a:schemeClr val="dk1"/>
                </a:solidFill>
                <a:latin typeface="Calibri"/>
                <a:ea typeface="Calibri"/>
                <a:cs typeface="Calibri"/>
                <a:sym typeface="Calibri"/>
              </a:rPr>
              <a:t>Santemiz P, Spreeuwers LJ, Veldhuis RNJ </a:t>
            </a:r>
            <a:r>
              <a:rPr lang="en-US" sz="2200">
                <a:latin typeface="Calibri"/>
                <a:ea typeface="Calibri"/>
                <a:cs typeface="Calibri"/>
                <a:sym typeface="Calibri"/>
              </a:rPr>
              <a:t>proposed a retrieval algorithm for face images in the airport surveillance multimedia video based on the skin color detection, which has characteristics of simple and fast, but can’t overcome the effect of factors such as illumination and background color interference.</a:t>
            </a:r>
            <a:endParaRPr sz="2200">
              <a:latin typeface="Calibri"/>
              <a:ea typeface="Calibri"/>
              <a:cs typeface="Calibri"/>
              <a:sym typeface="Calibri"/>
            </a:endParaRPr>
          </a:p>
          <a:p>
            <a:pPr indent="-368300" lvl="0" marL="457200" rtl="0" algn="just">
              <a:spcBef>
                <a:spcPts val="0"/>
              </a:spcBef>
              <a:spcAft>
                <a:spcPts val="0"/>
              </a:spcAft>
              <a:buSzPts val="2200"/>
              <a:buAutoNum type="arabicPeriod"/>
            </a:pPr>
            <a:r>
              <a:rPr lang="en-US" sz="2200">
                <a:solidFill>
                  <a:schemeClr val="dk1"/>
                </a:solidFill>
                <a:latin typeface="Calibri"/>
                <a:ea typeface="Calibri"/>
                <a:cs typeface="Calibri"/>
                <a:sym typeface="Calibri"/>
              </a:rPr>
              <a:t>Paul Viola and Michael Jones</a:t>
            </a:r>
            <a:r>
              <a:rPr lang="en-US" sz="2200">
                <a:latin typeface="Calibri"/>
                <a:ea typeface="Calibri"/>
                <a:cs typeface="Calibri"/>
                <a:sym typeface="Calibri"/>
              </a:rPr>
              <a:t> proposed face image retrieval method based on integral images, which has strong real-time performance, but in the complicated scene, face detection rate and false detection rate are increased.</a:t>
            </a:r>
            <a:endParaRPr sz="2200">
              <a:latin typeface="Calibri"/>
              <a:ea typeface="Calibri"/>
              <a:cs typeface="Calibri"/>
              <a:sym typeface="Calibri"/>
            </a:endParaRPr>
          </a:p>
          <a:p>
            <a:pPr indent="86360" lvl="0" marL="91440" rtl="0">
              <a:spcBef>
                <a:spcPts val="0"/>
              </a:spcBef>
              <a:spcAft>
                <a:spcPts val="0"/>
              </a:spcAft>
              <a:buClr>
                <a:srgbClr val="3F3F3F"/>
              </a:buClr>
              <a:buSzPts val="2800"/>
              <a:buFont typeface="Calibri"/>
              <a:buNone/>
            </a:pPr>
            <a:r>
              <a:t/>
            </a:r>
            <a:endParaRPr sz="1600"/>
          </a:p>
          <a:p>
            <a:pPr indent="86360" lvl="0" marL="91440" marR="0" rtl="0" algn="l">
              <a:lnSpc>
                <a:spcPct val="90000"/>
              </a:lnSpc>
              <a:spcBef>
                <a:spcPts val="0"/>
              </a:spcBef>
              <a:spcAft>
                <a:spcPts val="0"/>
              </a:spcAft>
              <a:buClr>
                <a:srgbClr val="3F3F3F"/>
              </a:buClr>
              <a:buSzPts val="2800"/>
              <a:buFont typeface="Calibri"/>
              <a:buNone/>
            </a:pPr>
            <a:r>
              <a:t/>
            </a:r>
            <a:endParaRPr sz="2700"/>
          </a:p>
        </p:txBody>
      </p:sp>
      <p:sp>
        <p:nvSpPr>
          <p:cNvPr id="98" name="Shape 9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99" name="Shape 9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1" i="0" lang="en-US" sz="4800" u="none" cap="none" strike="noStrike">
                <a:solidFill>
                  <a:srgbClr val="3F3F3F"/>
                </a:solidFill>
                <a:latin typeface="Calibri"/>
                <a:ea typeface="Calibri"/>
                <a:cs typeface="Calibri"/>
                <a:sym typeface="Calibri"/>
              </a:rPr>
              <a:t>Issues and Challenges</a:t>
            </a:r>
            <a:endParaRPr b="1" i="0" sz="4800" u="none" cap="none" strike="noStrike">
              <a:solidFill>
                <a:srgbClr val="3F3F3F"/>
              </a:solidFill>
              <a:latin typeface="Calibri"/>
              <a:ea typeface="Calibri"/>
              <a:cs typeface="Calibri"/>
              <a:sym typeface="Calibri"/>
            </a:endParaRPr>
          </a:p>
        </p:txBody>
      </p:sp>
      <p:sp>
        <p:nvSpPr>
          <p:cNvPr id="105" name="Shape 105"/>
          <p:cNvSpPr txBox="1"/>
          <p:nvPr>
            <p:ph idx="1" type="body"/>
          </p:nvPr>
        </p:nvSpPr>
        <p:spPr>
          <a:xfrm>
            <a:off x="822960" y="1219200"/>
            <a:ext cx="7543800" cy="4649894"/>
          </a:xfrm>
          <a:prstGeom prst="rect">
            <a:avLst/>
          </a:prstGeom>
          <a:noFill/>
          <a:ln>
            <a:noFill/>
          </a:ln>
        </p:spPr>
        <p:txBody>
          <a:bodyPr anchorCtr="0" anchor="t" bIns="45700" lIns="0" spcFirstLastPara="1" rIns="0" wrap="square" tIns="45700">
            <a:noAutofit/>
          </a:bodyPr>
          <a:lstStyle/>
          <a:p>
            <a:pPr indent="-406400" lvl="0" marL="457200" marR="0" rtl="0" algn="l">
              <a:lnSpc>
                <a:spcPct val="90000"/>
              </a:lnSpc>
              <a:spcBef>
                <a:spcPts val="0"/>
              </a:spcBef>
              <a:spcAft>
                <a:spcPts val="0"/>
              </a:spcAft>
              <a:buSzPts val="2800"/>
              <a:buAutoNum type="arabicPeriod"/>
            </a:pPr>
            <a:r>
              <a:rPr lang="en-US">
                <a:latin typeface="Calibri"/>
                <a:ea typeface="Calibri"/>
                <a:cs typeface="Calibri"/>
                <a:sym typeface="Calibri"/>
              </a:rPr>
              <a:t>Real time face detection.</a:t>
            </a:r>
            <a:endParaRPr>
              <a:latin typeface="Calibri"/>
              <a:ea typeface="Calibri"/>
              <a:cs typeface="Calibri"/>
              <a:sym typeface="Calibri"/>
            </a:endParaRPr>
          </a:p>
          <a:p>
            <a:pPr indent="0" lvl="0" marL="0" marR="0" rtl="0" algn="l">
              <a:lnSpc>
                <a:spcPct val="90000"/>
              </a:lnSpc>
              <a:spcBef>
                <a:spcPts val="0"/>
              </a:spcBef>
              <a:spcAft>
                <a:spcPts val="0"/>
              </a:spcAft>
              <a:buNone/>
            </a:pPr>
            <a:r>
              <a:t/>
            </a:r>
            <a:endParaRPr>
              <a:latin typeface="Calibri"/>
              <a:ea typeface="Calibri"/>
              <a:cs typeface="Calibri"/>
              <a:sym typeface="Calibri"/>
            </a:endParaRPr>
          </a:p>
          <a:p>
            <a:pPr indent="-406400" lvl="0" marL="457200" marR="0" rtl="0" algn="l">
              <a:lnSpc>
                <a:spcPct val="90000"/>
              </a:lnSpc>
              <a:spcBef>
                <a:spcPts val="0"/>
              </a:spcBef>
              <a:spcAft>
                <a:spcPts val="0"/>
              </a:spcAft>
              <a:buSzPts val="2800"/>
              <a:buAutoNum type="arabicPeriod"/>
            </a:pPr>
            <a:r>
              <a:rPr lang="en-US">
                <a:latin typeface="Calibri"/>
                <a:ea typeface="Calibri"/>
                <a:cs typeface="Calibri"/>
                <a:sym typeface="Calibri"/>
              </a:rPr>
              <a:t>Illumination and background color interference.</a:t>
            </a:r>
            <a:endParaRPr>
              <a:latin typeface="Calibri"/>
              <a:ea typeface="Calibri"/>
              <a:cs typeface="Calibri"/>
              <a:sym typeface="Calibri"/>
            </a:endParaRPr>
          </a:p>
          <a:p>
            <a:pPr indent="0" lvl="0" marL="0" marR="0" rtl="0" algn="l">
              <a:lnSpc>
                <a:spcPct val="90000"/>
              </a:lnSpc>
              <a:spcBef>
                <a:spcPts val="0"/>
              </a:spcBef>
              <a:spcAft>
                <a:spcPts val="0"/>
              </a:spcAft>
              <a:buNone/>
            </a:pPr>
            <a:r>
              <a:t/>
            </a:r>
            <a:endParaRPr>
              <a:latin typeface="Calibri"/>
              <a:ea typeface="Calibri"/>
              <a:cs typeface="Calibri"/>
              <a:sym typeface="Calibri"/>
            </a:endParaRPr>
          </a:p>
          <a:p>
            <a:pPr indent="-406400" lvl="0" marL="457200" marR="0" rtl="0" algn="l">
              <a:lnSpc>
                <a:spcPct val="90000"/>
              </a:lnSpc>
              <a:spcBef>
                <a:spcPts val="0"/>
              </a:spcBef>
              <a:spcAft>
                <a:spcPts val="0"/>
              </a:spcAft>
              <a:buSzPts val="2800"/>
              <a:buAutoNum type="arabicPeriod"/>
            </a:pPr>
            <a:r>
              <a:rPr lang="en-US">
                <a:latin typeface="Calibri"/>
                <a:ea typeface="Calibri"/>
                <a:cs typeface="Calibri"/>
                <a:sym typeface="Calibri"/>
              </a:rPr>
              <a:t>Finding specific faces.</a:t>
            </a:r>
            <a:endParaRPr>
              <a:latin typeface="Calibri"/>
              <a:ea typeface="Calibri"/>
              <a:cs typeface="Calibri"/>
              <a:sym typeface="Calibri"/>
            </a:endParaRPr>
          </a:p>
          <a:p>
            <a:pPr indent="0" lvl="0" marL="0" marR="0" rtl="0" algn="l">
              <a:lnSpc>
                <a:spcPct val="90000"/>
              </a:lnSpc>
              <a:spcBef>
                <a:spcPts val="0"/>
              </a:spcBef>
              <a:spcAft>
                <a:spcPts val="0"/>
              </a:spcAft>
              <a:buNone/>
            </a:pPr>
            <a:r>
              <a:t/>
            </a:r>
            <a:endParaRPr>
              <a:latin typeface="Calibri"/>
              <a:ea typeface="Calibri"/>
              <a:cs typeface="Calibri"/>
              <a:sym typeface="Calibri"/>
            </a:endParaRPr>
          </a:p>
          <a:p>
            <a:pPr indent="-406400" lvl="0" marL="457200" marR="0" rtl="0" algn="l">
              <a:lnSpc>
                <a:spcPct val="90000"/>
              </a:lnSpc>
              <a:spcBef>
                <a:spcPts val="0"/>
              </a:spcBef>
              <a:spcAft>
                <a:spcPts val="0"/>
              </a:spcAft>
              <a:buSzPts val="2800"/>
              <a:buFont typeface="Calibri"/>
              <a:buAutoNum type="arabicPeriod"/>
            </a:pPr>
            <a:r>
              <a:rPr lang="en-US">
                <a:latin typeface="Calibri"/>
                <a:ea typeface="Calibri"/>
                <a:cs typeface="Calibri"/>
                <a:sym typeface="Calibri"/>
              </a:rPr>
              <a:t>Recognise face regardless of lighting, expression, transformation (translate and scale image)</a:t>
            </a:r>
            <a:endParaRPr>
              <a:latin typeface="Calibri"/>
              <a:ea typeface="Calibri"/>
              <a:cs typeface="Calibri"/>
              <a:sym typeface="Calibri"/>
            </a:endParaRPr>
          </a:p>
          <a:p>
            <a:pPr indent="0" lvl="0" marL="0" rtl="0" algn="just">
              <a:spcBef>
                <a:spcPts val="0"/>
              </a:spcBef>
              <a:spcAft>
                <a:spcPts val="0"/>
              </a:spcAft>
              <a:buNone/>
            </a:pPr>
            <a:r>
              <a:t/>
            </a:r>
            <a:endParaRPr b="0" i="0" sz="2800" u="none" cap="none" strike="noStrike">
              <a:solidFill>
                <a:srgbClr val="3F3F3F"/>
              </a:solidFill>
              <a:latin typeface="Libre Baskerville"/>
              <a:ea typeface="Libre Baskerville"/>
              <a:cs typeface="Libre Baskerville"/>
              <a:sym typeface="Libre Baskerville"/>
            </a:endParaRPr>
          </a:p>
          <a:p>
            <a:pPr indent="-406400" lvl="0" marL="457200" marR="0" rtl="0" algn="l">
              <a:lnSpc>
                <a:spcPct val="90000"/>
              </a:lnSpc>
              <a:spcBef>
                <a:spcPts val="1400"/>
              </a:spcBef>
              <a:spcAft>
                <a:spcPts val="0"/>
              </a:spcAft>
              <a:buClr>
                <a:srgbClr val="3F3F3F"/>
              </a:buClr>
              <a:buSzPts val="2800"/>
              <a:buFont typeface="Libre Baskerville"/>
              <a:buChar char=" "/>
            </a:pPr>
            <a:r>
              <a:t/>
            </a:r>
            <a:endParaRPr b="0" i="0" sz="2800" u="none" cap="none" strike="noStrike">
              <a:solidFill>
                <a:srgbClr val="3F3F3F"/>
              </a:solidFill>
              <a:latin typeface="Libre Baskerville"/>
              <a:ea typeface="Libre Baskerville"/>
              <a:cs typeface="Libre Baskerville"/>
              <a:sym typeface="Libre Baskerville"/>
            </a:endParaRPr>
          </a:p>
          <a:p>
            <a:pPr indent="-406400" lvl="0" marL="457200" marR="0" rtl="0" algn="l">
              <a:lnSpc>
                <a:spcPct val="90000"/>
              </a:lnSpc>
              <a:spcBef>
                <a:spcPts val="0"/>
              </a:spcBef>
              <a:spcAft>
                <a:spcPts val="0"/>
              </a:spcAft>
              <a:buClr>
                <a:srgbClr val="3F3F3F"/>
              </a:buClr>
              <a:buSzPts val="2800"/>
              <a:buFont typeface="Libre Baskerville"/>
              <a:buChar char=" "/>
            </a:pPr>
            <a:r>
              <a:t/>
            </a:r>
            <a:endParaRPr b="0" i="0" sz="2800" u="none" cap="none" strike="noStrike">
              <a:solidFill>
                <a:srgbClr val="3F3F3F"/>
              </a:solidFill>
              <a:latin typeface="Libre Baskerville"/>
              <a:ea typeface="Libre Baskerville"/>
              <a:cs typeface="Libre Baskerville"/>
              <a:sym typeface="Libre Baskerville"/>
            </a:endParaRPr>
          </a:p>
        </p:txBody>
      </p:sp>
      <p:sp>
        <p:nvSpPr>
          <p:cNvPr id="106" name="Shape 10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107" name="Shape 10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Shape 112"/>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1" i="0" lang="en-US" sz="4800" u="none" cap="none" strike="noStrike">
                <a:solidFill>
                  <a:srgbClr val="3F3F3F"/>
                </a:solidFill>
                <a:latin typeface="Calibri"/>
                <a:ea typeface="Calibri"/>
                <a:cs typeface="Calibri"/>
                <a:sym typeface="Calibri"/>
              </a:rPr>
              <a:t>Motivation</a:t>
            </a:r>
            <a:endParaRPr b="1" i="0" sz="4800" u="none" cap="none" strike="noStrike">
              <a:solidFill>
                <a:srgbClr val="3F3F3F"/>
              </a:solidFill>
              <a:latin typeface="Calibri"/>
              <a:ea typeface="Calibri"/>
              <a:cs typeface="Calibri"/>
              <a:sym typeface="Calibri"/>
            </a:endParaRPr>
          </a:p>
        </p:txBody>
      </p:sp>
      <p:sp>
        <p:nvSpPr>
          <p:cNvPr id="113" name="Shape 113"/>
          <p:cNvSpPr txBox="1"/>
          <p:nvPr>
            <p:ph idx="1" type="body"/>
          </p:nvPr>
        </p:nvSpPr>
        <p:spPr>
          <a:xfrm>
            <a:off x="822960" y="1219200"/>
            <a:ext cx="7543800" cy="4650000"/>
          </a:xfrm>
          <a:prstGeom prst="rect">
            <a:avLst/>
          </a:prstGeom>
          <a:noFill/>
          <a:ln>
            <a:noFill/>
          </a:ln>
        </p:spPr>
        <p:txBody>
          <a:bodyPr anchorCtr="0" anchor="t" bIns="45700" lIns="0" spcFirstLastPara="1" rIns="0" wrap="square" tIns="45700">
            <a:noAutofit/>
          </a:bodyPr>
          <a:lstStyle/>
          <a:p>
            <a:pPr indent="0" lvl="0" marL="91440" marR="0" rtl="0" algn="just">
              <a:lnSpc>
                <a:spcPct val="90000"/>
              </a:lnSpc>
              <a:spcBef>
                <a:spcPts val="0"/>
              </a:spcBef>
              <a:spcAft>
                <a:spcPts val="0"/>
              </a:spcAft>
              <a:buClr>
                <a:srgbClr val="000000"/>
              </a:buClr>
              <a:buSzPts val="1100"/>
              <a:buFont typeface="Arial"/>
              <a:buNone/>
            </a:pPr>
            <a:r>
              <a:t/>
            </a:r>
            <a:endParaRPr sz="2700">
              <a:solidFill>
                <a:srgbClr val="333333"/>
              </a:solidFill>
              <a:latin typeface="Calibri"/>
              <a:ea typeface="Calibri"/>
              <a:cs typeface="Calibri"/>
              <a:sym typeface="Calibri"/>
            </a:endParaRPr>
          </a:p>
          <a:p>
            <a:pPr indent="0" lvl="0" marL="91440" marR="0" rtl="0" algn="just">
              <a:lnSpc>
                <a:spcPct val="115000"/>
              </a:lnSpc>
              <a:spcBef>
                <a:spcPts val="0"/>
              </a:spcBef>
              <a:spcAft>
                <a:spcPts val="0"/>
              </a:spcAft>
              <a:buClr>
                <a:srgbClr val="000000"/>
              </a:buClr>
              <a:buSzPts val="1100"/>
              <a:buFont typeface="Arial"/>
              <a:buNone/>
            </a:pPr>
            <a:r>
              <a:rPr lang="en-US" sz="2700">
                <a:solidFill>
                  <a:srgbClr val="333333"/>
                </a:solidFill>
                <a:latin typeface="Calibri"/>
                <a:ea typeface="Calibri"/>
                <a:cs typeface="Calibri"/>
                <a:sym typeface="Calibri"/>
              </a:rPr>
              <a:t>Some of the latest face recognition algorithm involving machine learning algorithms perform well but sadly the </a:t>
            </a:r>
            <a:r>
              <a:rPr b="1" lang="en-US" sz="2700">
                <a:solidFill>
                  <a:srgbClr val="333333"/>
                </a:solidFill>
                <a:latin typeface="Calibri"/>
                <a:ea typeface="Calibri"/>
                <a:cs typeface="Calibri"/>
                <a:sym typeface="Calibri"/>
              </a:rPr>
              <a:t>training period and processing time is large</a:t>
            </a:r>
            <a:r>
              <a:rPr lang="en-US" sz="2700">
                <a:solidFill>
                  <a:srgbClr val="333333"/>
                </a:solidFill>
                <a:latin typeface="Calibri"/>
                <a:ea typeface="Calibri"/>
                <a:cs typeface="Calibri"/>
                <a:sym typeface="Calibri"/>
              </a:rPr>
              <a:t> enough to limit its use in practical applications. Hence there is a continuous strife to propose an effective face recognition system with </a:t>
            </a:r>
            <a:r>
              <a:rPr b="1" lang="en-US" sz="2700">
                <a:solidFill>
                  <a:srgbClr val="333333"/>
                </a:solidFill>
                <a:latin typeface="Calibri"/>
                <a:ea typeface="Calibri"/>
                <a:cs typeface="Calibri"/>
                <a:sym typeface="Calibri"/>
              </a:rPr>
              <a:t>high accuracy and acceptable processing time.</a:t>
            </a:r>
            <a:endParaRPr b="1" sz="2700">
              <a:solidFill>
                <a:schemeClr val="dk1"/>
              </a:solidFill>
              <a:latin typeface="Calibri"/>
              <a:ea typeface="Calibri"/>
              <a:cs typeface="Calibri"/>
              <a:sym typeface="Calibri"/>
            </a:endParaRPr>
          </a:p>
          <a:p>
            <a:pPr indent="0" lvl="0" marL="91440" marR="0" rtl="0" algn="l">
              <a:lnSpc>
                <a:spcPct val="90000"/>
              </a:lnSpc>
              <a:spcBef>
                <a:spcPts val="0"/>
              </a:spcBef>
              <a:spcAft>
                <a:spcPts val="0"/>
              </a:spcAft>
              <a:buClr>
                <a:srgbClr val="000000"/>
              </a:buClr>
              <a:buSzPts val="1100"/>
              <a:buFont typeface="Arial"/>
              <a:buNone/>
            </a:pPr>
            <a:r>
              <a:t/>
            </a:r>
            <a:endParaRPr sz="2400">
              <a:solidFill>
                <a:schemeClr val="dk1"/>
              </a:solidFill>
              <a:latin typeface="Calibri"/>
              <a:ea typeface="Calibri"/>
              <a:cs typeface="Calibri"/>
              <a:sym typeface="Calibri"/>
            </a:endParaRPr>
          </a:p>
        </p:txBody>
      </p:sp>
      <p:sp>
        <p:nvSpPr>
          <p:cNvPr id="114" name="Shape 11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115" name="Shape 11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822960" y="286605"/>
            <a:ext cx="7543800" cy="780196"/>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1" i="0" lang="en-US" sz="4800" u="none" cap="none" strike="noStrike">
                <a:solidFill>
                  <a:srgbClr val="3F3F3F"/>
                </a:solidFill>
                <a:latin typeface="Calibri"/>
                <a:ea typeface="Calibri"/>
                <a:cs typeface="Calibri"/>
                <a:sym typeface="Calibri"/>
              </a:rPr>
              <a:t>Problem Statement</a:t>
            </a:r>
            <a:endParaRPr b="1" i="0" sz="4800" u="none" cap="none" strike="noStrike">
              <a:solidFill>
                <a:srgbClr val="3F3F3F"/>
              </a:solidFill>
              <a:latin typeface="Calibri"/>
              <a:ea typeface="Calibri"/>
              <a:cs typeface="Calibri"/>
              <a:sym typeface="Calibri"/>
            </a:endParaRPr>
          </a:p>
        </p:txBody>
      </p:sp>
      <p:sp>
        <p:nvSpPr>
          <p:cNvPr id="121" name="Shape 121"/>
          <p:cNvSpPr txBox="1"/>
          <p:nvPr>
            <p:ph idx="1" type="body"/>
          </p:nvPr>
        </p:nvSpPr>
        <p:spPr>
          <a:xfrm>
            <a:off x="838200" y="1845734"/>
            <a:ext cx="7528560" cy="4023360"/>
          </a:xfrm>
          <a:prstGeom prst="rect">
            <a:avLst/>
          </a:prstGeom>
          <a:noFill/>
          <a:ln>
            <a:noFill/>
          </a:ln>
        </p:spPr>
        <p:txBody>
          <a:bodyPr anchorCtr="0" anchor="t" bIns="45700" lIns="0" spcFirstLastPara="1" rIns="0" wrap="square" tIns="45700">
            <a:noAutofit/>
          </a:bodyPr>
          <a:lstStyle/>
          <a:p>
            <a:pPr indent="0" lvl="0" marL="91440" marR="0" rtl="0" algn="just">
              <a:lnSpc>
                <a:spcPct val="90000"/>
              </a:lnSpc>
              <a:spcBef>
                <a:spcPts val="1400"/>
              </a:spcBef>
              <a:spcAft>
                <a:spcPts val="0"/>
              </a:spcAft>
              <a:buClr>
                <a:schemeClr val="dk1"/>
              </a:buClr>
              <a:buSzPts val="1100"/>
              <a:buFont typeface="Arial"/>
              <a:buNone/>
            </a:pPr>
            <a:r>
              <a:rPr lang="en-US">
                <a:latin typeface="Calibri"/>
                <a:ea typeface="Calibri"/>
                <a:cs typeface="Calibri"/>
                <a:sym typeface="Calibri"/>
              </a:rPr>
              <a:t>R</a:t>
            </a:r>
            <a:r>
              <a:rPr lang="en-US">
                <a:latin typeface="Calibri"/>
                <a:ea typeface="Calibri"/>
                <a:cs typeface="Calibri"/>
                <a:sym typeface="Calibri"/>
              </a:rPr>
              <a:t>etrieve specific face images in the airport surveillance multimedia video on cloud computing platform.</a:t>
            </a:r>
            <a:endParaRPr>
              <a:latin typeface="Calibri"/>
              <a:ea typeface="Calibri"/>
              <a:cs typeface="Calibri"/>
              <a:sym typeface="Calibri"/>
            </a:endParaRPr>
          </a:p>
        </p:txBody>
      </p:sp>
      <p:sp>
        <p:nvSpPr>
          <p:cNvPr id="122" name="Shape 12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rgbClr val="FFFFFF"/>
                </a:solidFill>
                <a:latin typeface="Calibri"/>
                <a:ea typeface="Calibri"/>
                <a:cs typeface="Calibri"/>
                <a:sym typeface="Calibri"/>
              </a:rPr>
              <a:t>23-Feb-18</a:t>
            </a:r>
            <a:endParaRPr b="0" i="0" sz="900" u="none" cap="none" strike="noStrike">
              <a:solidFill>
                <a:srgbClr val="FFFFFF"/>
              </a:solidFill>
              <a:latin typeface="Calibri"/>
              <a:ea typeface="Calibri"/>
              <a:cs typeface="Calibri"/>
              <a:sym typeface="Calibri"/>
            </a:endParaRPr>
          </a:p>
        </p:txBody>
      </p:sp>
      <p:sp>
        <p:nvSpPr>
          <p:cNvPr id="123" name="Shape 12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FFFFFF"/>
                </a:solidFill>
                <a:latin typeface="Calibri"/>
                <a:ea typeface="Calibri"/>
                <a:cs typeface="Calibri"/>
                <a:sym typeface="Calibri"/>
              </a:rPr>
              <a:t>IR PROJECT MIDSEM EVALUATION</a:t>
            </a:r>
            <a:endParaRPr b="0" i="0" sz="9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