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725"/>
  </p:normalViewPr>
  <p:slideViewPr>
    <p:cSldViewPr snapToGrid="0">
      <p:cViewPr>
        <p:scale>
          <a:sx n="113" d="100"/>
          <a:sy n="113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F400-8C52-4D44-B6C9-A36F5F18DBBC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A6B34-84D0-4CF7-8A1D-90230C283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8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6B34-84D0-4CF7-8A1D-90230C2836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9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2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06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1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41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7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6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4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8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316A-C36D-465F-AFDE-9F55B0EE7493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C81B-7F77-44E8-BACB-FBA9484AB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24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F45C-E8C0-4C7F-A99A-1534B05F2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EE6AB-7616-402F-A14E-AFA4BAFC6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TECHNOLOGY FOR BUSINESS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AB1BC-A67E-43CC-8F63-A7442DFD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19369"/>
            <a:ext cx="857294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8D00-959D-42DE-AE7D-BF42FA3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19EC2-B20F-4F1E-AADE-8453D7740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74" y="2016729"/>
            <a:ext cx="5991516" cy="334257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0A39BD-C65F-4D80-8AFE-1F99DE14F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18" y="3615412"/>
            <a:ext cx="5315937" cy="26855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0CB227-30B6-468A-A613-9DF5DA917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111" y="1225808"/>
            <a:ext cx="2921150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6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C5A7-5936-4E43-B15A-6E835269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5206"/>
            <a:ext cx="10058400" cy="1609344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FFD18-1246-427D-8A8B-6AB71B835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214" y="1294462"/>
            <a:ext cx="6201111" cy="2763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237080-A957-4DFE-A8AD-32C08E527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058" y="3967993"/>
            <a:ext cx="6405969" cy="28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7210-8B4A-4656-9014-816F2B6A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0FD13F-D90F-4756-9CE4-E0AB44DD2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312" y="1690688"/>
            <a:ext cx="10515600" cy="2520449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9E245A-589E-4B4F-8554-3F03B134D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11583"/>
              </p:ext>
            </p:extLst>
          </p:nvPr>
        </p:nvGraphicFramePr>
        <p:xfrm>
          <a:off x="3357923" y="4858271"/>
          <a:ext cx="1783870" cy="850072"/>
        </p:xfrm>
        <a:graphic>
          <a:graphicData uri="http://schemas.openxmlformats.org/drawingml/2006/table">
            <a:tbl>
              <a:tblPr/>
              <a:tblGrid>
                <a:gridCol w="1783870">
                  <a:extLst>
                    <a:ext uri="{9D8B030D-6E8A-4147-A177-3AD203B41FA5}">
                      <a16:colId xmlns:a16="http://schemas.microsoft.com/office/drawing/2014/main" val="2098824028"/>
                    </a:ext>
                  </a:extLst>
                </a:gridCol>
              </a:tblGrid>
              <a:tr h="212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Bankrupt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443845"/>
                  </a:ext>
                </a:extLst>
              </a:tr>
              <a:tr h="212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Western Corp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67633"/>
                  </a:ext>
                </a:extLst>
              </a:tr>
              <a:tr h="212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 Solutions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17735"/>
                  </a:ext>
                </a:extLst>
              </a:tr>
              <a:tr h="212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Innocore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6024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1D399A-09F4-4813-98EA-D08BC1AC9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91405"/>
              </p:ext>
            </p:extLst>
          </p:nvPr>
        </p:nvGraphicFramePr>
        <p:xfrm>
          <a:off x="6309518" y="4656525"/>
          <a:ext cx="2154553" cy="1813436"/>
        </p:xfrm>
        <a:graphic>
          <a:graphicData uri="http://schemas.openxmlformats.org/drawingml/2006/table">
            <a:tbl>
              <a:tblPr/>
              <a:tblGrid>
                <a:gridCol w="2154553">
                  <a:extLst>
                    <a:ext uri="{9D8B030D-6E8A-4147-A177-3AD203B41FA5}">
                      <a16:colId xmlns:a16="http://schemas.microsoft.com/office/drawing/2014/main" val="3917179828"/>
                    </a:ext>
                  </a:extLst>
                </a:gridCol>
              </a:tblGrid>
              <a:tr h="276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Bankrupt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625694"/>
                  </a:ext>
                </a:extLst>
              </a:tr>
              <a:tr h="2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Pharmasolve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000497"/>
                  </a:ext>
                </a:extLst>
              </a:tr>
              <a:tr h="2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Ninetech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345054"/>
                  </a:ext>
                </a:extLst>
              </a:tr>
              <a:tr h="211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Songster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830019"/>
                  </a:ext>
                </a:extLst>
              </a:tr>
              <a:tr h="2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Rogers and sons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848887"/>
                  </a:ext>
                </a:extLst>
              </a:tr>
              <a:tr h="2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Hallandall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ag.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120016"/>
                  </a:ext>
                </a:extLst>
              </a:tr>
              <a:tr h="2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Foster &amp; Kruse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46577"/>
                  </a:ext>
                </a:extLst>
              </a:tr>
              <a:tr h="220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Highwood &amp; Hart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8511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4B20AA4-6C25-4505-B2D3-2D0713F1DF9E}"/>
              </a:ext>
            </a:extLst>
          </p:cNvPr>
          <p:cNvSpPr txBox="1"/>
          <p:nvPr/>
        </p:nvSpPr>
        <p:spPr>
          <a:xfrm>
            <a:off x="4783822" y="4362011"/>
            <a:ext cx="1633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PREDICTIONS: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0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160B-F0F3-4B30-B5DA-5BF6F0B2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8795-3F2D-46B5-BEBC-71BE8F4A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Strong candidates for portfolio inclusion are </a:t>
            </a:r>
            <a:r>
              <a:rPr lang="en-US" dirty="0" err="1"/>
              <a:t>Pharmasolve</a:t>
            </a:r>
            <a:r>
              <a:rPr lang="en-US" dirty="0"/>
              <a:t>,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Ninetech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, Songster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inc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/>
              <a:t>Rogers &amp; Sons,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Hallandall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ag., Foster &amp; Kruse, and Highwood &amp; Hart</a:t>
            </a:r>
            <a:r>
              <a:rPr lang="en-US" dirty="0"/>
              <a:t> in the portfolio due to their stable financial health.</a:t>
            </a:r>
          </a:p>
          <a:p>
            <a:r>
              <a:rPr lang="en-US" dirty="0"/>
              <a:t>We may exclude Western Corp,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Design Solutions</a:t>
            </a:r>
            <a:r>
              <a:rPr lang="en-US" dirty="0"/>
              <a:t> and </a:t>
            </a:r>
            <a:r>
              <a:rPr lang="en-US" dirty="0" err="1"/>
              <a:t>Innocore</a:t>
            </a:r>
            <a:r>
              <a:rPr lang="en-US" dirty="0"/>
              <a:t> due to their high bankruptcy risk.</a:t>
            </a:r>
          </a:p>
          <a:p>
            <a:r>
              <a:rPr lang="en-US" dirty="0"/>
              <a:t>The ETL Process could be automated further by setting up weekly recurring runs.</a:t>
            </a:r>
          </a:p>
          <a:p>
            <a:r>
              <a:rPr lang="en-US" dirty="0"/>
              <a:t>EDA shows as persistent EPS &amp; net income to total assets increases, the predicted impact on bankruptcy becomes more positive (reducing the risk of bankruptcy).</a:t>
            </a:r>
          </a:p>
          <a:p>
            <a:r>
              <a:rPr lang="en-US" dirty="0"/>
              <a:t>MSBA Financial group now has a streamlined and scalable system for further data predictions.</a:t>
            </a:r>
          </a:p>
        </p:txBody>
      </p:sp>
    </p:spTree>
    <p:extLst>
      <p:ext uri="{BB962C8B-B14F-4D97-AF65-F5344CB8AC3E}">
        <p14:creationId xmlns:p14="http://schemas.microsoft.com/office/powerpoint/2010/main" val="158620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89C0-DDC2-44C5-B023-F7C81D19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052" y="2364872"/>
            <a:ext cx="3610470" cy="147857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493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F216-62FA-4F7A-A0C1-4E18C7AA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ARCHITECHTURE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99760-0221-485C-8CBD-568D907A7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1" y="1777742"/>
            <a:ext cx="10868671" cy="3670237"/>
          </a:xfrm>
        </p:spPr>
      </p:pic>
    </p:spTree>
    <p:extLst>
      <p:ext uri="{BB962C8B-B14F-4D97-AF65-F5344CB8AC3E}">
        <p14:creationId xmlns:p14="http://schemas.microsoft.com/office/powerpoint/2010/main" val="30545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A09B-33BB-444C-8C2F-665364D9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54934-7C9F-44F7-A249-6A1AA730E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449" y="1651857"/>
            <a:ext cx="8875778" cy="4513268"/>
          </a:xfrm>
        </p:spPr>
      </p:pic>
    </p:spTree>
    <p:extLst>
      <p:ext uri="{BB962C8B-B14F-4D97-AF65-F5344CB8AC3E}">
        <p14:creationId xmlns:p14="http://schemas.microsoft.com/office/powerpoint/2010/main" val="402788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132351-860E-44CD-B6EB-934F2C53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09" y="748682"/>
            <a:ext cx="9999456" cy="524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160ADF-4549-4A2B-8084-18A7828E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71" y="732650"/>
            <a:ext cx="9820678" cy="50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3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79D8-50BF-4C0C-BD35-48E49208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BA5DD-4460-475E-97EE-BDEECF6FF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444" y="1719008"/>
            <a:ext cx="8673112" cy="4299922"/>
          </a:xfrm>
        </p:spPr>
      </p:pic>
    </p:spTree>
    <p:extLst>
      <p:ext uri="{BB962C8B-B14F-4D97-AF65-F5344CB8AC3E}">
        <p14:creationId xmlns:p14="http://schemas.microsoft.com/office/powerpoint/2010/main" val="284151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9614-E60D-4166-BA8C-EE8E886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 USING COMPANY ID’s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0E256-98C2-41DE-A123-24EF8CB8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93" y="1904761"/>
            <a:ext cx="7197755" cy="3959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031217-2B1F-480B-95F0-95A6B9422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22" y="2645872"/>
            <a:ext cx="3068271" cy="19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5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96DB-111F-41FD-BFFA-31C1572D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REDUNTANT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BB2CD-6039-4CCC-B9CC-FA6DCA569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636" y="1827813"/>
            <a:ext cx="7599510" cy="4427670"/>
          </a:xfrm>
        </p:spPr>
      </p:pic>
    </p:spTree>
    <p:extLst>
      <p:ext uri="{BB962C8B-B14F-4D97-AF65-F5344CB8AC3E}">
        <p14:creationId xmlns:p14="http://schemas.microsoft.com/office/powerpoint/2010/main" val="308504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5EC0-A9F0-4082-A159-667B0694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84" y="157462"/>
            <a:ext cx="10058400" cy="1609344"/>
          </a:xfrm>
        </p:spPr>
        <p:txBody>
          <a:bodyPr/>
          <a:lstStyle/>
          <a:p>
            <a:r>
              <a:rPr lang="en-US" dirty="0"/>
              <a:t>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CEF9B-9786-4047-AF1F-15BCD192C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15" y="1456509"/>
            <a:ext cx="5618734" cy="31238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51D869-27EF-4A34-951E-FB25A200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684" y="2869035"/>
            <a:ext cx="6040230" cy="33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257</TotalTime>
  <Words>171</Words>
  <Application>Microsoft Macintosh PowerPoint</Application>
  <PresentationFormat>Widescreen</PresentationFormat>
  <Paragraphs>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FINAL PROJECT</vt:lpstr>
      <vt:lpstr>DATA ARCHITECHTURE</vt:lpstr>
      <vt:lpstr>DATA LAKE</vt:lpstr>
      <vt:lpstr>PowerPoint Presentation</vt:lpstr>
      <vt:lpstr>PowerPoint Presentation</vt:lpstr>
      <vt:lpstr>ETL PROCESS</vt:lpstr>
      <vt:lpstr>LEFT JOIN USING COMPANY ID’s</vt:lpstr>
      <vt:lpstr>REMOVE REDUNTANT COLUMNS</vt:lpstr>
      <vt:lpstr>DATA WAREHOUSE</vt:lpstr>
      <vt:lpstr>MACHINE LEARNING MODEL</vt:lpstr>
      <vt:lpstr>EDA</vt:lpstr>
      <vt:lpstr>OUTPUT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Aupala Bhattacharyya</dc:creator>
  <cp:lastModifiedBy>Aupala Bhattacharyya</cp:lastModifiedBy>
  <cp:revision>15</cp:revision>
  <dcterms:created xsi:type="dcterms:W3CDTF">2024-10-06T23:29:21Z</dcterms:created>
  <dcterms:modified xsi:type="dcterms:W3CDTF">2025-05-16T02:43:36Z</dcterms:modified>
</cp:coreProperties>
</file>