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0ce1c66c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0ce1c66c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f4925158b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f4925158b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f4925158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f4925158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f4925158b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f4925158b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f4925158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f4925158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f4925158b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f4925158b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f4925158b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f4925158b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f4925158b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f4925158b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f4925158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f4925158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f4925158b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f4925158b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f4925158b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f4925158b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f4925158b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f4925158b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ertura">
  <p:cSld name="Apertura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558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Google Shape;13;p2"/>
          <p:cNvCxnSpPr/>
          <p:nvPr/>
        </p:nvCxnSpPr>
        <p:spPr>
          <a:xfrm>
            <a:off x="5829300" y="0"/>
            <a:ext cx="3314700" cy="396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2"/>
          <p:cNvSpPr txBox="1"/>
          <p:nvPr>
            <p:ph type="ctrTitle"/>
          </p:nvPr>
        </p:nvSpPr>
        <p:spPr>
          <a:xfrm>
            <a:off x="635793" y="2100861"/>
            <a:ext cx="77724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6457950" y="476726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3002" y="658190"/>
            <a:ext cx="1265944" cy="749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1104068" y="1030595"/>
            <a:ext cx="13533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2400"/>
              <a:buFont typeface="Calibri"/>
              <a:buNone/>
              <a:defRPr sz="2400" u="sng">
                <a:solidFill>
                  <a:srgbClr val="2F4F7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89745" y="1035953"/>
            <a:ext cx="33447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457950" y="476726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4453" y="1031581"/>
            <a:ext cx="1269549" cy="3735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46104" y="0"/>
            <a:ext cx="9249600" cy="5215500"/>
          </a:xfrm>
          <a:prstGeom prst="rect">
            <a:avLst/>
          </a:prstGeom>
          <a:solidFill>
            <a:srgbClr val="75787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6457950" y="476726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410582" y="743430"/>
            <a:ext cx="7231200" cy="4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7500"/>
              <a:buFont typeface="Calibri"/>
              <a:buNone/>
              <a:defRPr b="1" sz="7500" u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44498" y="447265"/>
            <a:ext cx="1468126" cy="432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 FOTO - SOLO TEXTO">
  <p:cSld name="SIN FOTO - SOLO TEXTO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1332666" y="1184079"/>
            <a:ext cx="13533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2400"/>
              <a:buFont typeface="Calibri"/>
              <a:buNone/>
              <a:defRPr sz="2400" u="sng">
                <a:solidFill>
                  <a:srgbClr val="2F4F7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1332667" y="1693069"/>
            <a:ext cx="5653800" cy="10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1332667" y="3031331"/>
            <a:ext cx="5653800" cy="10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558C"/>
              </a:buClr>
              <a:buSzPts val="1100"/>
              <a:buFont typeface="Arial"/>
              <a:buChar char="•"/>
              <a:defRPr sz="11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>
            <a:off x="7329488" y="-637579"/>
            <a:ext cx="2807400" cy="35070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457950" y="476726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EXTO - DISPOSICIÓN 2">
  <p:cSld name="SOLO TEXTO - DISPOSICIÓN 2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754022" y="1184079"/>
            <a:ext cx="13533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2400"/>
              <a:buFont typeface="Calibri"/>
              <a:buNone/>
              <a:defRPr sz="2400" u="sng">
                <a:solidFill>
                  <a:srgbClr val="2F4F7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775830" y="1184077"/>
            <a:ext cx="45537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b="1" sz="14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cxnSp>
        <p:nvCxnSpPr>
          <p:cNvPr id="36" name="Google Shape;36;p6"/>
          <p:cNvCxnSpPr/>
          <p:nvPr/>
        </p:nvCxnSpPr>
        <p:spPr>
          <a:xfrm>
            <a:off x="1235869" y="4080107"/>
            <a:ext cx="3843300" cy="2923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6457950" y="476726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3775829" y="1925240"/>
            <a:ext cx="4553700" cy="17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b="0" sz="12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pic>
        <p:nvPicPr>
          <p:cNvPr id="39" name="Google Shape;3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258961" y="3330773"/>
            <a:ext cx="1553766" cy="20716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Google Shape;40;p6"/>
          <p:cNvCxnSpPr/>
          <p:nvPr/>
        </p:nvCxnSpPr>
        <p:spPr>
          <a:xfrm>
            <a:off x="4486275" y="-2350890"/>
            <a:ext cx="3843300" cy="29232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 IMAGEN - SOLO TEXTO CON FONDO AZUL">
  <p:cSld name="SIN IMAGEN - SOLO TEXTO CON FONDO AZUL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558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1332666" y="1184079"/>
            <a:ext cx="13533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u="sng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1332667" y="1693069"/>
            <a:ext cx="5653800" cy="10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1332667" y="3031331"/>
            <a:ext cx="5653800" cy="10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B0F0"/>
              </a:buClr>
              <a:buSzPts val="1100"/>
              <a:buFont typeface="Arial"/>
              <a:buChar char="•"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pic>
        <p:nvPicPr>
          <p:cNvPr id="47" name="Google Shape;4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8944" y="233048"/>
            <a:ext cx="787215" cy="272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>
  <p:cSld name="Cierr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558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" name="Google Shape;50;p8"/>
          <p:cNvCxnSpPr/>
          <p:nvPr/>
        </p:nvCxnSpPr>
        <p:spPr>
          <a:xfrm>
            <a:off x="5829300" y="0"/>
            <a:ext cx="3314700" cy="396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2" name="Google Shape;5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3002" y="4106411"/>
            <a:ext cx="4194319" cy="268078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/>
          <p:nvPr/>
        </p:nvSpPr>
        <p:spPr>
          <a:xfrm>
            <a:off x="1225212" y="4106408"/>
            <a:ext cx="40362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005580"/>
                </a:solidFill>
                <a:latin typeface="Arial"/>
                <a:ea typeface="Arial"/>
                <a:cs typeface="Arial"/>
                <a:sym typeface="Arial"/>
              </a:rPr>
              <a:t>MÁS INFORMACIÓN &gt;   </a:t>
            </a:r>
            <a:r>
              <a:rPr b="1" i="0" lang="es" sz="1200" u="none" cap="none" strike="noStrike">
                <a:solidFill>
                  <a:srgbClr val="005580"/>
                </a:solidFill>
                <a:latin typeface="Arial"/>
                <a:ea typeface="Arial"/>
                <a:cs typeface="Arial"/>
                <a:sym typeface="Arial"/>
              </a:rPr>
              <a:t>www.itba.edu.ar</a:t>
            </a:r>
            <a:endParaRPr b="1" i="0" sz="1200" u="none" cap="none" strike="noStrike">
              <a:solidFill>
                <a:srgbClr val="0055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Google Shape;5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2" y="658190"/>
            <a:ext cx="1265944" cy="749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78944" y="233048"/>
            <a:ext cx="787218" cy="266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4453" y="1031581"/>
            <a:ext cx="1269549" cy="373568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457950" y="476726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" name="Google Shape;9;p1"/>
          <p:cNvSpPr txBox="1"/>
          <p:nvPr>
            <p:ph type="title"/>
          </p:nvPr>
        </p:nvSpPr>
        <p:spPr>
          <a:xfrm>
            <a:off x="628650" y="870128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2700"/>
              <a:buFont typeface="Calibri"/>
              <a:buNone/>
              <a:defRPr b="0" i="0" sz="2700" u="sng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628650" y="2068925"/>
            <a:ext cx="7886700" cy="25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558C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pavansubhasht/ibm-hr-analytics-attrition-dataset?datasetId=1067&amp;sortBy=dateRun&amp;tab=profile&amp;sort=vot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4.png"/><Relationship Id="rId6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14.png"/><Relationship Id="rId5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Relationship Id="rId4" Type="http://schemas.openxmlformats.org/officeDocument/2006/relationships/image" Target="../media/image1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5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" y="0"/>
            <a:ext cx="914048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1"/>
          <p:cNvSpPr txBox="1"/>
          <p:nvPr/>
        </p:nvSpPr>
        <p:spPr>
          <a:xfrm>
            <a:off x="922550" y="3325900"/>
            <a:ext cx="23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PEREZ HOCHBERG AUGUSTO</a:t>
            </a:r>
            <a:endParaRPr b="1"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correlación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600" y="1307850"/>
            <a:ext cx="6858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correlación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950" y="1307850"/>
            <a:ext cx="6858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311700" y="1152475"/>
            <a:ext cx="74769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s" sz="1700"/>
              <a:t>Las variables parecen tener poca </a:t>
            </a:r>
            <a:r>
              <a:rPr lang="es" sz="1700"/>
              <a:t>correlación</a:t>
            </a:r>
            <a:r>
              <a:rPr lang="es" sz="1700"/>
              <a:t> entre </a:t>
            </a:r>
            <a:r>
              <a:rPr lang="es" sz="1700"/>
              <a:t>sí</a:t>
            </a:r>
            <a:r>
              <a:rPr lang="es" sz="1700"/>
              <a:t>, a </a:t>
            </a:r>
            <a:r>
              <a:rPr lang="es" sz="1700"/>
              <a:t>excepción</a:t>
            </a:r>
            <a:r>
              <a:rPr lang="es" sz="1700"/>
              <a:t> de casos en </a:t>
            </a:r>
            <a:r>
              <a:rPr lang="es" sz="1700"/>
              <a:t>específico</a:t>
            </a:r>
            <a:r>
              <a:rPr lang="es" sz="1700"/>
              <a:t>.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s" sz="1700"/>
              <a:t>La </a:t>
            </a:r>
            <a:r>
              <a:rPr lang="es" sz="1700"/>
              <a:t>educación</a:t>
            </a:r>
            <a:r>
              <a:rPr lang="es" sz="1700"/>
              <a:t> recibida y la </a:t>
            </a:r>
            <a:r>
              <a:rPr lang="es" sz="1700"/>
              <a:t>satisfacción</a:t>
            </a:r>
            <a:r>
              <a:rPr lang="es" sz="1700"/>
              <a:t> de las personas dentro del ambiente laboral no parecen ser causas determinantes en el motivo de renuncia de las personas.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s" sz="1700"/>
              <a:t>El nivel educativo no demuestra, </a:t>
            </a:r>
            <a:r>
              <a:rPr lang="es" sz="1700"/>
              <a:t>según</a:t>
            </a:r>
            <a:r>
              <a:rPr lang="es" sz="1700"/>
              <a:t> el </a:t>
            </a:r>
            <a:r>
              <a:rPr lang="es" sz="1700"/>
              <a:t>análisis</a:t>
            </a:r>
            <a:r>
              <a:rPr lang="es" sz="1700"/>
              <a:t> en la </a:t>
            </a:r>
            <a:r>
              <a:rPr lang="es" sz="1700"/>
              <a:t>correlación</a:t>
            </a:r>
            <a:r>
              <a:rPr lang="es" sz="1700"/>
              <a:t> de las variables, ser un factor determinante en el ingreso recibido por los empleados.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s" sz="1700"/>
              <a:t>Sorpresivamente son </a:t>
            </a:r>
            <a:r>
              <a:rPr lang="es" sz="1700"/>
              <a:t>más</a:t>
            </a:r>
            <a:r>
              <a:rPr lang="es" sz="1700"/>
              <a:t> quienes renuncian teniendo que viajar al lugar de trabajo en pocas ocasiones.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49" name="Google Shape;149;p22"/>
          <p:cNvPicPr preferRelativeResize="0"/>
          <p:nvPr/>
        </p:nvPicPr>
        <p:blipFill rotWithShape="1">
          <a:blip r:embed="rId3">
            <a:alphaModFix/>
          </a:blip>
          <a:srcRect b="16777" l="0" r="0" t="0"/>
          <a:stretch/>
        </p:blipFill>
        <p:spPr>
          <a:xfrm>
            <a:off x="4442625" y="3573825"/>
            <a:ext cx="2671074" cy="116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311700" y="1152475"/>
            <a:ext cx="72057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 sz="1900" u="sng"/>
              <a:t>Base de datos elegida:</a:t>
            </a:r>
            <a:endParaRPr sz="1900" u="sng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i="1" lang="es" sz="1400"/>
              <a:t>“</a:t>
            </a:r>
            <a:r>
              <a:rPr i="1" lang="es" sz="1600"/>
              <a:t>IBM HR Analytics Employee Attrition &amp; Performance”</a:t>
            </a:r>
            <a:endParaRPr i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s" sz="1400" u="sng">
                <a:solidFill>
                  <a:schemeClr val="hlink"/>
                </a:solidFill>
                <a:hlinkClick r:id="rId3"/>
              </a:rPr>
              <a:t>Link de la base</a:t>
            </a:r>
            <a:endParaRPr b="1"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00558C"/>
                </a:solidFill>
              </a:rPr>
              <a:t>“</a:t>
            </a:r>
            <a:r>
              <a:rPr lang="es" sz="1400">
                <a:solidFill>
                  <a:srgbClr val="00558C"/>
                </a:solidFill>
                <a:highlight>
                  <a:srgbClr val="FFFFFF"/>
                </a:highlight>
              </a:rPr>
              <a:t>Uncover the factors that lead to employee attrition and explore important questions such as ‘show me a breakdown of distance from home by job role and attrition’ or ‘compare average monthly income by education and attrition’. This is a fictional data set created by IBM data scientists.</a:t>
            </a:r>
            <a:r>
              <a:rPr b="1" lang="es" sz="1400">
                <a:solidFill>
                  <a:srgbClr val="00558C"/>
                </a:solidFill>
              </a:rPr>
              <a:t>”</a:t>
            </a:r>
            <a:endParaRPr b="1" sz="1400">
              <a:solidFill>
                <a:srgbClr val="00558C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" sz="1800" u="sng"/>
              <a:t>Objetivo: </a:t>
            </a:r>
            <a:endParaRPr sz="1800" u="sng"/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Realizar una limpieza, análisis y graficación de los resultados obtenidos.</a:t>
            </a:r>
            <a:endParaRPr sz="1500"/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Explorar las relaciones entre las diferentes variables y ver qué podemos inferir de ellas.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Observaciones iniciales</a:t>
            </a:r>
            <a:endParaRPr/>
          </a:p>
        </p:txBody>
      </p:sp>
      <p:sp>
        <p:nvSpPr>
          <p:cNvPr id="82" name="Google Shape;82;p13"/>
          <p:cNvSpPr txBox="1"/>
          <p:nvPr/>
        </p:nvSpPr>
        <p:spPr>
          <a:xfrm>
            <a:off x="311700" y="1565675"/>
            <a:ext cx="71445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8350" lvl="0" marL="460800" rtl="0" algn="just">
              <a:spcBef>
                <a:spcPts val="1000"/>
              </a:spcBef>
              <a:spcAft>
                <a:spcPts val="0"/>
              </a:spcAft>
              <a:buClr>
                <a:srgbClr val="00558C"/>
              </a:buClr>
              <a:buSzPts val="1700"/>
              <a:buChar char="•"/>
            </a:pPr>
            <a:r>
              <a:rPr lang="es" sz="1700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La base está compuesta por 1470 observaciones y con 35 variables (8 numéricas), de las cuales se eliminaron 5 por la falta de aporte al análisis.</a:t>
            </a:r>
            <a:endParaRPr sz="1700"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8350" lvl="0" marL="460800" rtl="0" algn="just">
              <a:spcBef>
                <a:spcPts val="1000"/>
              </a:spcBef>
              <a:spcAft>
                <a:spcPts val="0"/>
              </a:spcAft>
              <a:buClr>
                <a:srgbClr val="00558C"/>
              </a:buClr>
              <a:buSzPts val="1700"/>
              <a:buChar char="•"/>
            </a:pPr>
            <a:r>
              <a:rPr lang="es" sz="1700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No hay datos faltantes dentro de la base de datos (NA).</a:t>
            </a:r>
            <a:endParaRPr sz="1700"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8350" lvl="0" marL="460800" rtl="0" algn="just">
              <a:spcBef>
                <a:spcPts val="1000"/>
              </a:spcBef>
              <a:spcAft>
                <a:spcPts val="0"/>
              </a:spcAft>
              <a:buClr>
                <a:srgbClr val="00558C"/>
              </a:buClr>
              <a:buSzPts val="1700"/>
              <a:buChar char="•"/>
            </a:pPr>
            <a:r>
              <a:rPr lang="es" sz="1700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Hay outliers presentes en el dataset, principalmente en aquellas variables correspondientes a tiempo, bajo la definición de Valor Atípico Leve (Q1 - 1.5*IQR y Q3  + 1.5*IQR )</a:t>
            </a:r>
            <a:endParaRPr sz="1700"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8350" lvl="0" marL="460800" rtl="0" algn="just">
              <a:spcBef>
                <a:spcPts val="1000"/>
              </a:spcBef>
              <a:spcAft>
                <a:spcPts val="0"/>
              </a:spcAft>
              <a:buClr>
                <a:srgbClr val="00558C"/>
              </a:buClr>
              <a:buSzPts val="1700"/>
              <a:buChar char="•"/>
            </a:pPr>
            <a:r>
              <a:rPr lang="es" sz="1700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rPr>
              <a:t>Un ejemplo al respecto de los outliers es la variable “MothlyIncome”, que presenta un total del 7,75% de observaciones fuera de rango (114 observaciones).</a:t>
            </a:r>
            <a:endParaRPr sz="1700">
              <a:solidFill>
                <a:srgbClr val="005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Composición de la base</a:t>
            </a:r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700" y="1303175"/>
            <a:ext cx="2729025" cy="3530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303175"/>
            <a:ext cx="96202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 txBox="1"/>
          <p:nvPr/>
        </p:nvSpPr>
        <p:spPr>
          <a:xfrm>
            <a:off x="2280550" y="2008575"/>
            <a:ext cx="1834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'Below College'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 'College'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 'Bachelor'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 'Master'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 'Doctor'         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1" name="Google Shape;9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92737" y="3480775"/>
            <a:ext cx="80962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21300" y="2130038"/>
            <a:ext cx="752475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outliers</a:t>
            </a:r>
            <a:r>
              <a:rPr lang="es"/>
              <a:t> “Monthly Income” - Years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500" y="3938925"/>
            <a:ext cx="7038900" cy="1123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2550" y="1890600"/>
            <a:ext cx="2417850" cy="192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 rotWithShape="1">
          <a:blip r:embed="rId5">
            <a:alphaModFix/>
          </a:blip>
          <a:srcRect b="3183" l="6015" r="8776" t="5849"/>
          <a:stretch/>
        </p:blipFill>
        <p:spPr>
          <a:xfrm>
            <a:off x="4363475" y="1136725"/>
            <a:ext cx="3142625" cy="26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Educación</a:t>
            </a:r>
            <a:r>
              <a:rPr lang="es"/>
              <a:t> y renuncia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688" y="1951900"/>
            <a:ext cx="3886250" cy="29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75" y="1951900"/>
            <a:ext cx="3886242" cy="291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1191400" y="1406675"/>
            <a:ext cx="1978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Valores absolutos:</a:t>
            </a:r>
            <a:endParaRPr sz="17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5029050" y="1406675"/>
            <a:ext cx="1978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Valores relativos:</a:t>
            </a:r>
            <a:endParaRPr sz="17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Satisfacción en el ambiente laboral y renuncias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25" y="1486650"/>
            <a:ext cx="34290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3750" y="1984614"/>
            <a:ext cx="3368276" cy="1747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Transporte y personal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100" y="1701425"/>
            <a:ext cx="3857700" cy="24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6100" y="1190500"/>
            <a:ext cx="2502900" cy="15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3749" y="3118550"/>
            <a:ext cx="2927599" cy="13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Matriz de correlación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b="7648" l="0" r="12747" t="15634"/>
          <a:stretch/>
        </p:blipFill>
        <p:spPr>
          <a:xfrm>
            <a:off x="2330813" y="1032525"/>
            <a:ext cx="4482375" cy="3941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TBA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