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2" r:id="rId3"/>
    <p:sldId id="258" r:id="rId4"/>
    <p:sldId id="260" r:id="rId5"/>
    <p:sldId id="266" r:id="rId6"/>
    <p:sldId id="268" r:id="rId7"/>
    <p:sldId id="262" r:id="rId8"/>
    <p:sldId id="274" r:id="rId9"/>
    <p:sldId id="276" r:id="rId10"/>
    <p:sldId id="282" r:id="rId11"/>
    <p:sldId id="283" r:id="rId12"/>
    <p:sldId id="275" r:id="rId13"/>
    <p:sldId id="263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hHBkrcsEkIvuhfie7RmShRaaT6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3312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1645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3821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0101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2073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pertura">
  <p:cSld name="Apertura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58C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Google Shape;17;p10"/>
          <p:cNvCxnSpPr/>
          <p:nvPr/>
        </p:nvCxnSpPr>
        <p:spPr>
          <a:xfrm>
            <a:off x="7772400" y="0"/>
            <a:ext cx="4419600" cy="529006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" name="Google Shape;18;p10"/>
          <p:cNvSpPr txBox="1">
            <a:spLocks noGrp="1"/>
          </p:cNvSpPr>
          <p:nvPr>
            <p:ph type="ctrTitle"/>
          </p:nvPr>
        </p:nvSpPr>
        <p:spPr>
          <a:xfrm>
            <a:off x="847724" y="2801148"/>
            <a:ext cx="10363200" cy="724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pic>
        <p:nvPicPr>
          <p:cNvPr id="20" name="Google Shape;2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003" y="877587"/>
            <a:ext cx="1687923" cy="999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>
  <p:cSld name="Solo el títul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1472091" y="1374126"/>
            <a:ext cx="1804512" cy="52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3200"/>
              <a:buFont typeface="Calibri"/>
              <a:buNone/>
              <a:defRPr sz="3200" u="sng">
                <a:solidFill>
                  <a:srgbClr val="2F4F7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4252993" y="1381271"/>
            <a:ext cx="4459763" cy="52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pic>
        <p:nvPicPr>
          <p:cNvPr id="25" name="Google Shape;2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99270" y="1375442"/>
            <a:ext cx="1692731" cy="4980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+ TEXTO">
  <p:cSld name="FOTO + TEXTO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3730841"/>
            <a:ext cx="2762251" cy="207168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1472091" y="4386267"/>
            <a:ext cx="1804512" cy="52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3200"/>
              <a:buFont typeface="Calibri"/>
              <a:buNone/>
              <a:defRPr sz="3200" u="sng">
                <a:solidFill>
                  <a:srgbClr val="2F4F7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4252993" y="4393412"/>
            <a:ext cx="4459763" cy="204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pic>
        <p:nvPicPr>
          <p:cNvPr id="31" name="Google Shape;3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99270" y="1375442"/>
            <a:ext cx="1692731" cy="4980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 FOTO - SOLO TEXTO">
  <p:cSld name="SIN FOTO - SOLO TEXTO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>
            <a:spLocks noGrp="1"/>
          </p:cNvSpPr>
          <p:nvPr>
            <p:ph type="title"/>
          </p:nvPr>
        </p:nvSpPr>
        <p:spPr>
          <a:xfrm>
            <a:off x="1776888" y="1578772"/>
            <a:ext cx="1804512" cy="52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3200"/>
              <a:buFont typeface="Calibri"/>
              <a:buNone/>
              <a:defRPr sz="3200" u="sng">
                <a:solidFill>
                  <a:srgbClr val="2F4F7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1"/>
          </p:nvPr>
        </p:nvSpPr>
        <p:spPr>
          <a:xfrm>
            <a:off x="1776889" y="2257425"/>
            <a:ext cx="7538563" cy="1443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2"/>
          </p:nvPr>
        </p:nvSpPr>
        <p:spPr>
          <a:xfrm>
            <a:off x="1776889" y="4041775"/>
            <a:ext cx="7538563" cy="1443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58C"/>
              </a:buClr>
              <a:buSzPts val="1400"/>
              <a:buFont typeface="Arial"/>
              <a:buChar char="•"/>
              <a:defRPr sz="14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41" name="Google Shape;41;p14"/>
          <p:cNvCxnSpPr/>
          <p:nvPr/>
        </p:nvCxnSpPr>
        <p:spPr>
          <a:xfrm>
            <a:off x="9772651" y="-850106"/>
            <a:ext cx="3743325" cy="4676069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" name="Google Shape;42;p14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EXTO - DISPOSICIÓN 2">
  <p:cSld name="SOLO TEXTO - DISPOSICIÓN 2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>
            <a:spLocks noGrp="1"/>
          </p:cNvSpPr>
          <p:nvPr>
            <p:ph type="title"/>
          </p:nvPr>
        </p:nvSpPr>
        <p:spPr>
          <a:xfrm>
            <a:off x="1005363" y="1578772"/>
            <a:ext cx="1804512" cy="52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3200"/>
              <a:buFont typeface="Calibri"/>
              <a:buNone/>
              <a:defRPr sz="3200" u="sng">
                <a:solidFill>
                  <a:srgbClr val="2F4F7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1"/>
          </p:nvPr>
        </p:nvSpPr>
        <p:spPr>
          <a:xfrm>
            <a:off x="5034440" y="1578769"/>
            <a:ext cx="6071713" cy="6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 b="1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46" name="Google Shape;46;p15"/>
          <p:cNvCxnSpPr/>
          <p:nvPr/>
        </p:nvCxnSpPr>
        <p:spPr>
          <a:xfrm>
            <a:off x="1647825" y="5440143"/>
            <a:ext cx="5124451" cy="3897752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7" name="Google Shape;47;p15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2"/>
          </p:nvPr>
        </p:nvSpPr>
        <p:spPr>
          <a:xfrm>
            <a:off x="5034438" y="2566987"/>
            <a:ext cx="6071713" cy="233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49" name="Google Shape;4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345281" y="4441032"/>
            <a:ext cx="2071688" cy="27622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" name="Google Shape;50;p15"/>
          <p:cNvCxnSpPr/>
          <p:nvPr/>
        </p:nvCxnSpPr>
        <p:spPr>
          <a:xfrm>
            <a:off x="5981700" y="-3134520"/>
            <a:ext cx="5124451" cy="3897752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 IMAGEN - SOLO TEXTO CON FONDO AZUL">
  <p:cSld name="SIN IMAGEN - SOLO TEXTO CON FONDO AZUL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58C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1776888" y="1578772"/>
            <a:ext cx="1804512" cy="52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u="sng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1776889" y="2257425"/>
            <a:ext cx="7538563" cy="1443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2"/>
          </p:nvPr>
        </p:nvSpPr>
        <p:spPr>
          <a:xfrm>
            <a:off x="1776889" y="4041775"/>
            <a:ext cx="7538563" cy="1443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Arial"/>
              <a:buChar char="•"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57" name="Google Shape;5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1925" y="310731"/>
            <a:ext cx="1049621" cy="363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erre">
  <p:cSld name="Cierr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58C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" name="Google Shape;60;p17"/>
          <p:cNvCxnSpPr/>
          <p:nvPr/>
        </p:nvCxnSpPr>
        <p:spPr>
          <a:xfrm>
            <a:off x="7772400" y="0"/>
            <a:ext cx="4419600" cy="529006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" name="Google Shape;6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pic>
        <p:nvPicPr>
          <p:cNvPr id="62" name="Google Shape;62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002" y="5475214"/>
            <a:ext cx="5592428" cy="35743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7"/>
          <p:cNvSpPr/>
          <p:nvPr/>
        </p:nvSpPr>
        <p:spPr>
          <a:xfrm>
            <a:off x="1633616" y="5475211"/>
            <a:ext cx="538162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5580"/>
                </a:solidFill>
                <a:latin typeface="Arial"/>
                <a:ea typeface="Arial"/>
                <a:cs typeface="Arial"/>
                <a:sym typeface="Arial"/>
              </a:rPr>
              <a:t>MÁS INFORMACIÓN &gt;   </a:t>
            </a:r>
            <a:r>
              <a:rPr lang="es-ES" sz="1600" b="1">
                <a:solidFill>
                  <a:srgbClr val="005580"/>
                </a:solidFill>
                <a:latin typeface="Arial"/>
                <a:ea typeface="Arial"/>
                <a:cs typeface="Arial"/>
                <a:sym typeface="Arial"/>
              </a:rPr>
              <a:t>www.itba.edu.ar</a:t>
            </a:r>
            <a:endParaRPr sz="1600" b="1">
              <a:solidFill>
                <a:srgbClr val="0055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3" y="877587"/>
            <a:ext cx="1687923" cy="999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1925" y="310731"/>
            <a:ext cx="1049621" cy="355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499270" y="1375442"/>
            <a:ext cx="1692731" cy="498091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9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title"/>
          </p:nvPr>
        </p:nvSpPr>
        <p:spPr>
          <a:xfrm>
            <a:off x="838200" y="116017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3600"/>
              <a:buFont typeface="Calibri"/>
              <a:buNone/>
              <a:defRPr sz="3600" b="0" i="0" u="sng" strike="noStrike" cap="non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body" idx="1"/>
          </p:nvPr>
        </p:nvSpPr>
        <p:spPr>
          <a:xfrm>
            <a:off x="838200" y="2758567"/>
            <a:ext cx="10515600" cy="341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58C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558C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/>
          <p:nvPr/>
        </p:nvSpPr>
        <p:spPr>
          <a:xfrm>
            <a:off x="1491226" y="4535163"/>
            <a:ext cx="2593181" cy="4315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s-ES" sz="18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s-ES" sz="1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Analítica predictiva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1491227" y="5089158"/>
            <a:ext cx="2593180" cy="4315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Augusto </a:t>
            </a:r>
            <a:r>
              <a:rPr lang="es-ES" sz="1800" b="1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Perez</a:t>
            </a:r>
            <a:r>
              <a:rPr lang="es-ES" sz="1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Hochberg</a:t>
            </a:r>
          </a:p>
        </p:txBody>
      </p:sp>
      <p:sp>
        <p:nvSpPr>
          <p:cNvPr id="71" name="Google Shape;71;p1"/>
          <p:cNvSpPr/>
          <p:nvPr/>
        </p:nvSpPr>
        <p:spPr>
          <a:xfrm>
            <a:off x="1405333" y="5520672"/>
            <a:ext cx="39786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endParaRPr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ACD45B3-CF0A-43B5-BECA-63CF5E692B15}"/>
              </a:ext>
            </a:extLst>
          </p:cNvPr>
          <p:cNvSpPr txBox="1"/>
          <p:nvPr/>
        </p:nvSpPr>
        <p:spPr>
          <a:xfrm>
            <a:off x="2869057" y="2676642"/>
            <a:ext cx="61079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COMPETENCIA KAGGLE: Autos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A0A6F-E308-B6EF-E529-2E4623AEC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363" y="1578772"/>
            <a:ext cx="3138012" cy="528637"/>
          </a:xfrm>
        </p:spPr>
        <p:txBody>
          <a:bodyPr>
            <a:normAutofit/>
          </a:bodyPr>
          <a:lstStyle/>
          <a:p>
            <a:r>
              <a:rPr lang="es-AR" sz="2800" b="1" dirty="0"/>
              <a:t>Algunos resultados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E1D5A2-8CF9-5C4F-C1E8-A7706FB308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10</a:t>
            </a:fld>
            <a:endParaRPr lang="es-ES"/>
          </a:p>
        </p:txBody>
      </p:sp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0277B79-8CA5-FFBE-C674-0BD36DE13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588" y="1895356"/>
            <a:ext cx="6389924" cy="2743438"/>
          </a:xfrm>
          <a:prstGeom prst="rect">
            <a:avLst/>
          </a:prstGeom>
        </p:spPr>
      </p:pic>
      <p:pic>
        <p:nvPicPr>
          <p:cNvPr id="13" name="Imagen 1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820B87A-E831-969E-893A-F10D8B6B8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951" y="3067023"/>
            <a:ext cx="2286198" cy="62870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950BF9D-00BC-5B5A-98F9-17176B335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951" y="5325399"/>
            <a:ext cx="4477138" cy="63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551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52088-2823-9DEF-8A08-4D15390FA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00" y="1578769"/>
            <a:ext cx="4261962" cy="1983578"/>
          </a:xfrm>
        </p:spPr>
        <p:txBody>
          <a:bodyPr>
            <a:normAutofit/>
          </a:bodyPr>
          <a:lstStyle/>
          <a:p>
            <a:pPr algn="just"/>
            <a:r>
              <a:rPr lang="es-AR" sz="28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¿Qué pasó cuando quise hacer un </a:t>
            </a:r>
            <a:r>
              <a:rPr lang="es-AR" sz="2800" b="0" i="0" dirty="0" err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cross</a:t>
            </a:r>
            <a:r>
              <a:rPr lang="es-AR" sz="28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AR" sz="2800" b="0" i="0" dirty="0" err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validation</a:t>
            </a:r>
            <a:r>
              <a:rPr lang="es-AR" sz="28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en </a:t>
            </a:r>
            <a:r>
              <a:rPr lang="es-AR" sz="2800" b="0" i="0" dirty="0" err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Grid</a:t>
            </a:r>
            <a:r>
              <a:rPr lang="es-AR" sz="28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AR" sz="2800" b="0" i="0" dirty="0" err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Search</a:t>
            </a:r>
            <a:r>
              <a:rPr lang="es-AR" sz="28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?</a:t>
            </a:r>
            <a:endParaRPr lang="es-AR" sz="2800" dirty="0">
              <a:solidFill>
                <a:srgbClr val="002060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367EF5-967F-793D-1283-EBF374FAB6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11</a:t>
            </a:fld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ADA6FE6-04A9-F001-76E1-9DD888D71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688" y="2666993"/>
            <a:ext cx="3985065" cy="36512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D604431-42C7-3E81-3173-53F2AD861E9E}"/>
              </a:ext>
            </a:extLst>
          </p:cNvPr>
          <p:cNvSpPr txBox="1"/>
          <p:nvPr/>
        </p:nvSpPr>
        <p:spPr>
          <a:xfrm>
            <a:off x="5710238" y="3800803"/>
            <a:ext cx="4867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002060"/>
                </a:solidFill>
              </a:rPr>
              <a:t>Sumado al hecho de que me colapsó la ejecución a las 6h 57 min por faltante de RAM</a:t>
            </a:r>
          </a:p>
        </p:txBody>
      </p:sp>
    </p:spTree>
    <p:extLst>
      <p:ext uri="{BB962C8B-B14F-4D97-AF65-F5344CB8AC3E}">
        <p14:creationId xmlns:p14="http://schemas.microsoft.com/office/powerpoint/2010/main" val="1776026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60F0EFC-C43F-51C6-B2AA-C0D1938FD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510" y="999899"/>
            <a:ext cx="3219729" cy="518204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CABE62B-FE6D-0076-93B6-A468F1F97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624" y="1395388"/>
            <a:ext cx="5353514" cy="55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03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13</a:t>
            </a:fld>
            <a:endParaRPr/>
          </a:p>
        </p:txBody>
      </p:sp>
      <p:sp>
        <p:nvSpPr>
          <p:cNvPr id="120" name="Google Shape;120;p8"/>
          <p:cNvSpPr txBox="1">
            <a:spLocks noGrp="1"/>
          </p:cNvSpPr>
          <p:nvPr>
            <p:ph type="title" idx="4294967295"/>
          </p:nvPr>
        </p:nvSpPr>
        <p:spPr>
          <a:xfrm>
            <a:off x="1398494" y="2852738"/>
            <a:ext cx="2757488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s-ES" sz="40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¡MUCHAS</a:t>
            </a:r>
            <a:br>
              <a:rPr lang="es-ES" sz="40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40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GRACIAS!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DDDEFF2-1B8C-438A-A387-A9BE2FCDD8CE}"/>
              </a:ext>
            </a:extLst>
          </p:cNvPr>
          <p:cNvSpPr txBox="1"/>
          <p:nvPr/>
        </p:nvSpPr>
        <p:spPr>
          <a:xfrm>
            <a:off x="2856544" y="1243598"/>
            <a:ext cx="60977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b="1" u="sng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SUBMISSION ( 1 era entrega)</a:t>
            </a:r>
            <a:endParaRPr lang="es-AR" sz="3200" b="1" u="sng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23C7A3-011C-F4A0-5EDB-15D18AA64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583" y="3067018"/>
            <a:ext cx="8499531" cy="78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12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1472090" y="1075917"/>
            <a:ext cx="4024583" cy="52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2880"/>
              <a:buFont typeface="Calibri"/>
              <a:buNone/>
            </a:pPr>
            <a:r>
              <a:rPr lang="es-ES" sz="2880" b="1" dirty="0">
                <a:latin typeface="Calibri" panose="020F0502020204030204" pitchFamily="34" charset="0"/>
                <a:cs typeface="Calibri" panose="020F0502020204030204" pitchFamily="34" charset="0"/>
              </a:rPr>
              <a:t>OBJETO DE ESTUDIO</a:t>
            </a:r>
            <a:endParaRPr sz="288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Google Shape;84;p3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6B60557-D863-4F12-89BB-15DAA41555B7}"/>
              </a:ext>
            </a:extLst>
          </p:cNvPr>
          <p:cNvSpPr txBox="1"/>
          <p:nvPr/>
        </p:nvSpPr>
        <p:spPr>
          <a:xfrm>
            <a:off x="223463" y="1983635"/>
            <a:ext cx="6097712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 panose="020B0604020202020204" pitchFamily="34" charset="0"/>
              <a:buChar char="•"/>
            </a:pPr>
            <a:r>
              <a:rPr lang="es-ES" sz="1800" b="1" u="sng" dirty="0">
                <a:latin typeface="Calibri" panose="020F0502020204030204" pitchFamily="34" charset="0"/>
                <a:cs typeface="Calibri" panose="020F0502020204030204" pitchFamily="34" charset="0"/>
              </a:rPr>
              <a:t>VARIABLE A PREDECIR</a:t>
            </a:r>
            <a:r>
              <a:rPr lang="es-ES" sz="1800" dirty="0">
                <a:latin typeface="Calibri" panose="020F0502020204030204" pitchFamily="34" charset="0"/>
                <a:cs typeface="Calibri" panose="020F0502020204030204" pitchFamily="34" charset="0"/>
              </a:rPr>
              <a:t>: PRICE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6EF6901-67A3-B3C2-FBBD-4C2DC8639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834" y="3118705"/>
            <a:ext cx="4787700" cy="323764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8071BB4-FD70-72A0-7A9D-607106FD62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49" r="841"/>
          <a:stretch/>
        </p:blipFill>
        <p:spPr>
          <a:xfrm>
            <a:off x="1307722" y="3288466"/>
            <a:ext cx="3929194" cy="289812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98FD6BA-7908-2108-0551-EFE042BAF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1794" y="902495"/>
            <a:ext cx="2215521" cy="16549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777429" y="914319"/>
            <a:ext cx="5404748" cy="52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>
              <a:buSzPts val="2880"/>
            </a:pPr>
            <a:r>
              <a:rPr lang="es-ES" sz="3200" b="1" u="sng" dirty="0">
                <a:solidFill>
                  <a:schemeClr val="accent5">
                    <a:lumMod val="75000"/>
                  </a:schemeClr>
                </a:solidFill>
              </a:rPr>
              <a:t>ESTRUCTURA DEL DATA SET </a:t>
            </a:r>
            <a:endParaRPr sz="2880" dirty="0"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585087" y="1714459"/>
            <a:ext cx="7538563" cy="726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</a:pPr>
            <a:r>
              <a:rPr lang="es-ES" dirty="0">
                <a:solidFill>
                  <a:schemeClr val="tx1"/>
                </a:solidFill>
              </a:rPr>
              <a:t>Cantidad de registros : 800.000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</a:pPr>
            <a:endParaRPr lang="es-ES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</a:pPr>
            <a:r>
              <a:rPr lang="es-ES" dirty="0">
                <a:solidFill>
                  <a:schemeClr val="tx1"/>
                </a:solidFill>
              </a:rPr>
              <a:t>Cantidad de variables: 16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93F7EE9-20C1-F7B4-99A7-261D50169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096" y="3225041"/>
            <a:ext cx="3322608" cy="28463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3096693" y="952048"/>
            <a:ext cx="6505046" cy="52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2880"/>
              <a:buFont typeface="Calibri"/>
              <a:buNone/>
            </a:pPr>
            <a:r>
              <a:rPr lang="es-ES" sz="3600" b="1" dirty="0"/>
              <a:t>MATRIZ DE CORRELACIÓN</a:t>
            </a:r>
            <a:endParaRPr sz="3600" dirty="0"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  <p:sp>
        <p:nvSpPr>
          <p:cNvPr id="106" name="Google Shape;106;p6"/>
          <p:cNvSpPr txBox="1">
            <a:spLocks noGrp="1"/>
          </p:cNvSpPr>
          <p:nvPr>
            <p:ph type="body" idx="2"/>
          </p:nvPr>
        </p:nvSpPr>
        <p:spPr>
          <a:xfrm>
            <a:off x="277503" y="2119203"/>
            <a:ext cx="6071713" cy="233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</a:pPr>
            <a:endParaRPr lang="es-ES" sz="1800" dirty="0">
              <a:solidFill>
                <a:srgbClr val="002060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 panose="020B0604020202020204" pitchFamily="34" charset="0"/>
              <a:buChar char="•"/>
            </a:pPr>
            <a:endParaRPr sz="1800" dirty="0">
              <a:solidFill>
                <a:srgbClr val="002060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D6A818E-A85F-431E-87BC-C3B785410B38}"/>
              </a:ext>
            </a:extLst>
          </p:cNvPr>
          <p:cNvSpPr txBox="1"/>
          <p:nvPr/>
        </p:nvSpPr>
        <p:spPr>
          <a:xfrm>
            <a:off x="7652649" y="2119203"/>
            <a:ext cx="42618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latin typeface="Calibri" panose="020F0502020204030204" pitchFamily="34" charset="0"/>
                <a:cs typeface="Calibri" panose="020F0502020204030204" pitchFamily="34" charset="0"/>
              </a:rPr>
              <a:t>No se observan correlaciones altas</a:t>
            </a:r>
          </a:p>
          <a:p>
            <a:endParaRPr lang="es-E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800" dirty="0">
                <a:latin typeface="Calibri" panose="020F0502020204030204" pitchFamily="34" charset="0"/>
                <a:cs typeface="Calibri" panose="020F0502020204030204" pitchFamily="34" charset="0"/>
              </a:rPr>
              <a:t>La correlación más alta es entre:</a:t>
            </a:r>
          </a:p>
          <a:p>
            <a:r>
              <a:rPr lang="es-E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length</a:t>
            </a:r>
            <a:r>
              <a:rPr lang="es-ES" sz="1800" dirty="0">
                <a:latin typeface="Calibri" panose="020F0502020204030204" pitchFamily="34" charset="0"/>
                <a:cs typeface="Calibri" panose="020F0502020204030204" pitchFamily="34" charset="0"/>
              </a:rPr>
              <a:t> - Wheel-base  </a:t>
            </a:r>
          </a:p>
          <a:p>
            <a:r>
              <a:rPr lang="es-E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highway-mpg</a:t>
            </a:r>
            <a:r>
              <a:rPr lang="es-ES" sz="180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s-E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city-mpg</a:t>
            </a:r>
            <a:endParaRPr lang="es-E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800" dirty="0">
                <a:latin typeface="Calibri" panose="020F0502020204030204" pitchFamily="34" charset="0"/>
                <a:cs typeface="Calibri" panose="020F0502020204030204" pitchFamily="34" charset="0"/>
              </a:rPr>
              <a:t>Ningún tipo de correlación con </a:t>
            </a:r>
            <a:r>
              <a:rPr lang="es-E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stroke</a:t>
            </a:r>
            <a:r>
              <a:rPr lang="es-E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compression</a:t>
            </a:r>
            <a:r>
              <a:rPr lang="es-ES" sz="1800" dirty="0">
                <a:latin typeface="Calibri" panose="020F0502020204030204" pitchFamily="34" charset="0"/>
                <a:cs typeface="Calibri" panose="020F0502020204030204" pitchFamily="34" charset="0"/>
              </a:rPr>
              <a:t>-ratio y </a:t>
            </a:r>
            <a:r>
              <a:rPr lang="es-E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peak</a:t>
            </a:r>
            <a:r>
              <a:rPr lang="es-ES" sz="1800" dirty="0">
                <a:latin typeface="Calibri" panose="020F0502020204030204" pitchFamily="34" charset="0"/>
                <a:cs typeface="Calibri" panose="020F0502020204030204" pitchFamily="34" charset="0"/>
              </a:rPr>
              <a:t>-rpm</a:t>
            </a:r>
          </a:p>
          <a:p>
            <a:endParaRPr lang="es-E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D68F55-74A7-7A12-7E71-147E21B38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68050"/>
            <a:ext cx="5601185" cy="49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15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653599" y="933624"/>
            <a:ext cx="7538563" cy="726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</a:pPr>
            <a:r>
              <a:rPr lang="es-ES" sz="2800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OUTLIERS</a:t>
            </a:r>
            <a:endParaRPr sz="2800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A7AB015-AC44-4A7D-B030-025ED77D9067}"/>
              </a:ext>
            </a:extLst>
          </p:cNvPr>
          <p:cNvSpPr txBox="1"/>
          <p:nvPr/>
        </p:nvSpPr>
        <p:spPr>
          <a:xfrm>
            <a:off x="636998" y="2034283"/>
            <a:ext cx="5763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400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1A0DF6C-FF08-795F-4614-BEB414686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1718488"/>
            <a:ext cx="6881121" cy="458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979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  <p:sp>
        <p:nvSpPr>
          <p:cNvPr id="112" name="Google Shape;112;p7"/>
          <p:cNvSpPr txBox="1">
            <a:spLocks noGrp="1"/>
          </p:cNvSpPr>
          <p:nvPr>
            <p:ph type="title"/>
          </p:nvPr>
        </p:nvSpPr>
        <p:spPr>
          <a:xfrm>
            <a:off x="4663926" y="2900363"/>
            <a:ext cx="4469800" cy="52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Calibri"/>
              <a:buNone/>
            </a:pPr>
            <a:r>
              <a:rPr lang="es-ES" sz="4800" dirty="0"/>
              <a:t>MODELO</a:t>
            </a:r>
            <a:endParaRPr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776889" y="710154"/>
            <a:ext cx="7538563" cy="726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</a:pPr>
            <a:r>
              <a:rPr lang="es-ES" sz="2800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FOREST </a:t>
            </a:r>
            <a:endParaRPr sz="2800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A7AB015-AC44-4A7D-B030-025ED77D9067}"/>
              </a:ext>
            </a:extLst>
          </p:cNvPr>
          <p:cNvSpPr txBox="1"/>
          <p:nvPr/>
        </p:nvSpPr>
        <p:spPr>
          <a:xfrm>
            <a:off x="534256" y="1788375"/>
            <a:ext cx="5763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accent5">
                    <a:lumMod val="50000"/>
                  </a:schemeClr>
                </a:solidFill>
              </a:rPr>
              <a:t>HIPERPÁRAMETROS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8F315C1-0F30-408B-9625-A60BD06FEA17}"/>
              </a:ext>
            </a:extLst>
          </p:cNvPr>
          <p:cNvSpPr txBox="1"/>
          <p:nvPr/>
        </p:nvSpPr>
        <p:spPr>
          <a:xfrm>
            <a:off x="534256" y="2691829"/>
            <a:ext cx="988374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2"/>
                </a:solidFill>
              </a:rPr>
              <a:t>N TREE: Cantidad de arboles</a:t>
            </a:r>
          </a:p>
          <a:p>
            <a:endParaRPr lang="es-ES" sz="2000" dirty="0">
              <a:solidFill>
                <a:schemeClr val="bg2"/>
              </a:solidFill>
            </a:endParaRPr>
          </a:p>
          <a:p>
            <a:r>
              <a:rPr lang="es-ES" sz="2000" dirty="0">
                <a:solidFill>
                  <a:schemeClr val="bg2"/>
                </a:solidFill>
              </a:rPr>
              <a:t>MTRY : Variables muestreadas aleatoriamente como candidatas en cada división </a:t>
            </a:r>
            <a:endParaRPr lang="es-ES" sz="2000" dirty="0">
              <a:solidFill>
                <a:schemeClr val="bg2"/>
              </a:solidFill>
              <a:ea typeface="Cambria Math" panose="02040503050406030204" pitchFamily="18" charset="0"/>
            </a:endParaRPr>
          </a:p>
          <a:p>
            <a:r>
              <a:rPr lang="es-ES" sz="2000" dirty="0">
                <a:solidFill>
                  <a:schemeClr val="bg2"/>
                </a:solidFill>
              </a:rPr>
              <a:t>              </a:t>
            </a:r>
          </a:p>
          <a:p>
            <a:r>
              <a:rPr lang="es-ES" sz="2000" dirty="0">
                <a:solidFill>
                  <a:schemeClr val="bg2"/>
                </a:solidFill>
              </a:rPr>
              <a:t>        Regresión = p/3</a:t>
            </a:r>
          </a:p>
          <a:p>
            <a:endParaRPr lang="es-ES" sz="2000" dirty="0">
              <a:solidFill>
                <a:schemeClr val="bg2"/>
              </a:solidFill>
            </a:endParaRPr>
          </a:p>
          <a:p>
            <a:r>
              <a:rPr lang="es-ES" sz="2000" dirty="0">
                <a:solidFill>
                  <a:schemeClr val="bg2"/>
                </a:solidFill>
              </a:rPr>
              <a:t>p= número de variables predictoras.</a:t>
            </a:r>
          </a:p>
          <a:p>
            <a:endParaRPr lang="es-ES" sz="2000" dirty="0">
              <a:solidFill>
                <a:schemeClr val="bg2"/>
              </a:solidFill>
            </a:endParaRPr>
          </a:p>
          <a:p>
            <a:r>
              <a:rPr lang="es-ES" sz="2000" dirty="0">
                <a:solidFill>
                  <a:schemeClr val="bg2"/>
                </a:solidFill>
              </a:rPr>
              <a:t>Dentro del </a:t>
            </a:r>
            <a:r>
              <a:rPr lang="es-ES" sz="2000" dirty="0" err="1">
                <a:solidFill>
                  <a:schemeClr val="bg2"/>
                </a:solidFill>
              </a:rPr>
              <a:t>Random</a:t>
            </a:r>
            <a:r>
              <a:rPr lang="es-ES" sz="2000" dirty="0">
                <a:solidFill>
                  <a:schemeClr val="bg2"/>
                </a:solidFill>
              </a:rPr>
              <a:t> Forest, decid</a:t>
            </a:r>
            <a:r>
              <a:rPr lang="es-AR" sz="2000" dirty="0">
                <a:solidFill>
                  <a:schemeClr val="bg2"/>
                </a:solidFill>
              </a:rPr>
              <a:t>í modificar </a:t>
            </a:r>
            <a:r>
              <a:rPr lang="es-AR" sz="2000" dirty="0" err="1">
                <a:solidFill>
                  <a:schemeClr val="bg2"/>
                </a:solidFill>
              </a:rPr>
              <a:t>max_features</a:t>
            </a:r>
            <a:r>
              <a:rPr lang="es-AR" sz="2000" dirty="0">
                <a:solidFill>
                  <a:schemeClr val="bg2"/>
                </a:solidFill>
              </a:rPr>
              <a:t>, </a:t>
            </a:r>
            <a:r>
              <a:rPr lang="es-AR" sz="2000" dirty="0" err="1">
                <a:solidFill>
                  <a:schemeClr val="bg2"/>
                </a:solidFill>
              </a:rPr>
              <a:t>n_estimators</a:t>
            </a:r>
            <a:r>
              <a:rPr lang="es-AR" sz="2000" dirty="0">
                <a:solidFill>
                  <a:schemeClr val="bg2"/>
                </a:solidFill>
              </a:rPr>
              <a:t> y </a:t>
            </a:r>
            <a:r>
              <a:rPr lang="es-AR" sz="2000" dirty="0" err="1">
                <a:solidFill>
                  <a:schemeClr val="bg2"/>
                </a:solidFill>
              </a:rPr>
              <a:t>max_Depth</a:t>
            </a:r>
            <a:r>
              <a:rPr lang="es-ES" sz="2000" dirty="0">
                <a:solidFill>
                  <a:schemeClr val="bg2"/>
                </a:solidFill>
              </a:rPr>
              <a:t> </a:t>
            </a:r>
          </a:p>
          <a:p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4117475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9133C9-81F3-4AF3-A4AA-F53A770C09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9</a:t>
            </a:fld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50D8883-3B4F-5AD5-CDE7-09C2FB82D92B}"/>
              </a:ext>
            </a:extLst>
          </p:cNvPr>
          <p:cNvSpPr txBox="1"/>
          <p:nvPr/>
        </p:nvSpPr>
        <p:spPr>
          <a:xfrm>
            <a:off x="1524000" y="814388"/>
            <a:ext cx="8948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Selección de </a:t>
            </a:r>
            <a:r>
              <a:rPr lang="es-AR" sz="2800" b="1" u="sng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hiperparámetros</a:t>
            </a:r>
            <a:endParaRPr lang="es-AR" sz="2800" b="1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Imagen 1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F74BABE0-D5E8-4794-8504-98A3B86BCF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69"/>
          <a:stretch/>
        </p:blipFill>
        <p:spPr>
          <a:xfrm>
            <a:off x="1105705" y="2047768"/>
            <a:ext cx="3775913" cy="2752832"/>
          </a:xfrm>
          <a:prstGeom prst="rect">
            <a:avLst/>
          </a:prstGeom>
        </p:spPr>
      </p:pic>
      <p:pic>
        <p:nvPicPr>
          <p:cNvPr id="17" name="Imagen 16" descr="Gráfico&#10;&#10;Descripción generada automáticamente">
            <a:extLst>
              <a:ext uri="{FF2B5EF4-FFF2-40B4-BE49-F238E27FC236}">
                <a16:creationId xmlns:a16="http://schemas.microsoft.com/office/drawing/2014/main" id="{3762EC68-6D04-53A2-EDA0-28A2DA7FB1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79" b="2568"/>
          <a:stretch/>
        </p:blipFill>
        <p:spPr>
          <a:xfrm>
            <a:off x="6096000" y="2020196"/>
            <a:ext cx="3920456" cy="281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46699"/>
      </p:ext>
    </p:extLst>
  </p:cSld>
  <p:clrMapOvr>
    <a:masterClrMapping/>
  </p:clrMapOvr>
</p:sld>
</file>

<file path=ppt/theme/theme1.xml><?xml version="1.0" encoding="utf-8"?>
<a:theme xmlns:a="http://schemas.openxmlformats.org/drawingml/2006/main" name="ITBA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177</Words>
  <Application>Microsoft Office PowerPoint</Application>
  <PresentationFormat>Panorámica</PresentationFormat>
  <Paragraphs>50</Paragraphs>
  <Slides>13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Arial</vt:lpstr>
      <vt:lpstr>Calibri</vt:lpstr>
      <vt:lpstr>ITBA</vt:lpstr>
      <vt:lpstr>Presentación de PowerPoint</vt:lpstr>
      <vt:lpstr>Presentación de PowerPoint</vt:lpstr>
      <vt:lpstr>OBJETO DE ESTUDIO</vt:lpstr>
      <vt:lpstr>ESTRUCTURA DEL DATA SET </vt:lpstr>
      <vt:lpstr>MATRIZ DE CORRELACIÓN</vt:lpstr>
      <vt:lpstr>Presentación de PowerPoint</vt:lpstr>
      <vt:lpstr>MODELO</vt:lpstr>
      <vt:lpstr>Presentación de PowerPoint</vt:lpstr>
      <vt:lpstr>Presentación de PowerPoint</vt:lpstr>
      <vt:lpstr>Algunos resultados</vt:lpstr>
      <vt:lpstr>¿Qué pasó cuando quise hacer un cross validation en Grid Search?</vt:lpstr>
      <vt:lpstr>Presentación de PowerPoint</vt:lpstr>
      <vt:lpstr>¡MUCHAS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grearte</dc:creator>
  <cp:lastModifiedBy>chino hochberg</cp:lastModifiedBy>
  <cp:revision>9</cp:revision>
  <dcterms:created xsi:type="dcterms:W3CDTF">2017-06-01T12:15:35Z</dcterms:created>
  <dcterms:modified xsi:type="dcterms:W3CDTF">2022-06-01T10:42:31Z</dcterms:modified>
</cp:coreProperties>
</file>