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61F9-A736-4E57-9204-89A361B9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FFF6D9-3E70-41E6-B8B6-52095816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80C7B-A67E-42A8-934F-00DE230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B9FE5-7334-4EB4-A252-D8DF54C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AFFEB-BE7E-492E-AA9A-C807999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0E89-D56E-4FE3-A922-F67A9133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4EB3DA-4218-4B83-B0C5-CCB87A19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F9B83-E5B1-4C14-96DF-0C9FB283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010D4-2ED4-4FC0-A39E-620C2BC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906AA-AA7A-46F9-96A2-2B334F8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F2189-C73C-4539-BC29-3A33FC0E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1A1DE2-F8DB-435C-AD0E-8BAB6BAC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8B8D3-7556-4617-B98C-7B30666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56F18-E5C9-46A8-BF14-A153712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251A0-4F4D-4A6C-B1EA-7B13FD00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F09B-2CB1-4043-B3DE-A247BA9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39E70-5603-47A1-B46D-545F9B7C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4A2A5-89B0-4746-82B7-692868DA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B1164-61BC-4A76-B0E9-B66C78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9B217-71B4-4955-8376-61A17DC2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FA9A-16AA-4F40-A999-14B01EC3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A99C-5E72-4BF1-B6EC-4A7A250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253A2-6720-41DF-B891-5A696063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9C41A-C8F9-44C5-8A37-78BBE016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5BD03-9E5F-436B-BBBE-F1EFA40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7E64-9369-44B3-A434-D002D404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C0791-2517-4A0C-806E-D361A1F9F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6A61DD-1370-4124-A2EA-F57B8601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8381C-87E2-4FF1-9EF2-65EA41E8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F4DED-410D-4A9D-8777-A6CDED8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48E71-1897-463E-8B0E-4F6E9D0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7E0C-8DC8-425B-B8C8-A8C2205A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525FD-7C83-47FA-A427-3C33AA6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F9325-B791-414A-8092-269B78D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7FA6FF-32C6-49CF-B7CC-0C0C4433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79C3A-BACF-4A17-99AF-B399147A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26A471-D5D1-4AD7-AC2C-C3A7CC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78AA7-94AF-4857-8859-FE09C47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703E93-2C79-4F64-AFD3-C2F48D1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494B-C00D-46C8-81B6-AAB9F9B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B84F65-6406-4C45-9B60-44486ED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C71A2D-87FD-44DB-B301-3259C09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2D597-A7CD-4BAB-8F0E-1C7FD7D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6A7EDE-8AC9-40FD-AA2D-82DFA4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F0AB80-E46C-468E-9AC7-6F2C8FA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8D5EB-212F-4E8F-AB61-7FFE486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F2D5-5E1F-4415-B3DD-FEBEAB8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91DAF-0D4E-42A1-AB62-D77BB2D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51552-55FB-4E69-ABB9-6FEDF71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1E47-12D9-4138-9C1E-F100125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12A5-0905-49C0-90C5-F41520EC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42D00-1524-4BE2-9058-A9BDE8C3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9958-EB6E-4C7E-8AD3-EDB4932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1CFB95-0402-4B91-928A-3244C592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7F866-4A9A-4EFE-A5BA-5A3EAD95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57369-3AAA-4823-9576-E454232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AB54F-4D05-4CB7-9B85-08DEA4F3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F8662-0703-4333-BB02-12ABD70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69B718-9B9F-44A8-8B78-3DE546E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133E4-3488-45E7-9A9A-78C52E6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374B2-33D9-41DD-8B10-9F957212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839B-548A-4932-B2EE-45C7F5A9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EE414-C33C-4C22-8728-83B6DAA4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85BA-8BF9-4AE7-A568-8BCD408D9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18E279-1E88-4EBC-8F89-375B9BD8B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E65467-B8BB-40FF-A832-7C93FD85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11511A-418A-4590-9111-F11C8E9BDF17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C144BF-0D55-42F7-AF8C-B933F5E9A81C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CBD0B42-355A-48F8-84DA-886BCF7FF509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5726F5-258A-464B-8972-A5F25BD103A6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7FCE92-FEC1-4B09-A160-8817119A9E6A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EEE486-F9CF-4A61-93A7-8D6A077376E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D327B3-314C-438C-968C-035D6A9C62ED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5B6695-0F85-40D7-A556-BA542EC06225}"/>
              </a:ext>
            </a:extLst>
          </p:cNvPr>
          <p:cNvSpPr/>
          <p:nvPr/>
        </p:nvSpPr>
        <p:spPr>
          <a:xfrm>
            <a:off x="1337758" y="1844747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A1D2167-22F3-4192-8F71-3C710F73E419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0D00921A-F988-42E0-B656-8AD404DE4E5C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CF8A8-2014-4942-B6B0-CB9329EA997A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E10B10C-1E34-4BAB-B39A-75F7266D6B12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608013E-3B80-4735-9589-848025F97DBF}"/>
              </a:ext>
            </a:extLst>
          </p:cNvPr>
          <p:cNvSpPr/>
          <p:nvPr/>
        </p:nvSpPr>
        <p:spPr>
          <a:xfrm>
            <a:off x="6501782" y="2326443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BE9FDD6-8587-4E5F-886C-0687EAF4EB86}"/>
              </a:ext>
            </a:extLst>
          </p:cNvPr>
          <p:cNvSpPr txBox="1"/>
          <p:nvPr/>
        </p:nvSpPr>
        <p:spPr>
          <a:xfrm>
            <a:off x="4432331" y="3222032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968F97-5139-410B-A5B5-323371EEFB3A}"/>
              </a:ext>
            </a:extLst>
          </p:cNvPr>
          <p:cNvSpPr txBox="1"/>
          <p:nvPr/>
        </p:nvSpPr>
        <p:spPr>
          <a:xfrm>
            <a:off x="6070672" y="33315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95AA2D8-AC2D-4BE3-8C63-5760D06FDADF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71363F-379C-4061-B5DA-1D7ACDF2A253}"/>
              </a:ext>
            </a:extLst>
          </p:cNvPr>
          <p:cNvSpPr txBox="1"/>
          <p:nvPr/>
        </p:nvSpPr>
        <p:spPr>
          <a:xfrm>
            <a:off x="7095241" y="4078287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CE0F62C-4244-4E6C-B237-889A4606E79F}"/>
              </a:ext>
            </a:extLst>
          </p:cNvPr>
          <p:cNvSpPr/>
          <p:nvPr/>
        </p:nvSpPr>
        <p:spPr>
          <a:xfrm>
            <a:off x="4921676" y="1839701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809A8BE-EB5C-486D-BCD9-9C987CB5F89C}"/>
              </a:ext>
            </a:extLst>
          </p:cNvPr>
          <p:cNvSpPr/>
          <p:nvPr/>
        </p:nvSpPr>
        <p:spPr>
          <a:xfrm rot="10396301">
            <a:off x="4559508" y="3514860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FB5D344A-1D77-4390-BA4E-F52D290CE1DA}"/>
              </a:ext>
            </a:extLst>
          </p:cNvPr>
          <p:cNvSpPr/>
          <p:nvPr/>
        </p:nvSpPr>
        <p:spPr>
          <a:xfrm>
            <a:off x="5469279" y="3002105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26ED8AA-E07A-469B-AB8F-2A2707E143F4}"/>
              </a:ext>
            </a:extLst>
          </p:cNvPr>
          <p:cNvSpPr/>
          <p:nvPr/>
        </p:nvSpPr>
        <p:spPr>
          <a:xfrm>
            <a:off x="5290170" y="2540191"/>
            <a:ext cx="377462" cy="1112363"/>
          </a:xfrm>
          <a:custGeom>
            <a:avLst/>
            <a:gdLst>
              <a:gd name="connsiteX0" fmla="*/ 0 w 377462"/>
              <a:gd name="connsiteY0" fmla="*/ 1112363 h 1112363"/>
              <a:gd name="connsiteX1" fmla="*/ 367645 w 377462"/>
              <a:gd name="connsiteY1" fmla="*/ 565608 h 1112363"/>
              <a:gd name="connsiteX2" fmla="*/ 235670 w 377462"/>
              <a:gd name="connsiteY2" fmla="*/ 0 h 111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2" h="1112363">
                <a:moveTo>
                  <a:pt x="0" y="1112363"/>
                </a:moveTo>
                <a:cubicBezTo>
                  <a:pt x="164183" y="931682"/>
                  <a:pt x="328367" y="751002"/>
                  <a:pt x="367645" y="565608"/>
                </a:cubicBezTo>
                <a:cubicBezTo>
                  <a:pt x="406923" y="380214"/>
                  <a:pt x="321296" y="190107"/>
                  <a:pt x="235670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31A417E-06AF-4EC8-A4BD-6C88E629BAF4}"/>
              </a:ext>
            </a:extLst>
          </p:cNvPr>
          <p:cNvSpPr txBox="1"/>
          <p:nvPr/>
        </p:nvSpPr>
        <p:spPr>
          <a:xfrm>
            <a:off x="5338146" y="2949462"/>
            <a:ext cx="366858" cy="3787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F897D55-1B49-432D-88A9-AE89AE409267}"/>
              </a:ext>
            </a:extLst>
          </p:cNvPr>
          <p:cNvSpPr/>
          <p:nvPr/>
        </p:nvSpPr>
        <p:spPr>
          <a:xfrm>
            <a:off x="2106637" y="2104587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D12BC-EEDC-445E-A7B0-84092EC8F60B}"/>
              </a:ext>
            </a:extLst>
          </p:cNvPr>
          <p:cNvSpPr txBox="1"/>
          <p:nvPr/>
        </p:nvSpPr>
        <p:spPr>
          <a:xfrm>
            <a:off x="2563903" y="21649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E063C9-74A7-44CF-915B-0C662EF14C02}"/>
              </a:ext>
            </a:extLst>
          </p:cNvPr>
          <p:cNvSpPr/>
          <p:nvPr/>
        </p:nvSpPr>
        <p:spPr>
          <a:xfrm>
            <a:off x="8016249" y="1608509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DE28B8C-CC36-409F-BC19-70AC9B3BF046}"/>
              </a:ext>
            </a:extLst>
          </p:cNvPr>
          <p:cNvSpPr/>
          <p:nvPr/>
        </p:nvSpPr>
        <p:spPr>
          <a:xfrm>
            <a:off x="8267003" y="3443727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860A233-FB56-47ED-AA4E-6365E034186F}"/>
              </a:ext>
            </a:extLst>
          </p:cNvPr>
          <p:cNvSpPr/>
          <p:nvPr/>
        </p:nvSpPr>
        <p:spPr>
          <a:xfrm>
            <a:off x="10085700" y="2326443"/>
            <a:ext cx="1046375" cy="10369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699DF72-B6C6-4064-888B-C7DABEC72D91}"/>
              </a:ext>
            </a:extLst>
          </p:cNvPr>
          <p:cNvSpPr/>
          <p:nvPr/>
        </p:nvSpPr>
        <p:spPr>
          <a:xfrm>
            <a:off x="8505594" y="1839701"/>
            <a:ext cx="1046375" cy="10369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0C1E58EC-C5B8-49A5-A76A-42CA785AA261}"/>
              </a:ext>
            </a:extLst>
          </p:cNvPr>
          <p:cNvSpPr/>
          <p:nvPr/>
        </p:nvSpPr>
        <p:spPr>
          <a:xfrm rot="21431949">
            <a:off x="5528879" y="4081842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0636B9C-F89D-40D4-98C2-2BBB1AAC6594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0DD4D65-944C-4C70-9200-DCF8666C5499}"/>
              </a:ext>
            </a:extLst>
          </p:cNvPr>
          <p:cNvSpPr txBox="1"/>
          <p:nvPr/>
        </p:nvSpPr>
        <p:spPr>
          <a:xfrm>
            <a:off x="8016249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89CD26BA-C930-40B7-B041-9DCEFD1947F8}"/>
              </a:ext>
            </a:extLst>
          </p:cNvPr>
          <p:cNvSpPr/>
          <p:nvPr/>
        </p:nvSpPr>
        <p:spPr>
          <a:xfrm>
            <a:off x="3617132" y="2164973"/>
            <a:ext cx="1673038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BBE64A-6F37-41E5-9C33-18AC0A299375}"/>
              </a:ext>
            </a:extLst>
          </p:cNvPr>
          <p:cNvSpPr txBox="1"/>
          <p:nvPr/>
        </p:nvSpPr>
        <p:spPr>
          <a:xfrm>
            <a:off x="3726678" y="19477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FA86F5ED-9994-47C5-9FBB-2E804B50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02C23E-C500-4D88-8D97-8BCB19D474F3}"/>
              </a:ext>
            </a:extLst>
          </p:cNvPr>
          <p:cNvSpPr txBox="1"/>
          <p:nvPr/>
        </p:nvSpPr>
        <p:spPr>
          <a:xfrm>
            <a:off x="480853" y="386862"/>
            <a:ext cx="649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Modelled</a:t>
            </a:r>
            <a:r>
              <a:rPr lang="fr-FR" sz="3200" b="1" dirty="0"/>
              <a:t> states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C08F3B-7FB9-4451-A610-F773D4898DC1}"/>
              </a:ext>
            </a:extLst>
          </p:cNvPr>
          <p:cNvCxnSpPr/>
          <p:nvPr/>
        </p:nvCxnSpPr>
        <p:spPr>
          <a:xfrm>
            <a:off x="816550" y="5143500"/>
            <a:ext cx="634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032ADBD-3510-44C1-9E19-5539CAB70611}"/>
              </a:ext>
            </a:extLst>
          </p:cNvPr>
          <p:cNvCxnSpPr/>
          <p:nvPr/>
        </p:nvCxnSpPr>
        <p:spPr>
          <a:xfrm>
            <a:off x="816549" y="5700347"/>
            <a:ext cx="6341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598E8DB-63A1-438B-BCCF-3ECEED937BFD}"/>
              </a:ext>
            </a:extLst>
          </p:cNvPr>
          <p:cNvSpPr txBox="1"/>
          <p:nvPr/>
        </p:nvSpPr>
        <p:spPr>
          <a:xfrm>
            <a:off x="1586326" y="4940740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First dispersal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06CA812-0F23-4A7E-A0FE-1BF2F0313FF5}"/>
              </a:ext>
            </a:extLst>
          </p:cNvPr>
          <p:cNvSpPr txBox="1"/>
          <p:nvPr/>
        </p:nvSpPr>
        <p:spPr>
          <a:xfrm>
            <a:off x="1572192" y="5494503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Next LT Pro Light" panose="020B0304020202020204" pitchFamily="34" charset="0"/>
              </a:rPr>
              <a:t>Secondary</a:t>
            </a:r>
            <a:r>
              <a:rPr lang="fr-FR" dirty="0">
                <a:latin typeface="Avenir Next LT Pro Light" panose="020B0304020202020204" pitchFamily="34" charset="0"/>
              </a:rPr>
              <a:t> dispersal</a:t>
            </a:r>
          </a:p>
        </p:txBody>
      </p:sp>
    </p:spTree>
    <p:extLst>
      <p:ext uri="{BB962C8B-B14F-4D97-AF65-F5344CB8AC3E}">
        <p14:creationId xmlns:p14="http://schemas.microsoft.com/office/powerpoint/2010/main" val="31555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60462-D522-4CB1-9FD3-322C7934C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704D1-6702-4053-AEB6-3AAD0B665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9A76E3-6AAA-4743-8FFA-470949F5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48174"/>
              </p:ext>
            </p:extLst>
          </p:nvPr>
        </p:nvGraphicFramePr>
        <p:xfrm>
          <a:off x="1257300" y="889488"/>
          <a:ext cx="9545517" cy="555928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28361">
                  <a:extLst>
                    <a:ext uri="{9D8B030D-6E8A-4147-A177-3AD203B41FA5}">
                      <a16:colId xmlns:a16="http://schemas.microsoft.com/office/drawing/2014/main" val="4280220780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2895387877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3135472330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39416284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531888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Models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  <a:latin typeface="Avenir Next LT Pro Light" panose="020B0304020202020204" pitchFamily="34" charset="0"/>
                        </a:rPr>
                        <a:t># Id. Par.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Deviance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  <a:latin typeface="Avenir Next LT Pro Light" panose="020B0304020202020204" pitchFamily="34" charset="0"/>
                        </a:rPr>
                        <a:t>QAIC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QAICc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272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s(t)psi(2T+g)p(f)  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1911.07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1969.07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1970.1138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78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s(t)psi(2T)p(f)  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28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1913.1479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1969.1479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1970.1215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986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s(t)psi(2T+g)p(f+g)  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1909.7364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1969.7364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1970.8528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82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s(t)psi(2T)p(</a:t>
                      </a:r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)  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1912.0355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1970.0355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1971.0793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67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g+t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)psi(2T+g)p(f) 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1910.9856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1970.9856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1972.1021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242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1913.059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1971.059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1972.1028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83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s(g+t)psi(2T+g)p(f+g)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1909.6619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1971.6619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1972.8534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72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s(g+t)psi(2T)p(f+g)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1911.956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1971.956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1973.0725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222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s(t)psi(2T+g)p(f.g)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1908.297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1972.297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1973.5663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9305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s(t)psi(2T)p(f.g)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1910.6514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1972.6514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1973.843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5643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s(t)psi(3T+g)p(f)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1975.4756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8471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s(t)psi(3T+g)p(f)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1975.4756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017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1906.2005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1974.2005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1975.6325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6261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s(g+t)psi(2T+g)p(f.g)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1908.2209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1974.2209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1975.5703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0193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s(g+t)psi(2T)p(f.g)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1910.5707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1974.5707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1975.8399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983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s(t)psi(3T)p(f+g)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1902.6874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1976.2922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266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s(t)psi(3T+g)p(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1902.6874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1976.2922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2552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s(t)psi(3T)p(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1904.9845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1974.9845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1976.5016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7041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8081752-EB2F-4FF5-8E92-626934E8FC4C}"/>
              </a:ext>
            </a:extLst>
          </p:cNvPr>
          <p:cNvSpPr txBox="1"/>
          <p:nvPr/>
        </p:nvSpPr>
        <p:spPr>
          <a:xfrm>
            <a:off x="967154" y="211015"/>
            <a:ext cx="50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Model </a:t>
            </a:r>
            <a:r>
              <a:rPr lang="fr-FR" sz="2400" b="1" dirty="0" err="1"/>
              <a:t>selection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7203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D8DE4-1439-4DA3-935E-D1C319AD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F8EF2A-149A-4A57-9017-2689E7BA9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7" y="417451"/>
            <a:ext cx="9720677" cy="60754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FC4FDC-22FF-4B91-9226-698CF063E1B5}"/>
              </a:ext>
            </a:extLst>
          </p:cNvPr>
          <p:cNvSpPr/>
          <p:nvPr/>
        </p:nvSpPr>
        <p:spPr>
          <a:xfrm>
            <a:off x="6096000" y="491613"/>
            <a:ext cx="2203938" cy="5557495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"/>
                  <a:lumOff val="95000"/>
                  <a:alpha val="30000"/>
                </a:schemeClr>
              </a:gs>
              <a:gs pos="0">
                <a:schemeClr val="accent2">
                  <a:lumMod val="45000"/>
                  <a:lumOff val="55000"/>
                  <a:alpha val="3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8ADDD3-62DB-4B0A-BAC8-53DD4816CE5A}"/>
              </a:ext>
            </a:extLst>
          </p:cNvPr>
          <p:cNvSpPr txBox="1"/>
          <p:nvPr/>
        </p:nvSpPr>
        <p:spPr>
          <a:xfrm>
            <a:off x="6308480" y="624254"/>
            <a:ext cx="16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venir Next LT Pro Light" panose="020B0304020202020204" pitchFamily="34" charset="0"/>
              </a:rPr>
              <a:t>Yellow </a:t>
            </a:r>
            <a:r>
              <a:rPr lang="fr-FR" b="1" dirty="0" err="1">
                <a:latin typeface="Avenir Next LT Pro Light" panose="020B0304020202020204" pitchFamily="34" charset="0"/>
              </a:rPr>
              <a:t>fever</a:t>
            </a:r>
            <a:r>
              <a:rPr lang="fr-FR" b="1" dirty="0">
                <a:latin typeface="Avenir Next LT Pro Light" panose="020B0304020202020204" pitchFamily="34" charset="0"/>
              </a:rPr>
              <a:t> </a:t>
            </a:r>
            <a:r>
              <a:rPr lang="fr-FR" b="1" dirty="0" err="1">
                <a:latin typeface="Avenir Next LT Pro Light" panose="020B0304020202020204" pitchFamily="34" charset="0"/>
              </a:rPr>
              <a:t>outbreak</a:t>
            </a:r>
            <a:endParaRPr lang="fr-FR" b="1" dirty="0">
              <a:latin typeface="Avenir Next LT Pro Light" panose="020B03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7B39D06-3988-4F07-B0EC-350B42617DBF}"/>
              </a:ext>
            </a:extLst>
          </p:cNvPr>
          <p:cNvCxnSpPr>
            <a:cxnSpLocks/>
          </p:cNvCxnSpPr>
          <p:nvPr/>
        </p:nvCxnSpPr>
        <p:spPr>
          <a:xfrm>
            <a:off x="1459523" y="6455630"/>
            <a:ext cx="463647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32566D-9D9A-423C-8C9B-66BF5809772C}"/>
              </a:ext>
            </a:extLst>
          </p:cNvPr>
          <p:cNvCxnSpPr>
            <a:cxnSpLocks/>
          </p:cNvCxnSpPr>
          <p:nvPr/>
        </p:nvCxnSpPr>
        <p:spPr>
          <a:xfrm>
            <a:off x="8329245" y="6455630"/>
            <a:ext cx="22566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D8A8AAF-031D-4087-A67E-5F2DF283BC9A}"/>
              </a:ext>
            </a:extLst>
          </p:cNvPr>
          <p:cNvCxnSpPr/>
          <p:nvPr/>
        </p:nvCxnSpPr>
        <p:spPr>
          <a:xfrm>
            <a:off x="6096000" y="6640296"/>
            <a:ext cx="223324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6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D7A010-F358-4FB4-8A20-FE77C98874C4}"/>
              </a:ext>
            </a:extLst>
          </p:cNvPr>
          <p:cNvSpPr/>
          <p:nvPr/>
        </p:nvSpPr>
        <p:spPr>
          <a:xfrm>
            <a:off x="1271789" y="370831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B16631D-E267-4A2E-9506-1D1114CFCA92}"/>
              </a:ext>
            </a:extLst>
          </p:cNvPr>
          <p:cNvSpPr/>
          <p:nvPr/>
        </p:nvSpPr>
        <p:spPr>
          <a:xfrm>
            <a:off x="1522543" y="554353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FF91788F-DFEC-436B-8210-646C0992F148}"/>
              </a:ext>
            </a:extLst>
          </p:cNvPr>
          <p:cNvSpPr/>
          <p:nvPr/>
        </p:nvSpPr>
        <p:spPr>
          <a:xfrm>
            <a:off x="3341240" y="442625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ECDF817-85E5-43BC-B814-80A153112DC6}"/>
              </a:ext>
            </a:extLst>
          </p:cNvPr>
          <p:cNvSpPr txBox="1"/>
          <p:nvPr/>
        </p:nvSpPr>
        <p:spPr>
          <a:xfrm>
            <a:off x="2353166" y="534625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2.8 ± 1.1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4CFB89D-B9FB-45DB-A5E1-0E57B3608E80}"/>
              </a:ext>
            </a:extLst>
          </p:cNvPr>
          <p:cNvSpPr txBox="1"/>
          <p:nvPr/>
        </p:nvSpPr>
        <p:spPr>
          <a:xfrm>
            <a:off x="3529527" y="620044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5.1 ± 1.6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D7DAD1EC-4300-43DA-B69B-2CF964CC8D75}"/>
              </a:ext>
            </a:extLst>
          </p:cNvPr>
          <p:cNvSpPr/>
          <p:nvPr/>
        </p:nvSpPr>
        <p:spPr>
          <a:xfrm>
            <a:off x="1761134" y="393951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B1A0AF69-8AEC-4F80-BBFD-87C147A2F9D3}"/>
              </a:ext>
            </a:extLst>
          </p:cNvPr>
          <p:cNvSpPr/>
          <p:nvPr/>
        </p:nvSpPr>
        <p:spPr>
          <a:xfrm>
            <a:off x="2308738" y="514879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F9C054-6D42-4FF8-B812-0D1B249E52A4}"/>
              </a:ext>
            </a:extLst>
          </p:cNvPr>
          <p:cNvSpPr/>
          <p:nvPr/>
        </p:nvSpPr>
        <p:spPr>
          <a:xfrm>
            <a:off x="4855707" y="370327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085AA0E-A2D5-4D9C-BF36-6E09C4350DFF}"/>
              </a:ext>
            </a:extLst>
          </p:cNvPr>
          <p:cNvSpPr/>
          <p:nvPr/>
        </p:nvSpPr>
        <p:spPr>
          <a:xfrm>
            <a:off x="5106461" y="553849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C57B24A-8593-4E95-A6D0-707E95B6ABA0}"/>
              </a:ext>
            </a:extLst>
          </p:cNvPr>
          <p:cNvSpPr/>
          <p:nvPr/>
        </p:nvSpPr>
        <p:spPr>
          <a:xfrm>
            <a:off x="6925158" y="442120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B5A3338-597B-46E4-AA2B-E2DBEE469061}"/>
              </a:ext>
            </a:extLst>
          </p:cNvPr>
          <p:cNvSpPr txBox="1"/>
          <p:nvPr/>
        </p:nvSpPr>
        <p:spPr>
          <a:xfrm>
            <a:off x="6423290" y="545698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16" name="Forme libre : forme 115">
            <a:extLst>
              <a:ext uri="{FF2B5EF4-FFF2-40B4-BE49-F238E27FC236}">
                <a16:creationId xmlns:a16="http://schemas.microsoft.com/office/drawing/2014/main" id="{17DED95D-F5D8-4B33-9757-3D925625372A}"/>
              </a:ext>
            </a:extLst>
          </p:cNvPr>
          <p:cNvSpPr/>
          <p:nvPr/>
        </p:nvSpPr>
        <p:spPr>
          <a:xfrm>
            <a:off x="2343233" y="630606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484A361-1FF5-41C7-A5C5-7DD826108030}"/>
              </a:ext>
            </a:extLst>
          </p:cNvPr>
          <p:cNvSpPr txBox="1"/>
          <p:nvPr/>
        </p:nvSpPr>
        <p:spPr>
          <a:xfrm>
            <a:off x="6835047" y="6150736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51.3 ± 25.0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2AB700C2-3300-47D9-91F2-96EBCFCDF3F1}"/>
              </a:ext>
            </a:extLst>
          </p:cNvPr>
          <p:cNvSpPr/>
          <p:nvPr/>
        </p:nvSpPr>
        <p:spPr>
          <a:xfrm>
            <a:off x="5345052" y="393446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9" name="Forme libre : forme 118">
            <a:extLst>
              <a:ext uri="{FF2B5EF4-FFF2-40B4-BE49-F238E27FC236}">
                <a16:creationId xmlns:a16="http://schemas.microsoft.com/office/drawing/2014/main" id="{E6C738D7-8DC1-41D4-ACD5-E6545056DAC0}"/>
              </a:ext>
            </a:extLst>
          </p:cNvPr>
          <p:cNvSpPr/>
          <p:nvPr/>
        </p:nvSpPr>
        <p:spPr>
          <a:xfrm>
            <a:off x="5892655" y="519293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orme libre : forme 119">
            <a:extLst>
              <a:ext uri="{FF2B5EF4-FFF2-40B4-BE49-F238E27FC236}">
                <a16:creationId xmlns:a16="http://schemas.microsoft.com/office/drawing/2014/main" id="{7A098414-B36F-4674-B7E7-CC290A5CDC1E}"/>
              </a:ext>
            </a:extLst>
          </p:cNvPr>
          <p:cNvSpPr/>
          <p:nvPr/>
        </p:nvSpPr>
        <p:spPr>
          <a:xfrm>
            <a:off x="2530013" y="419935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512668B-2254-4940-9E35-74DFD47EF5AB}"/>
              </a:ext>
            </a:extLst>
          </p:cNvPr>
          <p:cNvSpPr txBox="1"/>
          <p:nvPr/>
        </p:nvSpPr>
        <p:spPr>
          <a:xfrm>
            <a:off x="3082930" y="3909359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5D847D-2C3F-43DC-9E58-D0B3AF4363A1}"/>
              </a:ext>
            </a:extLst>
          </p:cNvPr>
          <p:cNvSpPr/>
          <p:nvPr/>
        </p:nvSpPr>
        <p:spPr>
          <a:xfrm>
            <a:off x="8439625" y="370327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A6C0DDE3-5740-4272-9D2B-7D7C11486BCA}"/>
              </a:ext>
            </a:extLst>
          </p:cNvPr>
          <p:cNvSpPr/>
          <p:nvPr/>
        </p:nvSpPr>
        <p:spPr>
          <a:xfrm>
            <a:off x="8690379" y="553849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24" name="Forme libre : forme 123">
            <a:extLst>
              <a:ext uri="{FF2B5EF4-FFF2-40B4-BE49-F238E27FC236}">
                <a16:creationId xmlns:a16="http://schemas.microsoft.com/office/drawing/2014/main" id="{E016A469-3C36-4195-9AD0-ED0975DBDB3A}"/>
              </a:ext>
            </a:extLst>
          </p:cNvPr>
          <p:cNvSpPr/>
          <p:nvPr/>
        </p:nvSpPr>
        <p:spPr>
          <a:xfrm>
            <a:off x="5875057" y="623107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orme libre : forme 126">
            <a:extLst>
              <a:ext uri="{FF2B5EF4-FFF2-40B4-BE49-F238E27FC236}">
                <a16:creationId xmlns:a16="http://schemas.microsoft.com/office/drawing/2014/main" id="{82882606-6E76-4A48-AA97-0A84A02E0135}"/>
              </a:ext>
            </a:extLst>
          </p:cNvPr>
          <p:cNvSpPr/>
          <p:nvPr/>
        </p:nvSpPr>
        <p:spPr>
          <a:xfrm>
            <a:off x="4131726" y="425973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0DA6DA39-45C6-4D92-9D7A-6A3AEC056020}"/>
              </a:ext>
            </a:extLst>
          </p:cNvPr>
          <p:cNvSpPr txBox="1"/>
          <p:nvPr/>
        </p:nvSpPr>
        <p:spPr>
          <a:xfrm>
            <a:off x="4583867" y="3918003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265621B-DD13-45EA-B90F-BA0816E827D5}"/>
              </a:ext>
            </a:extLst>
          </p:cNvPr>
          <p:cNvSpPr txBox="1"/>
          <p:nvPr/>
        </p:nvSpPr>
        <p:spPr>
          <a:xfrm>
            <a:off x="1837592" y="577441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844BDC2-3F47-4388-8E96-B5450AF185F7}"/>
              </a:ext>
            </a:extLst>
          </p:cNvPr>
          <p:cNvSpPr txBox="1"/>
          <p:nvPr/>
        </p:nvSpPr>
        <p:spPr>
          <a:xfrm>
            <a:off x="3677843" y="460901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1AF10DA-7AA3-4301-8719-E54E128C4F53}"/>
              </a:ext>
            </a:extLst>
          </p:cNvPr>
          <p:cNvSpPr txBox="1"/>
          <p:nvPr/>
        </p:nvSpPr>
        <p:spPr>
          <a:xfrm>
            <a:off x="2065029" y="412977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CFC3695-DFA8-4F19-865B-630EED3EE692}"/>
              </a:ext>
            </a:extLst>
          </p:cNvPr>
          <p:cNvSpPr txBox="1"/>
          <p:nvPr/>
        </p:nvSpPr>
        <p:spPr>
          <a:xfrm>
            <a:off x="5658151" y="411207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014563C5-FEC3-4C95-8899-39FC3F455B19}"/>
              </a:ext>
            </a:extLst>
          </p:cNvPr>
          <p:cNvSpPr txBox="1"/>
          <p:nvPr/>
        </p:nvSpPr>
        <p:spPr>
          <a:xfrm>
            <a:off x="5396609" y="570656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0580DEB-513B-45C7-B057-FEE72E47425D}"/>
              </a:ext>
            </a:extLst>
          </p:cNvPr>
          <p:cNvSpPr txBox="1"/>
          <p:nvPr/>
        </p:nvSpPr>
        <p:spPr>
          <a:xfrm>
            <a:off x="8996716" y="570566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01886BB-EF4C-45DA-8A72-7BD4B551AC2B}"/>
              </a:ext>
            </a:extLst>
          </p:cNvPr>
          <p:cNvSpPr txBox="1"/>
          <p:nvPr/>
        </p:nvSpPr>
        <p:spPr>
          <a:xfrm>
            <a:off x="7247039" y="458380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71AA6978-13C2-4652-B38C-454A9EDD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4" y="4453400"/>
            <a:ext cx="922007" cy="6454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944334-1501-4F8B-B4A9-D3964AAE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3" y="5066558"/>
            <a:ext cx="701334" cy="7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47FAD-1DA9-4B31-8591-F6AB708A11F0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2CC2D58-FAEF-4FC0-94E2-F589746D0C4D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F06E93F-2F21-4ED5-8AAA-17B2C74D5168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3DC0B9D-31FC-4B15-9120-8952E21D7C82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74550D-2300-469A-A5B6-EAF97EF48563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99B675-D028-4CAA-812D-AC606CADEAC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A22CF4-711C-431B-A10F-EBA8C9161E23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9AD726B-3324-4E13-B399-0B08F784F6B6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7CBCC2CE-DAC3-4815-8AAA-81BAB16A1610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7C4A9C-9868-4A15-97ED-0AE644CDC141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371FCA-45EE-428C-B09D-E064D405BE2C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72C66BB-A146-48FB-B374-9453A02A87BA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D168642-7510-4B01-88CE-2959C8B45FEE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A98886B-BFA3-48F0-B887-069A36B5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55AB8E1-2DBB-4039-A786-4BB43AA03D29}"/>
              </a:ext>
            </a:extLst>
          </p:cNvPr>
          <p:cNvSpPr txBox="1"/>
          <p:nvPr/>
        </p:nvSpPr>
        <p:spPr>
          <a:xfrm>
            <a:off x="1454042" y="4169802"/>
            <a:ext cx="30492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3BC7F49-C51E-410A-B7BC-B52577FAA0EB}"/>
              </a:ext>
            </a:extLst>
          </p:cNvPr>
          <p:cNvSpPr txBox="1"/>
          <p:nvPr/>
        </p:nvSpPr>
        <p:spPr>
          <a:xfrm>
            <a:off x="3343593" y="2653030"/>
            <a:ext cx="27467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DA40449-3C90-4FD4-B35A-313CB6CA5D17}"/>
              </a:ext>
            </a:extLst>
          </p:cNvPr>
          <p:cNvSpPr txBox="1"/>
          <p:nvPr/>
        </p:nvSpPr>
        <p:spPr>
          <a:xfrm>
            <a:off x="4771573" y="3610115"/>
            <a:ext cx="89390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0,7±0,1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030A54B-3E34-4908-A448-C67BF31BC536}"/>
              </a:ext>
            </a:extLst>
          </p:cNvPr>
          <p:cNvSpPr txBox="1"/>
          <p:nvPr/>
        </p:nvSpPr>
        <p:spPr>
          <a:xfrm>
            <a:off x="599768" y="422787"/>
            <a:ext cx="889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Resighting</a:t>
            </a:r>
            <a:r>
              <a:rPr lang="fr-FR" sz="2800" dirty="0"/>
              <a:t> </a:t>
            </a:r>
            <a:r>
              <a:rPr lang="fr-FR" sz="2800" dirty="0" err="1"/>
              <a:t>probabilities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420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C0F1-75C7-45F0-8218-09EB2EF9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74A39-2B53-40ED-9E7F-0AE3BFA3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Try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co-variate</a:t>
            </a:r>
            <a:r>
              <a:rPr lang="fr-FR" dirty="0"/>
              <a:t> </a:t>
            </a:r>
            <a:r>
              <a:rPr lang="fr-FR" dirty="0" err="1"/>
              <a:t>density</a:t>
            </a:r>
            <a:endParaRPr lang="fr-FR" dirty="0"/>
          </a:p>
          <a:p>
            <a:r>
              <a:rPr lang="fr-FR" dirty="0"/>
              <a:t>Distance </a:t>
            </a:r>
            <a:r>
              <a:rPr lang="fr-FR" dirty="0" err="1"/>
              <a:t>from</a:t>
            </a:r>
            <a:r>
              <a:rPr lang="fr-FR" dirty="0"/>
              <a:t> groups</a:t>
            </a:r>
          </a:p>
          <a:p>
            <a:endParaRPr lang="fr-FR" dirty="0"/>
          </a:p>
          <a:p>
            <a:r>
              <a:rPr lang="fr-FR" dirty="0"/>
              <a:t>Binomial model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dispersal to fragment size, group size  </a:t>
            </a:r>
            <a:r>
              <a:rPr lang="fr-FR" dirty="0" err="1"/>
              <a:t>based</a:t>
            </a:r>
            <a:r>
              <a:rPr lang="fr-FR" dirty="0"/>
              <a:t> on the 2 </a:t>
            </a:r>
            <a:r>
              <a:rPr lang="fr-FR" dirty="0" err="1"/>
              <a:t>periods</a:t>
            </a:r>
            <a:r>
              <a:rPr lang="fr-FR" dirty="0"/>
              <a:t> (</a:t>
            </a:r>
            <a:r>
              <a:rPr lang="fr-FR" dirty="0" err="1"/>
              <a:t>outbreak</a:t>
            </a:r>
            <a:r>
              <a:rPr lang="fr-FR" dirty="0"/>
              <a:t> or not, distance to </a:t>
            </a:r>
            <a:r>
              <a:rPr lang="fr-FR" dirty="0" err="1"/>
              <a:t>neighbours</a:t>
            </a:r>
            <a:r>
              <a:rPr lang="fr-FR" dirty="0"/>
              <a:t>);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on conservation </a:t>
            </a:r>
            <a:r>
              <a:rPr lang="fr-FR" dirty="0" err="1"/>
              <a:t>region</a:t>
            </a:r>
            <a:r>
              <a:rPr lang="fr-FR" dirty="0"/>
              <a:t>.</a:t>
            </a:r>
          </a:p>
          <a:p>
            <a:r>
              <a:rPr lang="fr-FR" dirty="0"/>
              <a:t>Check </a:t>
            </a:r>
            <a:r>
              <a:rPr lang="fr-FR" dirty="0" err="1"/>
              <a:t>correlated</a:t>
            </a:r>
            <a:r>
              <a:rPr lang="fr-FR" dirty="0"/>
              <a:t> variables</a:t>
            </a:r>
          </a:p>
          <a:p>
            <a:r>
              <a:rPr lang="fr-FR" dirty="0"/>
              <a:t>Check </a:t>
            </a:r>
            <a:r>
              <a:rPr lang="fr-FR" dirty="0" err="1"/>
              <a:t>with</a:t>
            </a:r>
            <a:r>
              <a:rPr lang="fr-FR" dirty="0"/>
              <a:t> Alexandre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61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FEB33-E721-4260-9EBB-AD68A51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4DC-74C0-4D81-B275-D883826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85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523</Words>
  <Application>Microsoft Office PowerPoint</Application>
  <PresentationFormat>Grand écran</PresentationFormat>
  <Paragraphs>173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Avenir Next LT Pro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Aurore Ponchon</dc:creator>
  <cp:lastModifiedBy>Aurore Ponchon</cp:lastModifiedBy>
  <cp:revision>23</cp:revision>
  <dcterms:created xsi:type="dcterms:W3CDTF">2023-09-12T21:46:26Z</dcterms:created>
  <dcterms:modified xsi:type="dcterms:W3CDTF">2023-09-26T16:40:02Z</dcterms:modified>
</cp:coreProperties>
</file>