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9" r:id="rId4"/>
    <p:sldId id="260" r:id="rId5"/>
    <p:sldId id="257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D61F9-A736-4E57-9204-89A361B98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FFF6D9-3E70-41E6-B8B6-520958164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D80C7B-A67E-42A8-934F-00DE2308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BB9FE5-7334-4EB4-A252-D8DF54C8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6AFFEB-BE7E-492E-AA9A-C8079995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6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20E89-D56E-4FE3-A922-F67A9133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4EB3DA-4218-4B83-B0C5-CCB87A192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F9B83-E5B1-4C14-96DF-0C9FB283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8010D4-2ED4-4FC0-A39E-620C2BC2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D906AA-AA7A-46F9-96A2-2B334F8C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2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4F2189-C73C-4539-BC29-3A33FC0E2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1A1DE2-F8DB-435C-AD0E-8BAB6BAC3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E8B8D3-7556-4617-B98C-7B306668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56F18-E5C9-46A8-BF14-A1537123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E251A0-4F4D-4A6C-B1EA-7B13FD00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5F09B-2CB1-4043-B3DE-A247BA9B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D39E70-5603-47A1-B46D-545F9B7C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4A2A5-89B0-4746-82B7-692868DA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DB1164-61BC-4A76-B0E9-B66C78EE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E9B217-71B4-4955-8376-61A17DC2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45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DFA9A-16AA-4F40-A999-14B01EC3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D9A99C-5E72-4BF1-B6EC-4A7A25058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5253A2-6720-41DF-B891-5A696063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99C41A-C8F9-44C5-8A37-78BBE016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5BD03-9E5F-436B-BBBE-F1EFA40C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95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F7E64-9369-44B3-A434-D002D404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C0791-2517-4A0C-806E-D361A1F9F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6A61DD-1370-4124-A2EA-F57B86012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A8381C-87E2-4FF1-9EF2-65EA41E8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1F4DED-410D-4A9D-8777-A6CDED84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048E71-1897-463E-8B0E-4F6E9D00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50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F7E0C-8DC8-425B-B8C8-A8C2205A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A525FD-7C83-47FA-A427-3C33AA66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BF9325-B791-414A-8092-269B78DA4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7FA6FF-32C6-49CF-B7CC-0C0C44330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179C3A-BACF-4A17-99AF-B399147A8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26A471-D5D1-4AD7-AC2C-C3A7CC7D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978AA7-94AF-4857-8859-FE09C474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703E93-2C79-4F64-AFD3-C2F48D1A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11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2494B-C00D-46C8-81B6-AAB9F9B8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B84F65-6406-4C45-9B60-44486EDD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C71A2D-87FD-44DB-B301-3259C09D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32D597-A7CD-4BAB-8F0E-1C7FD7D9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41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6A7EDE-8AC9-40FD-AA2D-82DFA46A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F0AB80-E46C-468E-9AC7-6F2C8FA3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B8D5EB-212F-4E8F-AB61-7FFE4860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38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AF2D5-5E1F-4415-B3DD-FEBEAB8C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991DAF-0D4E-42A1-AB62-D77BB2D0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B51552-55FB-4E69-ABB9-6FEDF71E5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551E47-12D9-4138-9C1E-F1001253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F12A5-0905-49C0-90C5-F41520EC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042D00-1524-4BE2-9058-A9BDE8C3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32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29958-EB6E-4C7E-8AD3-EDB49328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1CFB95-0402-4B91-928A-3244C592B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A7F866-4A9A-4EFE-A5BA-5A3EAD952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957369-3AAA-4823-9576-E4542328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5AB54F-4D05-4CB7-9B85-08DEA4F3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AF8662-0703-4333-BB02-12ABD703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25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C69B718-9B9F-44A8-8B78-3DE546E0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C133E4-3488-45E7-9A9A-78C52E67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0374B2-33D9-41DD-8B10-9F957212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4021-820B-4C79-8184-8F300167CCBF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A0839B-548A-4932-B2EE-45C7F5A93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EE414-C33C-4C22-8728-83B6DAA49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A85BA-8BF9-4AE7-A568-8BCD408D9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18E279-1E88-4EBC-8F89-375B9BD8B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DE65467-B8BB-40FF-A832-7C93FD859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0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911511A-418A-4590-9111-F11C8E9BDF17}"/>
              </a:ext>
            </a:extLst>
          </p:cNvPr>
          <p:cNvSpPr/>
          <p:nvPr/>
        </p:nvSpPr>
        <p:spPr>
          <a:xfrm>
            <a:off x="848413" y="1613555"/>
            <a:ext cx="3333164" cy="3028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FC144BF-0D55-42F7-AF8C-B933F5E9A81C}"/>
              </a:ext>
            </a:extLst>
          </p:cNvPr>
          <p:cNvSpPr/>
          <p:nvPr/>
        </p:nvSpPr>
        <p:spPr>
          <a:xfrm>
            <a:off x="1099167" y="3448773"/>
            <a:ext cx="1046375" cy="10369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CBD0B42-355A-48F8-84DA-886BCF7FF509}"/>
              </a:ext>
            </a:extLst>
          </p:cNvPr>
          <p:cNvSpPr/>
          <p:nvPr/>
        </p:nvSpPr>
        <p:spPr>
          <a:xfrm>
            <a:off x="2917864" y="2331489"/>
            <a:ext cx="1046375" cy="10369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25726F5-258A-464B-8972-A5F25BD103A6}"/>
              </a:ext>
            </a:extLst>
          </p:cNvPr>
          <p:cNvSpPr txBox="1"/>
          <p:nvPr/>
        </p:nvSpPr>
        <p:spPr>
          <a:xfrm>
            <a:off x="816550" y="123664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D7FCE92-FEC1-4B09-A160-8817119A9E6A}"/>
              </a:ext>
            </a:extLst>
          </p:cNvPr>
          <p:cNvSpPr txBox="1"/>
          <p:nvPr/>
        </p:nvSpPr>
        <p:spPr>
          <a:xfrm>
            <a:off x="868727" y="3217698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6EEE486-F9CF-4A61-93A7-8D6A077376EB}"/>
              </a:ext>
            </a:extLst>
          </p:cNvPr>
          <p:cNvSpPr txBox="1"/>
          <p:nvPr/>
        </p:nvSpPr>
        <p:spPr>
          <a:xfrm>
            <a:off x="2486754" y="3336561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7D327B3-314C-438C-968C-035D6A9C62ED}"/>
              </a:ext>
            </a:extLst>
          </p:cNvPr>
          <p:cNvSpPr txBox="1"/>
          <p:nvPr/>
        </p:nvSpPr>
        <p:spPr>
          <a:xfrm>
            <a:off x="3441051" y="4123573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155B6695-0F85-40D7-A556-BA542EC06225}"/>
              </a:ext>
            </a:extLst>
          </p:cNvPr>
          <p:cNvSpPr/>
          <p:nvPr/>
        </p:nvSpPr>
        <p:spPr>
          <a:xfrm>
            <a:off x="1337758" y="1844747"/>
            <a:ext cx="1046375" cy="10369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2A1D2167-22F3-4192-8F71-3C710F73E419}"/>
              </a:ext>
            </a:extLst>
          </p:cNvPr>
          <p:cNvSpPr/>
          <p:nvPr/>
        </p:nvSpPr>
        <p:spPr>
          <a:xfrm rot="10396301">
            <a:off x="975590" y="3519906"/>
            <a:ext cx="519991" cy="534807"/>
          </a:xfrm>
          <a:prstGeom prst="arc">
            <a:avLst>
              <a:gd name="adj1" fmla="val 16200000"/>
              <a:gd name="adj2" fmla="val 9101341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0D00921A-F988-42E0-B656-8AD404DE4E5C}"/>
              </a:ext>
            </a:extLst>
          </p:cNvPr>
          <p:cNvSpPr/>
          <p:nvPr/>
        </p:nvSpPr>
        <p:spPr>
          <a:xfrm>
            <a:off x="1885361" y="3007151"/>
            <a:ext cx="1442301" cy="791851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3CF8A8-2014-4942-B6B0-CB9329EA997A}"/>
              </a:ext>
            </a:extLst>
          </p:cNvPr>
          <p:cNvSpPr/>
          <p:nvPr/>
        </p:nvSpPr>
        <p:spPr>
          <a:xfrm>
            <a:off x="4432331" y="1608509"/>
            <a:ext cx="3333164" cy="3028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4E10B10C-1E34-4BAB-B39A-75F7266D6B12}"/>
              </a:ext>
            </a:extLst>
          </p:cNvPr>
          <p:cNvSpPr/>
          <p:nvPr/>
        </p:nvSpPr>
        <p:spPr>
          <a:xfrm>
            <a:off x="4683085" y="3443727"/>
            <a:ext cx="1046375" cy="10369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6608013E-3B80-4735-9589-848025F97DBF}"/>
              </a:ext>
            </a:extLst>
          </p:cNvPr>
          <p:cNvSpPr/>
          <p:nvPr/>
        </p:nvSpPr>
        <p:spPr>
          <a:xfrm>
            <a:off x="6501782" y="2326443"/>
            <a:ext cx="1046375" cy="10369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BE9FDD6-8587-4E5F-886C-0687EAF4EB86}"/>
              </a:ext>
            </a:extLst>
          </p:cNvPr>
          <p:cNvSpPr txBox="1"/>
          <p:nvPr/>
        </p:nvSpPr>
        <p:spPr>
          <a:xfrm>
            <a:off x="4432331" y="3222032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9968F97-5139-410B-A5B5-323371EEFB3A}"/>
              </a:ext>
            </a:extLst>
          </p:cNvPr>
          <p:cNvSpPr txBox="1"/>
          <p:nvPr/>
        </p:nvSpPr>
        <p:spPr>
          <a:xfrm>
            <a:off x="6070672" y="3331515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995AA2D8-AC2D-4BE3-8C63-5760D06FDADF}"/>
              </a:ext>
            </a:extLst>
          </p:cNvPr>
          <p:cNvSpPr/>
          <p:nvPr/>
        </p:nvSpPr>
        <p:spPr>
          <a:xfrm rot="21431949">
            <a:off x="1944961" y="4086888"/>
            <a:ext cx="3243631" cy="376137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171363F-379C-4061-B5DA-1D7ACDF2A253}"/>
              </a:ext>
            </a:extLst>
          </p:cNvPr>
          <p:cNvSpPr txBox="1"/>
          <p:nvPr/>
        </p:nvSpPr>
        <p:spPr>
          <a:xfrm>
            <a:off x="7095241" y="4078287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3CE0F62C-4244-4E6C-B237-889A4606E79F}"/>
              </a:ext>
            </a:extLst>
          </p:cNvPr>
          <p:cNvSpPr/>
          <p:nvPr/>
        </p:nvSpPr>
        <p:spPr>
          <a:xfrm>
            <a:off x="4921676" y="1839701"/>
            <a:ext cx="1046375" cy="103694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1809A8BE-EB5C-486D-BCD9-9C987CB5F89C}"/>
              </a:ext>
            </a:extLst>
          </p:cNvPr>
          <p:cNvSpPr/>
          <p:nvPr/>
        </p:nvSpPr>
        <p:spPr>
          <a:xfrm rot="10396301">
            <a:off x="4559508" y="3514860"/>
            <a:ext cx="519991" cy="534807"/>
          </a:xfrm>
          <a:prstGeom prst="arc">
            <a:avLst>
              <a:gd name="adj1" fmla="val 16200000"/>
              <a:gd name="adj2" fmla="val 9101341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FB5D344A-1D77-4390-BA4E-F52D290CE1DA}"/>
              </a:ext>
            </a:extLst>
          </p:cNvPr>
          <p:cNvSpPr/>
          <p:nvPr/>
        </p:nvSpPr>
        <p:spPr>
          <a:xfrm>
            <a:off x="5469279" y="3002105"/>
            <a:ext cx="1442301" cy="791851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226ED8AA-E07A-469B-AB8F-2A2707E143F4}"/>
              </a:ext>
            </a:extLst>
          </p:cNvPr>
          <p:cNvSpPr/>
          <p:nvPr/>
        </p:nvSpPr>
        <p:spPr>
          <a:xfrm>
            <a:off x="5290170" y="2540191"/>
            <a:ext cx="377462" cy="1112363"/>
          </a:xfrm>
          <a:custGeom>
            <a:avLst/>
            <a:gdLst>
              <a:gd name="connsiteX0" fmla="*/ 0 w 377462"/>
              <a:gd name="connsiteY0" fmla="*/ 1112363 h 1112363"/>
              <a:gd name="connsiteX1" fmla="*/ 367645 w 377462"/>
              <a:gd name="connsiteY1" fmla="*/ 565608 h 1112363"/>
              <a:gd name="connsiteX2" fmla="*/ 235670 w 377462"/>
              <a:gd name="connsiteY2" fmla="*/ 0 h 111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462" h="1112363">
                <a:moveTo>
                  <a:pt x="0" y="1112363"/>
                </a:moveTo>
                <a:cubicBezTo>
                  <a:pt x="164183" y="931682"/>
                  <a:pt x="328367" y="751002"/>
                  <a:pt x="367645" y="565608"/>
                </a:cubicBezTo>
                <a:cubicBezTo>
                  <a:pt x="406923" y="380214"/>
                  <a:pt x="321296" y="190107"/>
                  <a:pt x="235670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31A417E-06AF-4EC8-A4BD-6C88E629BAF4}"/>
              </a:ext>
            </a:extLst>
          </p:cNvPr>
          <p:cNvSpPr txBox="1"/>
          <p:nvPr/>
        </p:nvSpPr>
        <p:spPr>
          <a:xfrm>
            <a:off x="5338146" y="2949462"/>
            <a:ext cx="366858" cy="37872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AF897D55-1B49-432D-88A9-AE89AE409267}"/>
              </a:ext>
            </a:extLst>
          </p:cNvPr>
          <p:cNvSpPr/>
          <p:nvPr/>
        </p:nvSpPr>
        <p:spPr>
          <a:xfrm>
            <a:off x="2106637" y="2104587"/>
            <a:ext cx="1187777" cy="532764"/>
          </a:xfrm>
          <a:custGeom>
            <a:avLst/>
            <a:gdLst>
              <a:gd name="connsiteX0" fmla="*/ 1291472 w 1291472"/>
              <a:gd name="connsiteY0" fmla="*/ 723372 h 723372"/>
              <a:gd name="connsiteX1" fmla="*/ 801278 w 1291472"/>
              <a:gd name="connsiteY1" fmla="*/ 63496 h 723372"/>
              <a:gd name="connsiteX2" fmla="*/ 0 w 1291472"/>
              <a:gd name="connsiteY2" fmla="*/ 63496 h 72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723372">
                <a:moveTo>
                  <a:pt x="1291472" y="723372"/>
                </a:moveTo>
                <a:cubicBezTo>
                  <a:pt x="1153997" y="448423"/>
                  <a:pt x="1016523" y="173475"/>
                  <a:pt x="801278" y="63496"/>
                </a:cubicBezTo>
                <a:cubicBezTo>
                  <a:pt x="586033" y="-46483"/>
                  <a:pt x="293016" y="8506"/>
                  <a:pt x="0" y="63496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EAAD12BC-EEDC-445E-A7B0-84092EC8F60B}"/>
              </a:ext>
            </a:extLst>
          </p:cNvPr>
          <p:cNvSpPr txBox="1"/>
          <p:nvPr/>
        </p:nvSpPr>
        <p:spPr>
          <a:xfrm>
            <a:off x="2563903" y="2164973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E063C9-74A7-44CF-915B-0C662EF14C02}"/>
              </a:ext>
            </a:extLst>
          </p:cNvPr>
          <p:cNvSpPr/>
          <p:nvPr/>
        </p:nvSpPr>
        <p:spPr>
          <a:xfrm>
            <a:off x="8016249" y="1608509"/>
            <a:ext cx="3333164" cy="3028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DDE28B8C-CC36-409F-BC19-70AC9B3BF046}"/>
              </a:ext>
            </a:extLst>
          </p:cNvPr>
          <p:cNvSpPr/>
          <p:nvPr/>
        </p:nvSpPr>
        <p:spPr>
          <a:xfrm>
            <a:off x="8267003" y="3443727"/>
            <a:ext cx="1046375" cy="10369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860A233-FB56-47ED-AA4E-6365E034186F}"/>
              </a:ext>
            </a:extLst>
          </p:cNvPr>
          <p:cNvSpPr/>
          <p:nvPr/>
        </p:nvSpPr>
        <p:spPr>
          <a:xfrm>
            <a:off x="10085700" y="2326443"/>
            <a:ext cx="1046375" cy="10369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699DF72-B6C6-4064-888B-C7DABEC72D91}"/>
              </a:ext>
            </a:extLst>
          </p:cNvPr>
          <p:cNvSpPr/>
          <p:nvPr/>
        </p:nvSpPr>
        <p:spPr>
          <a:xfrm>
            <a:off x="8505594" y="1839701"/>
            <a:ext cx="1046375" cy="1036948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55" name="Forme libre : forme 54">
            <a:extLst>
              <a:ext uri="{FF2B5EF4-FFF2-40B4-BE49-F238E27FC236}">
                <a16:creationId xmlns:a16="http://schemas.microsoft.com/office/drawing/2014/main" id="{0C1E58EC-C5B8-49A5-A76A-42CA785AA261}"/>
              </a:ext>
            </a:extLst>
          </p:cNvPr>
          <p:cNvSpPr/>
          <p:nvPr/>
        </p:nvSpPr>
        <p:spPr>
          <a:xfrm rot="21431949">
            <a:off x="5528879" y="4081842"/>
            <a:ext cx="3243631" cy="376137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E0636B9C-F89D-40D4-98C2-2BBB1AAC6594}"/>
              </a:ext>
            </a:extLst>
          </p:cNvPr>
          <p:cNvSpPr txBox="1"/>
          <p:nvPr/>
        </p:nvSpPr>
        <p:spPr>
          <a:xfrm>
            <a:off x="4416400" y="123664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2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0DD4D65-944C-4C70-9200-DCF8666C5499}"/>
              </a:ext>
            </a:extLst>
          </p:cNvPr>
          <p:cNvSpPr txBox="1"/>
          <p:nvPr/>
        </p:nvSpPr>
        <p:spPr>
          <a:xfrm>
            <a:off x="8016249" y="123664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3</a:t>
            </a:r>
          </a:p>
        </p:txBody>
      </p:sp>
      <p:sp>
        <p:nvSpPr>
          <p:cNvPr id="76" name="Forme libre : forme 75">
            <a:extLst>
              <a:ext uri="{FF2B5EF4-FFF2-40B4-BE49-F238E27FC236}">
                <a16:creationId xmlns:a16="http://schemas.microsoft.com/office/drawing/2014/main" id="{89CD26BA-C930-40B7-B041-9DCEFD1947F8}"/>
              </a:ext>
            </a:extLst>
          </p:cNvPr>
          <p:cNvSpPr/>
          <p:nvPr/>
        </p:nvSpPr>
        <p:spPr>
          <a:xfrm>
            <a:off x="3617132" y="2164973"/>
            <a:ext cx="1673038" cy="464776"/>
          </a:xfrm>
          <a:custGeom>
            <a:avLst/>
            <a:gdLst>
              <a:gd name="connsiteX0" fmla="*/ 0 w 1800520"/>
              <a:gd name="connsiteY0" fmla="*/ 544835 h 544835"/>
              <a:gd name="connsiteX1" fmla="*/ 678730 w 1800520"/>
              <a:gd name="connsiteY1" fmla="*/ 35787 h 544835"/>
              <a:gd name="connsiteX2" fmla="*/ 1800520 w 1800520"/>
              <a:gd name="connsiteY2" fmla="*/ 82921 h 54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520" h="544835">
                <a:moveTo>
                  <a:pt x="0" y="544835"/>
                </a:moveTo>
                <a:cubicBezTo>
                  <a:pt x="189321" y="328804"/>
                  <a:pt x="378643" y="112773"/>
                  <a:pt x="678730" y="35787"/>
                </a:cubicBezTo>
                <a:cubicBezTo>
                  <a:pt x="978817" y="-41199"/>
                  <a:pt x="1389668" y="20861"/>
                  <a:pt x="1800520" y="82921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2BBE64A-6F37-41E5-9C33-18AC0A299375}"/>
              </a:ext>
            </a:extLst>
          </p:cNvPr>
          <p:cNvSpPr txBox="1"/>
          <p:nvPr/>
        </p:nvSpPr>
        <p:spPr>
          <a:xfrm>
            <a:off x="3726678" y="1947715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3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FA86F5ED-9994-47C5-9FBB-2E804B50C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39" y="3733403"/>
            <a:ext cx="653707" cy="45759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802C23E-C500-4D88-8D97-8BCB19D474F3}"/>
              </a:ext>
            </a:extLst>
          </p:cNvPr>
          <p:cNvSpPr txBox="1"/>
          <p:nvPr/>
        </p:nvSpPr>
        <p:spPr>
          <a:xfrm>
            <a:off x="480853" y="386862"/>
            <a:ext cx="6491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/>
              <a:t>Modelled</a:t>
            </a:r>
            <a:r>
              <a:rPr lang="fr-FR" sz="3200" b="1" dirty="0"/>
              <a:t> states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5C08F3B-7FB9-4451-A610-F773D4898DC1}"/>
              </a:ext>
            </a:extLst>
          </p:cNvPr>
          <p:cNvCxnSpPr/>
          <p:nvPr/>
        </p:nvCxnSpPr>
        <p:spPr>
          <a:xfrm>
            <a:off x="816550" y="5143500"/>
            <a:ext cx="6341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032ADBD-3510-44C1-9E19-5539CAB70611}"/>
              </a:ext>
            </a:extLst>
          </p:cNvPr>
          <p:cNvCxnSpPr/>
          <p:nvPr/>
        </p:nvCxnSpPr>
        <p:spPr>
          <a:xfrm>
            <a:off x="816549" y="5700347"/>
            <a:ext cx="6341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8598E8DB-63A1-438B-BCCF-3ECEED937BFD}"/>
              </a:ext>
            </a:extLst>
          </p:cNvPr>
          <p:cNvSpPr txBox="1"/>
          <p:nvPr/>
        </p:nvSpPr>
        <p:spPr>
          <a:xfrm>
            <a:off x="1586326" y="4940740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First dispersal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06CA812-0F23-4A7E-A0FE-1BF2F0313FF5}"/>
              </a:ext>
            </a:extLst>
          </p:cNvPr>
          <p:cNvSpPr txBox="1"/>
          <p:nvPr/>
        </p:nvSpPr>
        <p:spPr>
          <a:xfrm>
            <a:off x="1572192" y="5494503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venir Next LT Pro Light" panose="020B0304020202020204" pitchFamily="34" charset="0"/>
              </a:rPr>
              <a:t>Secondary</a:t>
            </a:r>
            <a:r>
              <a:rPr lang="fr-FR" dirty="0">
                <a:latin typeface="Avenir Next LT Pro Light" panose="020B0304020202020204" pitchFamily="34" charset="0"/>
              </a:rPr>
              <a:t> dispersal</a:t>
            </a:r>
          </a:p>
        </p:txBody>
      </p:sp>
    </p:spTree>
    <p:extLst>
      <p:ext uri="{BB962C8B-B14F-4D97-AF65-F5344CB8AC3E}">
        <p14:creationId xmlns:p14="http://schemas.microsoft.com/office/powerpoint/2010/main" val="315558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60462-D522-4CB1-9FD3-322C7934C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C704D1-6702-4053-AEB6-3AAD0B665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69A76E3-6AAA-4743-8FFA-470949F53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48174"/>
              </p:ext>
            </p:extLst>
          </p:nvPr>
        </p:nvGraphicFramePr>
        <p:xfrm>
          <a:off x="1257300" y="889488"/>
          <a:ext cx="9545517" cy="555928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228361">
                  <a:extLst>
                    <a:ext uri="{9D8B030D-6E8A-4147-A177-3AD203B41FA5}">
                      <a16:colId xmlns:a16="http://schemas.microsoft.com/office/drawing/2014/main" val="4280220780"/>
                    </a:ext>
                  </a:extLst>
                </a:gridCol>
                <a:gridCol w="1579289">
                  <a:extLst>
                    <a:ext uri="{9D8B030D-6E8A-4147-A177-3AD203B41FA5}">
                      <a16:colId xmlns:a16="http://schemas.microsoft.com/office/drawing/2014/main" val="2895387877"/>
                    </a:ext>
                  </a:extLst>
                </a:gridCol>
                <a:gridCol w="1579289">
                  <a:extLst>
                    <a:ext uri="{9D8B030D-6E8A-4147-A177-3AD203B41FA5}">
                      <a16:colId xmlns:a16="http://schemas.microsoft.com/office/drawing/2014/main" val="3135472330"/>
                    </a:ext>
                  </a:extLst>
                </a:gridCol>
                <a:gridCol w="1579289">
                  <a:extLst>
                    <a:ext uri="{9D8B030D-6E8A-4147-A177-3AD203B41FA5}">
                      <a16:colId xmlns:a16="http://schemas.microsoft.com/office/drawing/2014/main" val="39416284"/>
                    </a:ext>
                  </a:extLst>
                </a:gridCol>
                <a:gridCol w="1579289">
                  <a:extLst>
                    <a:ext uri="{9D8B030D-6E8A-4147-A177-3AD203B41FA5}">
                      <a16:colId xmlns:a16="http://schemas.microsoft.com/office/drawing/2014/main" val="531888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 err="1">
                          <a:effectLst/>
                          <a:latin typeface="Avenir Next LT Pro Light" panose="020B0304020202020204" pitchFamily="34" charset="0"/>
                        </a:rPr>
                        <a:t>Models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effectLst/>
                          <a:latin typeface="Avenir Next LT Pro Light" panose="020B0304020202020204" pitchFamily="34" charset="0"/>
                        </a:rPr>
                        <a:t># Id. Par.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  <a:latin typeface="Avenir Next LT Pro Light" panose="020B0304020202020204" pitchFamily="34" charset="0"/>
                        </a:rPr>
                        <a:t>Deviance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effectLst/>
                          <a:latin typeface="Avenir Next LT Pro Light" panose="020B0304020202020204" pitchFamily="34" charset="0"/>
                        </a:rPr>
                        <a:t>QAIC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  <a:latin typeface="Avenir Next LT Pro Light" panose="020B0304020202020204" pitchFamily="34" charset="0"/>
                        </a:rPr>
                        <a:t>QAICc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8272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dirty="0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s(t)psi(2T+g)p(f)  </a:t>
                      </a:r>
                      <a:endParaRPr lang="fr-FR" sz="1800" b="0" i="0" u="none" strike="noStrike" dirty="0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29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1911.07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1969.07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dirty="0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1970.1138</a:t>
                      </a:r>
                      <a:endParaRPr lang="fr-FR" sz="1800" b="0" i="0" u="none" strike="noStrike" dirty="0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785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1" u="none" strike="noStrike" dirty="0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s(t)psi(2T)p(f)  </a:t>
                      </a:r>
                      <a:endParaRPr lang="fr-FR" sz="2400" b="1" i="0" u="none" strike="noStrike" dirty="0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1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28</a:t>
                      </a:r>
                      <a:endParaRPr lang="fr-FR" sz="2400" b="1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1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1913.1479</a:t>
                      </a:r>
                      <a:endParaRPr lang="fr-FR" sz="2400" b="1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1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1969.1479</a:t>
                      </a:r>
                      <a:endParaRPr lang="fr-FR" sz="2400" b="1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1" u="none" strike="noStrike" dirty="0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1970.1215</a:t>
                      </a:r>
                      <a:endParaRPr lang="fr-FR" sz="2400" b="1" i="0" u="none" strike="noStrike" dirty="0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9864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s(t)psi(2T+g)p(f+g)  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30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1909.7364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1969.7364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dirty="0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1970.8528</a:t>
                      </a:r>
                      <a:endParaRPr lang="fr-FR" sz="1800" b="0" i="0" u="none" strike="noStrike" dirty="0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82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dirty="0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s(t)psi(2T)p(</a:t>
                      </a:r>
                      <a:r>
                        <a:rPr lang="fr-FR" sz="1800" u="none" strike="noStrike" dirty="0" err="1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f+g</a:t>
                      </a:r>
                      <a:r>
                        <a:rPr lang="fr-FR" sz="1800" u="none" strike="noStrike" dirty="0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)  </a:t>
                      </a:r>
                      <a:endParaRPr lang="fr-FR" sz="1800" b="0" i="0" u="none" strike="noStrike" dirty="0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29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1912.0355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1970.0355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dirty="0">
                          <a:solidFill>
                            <a:schemeClr val="bg1"/>
                          </a:solidFill>
                          <a:effectLst/>
                          <a:latin typeface="Avenir Next LT Pro Light" panose="020B0304020202020204" pitchFamily="34" charset="0"/>
                        </a:rPr>
                        <a:t>1971.0793</a:t>
                      </a:r>
                      <a:endParaRPr lang="fr-FR" sz="1800" b="0" i="0" u="none" strike="noStrike" dirty="0">
                        <a:solidFill>
                          <a:schemeClr val="bg1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9677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s(</a:t>
                      </a:r>
                      <a:r>
                        <a:rPr lang="fr-FR" sz="1600" u="none" strike="noStrike" dirty="0" err="1">
                          <a:effectLst/>
                          <a:latin typeface="Avenir Next LT Pro Light" panose="020B0304020202020204" pitchFamily="34" charset="0"/>
                        </a:rPr>
                        <a:t>g+t</a:t>
                      </a:r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)psi(2T+g)p(f) 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1910.9856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1970.9856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1972.1021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42420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s(g+t)psi(2T)p(f)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29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1913.059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1971.059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1972.1028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383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s(g+t)psi(2T+g)p(f+g) 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31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1909.6619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1971.6619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1972.8534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272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s(g+t)psi(2T)p(f+g)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1911.956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1971.956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1973.0725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32229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s(t)psi(2T+g)p(f.g) 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32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1908.297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1972.297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1973.5663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19305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s(t)psi(2T)p(f.g) 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31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1910.6514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1972.6514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1973.843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45643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s(t)psi(3T+g)p(f) 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1903.9585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1973.9585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1975.4756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98471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s(t)psi(3T+g)p(f)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1903.9585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1973.9585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1975.4756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017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s(t)psi(3T)p(f)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34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1906.2005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1974.2005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1975.6325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6261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s(g+t)psi(2T+g)p(f.g) 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33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1908.2209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1974.2209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1975.5703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20193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s(g+t)psi(2T)p(f.g)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32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1910.5707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1974.5707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1975.8399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07983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s(t)psi(3T)p(f+g)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1902.6874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1974.6874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1976.2922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2663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s(t)psi(3T+g)p(</a:t>
                      </a:r>
                      <a:r>
                        <a:rPr lang="fr-FR" sz="1600" u="none" strike="noStrike" dirty="0" err="1">
                          <a:effectLst/>
                          <a:latin typeface="Avenir Next LT Pro Light" panose="020B0304020202020204" pitchFamily="34" charset="0"/>
                        </a:rPr>
                        <a:t>f+g</a:t>
                      </a:r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)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36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1902.6874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  <a:latin typeface="Avenir Next LT Pro Light" panose="020B0304020202020204" pitchFamily="34" charset="0"/>
                        </a:rPr>
                        <a:t>1974.6874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1976.2922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22552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s(t)psi(3T)p(</a:t>
                      </a:r>
                      <a:r>
                        <a:rPr lang="fr-FR" sz="1600" u="none" strike="noStrike" dirty="0" err="1">
                          <a:effectLst/>
                          <a:latin typeface="Avenir Next LT Pro Light" panose="020B0304020202020204" pitchFamily="34" charset="0"/>
                        </a:rPr>
                        <a:t>f+g</a:t>
                      </a:r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)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35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1904.9845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1974.9845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  <a:latin typeface="Avenir Next LT Pro Light" panose="020B0304020202020204" pitchFamily="34" charset="0"/>
                        </a:rPr>
                        <a:t>1976.5016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Light" panose="020B03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570418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C8081752-EB2F-4FF5-8E92-626934E8FC4C}"/>
              </a:ext>
            </a:extLst>
          </p:cNvPr>
          <p:cNvSpPr txBox="1"/>
          <p:nvPr/>
        </p:nvSpPr>
        <p:spPr>
          <a:xfrm>
            <a:off x="967154" y="211015"/>
            <a:ext cx="501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Model </a:t>
            </a:r>
            <a:r>
              <a:rPr lang="fr-FR" sz="2400" b="1" dirty="0" err="1"/>
              <a:t>selection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72033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D8DE4-1439-4DA3-935E-D1C319AD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7F8EF2A-149A-4A57-9017-2689E7BA9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07" y="417451"/>
            <a:ext cx="9720677" cy="607542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FC4FDC-22FF-4B91-9226-698CF063E1B5}"/>
              </a:ext>
            </a:extLst>
          </p:cNvPr>
          <p:cNvSpPr/>
          <p:nvPr/>
        </p:nvSpPr>
        <p:spPr>
          <a:xfrm>
            <a:off x="6096000" y="491613"/>
            <a:ext cx="2203938" cy="5557495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"/>
                  <a:lumOff val="95000"/>
                  <a:alpha val="30000"/>
                </a:schemeClr>
              </a:gs>
              <a:gs pos="0">
                <a:schemeClr val="accent2">
                  <a:lumMod val="45000"/>
                  <a:lumOff val="55000"/>
                  <a:alpha val="30000"/>
                </a:schemeClr>
              </a:gs>
            </a:gsLst>
            <a:lin ang="54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08ADDD3-62DB-4B0A-BAC8-53DD4816CE5A}"/>
              </a:ext>
            </a:extLst>
          </p:cNvPr>
          <p:cNvSpPr txBox="1"/>
          <p:nvPr/>
        </p:nvSpPr>
        <p:spPr>
          <a:xfrm>
            <a:off x="6308480" y="624254"/>
            <a:ext cx="166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venir Next LT Pro Light" panose="020B0304020202020204" pitchFamily="34" charset="0"/>
              </a:rPr>
              <a:t>Yellow </a:t>
            </a:r>
            <a:r>
              <a:rPr lang="fr-FR" b="1" dirty="0" err="1">
                <a:latin typeface="Avenir Next LT Pro Light" panose="020B0304020202020204" pitchFamily="34" charset="0"/>
              </a:rPr>
              <a:t>fever</a:t>
            </a:r>
            <a:r>
              <a:rPr lang="fr-FR" b="1" dirty="0">
                <a:latin typeface="Avenir Next LT Pro Light" panose="020B0304020202020204" pitchFamily="34" charset="0"/>
              </a:rPr>
              <a:t> </a:t>
            </a:r>
            <a:r>
              <a:rPr lang="fr-FR" b="1" dirty="0" err="1">
                <a:latin typeface="Avenir Next LT Pro Light" panose="020B0304020202020204" pitchFamily="34" charset="0"/>
              </a:rPr>
              <a:t>outbreak</a:t>
            </a:r>
            <a:endParaRPr lang="fr-FR" b="1" dirty="0">
              <a:latin typeface="Avenir Next LT Pro Light" panose="020B0304020202020204" pitchFamily="34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7B39D06-3988-4F07-B0EC-350B42617DBF}"/>
              </a:ext>
            </a:extLst>
          </p:cNvPr>
          <p:cNvCxnSpPr>
            <a:cxnSpLocks/>
          </p:cNvCxnSpPr>
          <p:nvPr/>
        </p:nvCxnSpPr>
        <p:spPr>
          <a:xfrm>
            <a:off x="1459523" y="6455630"/>
            <a:ext cx="463647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232566D-9D9A-423C-8C9B-66BF5809772C}"/>
              </a:ext>
            </a:extLst>
          </p:cNvPr>
          <p:cNvCxnSpPr>
            <a:cxnSpLocks/>
          </p:cNvCxnSpPr>
          <p:nvPr/>
        </p:nvCxnSpPr>
        <p:spPr>
          <a:xfrm>
            <a:off x="8329245" y="6455630"/>
            <a:ext cx="225669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D8A8AAF-031D-4087-A67E-5F2DF283BC9A}"/>
              </a:ext>
            </a:extLst>
          </p:cNvPr>
          <p:cNvCxnSpPr/>
          <p:nvPr/>
        </p:nvCxnSpPr>
        <p:spPr>
          <a:xfrm>
            <a:off x="6096000" y="6640296"/>
            <a:ext cx="2233245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36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7E28C34E-489E-4D84-8DDE-A929B95F7254}"/>
              </a:ext>
            </a:extLst>
          </p:cNvPr>
          <p:cNvSpPr/>
          <p:nvPr/>
        </p:nvSpPr>
        <p:spPr>
          <a:xfrm>
            <a:off x="1303652" y="396388"/>
            <a:ext cx="3333164" cy="3028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C06FEC6-7E25-4685-9943-BCF3C16CAD66}"/>
              </a:ext>
            </a:extLst>
          </p:cNvPr>
          <p:cNvSpPr/>
          <p:nvPr/>
        </p:nvSpPr>
        <p:spPr>
          <a:xfrm>
            <a:off x="1554406" y="2231606"/>
            <a:ext cx="1046375" cy="10369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16B3969E-98C1-4F50-AE83-A25F5558A34E}"/>
              </a:ext>
            </a:extLst>
          </p:cNvPr>
          <p:cNvSpPr/>
          <p:nvPr/>
        </p:nvSpPr>
        <p:spPr>
          <a:xfrm>
            <a:off x="3373103" y="1114322"/>
            <a:ext cx="1046375" cy="10369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3C975B8F-8973-499A-BBAA-E9B9BD477364}"/>
              </a:ext>
            </a:extLst>
          </p:cNvPr>
          <p:cNvSpPr txBox="1"/>
          <p:nvPr/>
        </p:nvSpPr>
        <p:spPr>
          <a:xfrm>
            <a:off x="1271789" y="14338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1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862B711-3983-413E-9997-18C14904C689}"/>
              </a:ext>
            </a:extLst>
          </p:cNvPr>
          <p:cNvSpPr txBox="1"/>
          <p:nvPr/>
        </p:nvSpPr>
        <p:spPr>
          <a:xfrm>
            <a:off x="2385029" y="2034328"/>
            <a:ext cx="1342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3.3 ± 0.6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E510F27-444F-4E0C-8AF5-5AE9D9079DFA}"/>
              </a:ext>
            </a:extLst>
          </p:cNvPr>
          <p:cNvSpPr txBox="1"/>
          <p:nvPr/>
        </p:nvSpPr>
        <p:spPr>
          <a:xfrm>
            <a:off x="3561390" y="2888512"/>
            <a:ext cx="147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0.7 ± 0.2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11DC3C0-F596-4F73-A850-A58A8401488E}"/>
              </a:ext>
            </a:extLst>
          </p:cNvPr>
          <p:cNvSpPr/>
          <p:nvPr/>
        </p:nvSpPr>
        <p:spPr>
          <a:xfrm>
            <a:off x="1792997" y="627580"/>
            <a:ext cx="1046375" cy="10369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71" name="Forme libre : forme 70">
            <a:extLst>
              <a:ext uri="{FF2B5EF4-FFF2-40B4-BE49-F238E27FC236}">
                <a16:creationId xmlns:a16="http://schemas.microsoft.com/office/drawing/2014/main" id="{01AD8450-D2DE-4FA6-85F3-710CC936BC04}"/>
              </a:ext>
            </a:extLst>
          </p:cNvPr>
          <p:cNvSpPr/>
          <p:nvPr/>
        </p:nvSpPr>
        <p:spPr>
          <a:xfrm>
            <a:off x="2340601" y="1836867"/>
            <a:ext cx="1386846" cy="744968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9C9DCF-5FB1-4BB6-BACC-03851BA31E02}"/>
              </a:ext>
            </a:extLst>
          </p:cNvPr>
          <p:cNvSpPr/>
          <p:nvPr/>
        </p:nvSpPr>
        <p:spPr>
          <a:xfrm>
            <a:off x="4887570" y="391342"/>
            <a:ext cx="3333164" cy="3028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B34F972-AB7A-413A-A511-C6EF9779BE15}"/>
              </a:ext>
            </a:extLst>
          </p:cNvPr>
          <p:cNvSpPr/>
          <p:nvPr/>
        </p:nvSpPr>
        <p:spPr>
          <a:xfrm>
            <a:off x="5138324" y="2226560"/>
            <a:ext cx="1046375" cy="10369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E64CF833-417B-4A5D-BF09-ED1528B6BCEB}"/>
              </a:ext>
            </a:extLst>
          </p:cNvPr>
          <p:cNvSpPr/>
          <p:nvPr/>
        </p:nvSpPr>
        <p:spPr>
          <a:xfrm>
            <a:off x="6957021" y="1109276"/>
            <a:ext cx="1046375" cy="10369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1EA29F1D-A54A-4425-BFBC-C76D057BBC54}"/>
              </a:ext>
            </a:extLst>
          </p:cNvPr>
          <p:cNvSpPr txBox="1"/>
          <p:nvPr/>
        </p:nvSpPr>
        <p:spPr>
          <a:xfrm>
            <a:off x="5868881" y="2031265"/>
            <a:ext cx="176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15.8 ± 8.3</a:t>
            </a:r>
          </a:p>
        </p:txBody>
      </p:sp>
      <p:sp>
        <p:nvSpPr>
          <p:cNvPr id="77" name="Forme libre : forme 76">
            <a:extLst>
              <a:ext uri="{FF2B5EF4-FFF2-40B4-BE49-F238E27FC236}">
                <a16:creationId xmlns:a16="http://schemas.microsoft.com/office/drawing/2014/main" id="{7A49FFDB-79C6-431E-B09A-F9404B6FBDCF}"/>
              </a:ext>
            </a:extLst>
          </p:cNvPr>
          <p:cNvSpPr/>
          <p:nvPr/>
        </p:nvSpPr>
        <p:spPr>
          <a:xfrm>
            <a:off x="2375096" y="2994139"/>
            <a:ext cx="3111252" cy="282087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E2A785C-447C-4489-A3E4-572D82B79B63}"/>
              </a:ext>
            </a:extLst>
          </p:cNvPr>
          <p:cNvSpPr txBox="1"/>
          <p:nvPr/>
        </p:nvSpPr>
        <p:spPr>
          <a:xfrm>
            <a:off x="7015984" y="2870229"/>
            <a:ext cx="14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21.2 ± 9.4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6CF8584-1419-4302-BEC6-481894A595A6}"/>
              </a:ext>
            </a:extLst>
          </p:cNvPr>
          <p:cNvSpPr/>
          <p:nvPr/>
        </p:nvSpPr>
        <p:spPr>
          <a:xfrm>
            <a:off x="5376915" y="622534"/>
            <a:ext cx="1046375" cy="103694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81" name="Forme libre : forme 80">
            <a:extLst>
              <a:ext uri="{FF2B5EF4-FFF2-40B4-BE49-F238E27FC236}">
                <a16:creationId xmlns:a16="http://schemas.microsoft.com/office/drawing/2014/main" id="{1AEC178D-5616-4CBB-8A9C-686346843BA5}"/>
              </a:ext>
            </a:extLst>
          </p:cNvPr>
          <p:cNvSpPr/>
          <p:nvPr/>
        </p:nvSpPr>
        <p:spPr>
          <a:xfrm>
            <a:off x="5924518" y="1881000"/>
            <a:ext cx="1442301" cy="695789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orme libre : forme 83">
            <a:extLst>
              <a:ext uri="{FF2B5EF4-FFF2-40B4-BE49-F238E27FC236}">
                <a16:creationId xmlns:a16="http://schemas.microsoft.com/office/drawing/2014/main" id="{17A6280B-67B8-492F-9F64-0B3E3C6FF2B8}"/>
              </a:ext>
            </a:extLst>
          </p:cNvPr>
          <p:cNvSpPr/>
          <p:nvPr/>
        </p:nvSpPr>
        <p:spPr>
          <a:xfrm>
            <a:off x="2561876" y="887420"/>
            <a:ext cx="1187777" cy="532764"/>
          </a:xfrm>
          <a:custGeom>
            <a:avLst/>
            <a:gdLst>
              <a:gd name="connsiteX0" fmla="*/ 1291472 w 1291472"/>
              <a:gd name="connsiteY0" fmla="*/ 723372 h 723372"/>
              <a:gd name="connsiteX1" fmla="*/ 801278 w 1291472"/>
              <a:gd name="connsiteY1" fmla="*/ 63496 h 723372"/>
              <a:gd name="connsiteX2" fmla="*/ 0 w 1291472"/>
              <a:gd name="connsiteY2" fmla="*/ 63496 h 72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723372">
                <a:moveTo>
                  <a:pt x="1291472" y="723372"/>
                </a:moveTo>
                <a:cubicBezTo>
                  <a:pt x="1153997" y="448423"/>
                  <a:pt x="1016523" y="173475"/>
                  <a:pt x="801278" y="63496"/>
                </a:cubicBezTo>
                <a:cubicBezTo>
                  <a:pt x="586033" y="-46483"/>
                  <a:pt x="293016" y="8506"/>
                  <a:pt x="0" y="63496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42331FF-AFBE-40DD-944C-4C97EED9D428}"/>
              </a:ext>
            </a:extLst>
          </p:cNvPr>
          <p:cNvSpPr txBox="1"/>
          <p:nvPr/>
        </p:nvSpPr>
        <p:spPr>
          <a:xfrm>
            <a:off x="2750258" y="560550"/>
            <a:ext cx="176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14.7 ± 6.8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3A97C46-9B07-4B62-9345-F17620FC2FEA}"/>
              </a:ext>
            </a:extLst>
          </p:cNvPr>
          <p:cNvSpPr/>
          <p:nvPr/>
        </p:nvSpPr>
        <p:spPr>
          <a:xfrm>
            <a:off x="8471488" y="391342"/>
            <a:ext cx="3333164" cy="3028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1FD375F2-86E5-4B1D-8D80-251EF8AB9EC6}"/>
              </a:ext>
            </a:extLst>
          </p:cNvPr>
          <p:cNvSpPr/>
          <p:nvPr/>
        </p:nvSpPr>
        <p:spPr>
          <a:xfrm>
            <a:off x="8722242" y="2226560"/>
            <a:ext cx="1046375" cy="10369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90" name="Forme libre : forme 89">
            <a:extLst>
              <a:ext uri="{FF2B5EF4-FFF2-40B4-BE49-F238E27FC236}">
                <a16:creationId xmlns:a16="http://schemas.microsoft.com/office/drawing/2014/main" id="{33E1A670-7393-4793-9590-4B386FD20A53}"/>
              </a:ext>
            </a:extLst>
          </p:cNvPr>
          <p:cNvSpPr/>
          <p:nvPr/>
        </p:nvSpPr>
        <p:spPr>
          <a:xfrm>
            <a:off x="5906920" y="2919142"/>
            <a:ext cx="3043493" cy="313833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32630F04-3ED7-454B-ABF0-F6B08F9243FC}"/>
              </a:ext>
            </a:extLst>
          </p:cNvPr>
          <p:cNvSpPr txBox="1"/>
          <p:nvPr/>
        </p:nvSpPr>
        <p:spPr>
          <a:xfrm>
            <a:off x="4842109" y="14338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2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9D9DC67-B17E-4337-8886-B17C4D20416B}"/>
              </a:ext>
            </a:extLst>
          </p:cNvPr>
          <p:cNvSpPr txBox="1"/>
          <p:nvPr/>
        </p:nvSpPr>
        <p:spPr>
          <a:xfrm>
            <a:off x="8471488" y="2461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3</a:t>
            </a:r>
          </a:p>
        </p:txBody>
      </p:sp>
      <p:sp>
        <p:nvSpPr>
          <p:cNvPr id="93" name="Forme libre : forme 92">
            <a:extLst>
              <a:ext uri="{FF2B5EF4-FFF2-40B4-BE49-F238E27FC236}">
                <a16:creationId xmlns:a16="http://schemas.microsoft.com/office/drawing/2014/main" id="{34EEEF88-A3D9-41F8-894E-70D248986953}"/>
              </a:ext>
            </a:extLst>
          </p:cNvPr>
          <p:cNvSpPr/>
          <p:nvPr/>
        </p:nvSpPr>
        <p:spPr>
          <a:xfrm>
            <a:off x="4163589" y="947806"/>
            <a:ext cx="1581820" cy="464776"/>
          </a:xfrm>
          <a:custGeom>
            <a:avLst/>
            <a:gdLst>
              <a:gd name="connsiteX0" fmla="*/ 0 w 1800520"/>
              <a:gd name="connsiteY0" fmla="*/ 544835 h 544835"/>
              <a:gd name="connsiteX1" fmla="*/ 678730 w 1800520"/>
              <a:gd name="connsiteY1" fmla="*/ 35787 h 544835"/>
              <a:gd name="connsiteX2" fmla="*/ 1800520 w 1800520"/>
              <a:gd name="connsiteY2" fmla="*/ 82921 h 54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520" h="544835">
                <a:moveTo>
                  <a:pt x="0" y="544835"/>
                </a:moveTo>
                <a:cubicBezTo>
                  <a:pt x="189321" y="328804"/>
                  <a:pt x="378643" y="112773"/>
                  <a:pt x="678730" y="35787"/>
                </a:cubicBezTo>
                <a:cubicBezTo>
                  <a:pt x="978817" y="-41199"/>
                  <a:pt x="1389668" y="20861"/>
                  <a:pt x="1800520" y="82921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E30347AB-4C7C-4D40-AA6C-6AA0050984BB}"/>
              </a:ext>
            </a:extLst>
          </p:cNvPr>
          <p:cNvSpPr txBox="1"/>
          <p:nvPr/>
        </p:nvSpPr>
        <p:spPr>
          <a:xfrm>
            <a:off x="4149270" y="616287"/>
            <a:ext cx="188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4.2 ±4.1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147A34B-FDBD-4497-842A-56D8F3AE24CC}"/>
              </a:ext>
            </a:extLst>
          </p:cNvPr>
          <p:cNvSpPr txBox="1"/>
          <p:nvPr/>
        </p:nvSpPr>
        <p:spPr>
          <a:xfrm>
            <a:off x="1869455" y="2462484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3A03E08A-9800-4A3F-A4B9-BE7FFB7F1F31}"/>
              </a:ext>
            </a:extLst>
          </p:cNvPr>
          <p:cNvSpPr txBox="1"/>
          <p:nvPr/>
        </p:nvSpPr>
        <p:spPr>
          <a:xfrm>
            <a:off x="3709706" y="129708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C1EE3F88-3F44-4C75-9B02-950203243BCA}"/>
              </a:ext>
            </a:extLst>
          </p:cNvPr>
          <p:cNvSpPr txBox="1"/>
          <p:nvPr/>
        </p:nvSpPr>
        <p:spPr>
          <a:xfrm>
            <a:off x="2096892" y="817842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F2C38CFE-F5EF-4040-9AFD-58F0B1364EEC}"/>
              </a:ext>
            </a:extLst>
          </p:cNvPr>
          <p:cNvSpPr txBox="1"/>
          <p:nvPr/>
        </p:nvSpPr>
        <p:spPr>
          <a:xfrm>
            <a:off x="5690014" y="80014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0FBD65A9-834E-42B4-BC68-0A34B5165036}"/>
              </a:ext>
            </a:extLst>
          </p:cNvPr>
          <p:cNvSpPr txBox="1"/>
          <p:nvPr/>
        </p:nvSpPr>
        <p:spPr>
          <a:xfrm>
            <a:off x="5428472" y="239463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2D2B0D3A-68B8-44C2-A678-8D4F1A2F2229}"/>
              </a:ext>
            </a:extLst>
          </p:cNvPr>
          <p:cNvSpPr txBox="1"/>
          <p:nvPr/>
        </p:nvSpPr>
        <p:spPr>
          <a:xfrm>
            <a:off x="9028579" y="2393730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32DDA431-B21F-4E57-9E25-8790E0F220F6}"/>
              </a:ext>
            </a:extLst>
          </p:cNvPr>
          <p:cNvSpPr txBox="1"/>
          <p:nvPr/>
        </p:nvSpPr>
        <p:spPr>
          <a:xfrm>
            <a:off x="7278902" y="1271878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pic>
        <p:nvPicPr>
          <p:cNvPr id="136" name="Image 135">
            <a:extLst>
              <a:ext uri="{FF2B5EF4-FFF2-40B4-BE49-F238E27FC236}">
                <a16:creationId xmlns:a16="http://schemas.microsoft.com/office/drawing/2014/main" id="{15B12FBC-35CC-4466-9490-B9AC21812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3" y="1595043"/>
            <a:ext cx="872303" cy="6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3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7E28C34E-489E-4D84-8DDE-A929B95F7254}"/>
              </a:ext>
            </a:extLst>
          </p:cNvPr>
          <p:cNvSpPr/>
          <p:nvPr/>
        </p:nvSpPr>
        <p:spPr>
          <a:xfrm>
            <a:off x="1303652" y="396388"/>
            <a:ext cx="3333164" cy="3028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C06FEC6-7E25-4685-9943-BCF3C16CAD66}"/>
              </a:ext>
            </a:extLst>
          </p:cNvPr>
          <p:cNvSpPr/>
          <p:nvPr/>
        </p:nvSpPr>
        <p:spPr>
          <a:xfrm>
            <a:off x="1554406" y="2231606"/>
            <a:ext cx="1046375" cy="10369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16B3969E-98C1-4F50-AE83-A25F5558A34E}"/>
              </a:ext>
            </a:extLst>
          </p:cNvPr>
          <p:cNvSpPr/>
          <p:nvPr/>
        </p:nvSpPr>
        <p:spPr>
          <a:xfrm>
            <a:off x="3373103" y="1114322"/>
            <a:ext cx="1046375" cy="10369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3C975B8F-8973-499A-BBAA-E9B9BD477364}"/>
              </a:ext>
            </a:extLst>
          </p:cNvPr>
          <p:cNvSpPr txBox="1"/>
          <p:nvPr/>
        </p:nvSpPr>
        <p:spPr>
          <a:xfrm>
            <a:off x="1271789" y="14338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1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862B711-3983-413E-9997-18C14904C689}"/>
              </a:ext>
            </a:extLst>
          </p:cNvPr>
          <p:cNvSpPr txBox="1"/>
          <p:nvPr/>
        </p:nvSpPr>
        <p:spPr>
          <a:xfrm>
            <a:off x="2385029" y="2034328"/>
            <a:ext cx="1342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3.3 ± 0.6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E510F27-444F-4E0C-8AF5-5AE9D9079DFA}"/>
              </a:ext>
            </a:extLst>
          </p:cNvPr>
          <p:cNvSpPr txBox="1"/>
          <p:nvPr/>
        </p:nvSpPr>
        <p:spPr>
          <a:xfrm>
            <a:off x="3561390" y="2888512"/>
            <a:ext cx="147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0.7 ± 0.2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11DC3C0-F596-4F73-A850-A58A8401488E}"/>
              </a:ext>
            </a:extLst>
          </p:cNvPr>
          <p:cNvSpPr/>
          <p:nvPr/>
        </p:nvSpPr>
        <p:spPr>
          <a:xfrm>
            <a:off x="1792997" y="627580"/>
            <a:ext cx="1046375" cy="10369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71" name="Forme libre : forme 70">
            <a:extLst>
              <a:ext uri="{FF2B5EF4-FFF2-40B4-BE49-F238E27FC236}">
                <a16:creationId xmlns:a16="http://schemas.microsoft.com/office/drawing/2014/main" id="{01AD8450-D2DE-4FA6-85F3-710CC936BC04}"/>
              </a:ext>
            </a:extLst>
          </p:cNvPr>
          <p:cNvSpPr/>
          <p:nvPr/>
        </p:nvSpPr>
        <p:spPr>
          <a:xfrm>
            <a:off x="2340601" y="1836867"/>
            <a:ext cx="1386846" cy="744968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9C9DCF-5FB1-4BB6-BACC-03851BA31E02}"/>
              </a:ext>
            </a:extLst>
          </p:cNvPr>
          <p:cNvSpPr/>
          <p:nvPr/>
        </p:nvSpPr>
        <p:spPr>
          <a:xfrm>
            <a:off x="4887570" y="391342"/>
            <a:ext cx="3333164" cy="3028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B34F972-AB7A-413A-A511-C6EF9779BE15}"/>
              </a:ext>
            </a:extLst>
          </p:cNvPr>
          <p:cNvSpPr/>
          <p:nvPr/>
        </p:nvSpPr>
        <p:spPr>
          <a:xfrm>
            <a:off x="5138324" y="2226560"/>
            <a:ext cx="1046375" cy="10369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E64CF833-417B-4A5D-BF09-ED1528B6BCEB}"/>
              </a:ext>
            </a:extLst>
          </p:cNvPr>
          <p:cNvSpPr/>
          <p:nvPr/>
        </p:nvSpPr>
        <p:spPr>
          <a:xfrm>
            <a:off x="6957021" y="1109276"/>
            <a:ext cx="1046375" cy="10369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1EA29F1D-A54A-4425-BFBC-C76D057BBC54}"/>
              </a:ext>
            </a:extLst>
          </p:cNvPr>
          <p:cNvSpPr txBox="1"/>
          <p:nvPr/>
        </p:nvSpPr>
        <p:spPr>
          <a:xfrm>
            <a:off x="5868881" y="2031265"/>
            <a:ext cx="176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15.8 ± 8.3</a:t>
            </a:r>
          </a:p>
        </p:txBody>
      </p:sp>
      <p:sp>
        <p:nvSpPr>
          <p:cNvPr id="77" name="Forme libre : forme 76">
            <a:extLst>
              <a:ext uri="{FF2B5EF4-FFF2-40B4-BE49-F238E27FC236}">
                <a16:creationId xmlns:a16="http://schemas.microsoft.com/office/drawing/2014/main" id="{7A49FFDB-79C6-431E-B09A-F9404B6FBDCF}"/>
              </a:ext>
            </a:extLst>
          </p:cNvPr>
          <p:cNvSpPr/>
          <p:nvPr/>
        </p:nvSpPr>
        <p:spPr>
          <a:xfrm>
            <a:off x="2375096" y="2994139"/>
            <a:ext cx="3111252" cy="282087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E2A785C-447C-4489-A3E4-572D82B79B63}"/>
              </a:ext>
            </a:extLst>
          </p:cNvPr>
          <p:cNvSpPr txBox="1"/>
          <p:nvPr/>
        </p:nvSpPr>
        <p:spPr>
          <a:xfrm>
            <a:off x="7015984" y="2870229"/>
            <a:ext cx="14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21.2 ± 9.4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6CF8584-1419-4302-BEC6-481894A595A6}"/>
              </a:ext>
            </a:extLst>
          </p:cNvPr>
          <p:cNvSpPr/>
          <p:nvPr/>
        </p:nvSpPr>
        <p:spPr>
          <a:xfrm>
            <a:off x="5376915" y="622534"/>
            <a:ext cx="1046375" cy="103694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81" name="Forme libre : forme 80">
            <a:extLst>
              <a:ext uri="{FF2B5EF4-FFF2-40B4-BE49-F238E27FC236}">
                <a16:creationId xmlns:a16="http://schemas.microsoft.com/office/drawing/2014/main" id="{1AEC178D-5616-4CBB-8A9C-686346843BA5}"/>
              </a:ext>
            </a:extLst>
          </p:cNvPr>
          <p:cNvSpPr/>
          <p:nvPr/>
        </p:nvSpPr>
        <p:spPr>
          <a:xfrm>
            <a:off x="5924518" y="1881000"/>
            <a:ext cx="1442301" cy="695789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orme libre : forme 83">
            <a:extLst>
              <a:ext uri="{FF2B5EF4-FFF2-40B4-BE49-F238E27FC236}">
                <a16:creationId xmlns:a16="http://schemas.microsoft.com/office/drawing/2014/main" id="{17A6280B-67B8-492F-9F64-0B3E3C6FF2B8}"/>
              </a:ext>
            </a:extLst>
          </p:cNvPr>
          <p:cNvSpPr/>
          <p:nvPr/>
        </p:nvSpPr>
        <p:spPr>
          <a:xfrm>
            <a:off x="2561876" y="887420"/>
            <a:ext cx="1187777" cy="532764"/>
          </a:xfrm>
          <a:custGeom>
            <a:avLst/>
            <a:gdLst>
              <a:gd name="connsiteX0" fmla="*/ 1291472 w 1291472"/>
              <a:gd name="connsiteY0" fmla="*/ 723372 h 723372"/>
              <a:gd name="connsiteX1" fmla="*/ 801278 w 1291472"/>
              <a:gd name="connsiteY1" fmla="*/ 63496 h 723372"/>
              <a:gd name="connsiteX2" fmla="*/ 0 w 1291472"/>
              <a:gd name="connsiteY2" fmla="*/ 63496 h 72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723372">
                <a:moveTo>
                  <a:pt x="1291472" y="723372"/>
                </a:moveTo>
                <a:cubicBezTo>
                  <a:pt x="1153997" y="448423"/>
                  <a:pt x="1016523" y="173475"/>
                  <a:pt x="801278" y="63496"/>
                </a:cubicBezTo>
                <a:cubicBezTo>
                  <a:pt x="586033" y="-46483"/>
                  <a:pt x="293016" y="8506"/>
                  <a:pt x="0" y="63496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42331FF-AFBE-40DD-944C-4C97EED9D428}"/>
              </a:ext>
            </a:extLst>
          </p:cNvPr>
          <p:cNvSpPr txBox="1"/>
          <p:nvPr/>
        </p:nvSpPr>
        <p:spPr>
          <a:xfrm>
            <a:off x="2750258" y="560550"/>
            <a:ext cx="176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14.7 ± 6.8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3A97C46-9B07-4B62-9345-F17620FC2FEA}"/>
              </a:ext>
            </a:extLst>
          </p:cNvPr>
          <p:cNvSpPr/>
          <p:nvPr/>
        </p:nvSpPr>
        <p:spPr>
          <a:xfrm>
            <a:off x="8471488" y="391342"/>
            <a:ext cx="3333164" cy="3028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1FD375F2-86E5-4B1D-8D80-251EF8AB9EC6}"/>
              </a:ext>
            </a:extLst>
          </p:cNvPr>
          <p:cNvSpPr/>
          <p:nvPr/>
        </p:nvSpPr>
        <p:spPr>
          <a:xfrm>
            <a:off x="8722242" y="2226560"/>
            <a:ext cx="1046375" cy="10369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90" name="Forme libre : forme 89">
            <a:extLst>
              <a:ext uri="{FF2B5EF4-FFF2-40B4-BE49-F238E27FC236}">
                <a16:creationId xmlns:a16="http://schemas.microsoft.com/office/drawing/2014/main" id="{33E1A670-7393-4793-9590-4B386FD20A53}"/>
              </a:ext>
            </a:extLst>
          </p:cNvPr>
          <p:cNvSpPr/>
          <p:nvPr/>
        </p:nvSpPr>
        <p:spPr>
          <a:xfrm>
            <a:off x="5906920" y="2919142"/>
            <a:ext cx="3043493" cy="313833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32630F04-3ED7-454B-ABF0-F6B08F9243FC}"/>
              </a:ext>
            </a:extLst>
          </p:cNvPr>
          <p:cNvSpPr txBox="1"/>
          <p:nvPr/>
        </p:nvSpPr>
        <p:spPr>
          <a:xfrm>
            <a:off x="4842109" y="14338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2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9D9DC67-B17E-4337-8886-B17C4D20416B}"/>
              </a:ext>
            </a:extLst>
          </p:cNvPr>
          <p:cNvSpPr txBox="1"/>
          <p:nvPr/>
        </p:nvSpPr>
        <p:spPr>
          <a:xfrm>
            <a:off x="8471488" y="2461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3</a:t>
            </a:r>
          </a:p>
        </p:txBody>
      </p:sp>
      <p:sp>
        <p:nvSpPr>
          <p:cNvPr id="93" name="Forme libre : forme 92">
            <a:extLst>
              <a:ext uri="{FF2B5EF4-FFF2-40B4-BE49-F238E27FC236}">
                <a16:creationId xmlns:a16="http://schemas.microsoft.com/office/drawing/2014/main" id="{34EEEF88-A3D9-41F8-894E-70D248986953}"/>
              </a:ext>
            </a:extLst>
          </p:cNvPr>
          <p:cNvSpPr/>
          <p:nvPr/>
        </p:nvSpPr>
        <p:spPr>
          <a:xfrm>
            <a:off x="4163589" y="947806"/>
            <a:ext cx="1581820" cy="464776"/>
          </a:xfrm>
          <a:custGeom>
            <a:avLst/>
            <a:gdLst>
              <a:gd name="connsiteX0" fmla="*/ 0 w 1800520"/>
              <a:gd name="connsiteY0" fmla="*/ 544835 h 544835"/>
              <a:gd name="connsiteX1" fmla="*/ 678730 w 1800520"/>
              <a:gd name="connsiteY1" fmla="*/ 35787 h 544835"/>
              <a:gd name="connsiteX2" fmla="*/ 1800520 w 1800520"/>
              <a:gd name="connsiteY2" fmla="*/ 82921 h 54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520" h="544835">
                <a:moveTo>
                  <a:pt x="0" y="544835"/>
                </a:moveTo>
                <a:cubicBezTo>
                  <a:pt x="189321" y="328804"/>
                  <a:pt x="378643" y="112773"/>
                  <a:pt x="678730" y="35787"/>
                </a:cubicBezTo>
                <a:cubicBezTo>
                  <a:pt x="978817" y="-41199"/>
                  <a:pt x="1389668" y="20861"/>
                  <a:pt x="1800520" y="82921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E30347AB-4C7C-4D40-AA6C-6AA0050984BB}"/>
              </a:ext>
            </a:extLst>
          </p:cNvPr>
          <p:cNvSpPr txBox="1"/>
          <p:nvPr/>
        </p:nvSpPr>
        <p:spPr>
          <a:xfrm>
            <a:off x="4149270" y="616287"/>
            <a:ext cx="188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4.2 ±4.1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147A34B-FDBD-4497-842A-56D8F3AE24CC}"/>
              </a:ext>
            </a:extLst>
          </p:cNvPr>
          <p:cNvSpPr txBox="1"/>
          <p:nvPr/>
        </p:nvSpPr>
        <p:spPr>
          <a:xfrm>
            <a:off x="1869455" y="2462484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3A03E08A-9800-4A3F-A4B9-BE7FFB7F1F31}"/>
              </a:ext>
            </a:extLst>
          </p:cNvPr>
          <p:cNvSpPr txBox="1"/>
          <p:nvPr/>
        </p:nvSpPr>
        <p:spPr>
          <a:xfrm>
            <a:off x="3709706" y="129708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C1EE3F88-3F44-4C75-9B02-950203243BCA}"/>
              </a:ext>
            </a:extLst>
          </p:cNvPr>
          <p:cNvSpPr txBox="1"/>
          <p:nvPr/>
        </p:nvSpPr>
        <p:spPr>
          <a:xfrm>
            <a:off x="2096892" y="817842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F2C38CFE-F5EF-4040-9AFD-58F0B1364EEC}"/>
              </a:ext>
            </a:extLst>
          </p:cNvPr>
          <p:cNvSpPr txBox="1"/>
          <p:nvPr/>
        </p:nvSpPr>
        <p:spPr>
          <a:xfrm>
            <a:off x="5690014" y="80014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0FBD65A9-834E-42B4-BC68-0A34B5165036}"/>
              </a:ext>
            </a:extLst>
          </p:cNvPr>
          <p:cNvSpPr txBox="1"/>
          <p:nvPr/>
        </p:nvSpPr>
        <p:spPr>
          <a:xfrm>
            <a:off x="5428472" y="239463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2D2B0D3A-68B8-44C2-A678-8D4F1A2F2229}"/>
              </a:ext>
            </a:extLst>
          </p:cNvPr>
          <p:cNvSpPr txBox="1"/>
          <p:nvPr/>
        </p:nvSpPr>
        <p:spPr>
          <a:xfrm>
            <a:off x="9028579" y="2393730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32DDA431-B21F-4E57-9E25-8790E0F220F6}"/>
              </a:ext>
            </a:extLst>
          </p:cNvPr>
          <p:cNvSpPr txBox="1"/>
          <p:nvPr/>
        </p:nvSpPr>
        <p:spPr>
          <a:xfrm>
            <a:off x="7278902" y="1271878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DD7A010-F358-4FB4-8A20-FE77C98874C4}"/>
              </a:ext>
            </a:extLst>
          </p:cNvPr>
          <p:cNvSpPr/>
          <p:nvPr/>
        </p:nvSpPr>
        <p:spPr>
          <a:xfrm>
            <a:off x="1271789" y="3708318"/>
            <a:ext cx="3333164" cy="3028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0B16631D-E267-4A2E-9506-1D1114CFCA92}"/>
              </a:ext>
            </a:extLst>
          </p:cNvPr>
          <p:cNvSpPr/>
          <p:nvPr/>
        </p:nvSpPr>
        <p:spPr>
          <a:xfrm>
            <a:off x="1522543" y="5543536"/>
            <a:ext cx="1046375" cy="10369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FF91788F-DFEC-436B-8210-646C0992F148}"/>
              </a:ext>
            </a:extLst>
          </p:cNvPr>
          <p:cNvSpPr/>
          <p:nvPr/>
        </p:nvSpPr>
        <p:spPr>
          <a:xfrm>
            <a:off x="3341240" y="4426252"/>
            <a:ext cx="1046375" cy="10369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7ECDF817-85E5-43BC-B814-80A153112DC6}"/>
              </a:ext>
            </a:extLst>
          </p:cNvPr>
          <p:cNvSpPr txBox="1"/>
          <p:nvPr/>
        </p:nvSpPr>
        <p:spPr>
          <a:xfrm>
            <a:off x="2353166" y="5346258"/>
            <a:ext cx="1342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2.8 ± 1.1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04CFB89D-B9FB-45DB-A5E1-0E57B3608E80}"/>
              </a:ext>
            </a:extLst>
          </p:cNvPr>
          <p:cNvSpPr txBox="1"/>
          <p:nvPr/>
        </p:nvSpPr>
        <p:spPr>
          <a:xfrm>
            <a:off x="3529527" y="6200442"/>
            <a:ext cx="147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5.1 ± 1.6</a:t>
            </a: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D7DAD1EC-4300-43DA-B69B-2CF964CC8D75}"/>
              </a:ext>
            </a:extLst>
          </p:cNvPr>
          <p:cNvSpPr/>
          <p:nvPr/>
        </p:nvSpPr>
        <p:spPr>
          <a:xfrm>
            <a:off x="1761134" y="3939510"/>
            <a:ext cx="1046375" cy="10369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11" name="Forme libre : forme 110">
            <a:extLst>
              <a:ext uri="{FF2B5EF4-FFF2-40B4-BE49-F238E27FC236}">
                <a16:creationId xmlns:a16="http://schemas.microsoft.com/office/drawing/2014/main" id="{B1A0AF69-8AEC-4F80-BBFD-87C147A2F9D3}"/>
              </a:ext>
            </a:extLst>
          </p:cNvPr>
          <p:cNvSpPr/>
          <p:nvPr/>
        </p:nvSpPr>
        <p:spPr>
          <a:xfrm>
            <a:off x="2308738" y="5148797"/>
            <a:ext cx="1386846" cy="744968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5F9C054-6D42-4FF8-B812-0D1B249E52A4}"/>
              </a:ext>
            </a:extLst>
          </p:cNvPr>
          <p:cNvSpPr/>
          <p:nvPr/>
        </p:nvSpPr>
        <p:spPr>
          <a:xfrm>
            <a:off x="4855707" y="3703272"/>
            <a:ext cx="3333164" cy="3028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0085AA0E-A2D5-4D9C-BF36-6E09C4350DFF}"/>
              </a:ext>
            </a:extLst>
          </p:cNvPr>
          <p:cNvSpPr/>
          <p:nvPr/>
        </p:nvSpPr>
        <p:spPr>
          <a:xfrm>
            <a:off x="5106461" y="5538490"/>
            <a:ext cx="1046375" cy="10369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EC57B24A-8593-4E95-A6D0-707E95B6ABA0}"/>
              </a:ext>
            </a:extLst>
          </p:cNvPr>
          <p:cNvSpPr/>
          <p:nvPr/>
        </p:nvSpPr>
        <p:spPr>
          <a:xfrm>
            <a:off x="6925158" y="4421206"/>
            <a:ext cx="1046375" cy="10369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8B5A3338-597B-46E4-AA2B-E2DBEE469061}"/>
              </a:ext>
            </a:extLst>
          </p:cNvPr>
          <p:cNvSpPr txBox="1"/>
          <p:nvPr/>
        </p:nvSpPr>
        <p:spPr>
          <a:xfrm>
            <a:off x="6423290" y="5456985"/>
            <a:ext cx="176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0</a:t>
            </a:r>
          </a:p>
        </p:txBody>
      </p:sp>
      <p:sp>
        <p:nvSpPr>
          <p:cNvPr id="116" name="Forme libre : forme 115">
            <a:extLst>
              <a:ext uri="{FF2B5EF4-FFF2-40B4-BE49-F238E27FC236}">
                <a16:creationId xmlns:a16="http://schemas.microsoft.com/office/drawing/2014/main" id="{17DED95D-F5D8-4B33-9757-3D925625372A}"/>
              </a:ext>
            </a:extLst>
          </p:cNvPr>
          <p:cNvSpPr/>
          <p:nvPr/>
        </p:nvSpPr>
        <p:spPr>
          <a:xfrm>
            <a:off x="2343233" y="6306069"/>
            <a:ext cx="3111252" cy="282087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A484A361-1FF5-41C7-A5C5-7DD826108030}"/>
              </a:ext>
            </a:extLst>
          </p:cNvPr>
          <p:cNvSpPr txBox="1"/>
          <p:nvPr/>
        </p:nvSpPr>
        <p:spPr>
          <a:xfrm>
            <a:off x="6835047" y="6150736"/>
            <a:ext cx="14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51.3 ± 25.0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2AB700C2-3300-47D9-91F2-96EBCFCDF3F1}"/>
              </a:ext>
            </a:extLst>
          </p:cNvPr>
          <p:cNvSpPr/>
          <p:nvPr/>
        </p:nvSpPr>
        <p:spPr>
          <a:xfrm>
            <a:off x="5345052" y="3934464"/>
            <a:ext cx="1046375" cy="103694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19" name="Forme libre : forme 118">
            <a:extLst>
              <a:ext uri="{FF2B5EF4-FFF2-40B4-BE49-F238E27FC236}">
                <a16:creationId xmlns:a16="http://schemas.microsoft.com/office/drawing/2014/main" id="{E6C738D7-8DC1-41D4-ACD5-E6545056DAC0}"/>
              </a:ext>
            </a:extLst>
          </p:cNvPr>
          <p:cNvSpPr/>
          <p:nvPr/>
        </p:nvSpPr>
        <p:spPr>
          <a:xfrm>
            <a:off x="5892655" y="5192930"/>
            <a:ext cx="1442301" cy="695789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Forme libre : forme 119">
            <a:extLst>
              <a:ext uri="{FF2B5EF4-FFF2-40B4-BE49-F238E27FC236}">
                <a16:creationId xmlns:a16="http://schemas.microsoft.com/office/drawing/2014/main" id="{7A098414-B36F-4674-B7E7-CC290A5CDC1E}"/>
              </a:ext>
            </a:extLst>
          </p:cNvPr>
          <p:cNvSpPr/>
          <p:nvPr/>
        </p:nvSpPr>
        <p:spPr>
          <a:xfrm>
            <a:off x="2530013" y="4199350"/>
            <a:ext cx="1187777" cy="532764"/>
          </a:xfrm>
          <a:custGeom>
            <a:avLst/>
            <a:gdLst>
              <a:gd name="connsiteX0" fmla="*/ 1291472 w 1291472"/>
              <a:gd name="connsiteY0" fmla="*/ 723372 h 723372"/>
              <a:gd name="connsiteX1" fmla="*/ 801278 w 1291472"/>
              <a:gd name="connsiteY1" fmla="*/ 63496 h 723372"/>
              <a:gd name="connsiteX2" fmla="*/ 0 w 1291472"/>
              <a:gd name="connsiteY2" fmla="*/ 63496 h 72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723372">
                <a:moveTo>
                  <a:pt x="1291472" y="723372"/>
                </a:moveTo>
                <a:cubicBezTo>
                  <a:pt x="1153997" y="448423"/>
                  <a:pt x="1016523" y="173475"/>
                  <a:pt x="801278" y="63496"/>
                </a:cubicBezTo>
                <a:cubicBezTo>
                  <a:pt x="586033" y="-46483"/>
                  <a:pt x="293016" y="8506"/>
                  <a:pt x="0" y="63496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7512668B-2254-4940-9E35-74DFD47EF5AB}"/>
              </a:ext>
            </a:extLst>
          </p:cNvPr>
          <p:cNvSpPr txBox="1"/>
          <p:nvPr/>
        </p:nvSpPr>
        <p:spPr>
          <a:xfrm>
            <a:off x="3082930" y="3909359"/>
            <a:ext cx="176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C5D847D-2C3F-43DC-9E58-D0B3AF4363A1}"/>
              </a:ext>
            </a:extLst>
          </p:cNvPr>
          <p:cNvSpPr/>
          <p:nvPr/>
        </p:nvSpPr>
        <p:spPr>
          <a:xfrm>
            <a:off x="8439625" y="3703272"/>
            <a:ext cx="3333164" cy="3028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A6C0DDE3-5740-4272-9D2B-7D7C11486BCA}"/>
              </a:ext>
            </a:extLst>
          </p:cNvPr>
          <p:cNvSpPr/>
          <p:nvPr/>
        </p:nvSpPr>
        <p:spPr>
          <a:xfrm>
            <a:off x="8690379" y="5538490"/>
            <a:ext cx="1046375" cy="10369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24" name="Forme libre : forme 123">
            <a:extLst>
              <a:ext uri="{FF2B5EF4-FFF2-40B4-BE49-F238E27FC236}">
                <a16:creationId xmlns:a16="http://schemas.microsoft.com/office/drawing/2014/main" id="{E016A469-3C36-4195-9AD0-ED0975DBDB3A}"/>
              </a:ext>
            </a:extLst>
          </p:cNvPr>
          <p:cNvSpPr/>
          <p:nvPr/>
        </p:nvSpPr>
        <p:spPr>
          <a:xfrm>
            <a:off x="5875057" y="6231072"/>
            <a:ext cx="3043493" cy="313833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Forme libre : forme 126">
            <a:extLst>
              <a:ext uri="{FF2B5EF4-FFF2-40B4-BE49-F238E27FC236}">
                <a16:creationId xmlns:a16="http://schemas.microsoft.com/office/drawing/2014/main" id="{82882606-6E76-4A48-AA97-0A84A02E0135}"/>
              </a:ext>
            </a:extLst>
          </p:cNvPr>
          <p:cNvSpPr/>
          <p:nvPr/>
        </p:nvSpPr>
        <p:spPr>
          <a:xfrm>
            <a:off x="4131726" y="4259736"/>
            <a:ext cx="1581820" cy="464776"/>
          </a:xfrm>
          <a:custGeom>
            <a:avLst/>
            <a:gdLst>
              <a:gd name="connsiteX0" fmla="*/ 0 w 1800520"/>
              <a:gd name="connsiteY0" fmla="*/ 544835 h 544835"/>
              <a:gd name="connsiteX1" fmla="*/ 678730 w 1800520"/>
              <a:gd name="connsiteY1" fmla="*/ 35787 h 544835"/>
              <a:gd name="connsiteX2" fmla="*/ 1800520 w 1800520"/>
              <a:gd name="connsiteY2" fmla="*/ 82921 h 54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520" h="544835">
                <a:moveTo>
                  <a:pt x="0" y="544835"/>
                </a:moveTo>
                <a:cubicBezTo>
                  <a:pt x="189321" y="328804"/>
                  <a:pt x="378643" y="112773"/>
                  <a:pt x="678730" y="35787"/>
                </a:cubicBezTo>
                <a:cubicBezTo>
                  <a:pt x="978817" y="-41199"/>
                  <a:pt x="1389668" y="20861"/>
                  <a:pt x="1800520" y="82921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0DA6DA39-45C6-4D92-9D7A-6A3AEC056020}"/>
              </a:ext>
            </a:extLst>
          </p:cNvPr>
          <p:cNvSpPr txBox="1"/>
          <p:nvPr/>
        </p:nvSpPr>
        <p:spPr>
          <a:xfrm>
            <a:off x="4583867" y="3918003"/>
            <a:ext cx="188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0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265621B-DD13-45EA-B90F-BA0816E827D5}"/>
              </a:ext>
            </a:extLst>
          </p:cNvPr>
          <p:cNvSpPr txBox="1"/>
          <p:nvPr/>
        </p:nvSpPr>
        <p:spPr>
          <a:xfrm>
            <a:off x="1837592" y="5774414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F844BDC2-3F47-4388-8E96-B5450AF185F7}"/>
              </a:ext>
            </a:extLst>
          </p:cNvPr>
          <p:cNvSpPr txBox="1"/>
          <p:nvPr/>
        </p:nvSpPr>
        <p:spPr>
          <a:xfrm>
            <a:off x="3677843" y="460901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51AF10DA-7AA3-4301-8719-E54E128C4F53}"/>
              </a:ext>
            </a:extLst>
          </p:cNvPr>
          <p:cNvSpPr txBox="1"/>
          <p:nvPr/>
        </p:nvSpPr>
        <p:spPr>
          <a:xfrm>
            <a:off x="2065029" y="4129772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9CFC3695-DFA8-4F19-865B-630EED3EE692}"/>
              </a:ext>
            </a:extLst>
          </p:cNvPr>
          <p:cNvSpPr txBox="1"/>
          <p:nvPr/>
        </p:nvSpPr>
        <p:spPr>
          <a:xfrm>
            <a:off x="5658151" y="411207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014563C5-FEC3-4C95-8899-39FC3F455B19}"/>
              </a:ext>
            </a:extLst>
          </p:cNvPr>
          <p:cNvSpPr txBox="1"/>
          <p:nvPr/>
        </p:nvSpPr>
        <p:spPr>
          <a:xfrm>
            <a:off x="5396609" y="570656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10580DEB-513B-45C7-B057-FEE72E47425D}"/>
              </a:ext>
            </a:extLst>
          </p:cNvPr>
          <p:cNvSpPr txBox="1"/>
          <p:nvPr/>
        </p:nvSpPr>
        <p:spPr>
          <a:xfrm>
            <a:off x="8996716" y="5705660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E01886BB-EF4C-45DA-8A72-7BD4B551AC2B}"/>
              </a:ext>
            </a:extLst>
          </p:cNvPr>
          <p:cNvSpPr txBox="1"/>
          <p:nvPr/>
        </p:nvSpPr>
        <p:spPr>
          <a:xfrm>
            <a:off x="7247039" y="4583808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pic>
        <p:nvPicPr>
          <p:cNvPr id="136" name="Image 135">
            <a:extLst>
              <a:ext uri="{FF2B5EF4-FFF2-40B4-BE49-F238E27FC236}">
                <a16:creationId xmlns:a16="http://schemas.microsoft.com/office/drawing/2014/main" id="{15B12FBC-35CC-4466-9490-B9AC21812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3" y="1595043"/>
            <a:ext cx="872303" cy="610612"/>
          </a:xfrm>
          <a:prstGeom prst="rect">
            <a:avLst/>
          </a:prstGeom>
        </p:spPr>
      </p:pic>
      <p:pic>
        <p:nvPicPr>
          <p:cNvPr id="137" name="Image 136">
            <a:extLst>
              <a:ext uri="{FF2B5EF4-FFF2-40B4-BE49-F238E27FC236}">
                <a16:creationId xmlns:a16="http://schemas.microsoft.com/office/drawing/2014/main" id="{71AA6978-13C2-4652-B38C-454A9EDDB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44" y="4453400"/>
            <a:ext cx="922007" cy="64540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2944334-1501-4F8B-B4A9-D3964AAEC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3" y="5066558"/>
            <a:ext cx="701334" cy="70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5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7F47FAD-1DA9-4B31-8591-F6AB708A11F0}"/>
              </a:ext>
            </a:extLst>
          </p:cNvPr>
          <p:cNvSpPr/>
          <p:nvPr/>
        </p:nvSpPr>
        <p:spPr>
          <a:xfrm>
            <a:off x="848413" y="1613555"/>
            <a:ext cx="3333164" cy="3028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2CC2D58-FAEF-4FC0-94E2-F589746D0C4D}"/>
              </a:ext>
            </a:extLst>
          </p:cNvPr>
          <p:cNvSpPr/>
          <p:nvPr/>
        </p:nvSpPr>
        <p:spPr>
          <a:xfrm>
            <a:off x="1099167" y="3448773"/>
            <a:ext cx="1046375" cy="10369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F06E93F-2F21-4ED5-8AAA-17B2C74D5168}"/>
              </a:ext>
            </a:extLst>
          </p:cNvPr>
          <p:cNvSpPr/>
          <p:nvPr/>
        </p:nvSpPr>
        <p:spPr>
          <a:xfrm>
            <a:off x="2917864" y="2331489"/>
            <a:ext cx="1046375" cy="10369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3DC0B9D-31FC-4B15-9120-8952E21D7C82}"/>
              </a:ext>
            </a:extLst>
          </p:cNvPr>
          <p:cNvSpPr txBox="1"/>
          <p:nvPr/>
        </p:nvSpPr>
        <p:spPr>
          <a:xfrm>
            <a:off x="816550" y="123664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74550D-2300-469A-A5B6-EAF97EF48563}"/>
              </a:ext>
            </a:extLst>
          </p:cNvPr>
          <p:cNvSpPr txBox="1"/>
          <p:nvPr/>
        </p:nvSpPr>
        <p:spPr>
          <a:xfrm>
            <a:off x="868727" y="3217698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D99B675-D028-4CAA-812D-AC606CADEACB}"/>
              </a:ext>
            </a:extLst>
          </p:cNvPr>
          <p:cNvSpPr txBox="1"/>
          <p:nvPr/>
        </p:nvSpPr>
        <p:spPr>
          <a:xfrm>
            <a:off x="2486754" y="3336561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8A22CF4-711C-431B-A10F-EBA8C9161E23}"/>
              </a:ext>
            </a:extLst>
          </p:cNvPr>
          <p:cNvSpPr txBox="1"/>
          <p:nvPr/>
        </p:nvSpPr>
        <p:spPr>
          <a:xfrm>
            <a:off x="3441051" y="4123573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D9AD726B-3324-4E13-B399-0B08F784F6B6}"/>
              </a:ext>
            </a:extLst>
          </p:cNvPr>
          <p:cNvSpPr/>
          <p:nvPr/>
        </p:nvSpPr>
        <p:spPr>
          <a:xfrm rot="10396301">
            <a:off x="975590" y="3519906"/>
            <a:ext cx="519991" cy="534807"/>
          </a:xfrm>
          <a:prstGeom prst="arc">
            <a:avLst>
              <a:gd name="adj1" fmla="val 16200000"/>
              <a:gd name="adj2" fmla="val 9101341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7CBCC2CE-DAC3-4815-8AAA-81BAB16A1610}"/>
              </a:ext>
            </a:extLst>
          </p:cNvPr>
          <p:cNvSpPr/>
          <p:nvPr/>
        </p:nvSpPr>
        <p:spPr>
          <a:xfrm>
            <a:off x="1885361" y="3007151"/>
            <a:ext cx="1442301" cy="791851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7C4A9C-9868-4A15-97ED-0AE644CDC141}"/>
              </a:ext>
            </a:extLst>
          </p:cNvPr>
          <p:cNvSpPr/>
          <p:nvPr/>
        </p:nvSpPr>
        <p:spPr>
          <a:xfrm>
            <a:off x="4432331" y="1608509"/>
            <a:ext cx="3333164" cy="3028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3371FCA-45EE-428C-B09D-E064D405BE2C}"/>
              </a:ext>
            </a:extLst>
          </p:cNvPr>
          <p:cNvSpPr/>
          <p:nvPr/>
        </p:nvSpPr>
        <p:spPr>
          <a:xfrm>
            <a:off x="4683085" y="3443727"/>
            <a:ext cx="1046375" cy="10369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D72C66BB-A146-48FB-B374-9453A02A87BA}"/>
              </a:ext>
            </a:extLst>
          </p:cNvPr>
          <p:cNvSpPr/>
          <p:nvPr/>
        </p:nvSpPr>
        <p:spPr>
          <a:xfrm rot="21431949">
            <a:off x="1944961" y="4086888"/>
            <a:ext cx="3243631" cy="376137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D168642-7510-4B01-88CE-2959C8B45FEE}"/>
              </a:ext>
            </a:extLst>
          </p:cNvPr>
          <p:cNvSpPr txBox="1"/>
          <p:nvPr/>
        </p:nvSpPr>
        <p:spPr>
          <a:xfrm>
            <a:off x="4416400" y="123664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2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A98886B-BFA3-48F0-B887-069A36B55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39" y="3733403"/>
            <a:ext cx="653707" cy="457595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755AB8E1-2DBB-4039-A786-4BB43AA03D29}"/>
              </a:ext>
            </a:extLst>
          </p:cNvPr>
          <p:cNvSpPr txBox="1"/>
          <p:nvPr/>
        </p:nvSpPr>
        <p:spPr>
          <a:xfrm>
            <a:off x="1454042" y="4169802"/>
            <a:ext cx="304926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badi Extra Light" panose="020B0204020104020204" pitchFamily="34" charset="0"/>
              </a:rPr>
              <a:t>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3BC7F49-C51E-410A-B7BC-B52577FAA0EB}"/>
              </a:ext>
            </a:extLst>
          </p:cNvPr>
          <p:cNvSpPr txBox="1"/>
          <p:nvPr/>
        </p:nvSpPr>
        <p:spPr>
          <a:xfrm>
            <a:off x="3343593" y="2653030"/>
            <a:ext cx="274678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badi Extra Light" panose="020B0204020104020204" pitchFamily="34" charset="0"/>
              </a:rPr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DA40449-3C90-4FD4-B35A-313CB6CA5D17}"/>
              </a:ext>
            </a:extLst>
          </p:cNvPr>
          <p:cNvSpPr txBox="1"/>
          <p:nvPr/>
        </p:nvSpPr>
        <p:spPr>
          <a:xfrm>
            <a:off x="4771573" y="3610115"/>
            <a:ext cx="89390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badi Extra Light" panose="020B0204020104020204" pitchFamily="34" charset="0"/>
              </a:rPr>
              <a:t>0,7±0,1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3030A54B-3E34-4908-A448-C67BF31BC536}"/>
              </a:ext>
            </a:extLst>
          </p:cNvPr>
          <p:cNvSpPr txBox="1"/>
          <p:nvPr/>
        </p:nvSpPr>
        <p:spPr>
          <a:xfrm>
            <a:off x="599768" y="422787"/>
            <a:ext cx="889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Resighting</a:t>
            </a:r>
            <a:r>
              <a:rPr lang="fr-FR" sz="2800" dirty="0"/>
              <a:t> </a:t>
            </a:r>
            <a:r>
              <a:rPr lang="fr-FR" sz="2800" dirty="0" err="1"/>
              <a:t>probabilities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4200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EC0F1-75C7-45F0-8218-09EB2EF9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74A39-2B53-40ED-9E7F-0AE3BFA31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Try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co-variate</a:t>
            </a:r>
            <a:r>
              <a:rPr lang="fr-FR" dirty="0"/>
              <a:t> </a:t>
            </a:r>
            <a:r>
              <a:rPr lang="fr-FR" dirty="0" err="1"/>
              <a:t>density</a:t>
            </a:r>
            <a:endParaRPr lang="fr-FR" dirty="0"/>
          </a:p>
          <a:p>
            <a:r>
              <a:rPr lang="fr-FR" dirty="0"/>
              <a:t>Distance </a:t>
            </a:r>
            <a:r>
              <a:rPr lang="fr-FR" dirty="0" err="1"/>
              <a:t>from</a:t>
            </a:r>
            <a:r>
              <a:rPr lang="fr-FR" dirty="0"/>
              <a:t> groups</a:t>
            </a:r>
          </a:p>
          <a:p>
            <a:endParaRPr lang="fr-FR" dirty="0"/>
          </a:p>
          <a:p>
            <a:r>
              <a:rPr lang="fr-FR" dirty="0"/>
              <a:t>Binomial model </a:t>
            </a:r>
            <a:r>
              <a:rPr lang="fr-FR" dirty="0" err="1"/>
              <a:t>linking</a:t>
            </a:r>
            <a:r>
              <a:rPr lang="fr-FR" dirty="0"/>
              <a:t> </a:t>
            </a:r>
            <a:r>
              <a:rPr lang="fr-FR" dirty="0" err="1"/>
              <a:t>individual</a:t>
            </a:r>
            <a:r>
              <a:rPr lang="fr-FR" dirty="0"/>
              <a:t> dispersal to fragment size, group size  </a:t>
            </a:r>
            <a:r>
              <a:rPr lang="fr-FR" dirty="0" err="1"/>
              <a:t>based</a:t>
            </a:r>
            <a:r>
              <a:rPr lang="fr-FR" dirty="0"/>
              <a:t> on the 2 </a:t>
            </a:r>
            <a:r>
              <a:rPr lang="fr-FR" dirty="0" err="1"/>
              <a:t>periods</a:t>
            </a:r>
            <a:r>
              <a:rPr lang="fr-FR" dirty="0"/>
              <a:t> (</a:t>
            </a:r>
            <a:r>
              <a:rPr lang="fr-FR" dirty="0" err="1"/>
              <a:t>outbreak</a:t>
            </a:r>
            <a:r>
              <a:rPr lang="fr-FR" dirty="0"/>
              <a:t> or not, distance to </a:t>
            </a:r>
            <a:r>
              <a:rPr lang="fr-FR" dirty="0" err="1"/>
              <a:t>neighbours</a:t>
            </a:r>
            <a:r>
              <a:rPr lang="fr-FR" dirty="0"/>
              <a:t>);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effect</a:t>
            </a:r>
            <a:r>
              <a:rPr lang="fr-FR" dirty="0"/>
              <a:t> on conservation </a:t>
            </a:r>
            <a:r>
              <a:rPr lang="fr-FR" dirty="0" err="1"/>
              <a:t>region</a:t>
            </a:r>
            <a:r>
              <a:rPr lang="fr-FR" dirty="0"/>
              <a:t>.</a:t>
            </a:r>
          </a:p>
          <a:p>
            <a:r>
              <a:rPr lang="fr-FR" dirty="0"/>
              <a:t>Check </a:t>
            </a:r>
            <a:r>
              <a:rPr lang="fr-FR" dirty="0" err="1"/>
              <a:t>correlated</a:t>
            </a:r>
            <a:r>
              <a:rPr lang="fr-FR" dirty="0"/>
              <a:t> variables</a:t>
            </a:r>
          </a:p>
          <a:p>
            <a:r>
              <a:rPr lang="fr-FR" dirty="0"/>
              <a:t>Check </a:t>
            </a:r>
            <a:r>
              <a:rPr lang="fr-FR" dirty="0" err="1"/>
              <a:t>with</a:t>
            </a:r>
            <a:r>
              <a:rPr lang="fr-FR" dirty="0"/>
              <a:t> Alexandre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361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FEB33-E721-4260-9EBB-AD68A517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4D4DC-74C0-4D81-B275-D883826F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eff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2854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523</Words>
  <Application>Microsoft Office PowerPoint</Application>
  <PresentationFormat>Grand écran</PresentationFormat>
  <Paragraphs>173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Abadi Extra Light</vt:lpstr>
      <vt:lpstr>Arial</vt:lpstr>
      <vt:lpstr>Avenir Next LT Pro Light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Aurore Ponchon</dc:creator>
  <cp:lastModifiedBy>Aurore Ponchon</cp:lastModifiedBy>
  <cp:revision>23</cp:revision>
  <dcterms:created xsi:type="dcterms:W3CDTF">2023-09-12T21:46:26Z</dcterms:created>
  <dcterms:modified xsi:type="dcterms:W3CDTF">2023-09-26T16:17:36Z</dcterms:modified>
</cp:coreProperties>
</file>