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71" r:id="rId3"/>
    <p:sldId id="272" r:id="rId4"/>
    <p:sldId id="268" r:id="rId5"/>
    <p:sldId id="274" r:id="rId6"/>
    <p:sldId id="257" r:id="rId7"/>
    <p:sldId id="258" r:id="rId8"/>
    <p:sldId id="259" r:id="rId9"/>
    <p:sldId id="262" r:id="rId10"/>
    <p:sldId id="260" r:id="rId11"/>
    <p:sldId id="277" r:id="rId12"/>
    <p:sldId id="278" r:id="rId13"/>
    <p:sldId id="273" r:id="rId14"/>
    <p:sldId id="261" r:id="rId15"/>
    <p:sldId id="279" r:id="rId16"/>
    <p:sldId id="263" r:id="rId17"/>
    <p:sldId id="275" r:id="rId18"/>
    <p:sldId id="269" r:id="rId19"/>
    <p:sldId id="265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" y="1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34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49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325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49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4250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945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004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64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97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35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1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25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78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14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73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79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1556D-98F7-48AF-ABE6-F1BBFDB1AC6C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27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7396" y="1126888"/>
            <a:ext cx="9010234" cy="1207698"/>
          </a:xfrm>
        </p:spPr>
        <p:txBody>
          <a:bodyPr/>
          <a:lstStyle/>
          <a:p>
            <a:r>
              <a:rPr lang="fr-FR" sz="4800" dirty="0"/>
              <a:t>How to </a:t>
            </a:r>
            <a:r>
              <a:rPr lang="fr-FR" sz="4800" dirty="0" err="1"/>
              <a:t>write</a:t>
            </a:r>
            <a:r>
              <a:rPr lang="fr-FR" sz="4800" dirty="0"/>
              <a:t> a </a:t>
            </a:r>
            <a:r>
              <a:rPr lang="fr-FR" sz="4800" dirty="0" err="1"/>
              <a:t>scientific</a:t>
            </a:r>
            <a:r>
              <a:rPr lang="fr-FR" sz="4800" dirty="0"/>
              <a:t> article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9045" y="2567090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Aurore Ponchon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332" y="3309779"/>
            <a:ext cx="4916683" cy="295296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F5CB2E5-C332-4BA7-8440-D6B42A62B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1801"/>
            <a:ext cx="2356338" cy="157619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5206298-917B-4F34-9046-9D177CBBC499}"/>
              </a:ext>
            </a:extLst>
          </p:cNvPr>
          <p:cNvSpPr txBox="1"/>
          <p:nvPr/>
        </p:nvSpPr>
        <p:spPr>
          <a:xfrm>
            <a:off x="2706899" y="6370261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https://github.com/auponchon/Writing_a_draft</a:t>
            </a:r>
          </a:p>
        </p:txBody>
      </p:sp>
    </p:spTree>
    <p:extLst>
      <p:ext uri="{BB962C8B-B14F-4D97-AF65-F5344CB8AC3E}">
        <p14:creationId xmlns:p14="http://schemas.microsoft.com/office/powerpoint/2010/main" val="332507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Discussion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6105"/>
            <a:ext cx="9565892" cy="4272947"/>
          </a:xfrm>
        </p:spPr>
        <p:txBody>
          <a:bodyPr>
            <a:noAutofit/>
          </a:bodyPr>
          <a:lstStyle/>
          <a:p>
            <a:r>
              <a:rPr lang="fr-FR" sz="2400" dirty="0" err="1"/>
              <a:t>Summarise</a:t>
            </a:r>
            <a:r>
              <a:rPr lang="fr-FR" sz="2400" dirty="0"/>
              <a:t> </a:t>
            </a:r>
            <a:r>
              <a:rPr lang="fr-FR" sz="2400" dirty="0" err="1"/>
              <a:t>what</a:t>
            </a:r>
            <a:r>
              <a:rPr lang="fr-FR" sz="2400" dirty="0"/>
              <a:t> the objectives of the </a:t>
            </a:r>
            <a:r>
              <a:rPr lang="fr-FR" sz="2400" dirty="0" err="1"/>
              <a:t>study</a:t>
            </a:r>
            <a:r>
              <a:rPr lang="fr-FR" sz="2400" dirty="0"/>
              <a:t> </a:t>
            </a:r>
            <a:r>
              <a:rPr lang="fr-FR" sz="2400" dirty="0" err="1"/>
              <a:t>were</a:t>
            </a:r>
            <a:r>
              <a:rPr lang="fr-FR" sz="2400" dirty="0"/>
              <a:t> (not </a:t>
            </a:r>
            <a:r>
              <a:rPr lang="fr-FR" sz="2400" dirty="0" err="1"/>
              <a:t>mandatory</a:t>
            </a:r>
            <a:r>
              <a:rPr lang="fr-FR" sz="2400" dirty="0"/>
              <a:t>)</a:t>
            </a:r>
          </a:p>
          <a:p>
            <a:r>
              <a:rPr lang="fr-FR" sz="2400" dirty="0" err="1"/>
              <a:t>Keep</a:t>
            </a:r>
            <a:r>
              <a:rPr lang="fr-FR" sz="2400" dirty="0"/>
              <a:t> the </a:t>
            </a:r>
            <a:r>
              <a:rPr lang="fr-FR" sz="2400" dirty="0" err="1"/>
              <a:t>same</a:t>
            </a:r>
            <a:r>
              <a:rPr lang="fr-FR" sz="2400" dirty="0"/>
              <a:t> structure as </a:t>
            </a:r>
            <a:r>
              <a:rPr lang="fr-FR" sz="2400" dirty="0" err="1"/>
              <a:t>that</a:t>
            </a:r>
            <a:r>
              <a:rPr lang="fr-FR" sz="2400" dirty="0"/>
              <a:t> of </a:t>
            </a:r>
            <a:r>
              <a:rPr lang="fr-FR" sz="2400" dirty="0" err="1"/>
              <a:t>Results</a:t>
            </a:r>
            <a:endParaRPr lang="fr-FR" sz="2400" dirty="0"/>
          </a:p>
          <a:p>
            <a:r>
              <a:rPr lang="fr-FR" sz="2400" dirty="0" err="1"/>
              <a:t>Explain</a:t>
            </a:r>
            <a:r>
              <a:rPr lang="fr-FR" sz="2400" dirty="0"/>
              <a:t> ALL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results</a:t>
            </a:r>
            <a:r>
              <a:rPr lang="fr-FR" sz="2400" dirty="0"/>
              <a:t>, </a:t>
            </a:r>
            <a:r>
              <a:rPr lang="fr-FR" sz="2400" dirty="0" err="1"/>
              <a:t>including</a:t>
            </a:r>
            <a:r>
              <a:rPr lang="fr-FR" sz="2400" dirty="0"/>
              <a:t> the non-</a:t>
            </a:r>
            <a:r>
              <a:rPr lang="fr-FR" sz="2400" dirty="0" err="1"/>
              <a:t>significant</a:t>
            </a:r>
            <a:r>
              <a:rPr lang="fr-FR" sz="2400" dirty="0"/>
              <a:t> </a:t>
            </a:r>
            <a:r>
              <a:rPr lang="fr-FR" sz="2400" dirty="0" err="1"/>
              <a:t>ones</a:t>
            </a:r>
            <a:r>
              <a:rPr lang="fr-FR" sz="2400" dirty="0"/>
              <a:t> or the </a:t>
            </a:r>
            <a:r>
              <a:rPr lang="fr-FR" sz="2400" dirty="0" err="1"/>
              <a:t>ones</a:t>
            </a:r>
            <a:r>
              <a:rPr lang="fr-FR" sz="2400" dirty="0"/>
              <a:t> </a:t>
            </a:r>
            <a:r>
              <a:rPr lang="fr-FR" sz="2400" dirty="0" err="1"/>
              <a:t>going</a:t>
            </a:r>
            <a:r>
              <a:rPr lang="fr-FR" sz="2400" dirty="0"/>
              <a:t> </a:t>
            </a:r>
            <a:r>
              <a:rPr lang="fr-FR" sz="2400" dirty="0" err="1"/>
              <a:t>against</a:t>
            </a:r>
            <a:r>
              <a:rPr lang="fr-FR" sz="2400" dirty="0"/>
              <a:t>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predictions</a:t>
            </a:r>
            <a:endParaRPr lang="fr-FR" sz="2400" dirty="0"/>
          </a:p>
          <a:p>
            <a:r>
              <a:rPr lang="fr-FR" sz="2400" dirty="0"/>
              <a:t>Relate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results</a:t>
            </a:r>
            <a:r>
              <a:rPr lang="fr-FR" sz="2400" dirty="0"/>
              <a:t> to </a:t>
            </a:r>
            <a:r>
              <a:rPr lang="fr-FR" sz="2400" dirty="0" err="1"/>
              <a:t>other</a:t>
            </a:r>
            <a:r>
              <a:rPr lang="fr-FR" sz="2400" dirty="0"/>
              <a:t> </a:t>
            </a:r>
            <a:r>
              <a:rPr lang="fr-FR" sz="2400" dirty="0" err="1"/>
              <a:t>studies</a:t>
            </a:r>
            <a:r>
              <a:rPr lang="fr-FR" sz="2400" dirty="0"/>
              <a:t> or </a:t>
            </a:r>
            <a:r>
              <a:rPr lang="fr-FR" sz="2400" dirty="0" err="1"/>
              <a:t>theory</a:t>
            </a:r>
            <a:endParaRPr lang="fr-FR" sz="2400" dirty="0"/>
          </a:p>
          <a:p>
            <a:r>
              <a:rPr lang="fr-FR" sz="2400" dirty="0" err="1"/>
              <a:t>What</a:t>
            </a:r>
            <a:r>
              <a:rPr lang="fr-FR" sz="2400" dirty="0"/>
              <a:t> are implications?</a:t>
            </a:r>
          </a:p>
          <a:p>
            <a:r>
              <a:rPr lang="fr-FR" sz="2400" dirty="0" err="1"/>
              <a:t>Provide</a:t>
            </a:r>
            <a:r>
              <a:rPr lang="fr-FR" sz="2400" dirty="0"/>
              <a:t> perspectives for future </a:t>
            </a:r>
            <a:r>
              <a:rPr lang="fr-FR" sz="2400" dirty="0" err="1"/>
              <a:t>work</a:t>
            </a:r>
            <a:endParaRPr lang="fr-FR" sz="2400" dirty="0"/>
          </a:p>
          <a:p>
            <a:r>
              <a:rPr lang="fr-FR" sz="2400" dirty="0" err="1"/>
              <a:t>Acknowledge</a:t>
            </a:r>
            <a:r>
              <a:rPr lang="fr-FR" sz="2400" dirty="0"/>
              <a:t> </a:t>
            </a:r>
            <a:r>
              <a:rPr lang="fr-FR" sz="2400" dirty="0" err="1"/>
              <a:t>limits</a:t>
            </a:r>
            <a:r>
              <a:rPr lang="fr-FR" sz="2400" dirty="0"/>
              <a:t> in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study</a:t>
            </a:r>
            <a:r>
              <a:rPr lang="fr-FR" sz="2400" dirty="0"/>
              <a:t> if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think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have </a:t>
            </a:r>
            <a:r>
              <a:rPr lang="fr-FR" sz="2400" dirty="0" err="1"/>
              <a:t>some</a:t>
            </a:r>
            <a:endParaRPr lang="fr-FR" sz="2400" dirty="0"/>
          </a:p>
          <a:p>
            <a:r>
              <a:rPr lang="fr-FR" sz="2400" dirty="0" err="1"/>
              <a:t>Don’t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scared</a:t>
            </a:r>
            <a:r>
              <a:rPr lang="fr-FR" sz="2400" dirty="0"/>
              <a:t> of </a:t>
            </a:r>
            <a:r>
              <a:rPr lang="fr-FR" sz="2400" dirty="0" err="1"/>
              <a:t>writing</a:t>
            </a:r>
            <a:r>
              <a:rPr lang="fr-FR" sz="2400" dirty="0"/>
              <a:t> </a:t>
            </a:r>
            <a:r>
              <a:rPr lang="fr-FR" sz="2400" dirty="0" err="1"/>
              <a:t>too</a:t>
            </a:r>
            <a:r>
              <a:rPr lang="fr-FR" sz="2400" dirty="0"/>
              <a:t> </a:t>
            </a:r>
            <a:r>
              <a:rPr lang="fr-FR" sz="2400" dirty="0" err="1"/>
              <a:t>much</a:t>
            </a:r>
            <a:r>
              <a:rPr lang="fr-FR" sz="2400" dirty="0"/>
              <a:t>/off topic</a:t>
            </a:r>
          </a:p>
          <a:p>
            <a:r>
              <a:rPr lang="fr-FR" sz="2400" dirty="0" err="1"/>
              <a:t>Ideal</a:t>
            </a:r>
            <a:r>
              <a:rPr lang="fr-FR" sz="2400" dirty="0"/>
              <a:t> length:3-7 double-</a:t>
            </a:r>
            <a:r>
              <a:rPr lang="fr-FR" sz="2400" dirty="0" err="1"/>
              <a:t>spaced</a:t>
            </a:r>
            <a:r>
              <a:rPr lang="fr-FR" sz="2400" dirty="0"/>
              <a:t> pages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0639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err="1"/>
              <a:t>Bibliography</a:t>
            </a:r>
            <a:r>
              <a:rPr lang="fr-FR" sz="4400" dirty="0"/>
              <a:t>/</a:t>
            </a:r>
            <a:r>
              <a:rPr lang="fr-FR" sz="4400" dirty="0" err="1"/>
              <a:t>references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5411" y="1930400"/>
            <a:ext cx="3947471" cy="4747846"/>
          </a:xfrm>
        </p:spPr>
        <p:txBody>
          <a:bodyPr>
            <a:normAutofit/>
          </a:bodyPr>
          <a:lstStyle/>
          <a:p>
            <a:r>
              <a:rPr lang="fr-FR" sz="2400" dirty="0" err="1"/>
              <a:t>References</a:t>
            </a:r>
            <a:r>
              <a:rPr lang="fr-FR" sz="2400" dirty="0"/>
              <a:t> </a:t>
            </a:r>
            <a:r>
              <a:rPr lang="fr-FR" sz="2400" dirty="0" err="1"/>
              <a:t>written</a:t>
            </a:r>
            <a:r>
              <a:rPr lang="fr-FR" sz="2400" dirty="0"/>
              <a:t> by hand</a:t>
            </a:r>
          </a:p>
          <a:p>
            <a:endParaRPr lang="fr-FR" sz="2400" dirty="0"/>
          </a:p>
          <a:p>
            <a:endParaRPr lang="fr-FR" sz="2400" dirty="0"/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ADDEB9-2DD5-43B1-BEE4-656E1645E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182" y="1658083"/>
            <a:ext cx="2240937" cy="199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49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err="1"/>
              <a:t>Bibliography</a:t>
            </a:r>
            <a:r>
              <a:rPr lang="fr-FR" sz="4400" dirty="0"/>
              <a:t>/</a:t>
            </a:r>
            <a:r>
              <a:rPr lang="fr-FR" sz="4400" dirty="0" err="1"/>
              <a:t>references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5411" y="1930400"/>
            <a:ext cx="3947471" cy="4747846"/>
          </a:xfrm>
        </p:spPr>
        <p:txBody>
          <a:bodyPr>
            <a:normAutofit/>
          </a:bodyPr>
          <a:lstStyle/>
          <a:p>
            <a:r>
              <a:rPr lang="fr-FR" sz="2400" dirty="0" err="1"/>
              <a:t>References</a:t>
            </a:r>
            <a:r>
              <a:rPr lang="fr-FR" sz="2400" dirty="0"/>
              <a:t> </a:t>
            </a:r>
            <a:r>
              <a:rPr lang="fr-FR" sz="2400" dirty="0" err="1"/>
              <a:t>written</a:t>
            </a:r>
            <a:r>
              <a:rPr lang="fr-FR" sz="2400" dirty="0"/>
              <a:t> by hand</a:t>
            </a:r>
          </a:p>
          <a:p>
            <a:endParaRPr lang="fr-FR" sz="2400" dirty="0"/>
          </a:p>
          <a:p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/>
              <a:t>References</a:t>
            </a:r>
            <a:r>
              <a:rPr lang="fr-FR" sz="2400" dirty="0"/>
              <a:t> </a:t>
            </a:r>
            <a:r>
              <a:rPr lang="fr-FR" sz="2400" dirty="0" err="1"/>
              <a:t>managed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a </a:t>
            </a:r>
            <a:r>
              <a:rPr lang="fr-FR" sz="2400" dirty="0" err="1"/>
              <a:t>reference</a:t>
            </a:r>
            <a:r>
              <a:rPr lang="fr-FR" sz="2400" dirty="0"/>
              <a:t> software (Zotero, </a:t>
            </a:r>
            <a:r>
              <a:rPr lang="fr-FR" sz="2400" dirty="0" err="1"/>
              <a:t>EndNote</a:t>
            </a:r>
            <a:r>
              <a:rPr lang="fr-FR" sz="2400" dirty="0"/>
              <a:t>, </a:t>
            </a:r>
            <a:r>
              <a:rPr lang="fr-FR" sz="2400" dirty="0" err="1"/>
              <a:t>Mendeley</a:t>
            </a:r>
            <a:r>
              <a:rPr lang="fr-FR" sz="2400" dirty="0"/>
              <a:t>, </a:t>
            </a:r>
            <a:r>
              <a:rPr lang="fr-FR" sz="2400" dirty="0" err="1"/>
              <a:t>RefWork</a:t>
            </a:r>
            <a:r>
              <a:rPr lang="fr-FR" sz="2400" dirty="0"/>
              <a:t>)</a:t>
            </a:r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13CC2B7-FFD4-4B44-BFF9-723354161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183" y="3975677"/>
            <a:ext cx="2240937" cy="227272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4ADDEB9-2DD5-43B1-BEE4-656E1645E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182" y="1658083"/>
            <a:ext cx="2240937" cy="199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4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9396"/>
            <a:ext cx="8837602" cy="1801004"/>
          </a:xfrm>
        </p:spPr>
        <p:txBody>
          <a:bodyPr>
            <a:noAutofit/>
          </a:bodyPr>
          <a:lstStyle/>
          <a:p>
            <a:r>
              <a:rPr lang="fr-FR" sz="4400" dirty="0" err="1"/>
              <a:t>Overcoming</a:t>
            </a:r>
            <a:r>
              <a:rPr lang="fr-FR" sz="4400" dirty="0"/>
              <a:t> the </a:t>
            </a:r>
            <a:r>
              <a:rPr lang="fr-FR" sz="4400" dirty="0" err="1"/>
              <a:t>blank</a:t>
            </a:r>
            <a:r>
              <a:rPr lang="fr-FR" sz="4400" dirty="0"/>
              <a:t> page syndrome</a:t>
            </a:r>
            <a:endParaRPr lang="en-GB" sz="4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05" y="1712068"/>
            <a:ext cx="8805070" cy="3812595"/>
          </a:xfrm>
        </p:spPr>
      </p:pic>
    </p:spTree>
    <p:extLst>
      <p:ext uri="{BB962C8B-B14F-4D97-AF65-F5344CB8AC3E}">
        <p14:creationId xmlns:p14="http://schemas.microsoft.com/office/powerpoint/2010/main" val="925686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9396"/>
            <a:ext cx="8837602" cy="1801004"/>
          </a:xfrm>
        </p:spPr>
        <p:txBody>
          <a:bodyPr>
            <a:noAutofit/>
          </a:bodyPr>
          <a:lstStyle/>
          <a:p>
            <a:r>
              <a:rPr lang="fr-FR" sz="4400" dirty="0" err="1"/>
              <a:t>Overcoming</a:t>
            </a:r>
            <a:r>
              <a:rPr lang="fr-FR" sz="4400" dirty="0"/>
              <a:t> the </a:t>
            </a:r>
            <a:r>
              <a:rPr lang="fr-FR" sz="4400" dirty="0" err="1"/>
              <a:t>blank</a:t>
            </a:r>
            <a:r>
              <a:rPr lang="fr-FR" sz="4400" dirty="0"/>
              <a:t> page syndrome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3397"/>
            <a:ext cx="8596668" cy="4714664"/>
          </a:xfrm>
        </p:spPr>
        <p:txBody>
          <a:bodyPr>
            <a:normAutofit/>
          </a:bodyPr>
          <a:lstStyle/>
          <a:p>
            <a:r>
              <a:rPr lang="fr-FR" sz="2800" dirty="0"/>
              <a:t>There </a:t>
            </a:r>
            <a:r>
              <a:rPr lang="fr-FR" sz="2800" dirty="0" err="1"/>
              <a:t>is</a:t>
            </a:r>
            <a:r>
              <a:rPr lang="fr-FR" sz="2800" dirty="0"/>
              <a:t> no </a:t>
            </a:r>
            <a:r>
              <a:rPr lang="fr-FR" sz="2800" dirty="0" err="1"/>
              <a:t>proper</a:t>
            </a:r>
            <a:r>
              <a:rPr lang="fr-FR" sz="2800" dirty="0"/>
              <a:t> </a:t>
            </a:r>
            <a:r>
              <a:rPr lang="fr-FR" sz="2800" dirty="0" err="1"/>
              <a:t>way</a:t>
            </a:r>
            <a:r>
              <a:rPr lang="fr-FR" sz="2800" dirty="0"/>
              <a:t> to </a:t>
            </a:r>
            <a:r>
              <a:rPr lang="fr-FR" sz="2800" dirty="0" err="1"/>
              <a:t>write</a:t>
            </a:r>
            <a:r>
              <a:rPr lang="fr-FR" sz="2800" dirty="0"/>
              <a:t> a </a:t>
            </a:r>
            <a:r>
              <a:rPr lang="fr-FR" sz="2800" dirty="0" err="1"/>
              <a:t>paper</a:t>
            </a:r>
            <a:r>
              <a:rPr lang="fr-FR" sz="2800" dirty="0"/>
              <a:t>. You </a:t>
            </a:r>
            <a:r>
              <a:rPr lang="fr-FR" sz="2800" dirty="0" err="1"/>
              <a:t>can</a:t>
            </a:r>
            <a:r>
              <a:rPr lang="fr-FR" sz="2800" dirty="0"/>
              <a:t> </a:t>
            </a:r>
            <a:r>
              <a:rPr lang="fr-FR" sz="2800" dirty="0" err="1"/>
              <a:t>start</a:t>
            </a:r>
            <a:r>
              <a:rPr lang="fr-FR" sz="2800" dirty="0"/>
              <a:t> </a:t>
            </a:r>
            <a:r>
              <a:rPr lang="fr-FR" sz="2800" dirty="0" err="1"/>
              <a:t>wherever</a:t>
            </a:r>
            <a:r>
              <a:rPr lang="fr-FR" sz="2800" dirty="0"/>
              <a:t>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want</a:t>
            </a:r>
            <a:endParaRPr lang="fr-FR" sz="2800" dirty="0"/>
          </a:p>
          <a:p>
            <a:r>
              <a:rPr lang="fr-FR" sz="2800" dirty="0"/>
              <a:t>You </a:t>
            </a:r>
            <a:r>
              <a:rPr lang="fr-FR" sz="2800" dirty="0" err="1"/>
              <a:t>don’t</a:t>
            </a:r>
            <a:r>
              <a:rPr lang="fr-FR" sz="2800" dirty="0"/>
              <a:t> have to </a:t>
            </a:r>
            <a:r>
              <a:rPr lang="fr-FR" sz="2800" dirty="0" err="1"/>
              <a:t>write</a:t>
            </a:r>
            <a:r>
              <a:rPr lang="fr-FR" sz="2800" dirty="0"/>
              <a:t> </a:t>
            </a:r>
            <a:r>
              <a:rPr lang="fr-FR" sz="2800" dirty="0" err="1"/>
              <a:t>paragraphs</a:t>
            </a:r>
            <a:r>
              <a:rPr lang="fr-FR" sz="2800" dirty="0"/>
              <a:t> in </a:t>
            </a:r>
            <a:r>
              <a:rPr lang="fr-FR" sz="2800" dirty="0" err="1"/>
              <a:t>order</a:t>
            </a:r>
            <a:r>
              <a:rPr lang="fr-FR" sz="2800" dirty="0"/>
              <a:t> </a:t>
            </a:r>
          </a:p>
          <a:p>
            <a:r>
              <a:rPr lang="fr-FR" sz="2800" dirty="0" err="1"/>
              <a:t>Allow</a:t>
            </a:r>
            <a:r>
              <a:rPr lang="fr-FR" sz="2800" dirty="0"/>
              <a:t> </a:t>
            </a:r>
            <a:r>
              <a:rPr lang="fr-FR" sz="2800" dirty="0" err="1"/>
              <a:t>yourself</a:t>
            </a:r>
            <a:r>
              <a:rPr lang="fr-FR" sz="2800" dirty="0"/>
              <a:t> to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dirty="0" err="1"/>
              <a:t>creative</a:t>
            </a:r>
            <a:r>
              <a:rPr lang="fr-FR" sz="2800" dirty="0"/>
              <a:t> and </a:t>
            </a:r>
            <a:r>
              <a:rPr lang="fr-FR" sz="2800" dirty="0" err="1"/>
              <a:t>bold</a:t>
            </a:r>
            <a:endParaRPr lang="fr-FR" sz="2800" dirty="0"/>
          </a:p>
          <a:p>
            <a:r>
              <a:rPr lang="fr-FR" sz="2800" dirty="0" err="1"/>
              <a:t>Don’t</a:t>
            </a:r>
            <a:r>
              <a:rPr lang="fr-FR" sz="2800" dirty="0"/>
              <a:t> </a:t>
            </a:r>
            <a:r>
              <a:rPr lang="fr-FR" sz="2800" dirty="0" err="1"/>
              <a:t>censor</a:t>
            </a:r>
            <a:r>
              <a:rPr lang="fr-FR" sz="2800" dirty="0"/>
              <a:t> </a:t>
            </a:r>
            <a:r>
              <a:rPr lang="fr-FR" sz="2800" dirty="0" err="1"/>
              <a:t>yourself</a:t>
            </a:r>
            <a:r>
              <a:rPr lang="fr-FR" sz="2800" dirty="0"/>
              <a:t>, trust </a:t>
            </a:r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ideas</a:t>
            </a:r>
            <a:r>
              <a:rPr lang="fr-FR" sz="2800" dirty="0"/>
              <a:t>. Co-</a:t>
            </a:r>
            <a:r>
              <a:rPr lang="fr-FR" sz="2800" dirty="0" err="1"/>
              <a:t>authors</a:t>
            </a:r>
            <a:r>
              <a:rPr lang="fr-FR" sz="2800" dirty="0"/>
              <a:t> are </a:t>
            </a:r>
            <a:r>
              <a:rPr lang="fr-FR" sz="2800" dirty="0" err="1"/>
              <a:t>there</a:t>
            </a:r>
            <a:r>
              <a:rPr lang="fr-FR" sz="2800" dirty="0"/>
              <a:t> to </a:t>
            </a:r>
            <a:r>
              <a:rPr lang="fr-FR" sz="2800" dirty="0" err="1"/>
              <a:t>adjust</a:t>
            </a:r>
            <a:r>
              <a:rPr lang="fr-FR" sz="2800" dirty="0"/>
              <a:t> </a:t>
            </a:r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text</a:t>
            </a:r>
            <a:r>
              <a:rPr lang="fr-FR" sz="2800" dirty="0"/>
              <a:t> in case </a:t>
            </a:r>
            <a:r>
              <a:rPr lang="fr-FR" sz="2800" dirty="0" err="1"/>
              <a:t>you</a:t>
            </a:r>
            <a:r>
              <a:rPr lang="fr-FR" sz="2800" dirty="0"/>
              <a:t> go in the </a:t>
            </a:r>
            <a:r>
              <a:rPr lang="fr-FR" sz="2800" dirty="0" err="1"/>
              <a:t>wrong</a:t>
            </a:r>
            <a:r>
              <a:rPr lang="fr-FR" sz="2800" dirty="0"/>
              <a:t> direction</a:t>
            </a:r>
          </a:p>
          <a:p>
            <a:r>
              <a:rPr lang="fr-FR" sz="2800" dirty="0"/>
              <a:t>Most important </a:t>
            </a:r>
            <a:r>
              <a:rPr lang="fr-FR" sz="2800" dirty="0" err="1"/>
              <a:t>is</a:t>
            </a:r>
            <a:r>
              <a:rPr lang="fr-FR" sz="2800" dirty="0"/>
              <a:t> to have </a:t>
            </a:r>
            <a:r>
              <a:rPr lang="fr-FR" sz="2800" dirty="0" err="1"/>
              <a:t>some</a:t>
            </a:r>
            <a:r>
              <a:rPr lang="fr-FR" sz="2800" dirty="0"/>
              <a:t> </a:t>
            </a:r>
            <a:r>
              <a:rPr lang="fr-FR" sz="2800" dirty="0" err="1"/>
              <a:t>words</a:t>
            </a:r>
            <a:r>
              <a:rPr lang="fr-FR" sz="2800" dirty="0"/>
              <a:t> laid down. The more </a:t>
            </a:r>
            <a:r>
              <a:rPr lang="fr-FR" sz="2800" dirty="0" err="1"/>
              <a:t>often</a:t>
            </a:r>
            <a:r>
              <a:rPr lang="fr-FR" sz="2800" dirty="0"/>
              <a:t> </a:t>
            </a:r>
            <a:r>
              <a:rPr lang="fr-FR" sz="2800" dirty="0" err="1"/>
              <a:t>you</a:t>
            </a:r>
            <a:r>
              <a:rPr lang="fr-FR" sz="2800" dirty="0"/>
              <a:t> do </a:t>
            </a:r>
            <a:r>
              <a:rPr lang="fr-FR" sz="2800" dirty="0" err="1"/>
              <a:t>it</a:t>
            </a:r>
            <a:r>
              <a:rPr lang="fr-FR" sz="2800" dirty="0"/>
              <a:t>, the </a:t>
            </a:r>
            <a:r>
              <a:rPr lang="fr-FR" sz="2800" dirty="0" err="1"/>
              <a:t>better</a:t>
            </a:r>
            <a:r>
              <a:rPr lang="fr-FR" sz="2800" dirty="0"/>
              <a:t>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become</a:t>
            </a:r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4578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226" y="193359"/>
            <a:ext cx="8837602" cy="987227"/>
          </a:xfrm>
        </p:spPr>
        <p:txBody>
          <a:bodyPr>
            <a:noAutofit/>
          </a:bodyPr>
          <a:lstStyle/>
          <a:p>
            <a:r>
              <a:rPr lang="fr-FR" sz="4400" dirty="0" err="1"/>
              <a:t>Overcoming</a:t>
            </a:r>
            <a:r>
              <a:rPr lang="fr-FR" sz="4400" dirty="0"/>
              <a:t> procrastination</a:t>
            </a:r>
            <a:endParaRPr lang="en-GB" sz="4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075C657-480A-4A97-9DB8-4C976D4AF9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1" t="2619" r="3360" b="12826"/>
          <a:stretch/>
        </p:blipFill>
        <p:spPr>
          <a:xfrm>
            <a:off x="272562" y="1470374"/>
            <a:ext cx="5257800" cy="283984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3A28CCA-AF98-4886-B65B-307DC0547E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72" t="7465"/>
          <a:stretch/>
        </p:blipFill>
        <p:spPr>
          <a:xfrm>
            <a:off x="5627078" y="1433464"/>
            <a:ext cx="4162121" cy="287675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9D1663A-927D-431A-8573-3DB6D142536D}"/>
              </a:ext>
            </a:extLst>
          </p:cNvPr>
          <p:cNvSpPr txBox="1"/>
          <p:nvPr/>
        </p:nvSpPr>
        <p:spPr>
          <a:xfrm>
            <a:off x="624580" y="4815974"/>
            <a:ext cx="87392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</a:rPr>
              <a:t>Inside the Mind of a Master Procrastinator | Tim Urban | TED talk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941CAFB-E9AC-4D57-AE6D-3437D3993F0A}"/>
              </a:ext>
            </a:extLst>
          </p:cNvPr>
          <p:cNvSpPr txBox="1"/>
          <p:nvPr/>
        </p:nvSpPr>
        <p:spPr>
          <a:xfrm>
            <a:off x="2576148" y="5991930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https://www.youtube.com/watch?v=arj7oStGLkU</a:t>
            </a:r>
          </a:p>
        </p:txBody>
      </p:sp>
    </p:spTree>
    <p:extLst>
      <p:ext uri="{BB962C8B-B14F-4D97-AF65-F5344CB8AC3E}">
        <p14:creationId xmlns:p14="http://schemas.microsoft.com/office/powerpoint/2010/main" val="1961397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err="1"/>
              <a:t>Preparing</a:t>
            </a:r>
            <a:r>
              <a:rPr lang="fr-FR" sz="4800" dirty="0"/>
              <a:t> for </a:t>
            </a:r>
            <a:r>
              <a:rPr lang="fr-FR" sz="4800" dirty="0" err="1"/>
              <a:t>submission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2981"/>
            <a:ext cx="8596668" cy="4796285"/>
          </a:xfrm>
        </p:spPr>
        <p:txBody>
          <a:bodyPr>
            <a:noAutofit/>
          </a:bodyPr>
          <a:lstStyle/>
          <a:p>
            <a:r>
              <a:rPr lang="fr-FR" sz="2400" dirty="0"/>
              <a:t>Check journal style (</a:t>
            </a:r>
            <a:r>
              <a:rPr lang="fr-FR" sz="2400" dirty="0" err="1"/>
              <a:t>references</a:t>
            </a:r>
            <a:r>
              <a:rPr lang="fr-FR" sz="2400" dirty="0"/>
              <a:t> and section </a:t>
            </a:r>
            <a:r>
              <a:rPr lang="fr-FR" sz="2400" dirty="0" err="1"/>
              <a:t>titles</a:t>
            </a:r>
            <a:r>
              <a:rPr lang="fr-FR" sz="2400" dirty="0"/>
              <a:t>)</a:t>
            </a:r>
          </a:p>
          <a:p>
            <a:r>
              <a:rPr lang="fr-FR" sz="2400" dirty="0" err="1"/>
              <a:t>Title</a:t>
            </a:r>
            <a:r>
              <a:rPr lang="fr-FR" sz="2400" dirty="0"/>
              <a:t>, </a:t>
            </a:r>
            <a:r>
              <a:rPr lang="fr-FR" sz="2400" dirty="0" err="1"/>
              <a:t>co-authors</a:t>
            </a:r>
            <a:r>
              <a:rPr lang="fr-FR" sz="2400" dirty="0"/>
              <a:t>, affiliation, </a:t>
            </a:r>
            <a:r>
              <a:rPr lang="fr-FR" sz="2400" dirty="0" err="1"/>
              <a:t>author</a:t>
            </a:r>
            <a:r>
              <a:rPr lang="fr-FR" sz="2400" dirty="0"/>
              <a:t> for correspondance</a:t>
            </a:r>
          </a:p>
          <a:p>
            <a:r>
              <a:rPr lang="fr-FR" sz="2400" dirty="0"/>
              <a:t>Double </a:t>
            </a:r>
            <a:r>
              <a:rPr lang="fr-FR" sz="2400" dirty="0" err="1"/>
              <a:t>spaced</a:t>
            </a:r>
            <a:r>
              <a:rPr lang="fr-FR" sz="2400" dirty="0"/>
              <a:t> </a:t>
            </a:r>
            <a:r>
              <a:rPr lang="fr-FR" sz="2400" dirty="0" err="1"/>
              <a:t>lines</a:t>
            </a:r>
            <a:r>
              <a:rPr lang="fr-FR" sz="2400" dirty="0"/>
              <a:t>, line and page </a:t>
            </a:r>
            <a:r>
              <a:rPr lang="fr-FR" sz="2400" dirty="0" err="1"/>
              <a:t>number</a:t>
            </a:r>
            <a:endParaRPr lang="fr-FR" sz="2400" dirty="0"/>
          </a:p>
          <a:p>
            <a:r>
              <a:rPr lang="fr-FR" sz="2400" dirty="0"/>
              <a:t>Check for </a:t>
            </a:r>
            <a:r>
              <a:rPr lang="fr-FR" sz="2400" dirty="0" err="1"/>
              <a:t>word</a:t>
            </a:r>
            <a:r>
              <a:rPr lang="fr-FR" sz="2400" dirty="0"/>
              <a:t> </a:t>
            </a:r>
            <a:r>
              <a:rPr lang="fr-FR" sz="2400" dirty="0" err="1"/>
              <a:t>limit</a:t>
            </a:r>
            <a:r>
              <a:rPr lang="fr-FR" sz="2400" dirty="0"/>
              <a:t> (abstract and main </a:t>
            </a:r>
            <a:r>
              <a:rPr lang="fr-FR" sz="2400" dirty="0" err="1"/>
              <a:t>text</a:t>
            </a:r>
            <a:r>
              <a:rPr lang="fr-FR" sz="2400" dirty="0"/>
              <a:t>)</a:t>
            </a:r>
          </a:p>
          <a:p>
            <a:r>
              <a:rPr lang="fr-FR" sz="2400" dirty="0" err="1"/>
              <a:t>Send</a:t>
            </a:r>
            <a:r>
              <a:rPr lang="fr-FR" sz="2400" dirty="0"/>
              <a:t>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draft</a:t>
            </a:r>
            <a:r>
              <a:rPr lang="fr-FR" sz="2400" dirty="0"/>
              <a:t> to </a:t>
            </a:r>
            <a:r>
              <a:rPr lang="fr-FR" sz="2400" dirty="0" err="1"/>
              <a:t>co-authors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a deadline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50"/>
          <a:stretch/>
        </p:blipFill>
        <p:spPr>
          <a:xfrm>
            <a:off x="2810389" y="4061123"/>
            <a:ext cx="4504811" cy="261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err="1"/>
              <a:t>Preparing</a:t>
            </a:r>
            <a:r>
              <a:rPr lang="fr-FR" sz="4800" dirty="0"/>
              <a:t> for </a:t>
            </a:r>
            <a:r>
              <a:rPr lang="fr-FR" sz="4800" dirty="0" err="1"/>
              <a:t>submission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2981"/>
            <a:ext cx="8596668" cy="4796285"/>
          </a:xfrm>
        </p:spPr>
        <p:txBody>
          <a:bodyPr>
            <a:noAutofit/>
          </a:bodyPr>
          <a:lstStyle/>
          <a:p>
            <a:r>
              <a:rPr lang="fr-FR" sz="2400" dirty="0"/>
              <a:t>Check journal style (</a:t>
            </a:r>
            <a:r>
              <a:rPr lang="fr-FR" sz="2400" dirty="0" err="1"/>
              <a:t>references</a:t>
            </a:r>
            <a:r>
              <a:rPr lang="fr-FR" sz="2400" dirty="0"/>
              <a:t> and section </a:t>
            </a:r>
            <a:r>
              <a:rPr lang="fr-FR" sz="2400" dirty="0" err="1"/>
              <a:t>titles</a:t>
            </a:r>
            <a:r>
              <a:rPr lang="fr-FR" sz="2400" dirty="0"/>
              <a:t>)</a:t>
            </a:r>
          </a:p>
          <a:p>
            <a:r>
              <a:rPr lang="fr-FR" sz="2400" dirty="0" err="1"/>
              <a:t>Title</a:t>
            </a:r>
            <a:r>
              <a:rPr lang="fr-FR" sz="2400" dirty="0"/>
              <a:t>, </a:t>
            </a:r>
            <a:r>
              <a:rPr lang="fr-FR" sz="2400" dirty="0" err="1"/>
              <a:t>co-authors</a:t>
            </a:r>
            <a:r>
              <a:rPr lang="fr-FR" sz="2400" dirty="0"/>
              <a:t>, affiliation, </a:t>
            </a:r>
            <a:r>
              <a:rPr lang="fr-FR" sz="2400" dirty="0" err="1"/>
              <a:t>author</a:t>
            </a:r>
            <a:r>
              <a:rPr lang="fr-FR" sz="2400" dirty="0"/>
              <a:t> for correspondance</a:t>
            </a:r>
          </a:p>
          <a:p>
            <a:r>
              <a:rPr lang="fr-FR" sz="2400" dirty="0"/>
              <a:t>Double </a:t>
            </a:r>
            <a:r>
              <a:rPr lang="fr-FR" sz="2400" dirty="0" err="1"/>
              <a:t>spaced</a:t>
            </a:r>
            <a:r>
              <a:rPr lang="fr-FR" sz="2400" dirty="0"/>
              <a:t> </a:t>
            </a:r>
            <a:r>
              <a:rPr lang="fr-FR" sz="2400" dirty="0" err="1"/>
              <a:t>lines</a:t>
            </a:r>
            <a:r>
              <a:rPr lang="fr-FR" sz="2400" dirty="0"/>
              <a:t>, line and page </a:t>
            </a:r>
            <a:r>
              <a:rPr lang="fr-FR" sz="2400" dirty="0" err="1"/>
              <a:t>number</a:t>
            </a:r>
            <a:endParaRPr lang="fr-FR" sz="2400" dirty="0"/>
          </a:p>
          <a:p>
            <a:r>
              <a:rPr lang="fr-FR" sz="2400" dirty="0"/>
              <a:t>Check for </a:t>
            </a:r>
            <a:r>
              <a:rPr lang="fr-FR" sz="2400" dirty="0" err="1"/>
              <a:t>word</a:t>
            </a:r>
            <a:r>
              <a:rPr lang="fr-FR" sz="2400" dirty="0"/>
              <a:t> </a:t>
            </a:r>
            <a:r>
              <a:rPr lang="fr-FR" sz="2400" dirty="0" err="1"/>
              <a:t>limit</a:t>
            </a:r>
            <a:r>
              <a:rPr lang="fr-FR" sz="2400" dirty="0"/>
              <a:t> (abstract and main </a:t>
            </a:r>
            <a:r>
              <a:rPr lang="fr-FR" sz="2400" dirty="0" err="1"/>
              <a:t>text</a:t>
            </a:r>
            <a:r>
              <a:rPr lang="fr-FR" sz="2400" dirty="0"/>
              <a:t>)</a:t>
            </a:r>
          </a:p>
          <a:p>
            <a:r>
              <a:rPr lang="fr-FR" sz="2400" dirty="0" err="1"/>
              <a:t>Send</a:t>
            </a:r>
            <a:r>
              <a:rPr lang="fr-FR" sz="2400" dirty="0"/>
              <a:t>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draft</a:t>
            </a:r>
            <a:r>
              <a:rPr lang="fr-FR" sz="2400" dirty="0"/>
              <a:t> to </a:t>
            </a:r>
            <a:r>
              <a:rPr lang="fr-FR" sz="2400" dirty="0" err="1"/>
              <a:t>co-authors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a deadline</a:t>
            </a:r>
          </a:p>
          <a:p>
            <a:r>
              <a:rPr lang="fr-FR" sz="2400" dirty="0" err="1"/>
              <a:t>Don’t</a:t>
            </a:r>
            <a:r>
              <a:rPr lang="fr-FR" sz="2400" dirty="0"/>
              <a:t> </a:t>
            </a:r>
            <a:r>
              <a:rPr lang="fr-FR" sz="2400" dirty="0" err="1"/>
              <a:t>feel</a:t>
            </a:r>
            <a:r>
              <a:rPr lang="fr-FR" sz="2400" dirty="0"/>
              <a:t> </a:t>
            </a:r>
            <a:r>
              <a:rPr lang="fr-FR" sz="2400" dirty="0" err="1"/>
              <a:t>overwhelmed</a:t>
            </a:r>
            <a:r>
              <a:rPr lang="fr-FR" sz="2400" dirty="0"/>
              <a:t>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receiving</a:t>
            </a:r>
            <a:r>
              <a:rPr lang="fr-FR" sz="2400" dirty="0"/>
              <a:t> corrections. A lot of </a:t>
            </a:r>
            <a:r>
              <a:rPr lang="fr-FR" sz="2400" dirty="0" err="1"/>
              <a:t>comments</a:t>
            </a:r>
            <a:r>
              <a:rPr lang="fr-FR" sz="2400" dirty="0"/>
              <a:t> </a:t>
            </a:r>
            <a:r>
              <a:rPr lang="fr-FR" sz="2400" dirty="0" err="1"/>
              <a:t>mean</a:t>
            </a:r>
            <a:r>
              <a:rPr lang="fr-FR" sz="2400" dirty="0"/>
              <a:t>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co-authors</a:t>
            </a:r>
            <a:r>
              <a:rPr lang="fr-FR" sz="2400" dirty="0"/>
              <a:t> </a:t>
            </a:r>
            <a:r>
              <a:rPr lang="fr-FR" sz="2400" dirty="0" err="1"/>
              <a:t>took</a:t>
            </a:r>
            <a:r>
              <a:rPr lang="fr-FR" sz="2400" dirty="0"/>
              <a:t> the job </a:t>
            </a:r>
            <a:r>
              <a:rPr lang="fr-FR" sz="2400" dirty="0" err="1"/>
              <a:t>seriously</a:t>
            </a:r>
            <a:r>
              <a:rPr lang="fr-FR" sz="2400" dirty="0"/>
              <a:t> and care for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work</a:t>
            </a:r>
            <a:r>
              <a:rPr lang="fr-FR" sz="2400" dirty="0"/>
              <a:t>!</a:t>
            </a:r>
          </a:p>
          <a:p>
            <a:r>
              <a:rPr lang="fr-FR" sz="2400" dirty="0" err="1"/>
              <a:t>Choose</a:t>
            </a:r>
            <a:r>
              <a:rPr lang="fr-FR" sz="2400" dirty="0"/>
              <a:t> </a:t>
            </a:r>
            <a:r>
              <a:rPr lang="fr-FR" sz="2400" dirty="0" err="1"/>
              <a:t>potential</a:t>
            </a:r>
            <a:r>
              <a:rPr lang="fr-FR" sz="2400" dirty="0"/>
              <a:t> </a:t>
            </a:r>
            <a:r>
              <a:rPr lang="fr-FR" sz="2400" dirty="0" err="1"/>
              <a:t>reviewers</a:t>
            </a:r>
            <a:r>
              <a:rPr lang="fr-FR" sz="2400" dirty="0"/>
              <a:t>/editors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5264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letter</a:t>
            </a:r>
            <a:r>
              <a:rPr lang="fr-FR" dirty="0"/>
              <a:t> to the editor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4378"/>
            <a:ext cx="8596668" cy="3880773"/>
          </a:xfrm>
        </p:spPr>
        <p:txBody>
          <a:bodyPr>
            <a:normAutofit/>
          </a:bodyPr>
          <a:lstStyle/>
          <a:p>
            <a:r>
              <a:rPr lang="fr-FR" sz="2800" dirty="0" err="1"/>
              <a:t>Presents</a:t>
            </a:r>
            <a:r>
              <a:rPr lang="fr-FR" sz="2800" dirty="0"/>
              <a:t> the </a:t>
            </a:r>
            <a:r>
              <a:rPr lang="fr-FR" sz="2800" dirty="0" err="1"/>
              <a:t>manuscript</a:t>
            </a:r>
            <a:endParaRPr lang="fr-FR" sz="2800" dirty="0"/>
          </a:p>
          <a:p>
            <a:r>
              <a:rPr lang="fr-FR" sz="2800" dirty="0" err="1"/>
              <a:t>Don’t</a:t>
            </a:r>
            <a:r>
              <a:rPr lang="fr-FR" sz="2800" dirty="0"/>
              <a:t> copy and </a:t>
            </a:r>
            <a:r>
              <a:rPr lang="fr-FR" sz="2800" dirty="0" err="1"/>
              <a:t>paste</a:t>
            </a:r>
            <a:r>
              <a:rPr lang="fr-FR" sz="2800" dirty="0"/>
              <a:t> the abstract</a:t>
            </a:r>
          </a:p>
          <a:p>
            <a:r>
              <a:rPr lang="fr-FR" sz="2800" dirty="0" err="1"/>
              <a:t>Explain</a:t>
            </a:r>
            <a:r>
              <a:rPr lang="fr-FR" sz="2800" dirty="0"/>
              <a:t> </a:t>
            </a:r>
            <a:r>
              <a:rPr lang="fr-FR" sz="2800" dirty="0" err="1"/>
              <a:t>why</a:t>
            </a:r>
            <a:r>
              <a:rPr lang="fr-FR" sz="2800" dirty="0"/>
              <a:t> </a:t>
            </a:r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work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important and how </a:t>
            </a:r>
            <a:r>
              <a:rPr lang="fr-FR" sz="2800" dirty="0" err="1"/>
              <a:t>it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different</a:t>
            </a:r>
            <a:r>
              <a:rPr lang="fr-FR" sz="2800" dirty="0"/>
              <a:t> </a:t>
            </a:r>
            <a:r>
              <a:rPr lang="fr-FR" sz="2800" dirty="0" err="1"/>
              <a:t>from</a:t>
            </a:r>
            <a:r>
              <a:rPr lang="fr-FR" sz="2800" dirty="0"/>
              <a:t> </a:t>
            </a:r>
            <a:r>
              <a:rPr lang="fr-FR" sz="2800" dirty="0" err="1"/>
              <a:t>previous</a:t>
            </a:r>
            <a:r>
              <a:rPr lang="fr-FR" sz="2800" dirty="0"/>
              <a:t> </a:t>
            </a:r>
            <a:r>
              <a:rPr lang="fr-FR" sz="2800" dirty="0" err="1"/>
              <a:t>studies</a:t>
            </a:r>
            <a:endParaRPr lang="fr-FR" sz="2800" dirty="0"/>
          </a:p>
          <a:p>
            <a:r>
              <a:rPr lang="fr-FR" sz="2800" dirty="0" err="1"/>
              <a:t>Try</a:t>
            </a:r>
            <a:r>
              <a:rPr lang="fr-FR" sz="2800" dirty="0"/>
              <a:t> to </a:t>
            </a:r>
            <a:r>
              <a:rPr lang="fr-FR" sz="2800" dirty="0" err="1"/>
              <a:t>draw</a:t>
            </a:r>
            <a:r>
              <a:rPr lang="fr-FR" sz="2800" dirty="0"/>
              <a:t> </a:t>
            </a:r>
            <a:r>
              <a:rPr lang="fr-FR" sz="2800" dirty="0" err="1"/>
              <a:t>editor’s</a:t>
            </a:r>
            <a:r>
              <a:rPr lang="fr-FR" sz="2800" dirty="0"/>
              <a:t> attention</a:t>
            </a:r>
          </a:p>
          <a:p>
            <a:r>
              <a:rPr lang="fr-FR" sz="2800" dirty="0" err="1"/>
              <a:t>Briefly</a:t>
            </a:r>
            <a:r>
              <a:rPr lang="fr-FR" sz="2800" dirty="0"/>
              <a:t> </a:t>
            </a:r>
            <a:r>
              <a:rPr lang="fr-FR" sz="2800" dirty="0" err="1"/>
              <a:t>explain</a:t>
            </a:r>
            <a:r>
              <a:rPr lang="fr-FR" sz="2800" dirty="0"/>
              <a:t> the </a:t>
            </a:r>
            <a:r>
              <a:rPr lang="fr-FR" sz="2800" dirty="0" err="1"/>
              <a:t>significance</a:t>
            </a:r>
            <a:r>
              <a:rPr lang="fr-FR" sz="2800" dirty="0"/>
              <a:t> of </a:t>
            </a:r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results</a:t>
            </a:r>
            <a:endParaRPr lang="fr-FR" sz="2800" dirty="0"/>
          </a:p>
          <a:p>
            <a:r>
              <a:rPr lang="fr-FR" sz="2800" dirty="0"/>
              <a:t>No more </a:t>
            </a:r>
            <a:r>
              <a:rPr lang="fr-FR" sz="2800" dirty="0" err="1"/>
              <a:t>than</a:t>
            </a:r>
            <a:r>
              <a:rPr lang="fr-FR" sz="2800" dirty="0"/>
              <a:t> a page!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577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0109"/>
            <a:ext cx="8596668" cy="1320800"/>
          </a:xfrm>
        </p:spPr>
        <p:txBody>
          <a:bodyPr>
            <a:normAutofit/>
          </a:bodyPr>
          <a:lstStyle/>
          <a:p>
            <a:r>
              <a:rPr lang="fr-FR" sz="4800" dirty="0"/>
              <a:t>Publication </a:t>
            </a:r>
            <a:r>
              <a:rPr lang="fr-FR" sz="4800" dirty="0" err="1"/>
              <a:t>process</a:t>
            </a:r>
            <a:endParaRPr lang="en-GB" sz="4800" dirty="0"/>
          </a:p>
        </p:txBody>
      </p:sp>
      <p:sp>
        <p:nvSpPr>
          <p:cNvPr id="4" name="Rectangle 3"/>
          <p:cNvSpPr/>
          <p:nvPr/>
        </p:nvSpPr>
        <p:spPr>
          <a:xfrm>
            <a:off x="1140932" y="1309398"/>
            <a:ext cx="4929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Submission</a:t>
            </a:r>
            <a:r>
              <a:rPr lang="fr-FR" dirty="0"/>
              <a:t> via a portal </a:t>
            </a:r>
            <a:r>
              <a:rPr lang="fr-FR" dirty="0" err="1"/>
              <a:t>specific</a:t>
            </a:r>
            <a:r>
              <a:rPr lang="fr-FR" dirty="0"/>
              <a:t> to the journal</a:t>
            </a:r>
          </a:p>
        </p:txBody>
      </p:sp>
      <p:cxnSp>
        <p:nvCxnSpPr>
          <p:cNvPr id="6" name="Straight Arrow Connector 5"/>
          <p:cNvCxnSpPr>
            <a:stCxn id="4" idx="2"/>
            <a:endCxn id="7" idx="0"/>
          </p:cNvCxnSpPr>
          <p:nvPr/>
        </p:nvCxnSpPr>
        <p:spPr>
          <a:xfrm flipH="1">
            <a:off x="3605709" y="1678730"/>
            <a:ext cx="1" cy="413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44444" y="2091755"/>
            <a:ext cx="4322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i="1" dirty="0" err="1"/>
              <a:t>Manuscripts</a:t>
            </a:r>
            <a:r>
              <a:rPr lang="fr-FR" i="1" dirty="0"/>
              <a:t> arrives in an </a:t>
            </a:r>
            <a:r>
              <a:rPr lang="fr-FR" i="1" dirty="0" err="1"/>
              <a:t>editor’s</a:t>
            </a:r>
            <a:r>
              <a:rPr lang="fr-FR" i="1" dirty="0"/>
              <a:t> hands</a:t>
            </a:r>
          </a:p>
        </p:txBody>
      </p:sp>
      <p:sp>
        <p:nvSpPr>
          <p:cNvPr id="8" name="Rectangle 7"/>
          <p:cNvSpPr/>
          <p:nvPr/>
        </p:nvSpPr>
        <p:spPr>
          <a:xfrm>
            <a:off x="968296" y="2922647"/>
            <a:ext cx="1984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DESK REJECTION</a:t>
            </a:r>
            <a:endParaRPr lang="en-GB" b="1" dirty="0"/>
          </a:p>
        </p:txBody>
      </p: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 flipH="1">
            <a:off x="1960716" y="2461087"/>
            <a:ext cx="1644993" cy="461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15" idx="0"/>
          </p:cNvCxnSpPr>
          <p:nvPr/>
        </p:nvCxnSpPr>
        <p:spPr>
          <a:xfrm>
            <a:off x="3605709" y="2461087"/>
            <a:ext cx="1555011" cy="5365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70517" y="2997665"/>
            <a:ext cx="2180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Sent out for </a:t>
            </a:r>
            <a:r>
              <a:rPr lang="fr-FR" dirty="0" err="1"/>
              <a:t>review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3393248" y="3805404"/>
            <a:ext cx="3534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Assessed</a:t>
            </a:r>
            <a:r>
              <a:rPr lang="fr-FR" dirty="0"/>
              <a:t> by </a:t>
            </a:r>
            <a:r>
              <a:rPr lang="fr-FR" dirty="0" err="1"/>
              <a:t>anonymous</a:t>
            </a:r>
            <a:r>
              <a:rPr lang="fr-FR" dirty="0"/>
              <a:t> referees</a:t>
            </a:r>
          </a:p>
          <a:p>
            <a:pPr algn="ctr"/>
            <a:r>
              <a:rPr lang="fr-FR" dirty="0"/>
              <a:t>(</a:t>
            </a:r>
            <a:r>
              <a:rPr lang="fr-FR" dirty="0" err="1"/>
              <a:t>beware</a:t>
            </a:r>
            <a:r>
              <a:rPr lang="fr-FR" dirty="0"/>
              <a:t> of </a:t>
            </a:r>
            <a:r>
              <a:rPr lang="fr-FR" dirty="0" err="1"/>
              <a:t>reviewer</a:t>
            </a:r>
            <a:r>
              <a:rPr lang="fr-FR" dirty="0"/>
              <a:t> 2!!)</a:t>
            </a:r>
            <a:endParaRPr lang="en-GB" dirty="0"/>
          </a:p>
        </p:txBody>
      </p:sp>
      <p:cxnSp>
        <p:nvCxnSpPr>
          <p:cNvPr id="20" name="Straight Arrow Connector 19"/>
          <p:cNvCxnSpPr>
            <a:stCxn id="15" idx="2"/>
            <a:endCxn id="19" idx="0"/>
          </p:cNvCxnSpPr>
          <p:nvPr/>
        </p:nvCxnSpPr>
        <p:spPr>
          <a:xfrm flipH="1">
            <a:off x="5160719" y="3366997"/>
            <a:ext cx="1" cy="438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051025" y="5052275"/>
            <a:ext cx="2061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FINAL REJECTION</a:t>
            </a:r>
            <a:endParaRPr lang="en-GB" b="1" dirty="0"/>
          </a:p>
        </p:txBody>
      </p:sp>
      <p:cxnSp>
        <p:nvCxnSpPr>
          <p:cNvPr id="25" name="Straight Arrow Connector 24"/>
          <p:cNvCxnSpPr>
            <a:stCxn id="19" idx="2"/>
            <a:endCxn id="24" idx="0"/>
          </p:cNvCxnSpPr>
          <p:nvPr/>
        </p:nvCxnSpPr>
        <p:spPr>
          <a:xfrm flipH="1">
            <a:off x="2081628" y="4451735"/>
            <a:ext cx="3079091" cy="600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567114" y="5041966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 </a:t>
            </a:r>
            <a:r>
              <a:rPr lang="fr-FR" dirty="0" err="1"/>
              <a:t>acceptance</a:t>
            </a:r>
            <a:r>
              <a:rPr lang="fr-FR" dirty="0"/>
              <a:t> </a:t>
            </a:r>
            <a:r>
              <a:rPr lang="fr-FR" dirty="0" err="1"/>
              <a:t>pending</a:t>
            </a:r>
            <a:r>
              <a:rPr lang="fr-FR" dirty="0"/>
              <a:t> </a:t>
            </a:r>
            <a:r>
              <a:rPr lang="fr-FR" dirty="0" err="1"/>
              <a:t>revision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2754041" y="5647513"/>
            <a:ext cx="2180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Sent out for </a:t>
            </a:r>
            <a:r>
              <a:rPr lang="fr-FR" dirty="0" err="1"/>
              <a:t>review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5056013" y="6272492"/>
            <a:ext cx="2932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b="1" dirty="0"/>
              <a:t>FINAL ACCEPTANCE</a:t>
            </a:r>
            <a:endParaRPr lang="en-GB" sz="2400" b="1" dirty="0"/>
          </a:p>
        </p:txBody>
      </p:sp>
      <p:cxnSp>
        <p:nvCxnSpPr>
          <p:cNvPr id="47" name="Straight Arrow Connector 46"/>
          <p:cNvCxnSpPr>
            <a:stCxn id="19" idx="2"/>
            <a:endCxn id="28" idx="0"/>
          </p:cNvCxnSpPr>
          <p:nvPr/>
        </p:nvCxnSpPr>
        <p:spPr>
          <a:xfrm>
            <a:off x="5160719" y="4451735"/>
            <a:ext cx="5551" cy="590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2"/>
            <a:endCxn id="34" idx="0"/>
          </p:cNvCxnSpPr>
          <p:nvPr/>
        </p:nvCxnSpPr>
        <p:spPr>
          <a:xfrm flipH="1">
            <a:off x="3844244" y="5411298"/>
            <a:ext cx="1322026" cy="2362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4" idx="2"/>
            <a:endCxn id="35" idx="0"/>
          </p:cNvCxnSpPr>
          <p:nvPr/>
        </p:nvCxnSpPr>
        <p:spPr>
          <a:xfrm>
            <a:off x="3844244" y="6016845"/>
            <a:ext cx="2677940" cy="255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5" idx="0"/>
          </p:cNvCxnSpPr>
          <p:nvPr/>
        </p:nvCxnSpPr>
        <p:spPr>
          <a:xfrm>
            <a:off x="5629294" y="5407149"/>
            <a:ext cx="892890" cy="865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4" idx="1"/>
            <a:endCxn id="24" idx="2"/>
          </p:cNvCxnSpPr>
          <p:nvPr/>
        </p:nvCxnSpPr>
        <p:spPr>
          <a:xfrm flipH="1" flipV="1">
            <a:off x="2081628" y="5421607"/>
            <a:ext cx="672413" cy="410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7091180" y="5037817"/>
            <a:ext cx="1751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 rejection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possibility</a:t>
            </a:r>
            <a:r>
              <a:rPr lang="fr-FR" dirty="0"/>
              <a:t> of </a:t>
            </a:r>
            <a:r>
              <a:rPr lang="fr-FR" dirty="0" err="1"/>
              <a:t>resubmitting</a:t>
            </a:r>
            <a:endParaRPr lang="en-GB" dirty="0"/>
          </a:p>
        </p:txBody>
      </p:sp>
      <p:cxnSp>
        <p:nvCxnSpPr>
          <p:cNvPr id="87" name="Straight Arrow Connector 86"/>
          <p:cNvCxnSpPr>
            <a:stCxn id="19" idx="2"/>
            <a:endCxn id="85" idx="0"/>
          </p:cNvCxnSpPr>
          <p:nvPr/>
        </p:nvCxnSpPr>
        <p:spPr>
          <a:xfrm>
            <a:off x="5160719" y="4451735"/>
            <a:ext cx="2806089" cy="586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5" idx="3"/>
            <a:endCxn id="4" idx="3"/>
          </p:cNvCxnSpPr>
          <p:nvPr/>
        </p:nvCxnSpPr>
        <p:spPr>
          <a:xfrm flipH="1" flipV="1">
            <a:off x="6070487" y="1494064"/>
            <a:ext cx="2771949" cy="4005418"/>
          </a:xfrm>
          <a:prstGeom prst="bentConnector3">
            <a:avLst>
              <a:gd name="adj1" fmla="val -8247"/>
            </a:avLst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34" idx="3"/>
          </p:cNvCxnSpPr>
          <p:nvPr/>
        </p:nvCxnSpPr>
        <p:spPr>
          <a:xfrm flipV="1">
            <a:off x="4934446" y="5391866"/>
            <a:ext cx="496834" cy="440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5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  <p:bldP spid="19" grpId="0"/>
      <p:bldP spid="24" grpId="0"/>
      <p:bldP spid="28" grpId="0"/>
      <p:bldP spid="34" grpId="0"/>
      <p:bldP spid="35" grpId="0"/>
      <p:bldP spid="8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fr-FR" sz="2800" dirty="0"/>
              <a:t>Scientific production </a:t>
            </a:r>
            <a:r>
              <a:rPr lang="fr-FR" sz="2800" dirty="0" err="1"/>
              <a:t>published</a:t>
            </a:r>
            <a:r>
              <a:rPr lang="fr-FR" sz="2800" dirty="0"/>
              <a:t> in a </a:t>
            </a:r>
            <a:r>
              <a:rPr lang="fr-FR" sz="2800" dirty="0" err="1"/>
              <a:t>peer-reviewed</a:t>
            </a:r>
            <a:r>
              <a:rPr lang="fr-FR" sz="2800" dirty="0"/>
              <a:t> </a:t>
            </a:r>
            <a:r>
              <a:rPr lang="fr-FR" sz="2800" dirty="0" err="1"/>
              <a:t>scientific</a:t>
            </a:r>
            <a:r>
              <a:rPr lang="fr-FR" sz="2800" dirty="0"/>
              <a:t> journal</a:t>
            </a:r>
          </a:p>
          <a:p>
            <a:r>
              <a:rPr lang="fr-FR" sz="2800" dirty="0" err="1"/>
              <a:t>Way</a:t>
            </a:r>
            <a:r>
              <a:rPr lang="fr-FR" sz="2800" dirty="0"/>
              <a:t> of </a:t>
            </a:r>
            <a:r>
              <a:rPr lang="fr-FR" sz="2800" dirty="0" err="1"/>
              <a:t>communicating</a:t>
            </a:r>
            <a:r>
              <a:rPr lang="fr-FR" sz="2800" dirty="0"/>
              <a:t> </a:t>
            </a:r>
            <a:r>
              <a:rPr lang="fr-FR" sz="2800" dirty="0" err="1"/>
              <a:t>scientific</a:t>
            </a:r>
            <a:r>
              <a:rPr lang="fr-FR" sz="2800" dirty="0"/>
              <a:t> </a:t>
            </a:r>
            <a:r>
              <a:rPr lang="fr-FR" sz="2800" dirty="0" err="1"/>
              <a:t>advances</a:t>
            </a:r>
            <a:endParaRPr lang="fr-FR" sz="2800" dirty="0"/>
          </a:p>
          <a:p>
            <a:r>
              <a:rPr lang="fr-FR" sz="2800" dirty="0" err="1"/>
              <a:t>Specific</a:t>
            </a:r>
            <a:r>
              <a:rPr lang="fr-FR" sz="2800" dirty="0"/>
              <a:t> format</a:t>
            </a:r>
          </a:p>
          <a:p>
            <a:pPr lvl="2"/>
            <a:r>
              <a:rPr lang="fr-FR" sz="2800" dirty="0"/>
              <a:t>Introduction</a:t>
            </a:r>
          </a:p>
          <a:p>
            <a:pPr lvl="2"/>
            <a:r>
              <a:rPr lang="fr-FR" sz="2800" dirty="0" err="1"/>
              <a:t>Material</a:t>
            </a:r>
            <a:r>
              <a:rPr lang="fr-FR" sz="2800" dirty="0"/>
              <a:t> and </a:t>
            </a:r>
            <a:r>
              <a:rPr lang="fr-FR" sz="2800" dirty="0" err="1"/>
              <a:t>methods</a:t>
            </a:r>
            <a:endParaRPr lang="fr-FR" sz="2800" dirty="0"/>
          </a:p>
          <a:p>
            <a:pPr lvl="2"/>
            <a:r>
              <a:rPr lang="fr-FR" sz="2800" dirty="0" err="1"/>
              <a:t>Results</a:t>
            </a:r>
            <a:endParaRPr lang="fr-FR" sz="2800" dirty="0"/>
          </a:p>
          <a:p>
            <a:pPr lvl="2"/>
            <a:r>
              <a:rPr lang="fr-FR" sz="2800" dirty="0"/>
              <a:t>Discussion</a:t>
            </a:r>
          </a:p>
          <a:p>
            <a:pPr lvl="2"/>
            <a:r>
              <a:rPr lang="fr-FR" sz="2800" dirty="0"/>
              <a:t>(Conclusion)</a:t>
            </a:r>
            <a:endParaRPr lang="en-GB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err="1"/>
              <a:t>What’s</a:t>
            </a:r>
            <a:r>
              <a:rPr lang="fr-FR" sz="4400" dirty="0"/>
              <a:t> a </a:t>
            </a:r>
            <a:r>
              <a:rPr lang="fr-FR" sz="4400" dirty="0" err="1"/>
              <a:t>scientific</a:t>
            </a:r>
            <a:r>
              <a:rPr lang="fr-FR" sz="4400" dirty="0"/>
              <a:t> article?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8618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8" y="632162"/>
            <a:ext cx="9047285" cy="2912149"/>
          </a:xfrm>
        </p:spPr>
        <p:txBody>
          <a:bodyPr/>
          <a:lstStyle/>
          <a:p>
            <a:r>
              <a:rPr lang="fr-FR" sz="4800" dirty="0"/>
              <a:t>You have </a:t>
            </a:r>
            <a:r>
              <a:rPr lang="fr-FR" sz="4800" dirty="0" err="1"/>
              <a:t>published</a:t>
            </a:r>
            <a:r>
              <a:rPr lang="fr-FR" sz="4800" dirty="0"/>
              <a:t> a </a:t>
            </a:r>
            <a:r>
              <a:rPr lang="fr-FR" sz="4800" dirty="0" err="1"/>
              <a:t>scientific</a:t>
            </a:r>
            <a:br>
              <a:rPr lang="fr-FR" sz="4800" dirty="0"/>
            </a:br>
            <a:r>
              <a:rPr lang="fr-FR" sz="4800" dirty="0"/>
              <a:t>article, congratulations!</a:t>
            </a:r>
            <a:endParaRPr lang="en-GB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68" y="3996040"/>
            <a:ext cx="2656057" cy="265605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48D83D9-4B20-47EF-B981-D66E83B47A42}"/>
              </a:ext>
            </a:extLst>
          </p:cNvPr>
          <p:cNvSpPr txBox="1"/>
          <p:nvPr/>
        </p:nvSpPr>
        <p:spPr>
          <a:xfrm>
            <a:off x="3965331" y="6361207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https://github.com/auponchon/Writing_a_draft</a:t>
            </a:r>
          </a:p>
        </p:txBody>
      </p:sp>
    </p:spTree>
    <p:extLst>
      <p:ext uri="{BB962C8B-B14F-4D97-AF65-F5344CB8AC3E}">
        <p14:creationId xmlns:p14="http://schemas.microsoft.com/office/powerpoint/2010/main" val="2210996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400" dirty="0"/>
              <a:t>Document version</a:t>
            </a:r>
            <a:endParaRPr lang="en-GB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73" y="1575880"/>
            <a:ext cx="3837562" cy="51167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14026" y="2451369"/>
            <a:ext cx="39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95263" y="2092526"/>
            <a:ext cx="4575588" cy="3073942"/>
          </a:xfrm>
        </p:spPr>
        <p:txBody>
          <a:bodyPr>
            <a:normAutofit/>
          </a:bodyPr>
          <a:lstStyle/>
          <a:p>
            <a:r>
              <a:rPr lang="fr-FR" sz="2800" dirty="0" err="1"/>
              <a:t>Brief</a:t>
            </a:r>
            <a:r>
              <a:rPr lang="fr-FR" sz="2800" dirty="0"/>
              <a:t> explicit </a:t>
            </a:r>
            <a:r>
              <a:rPr lang="fr-FR" sz="2800" dirty="0" err="1"/>
              <a:t>name</a:t>
            </a:r>
            <a:endParaRPr lang="fr-FR" sz="2800" dirty="0"/>
          </a:p>
          <a:p>
            <a:r>
              <a:rPr lang="fr-FR" sz="2800" dirty="0" err="1"/>
              <a:t>Assign</a:t>
            </a:r>
            <a:r>
              <a:rPr lang="fr-FR" sz="2800" dirty="0"/>
              <a:t> a </a:t>
            </a:r>
            <a:r>
              <a:rPr lang="fr-FR" sz="2800" dirty="0" err="1"/>
              <a:t>number</a:t>
            </a:r>
            <a:r>
              <a:rPr lang="fr-FR" sz="2800" dirty="0"/>
              <a:t> or date</a:t>
            </a:r>
          </a:p>
          <a:p>
            <a:r>
              <a:rPr lang="fr-FR" sz="2800" dirty="0"/>
              <a:t>If date: 2025-03-16 not </a:t>
            </a:r>
            <a:r>
              <a:rPr lang="fr-FR" sz="2800" dirty="0" err="1"/>
              <a:t>just</a:t>
            </a:r>
            <a:r>
              <a:rPr lang="fr-FR" sz="2800" dirty="0"/>
              <a:t> 16/03 (</a:t>
            </a:r>
            <a:r>
              <a:rPr lang="fr-FR" sz="2800" dirty="0" err="1"/>
              <a:t>could</a:t>
            </a:r>
            <a:r>
              <a:rPr lang="fr-FR" sz="2800" dirty="0"/>
              <a:t> last </a:t>
            </a:r>
            <a:r>
              <a:rPr lang="fr-FR" sz="2800" dirty="0" err="1"/>
              <a:t>several</a:t>
            </a:r>
            <a:r>
              <a:rPr lang="fr-FR" sz="2800" dirty="0"/>
              <a:t> </a:t>
            </a:r>
            <a:r>
              <a:rPr lang="fr-FR" sz="2800" dirty="0" err="1"/>
              <a:t>years</a:t>
            </a:r>
            <a:r>
              <a:rPr lang="fr-FR" sz="2800" dirty="0"/>
              <a:t>!!)</a:t>
            </a:r>
          </a:p>
          <a:p>
            <a:r>
              <a:rPr lang="fr-FR" sz="2800" dirty="0" err="1"/>
              <a:t>Add</a:t>
            </a:r>
            <a:r>
              <a:rPr lang="fr-FR" sz="2800" dirty="0"/>
              <a:t> </a:t>
            </a:r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name</a:t>
            </a:r>
            <a:r>
              <a:rPr lang="fr-FR" sz="2800" dirty="0"/>
              <a:t> </a:t>
            </a:r>
            <a:r>
              <a:rPr lang="fr-FR" sz="2800" dirty="0" err="1"/>
              <a:t>initials</a:t>
            </a:r>
            <a:endParaRPr lang="en-GB" sz="2800" dirty="0"/>
          </a:p>
          <a:p>
            <a:endParaRPr lang="en-GB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395263" y="5535037"/>
            <a:ext cx="4601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Writing</a:t>
            </a:r>
            <a:r>
              <a:rPr lang="fr-FR" i="1" dirty="0"/>
              <a:t> a </a:t>
            </a:r>
            <a:r>
              <a:rPr lang="fr-FR" i="1" dirty="0" err="1"/>
              <a:t>draft</a:t>
            </a:r>
            <a:r>
              <a:rPr lang="fr-FR" i="1" dirty="0"/>
              <a:t> AP1.docx</a:t>
            </a:r>
          </a:p>
          <a:p>
            <a:r>
              <a:rPr lang="fr-FR" i="1" dirty="0"/>
              <a:t>2025-03-16-Writing a draft_AP.docx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51512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err="1"/>
              <a:t>Title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Short and concise </a:t>
            </a:r>
          </a:p>
          <a:p>
            <a:r>
              <a:rPr lang="fr-FR" sz="2800" dirty="0"/>
              <a:t>Use keywords </a:t>
            </a:r>
            <a:r>
              <a:rPr lang="fr-FR" sz="2800" dirty="0" err="1"/>
              <a:t>directly</a:t>
            </a:r>
            <a:r>
              <a:rPr lang="fr-FR" sz="2800" dirty="0"/>
              <a:t> in the </a:t>
            </a:r>
            <a:r>
              <a:rPr lang="fr-FR" sz="2800" dirty="0" err="1"/>
              <a:t>title</a:t>
            </a:r>
            <a:endParaRPr lang="fr-FR" sz="2800" dirty="0"/>
          </a:p>
          <a:p>
            <a:r>
              <a:rPr lang="fr-FR" sz="2800" dirty="0" err="1"/>
              <a:t>Don’t</a:t>
            </a:r>
            <a:r>
              <a:rPr lang="fr-FR" sz="2800" dirty="0"/>
              <a:t>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dirty="0" err="1"/>
              <a:t>too</a:t>
            </a:r>
            <a:r>
              <a:rPr lang="fr-FR" sz="2800" dirty="0"/>
              <a:t> </a:t>
            </a:r>
            <a:r>
              <a:rPr lang="fr-FR" sz="2800" dirty="0" err="1"/>
              <a:t>specific</a:t>
            </a:r>
            <a:r>
              <a:rPr lang="fr-FR" sz="2800" dirty="0"/>
              <a:t> if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target</a:t>
            </a:r>
            <a:r>
              <a:rPr lang="fr-FR" sz="2800" dirty="0"/>
              <a:t> a journal </a:t>
            </a:r>
            <a:r>
              <a:rPr lang="fr-FR" sz="2800" dirty="0" err="1"/>
              <a:t>with</a:t>
            </a:r>
            <a:r>
              <a:rPr lang="fr-FR" sz="2800" dirty="0"/>
              <a:t> high impact factor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49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err="1"/>
              <a:t>Authors</a:t>
            </a:r>
            <a:r>
              <a:rPr lang="fr-FR" sz="4400" dirty="0"/>
              <a:t> and affiliations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If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write</a:t>
            </a:r>
            <a:r>
              <a:rPr lang="fr-FR" sz="2800" dirty="0"/>
              <a:t> a </a:t>
            </a:r>
            <a:r>
              <a:rPr lang="fr-FR" sz="2800" dirty="0" err="1"/>
              <a:t>manuscript</a:t>
            </a:r>
            <a:r>
              <a:rPr lang="fr-FR" sz="2800" dirty="0"/>
              <a:t> </a:t>
            </a:r>
            <a:r>
              <a:rPr lang="fr-FR" sz="2800" dirty="0" err="1"/>
              <a:t>from</a:t>
            </a:r>
            <a:r>
              <a:rPr lang="fr-FR" sz="2800" dirty="0"/>
              <a:t> scratch and </a:t>
            </a:r>
            <a:r>
              <a:rPr lang="fr-FR" sz="2800" dirty="0" err="1"/>
              <a:t>run</a:t>
            </a:r>
            <a:r>
              <a:rPr lang="fr-FR" sz="2800" dirty="0"/>
              <a:t> </a:t>
            </a:r>
            <a:r>
              <a:rPr lang="fr-FR" sz="2800" dirty="0" err="1"/>
              <a:t>most</a:t>
            </a:r>
            <a:r>
              <a:rPr lang="fr-FR" sz="2800" dirty="0"/>
              <a:t> of </a:t>
            </a:r>
            <a:r>
              <a:rPr lang="fr-FR" sz="2800" dirty="0" err="1"/>
              <a:t>analysis</a:t>
            </a:r>
            <a:r>
              <a:rPr lang="fr-FR" sz="2800" dirty="0"/>
              <a:t>,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should</a:t>
            </a:r>
            <a:r>
              <a:rPr lang="fr-FR" sz="2800" dirty="0"/>
              <a:t> </a:t>
            </a:r>
            <a:r>
              <a:rPr lang="fr-FR" sz="2800" dirty="0" err="1"/>
              <a:t>be</a:t>
            </a:r>
            <a:r>
              <a:rPr lang="fr-FR" sz="2800" dirty="0"/>
              <a:t> first </a:t>
            </a:r>
            <a:r>
              <a:rPr lang="fr-FR" sz="2800" dirty="0" err="1"/>
              <a:t>author</a:t>
            </a:r>
            <a:endParaRPr lang="fr-FR" sz="2800" dirty="0"/>
          </a:p>
          <a:p>
            <a:r>
              <a:rPr lang="fr-FR" sz="2800" dirty="0" err="1"/>
              <a:t>Discuss</a:t>
            </a:r>
            <a:r>
              <a:rPr lang="fr-FR" sz="2800" dirty="0"/>
              <a:t> </a:t>
            </a:r>
            <a:r>
              <a:rPr lang="fr-FR" sz="2800" dirty="0" err="1"/>
              <a:t>authorship</a:t>
            </a:r>
            <a:r>
              <a:rPr lang="fr-FR" sz="2800" dirty="0"/>
              <a:t> for </a:t>
            </a:r>
            <a:r>
              <a:rPr lang="fr-FR" sz="2800" dirty="0" err="1"/>
              <a:t>other</a:t>
            </a:r>
            <a:r>
              <a:rPr lang="fr-FR" sz="2800" dirty="0"/>
              <a:t> </a:t>
            </a:r>
            <a:r>
              <a:rPr lang="fr-FR" sz="2800" dirty="0" err="1"/>
              <a:t>collaborators</a:t>
            </a:r>
            <a:r>
              <a:rPr lang="fr-FR" sz="2800" dirty="0"/>
              <a:t> and </a:t>
            </a:r>
            <a:r>
              <a:rPr lang="fr-FR" sz="2800" dirty="0" err="1"/>
              <a:t>their</a:t>
            </a:r>
            <a:r>
              <a:rPr lang="fr-FR" sz="2800" dirty="0"/>
              <a:t> position in the </a:t>
            </a:r>
            <a:r>
              <a:rPr lang="fr-FR" sz="2800" dirty="0" err="1"/>
              <a:t>list</a:t>
            </a:r>
            <a:endParaRPr lang="fr-FR" sz="2800" dirty="0"/>
          </a:p>
          <a:p>
            <a:r>
              <a:rPr lang="fr-FR" sz="2800" dirty="0" err="1"/>
              <a:t>Corresponding</a:t>
            </a:r>
            <a:r>
              <a:rPr lang="fr-FR" sz="2800" dirty="0"/>
              <a:t> </a:t>
            </a:r>
            <a:r>
              <a:rPr lang="fr-FR" sz="2800" dirty="0" err="1"/>
              <a:t>author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generally</a:t>
            </a:r>
            <a:r>
              <a:rPr lang="fr-FR" sz="2800" dirty="0"/>
              <a:t> </a:t>
            </a:r>
            <a:r>
              <a:rPr lang="fr-FR" sz="2800" dirty="0" err="1"/>
              <a:t>responsible</a:t>
            </a:r>
            <a:r>
              <a:rPr lang="fr-FR" sz="2800" dirty="0"/>
              <a:t> for </a:t>
            </a:r>
            <a:r>
              <a:rPr lang="fr-FR" sz="2800" dirty="0" err="1"/>
              <a:t>submission</a:t>
            </a:r>
            <a:r>
              <a:rPr lang="fr-FR" sz="2800" dirty="0"/>
              <a:t> and contact </a:t>
            </a:r>
            <a:r>
              <a:rPr lang="fr-FR" sz="2800" dirty="0" err="1"/>
              <a:t>with</a:t>
            </a:r>
            <a:r>
              <a:rPr lang="fr-FR" sz="2800" dirty="0"/>
              <a:t> the editors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4115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dirty="0"/>
              <a:t>Abstract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47646"/>
            <a:ext cx="8739428" cy="4600754"/>
          </a:xfrm>
        </p:spPr>
        <p:txBody>
          <a:bodyPr>
            <a:normAutofit fontScale="92500" lnSpcReduction="20000"/>
          </a:bodyPr>
          <a:lstStyle/>
          <a:p>
            <a:r>
              <a:rPr lang="fr-FR" sz="2800" dirty="0" err="1"/>
              <a:t>Factual</a:t>
            </a:r>
            <a:r>
              <a:rPr lang="fr-FR" sz="2800" dirty="0"/>
              <a:t>: Short </a:t>
            </a:r>
            <a:r>
              <a:rPr lang="fr-FR" sz="2800" dirty="0" err="1"/>
              <a:t>context</a:t>
            </a:r>
            <a:r>
              <a:rPr lang="fr-FR" sz="2800" dirty="0"/>
              <a:t>, objectives, how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did</a:t>
            </a:r>
            <a:r>
              <a:rPr lang="fr-FR" sz="2800" dirty="0"/>
              <a:t> </a:t>
            </a:r>
            <a:r>
              <a:rPr lang="fr-FR" sz="2800" dirty="0" err="1"/>
              <a:t>it</a:t>
            </a:r>
            <a:r>
              <a:rPr lang="fr-FR" sz="2800" dirty="0"/>
              <a:t>, </a:t>
            </a:r>
            <a:r>
              <a:rPr lang="fr-FR" sz="2800" dirty="0" err="1"/>
              <a:t>what</a:t>
            </a:r>
            <a:r>
              <a:rPr lang="fr-FR" sz="2800" dirty="0"/>
              <a:t>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found</a:t>
            </a:r>
            <a:r>
              <a:rPr lang="fr-FR" sz="2800" dirty="0"/>
              <a:t>, </a:t>
            </a:r>
            <a:r>
              <a:rPr lang="fr-FR" sz="2800" dirty="0" err="1"/>
              <a:t>what</a:t>
            </a:r>
            <a:r>
              <a:rPr lang="fr-FR" sz="2800" dirty="0"/>
              <a:t>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conclude</a:t>
            </a:r>
            <a:r>
              <a:rPr lang="fr-FR" sz="2800" dirty="0"/>
              <a:t> (200-350 </a:t>
            </a:r>
            <a:r>
              <a:rPr lang="fr-FR" sz="2800" dirty="0" err="1"/>
              <a:t>words</a:t>
            </a:r>
            <a:r>
              <a:rPr lang="fr-FR" sz="2800" dirty="0"/>
              <a:t>)</a:t>
            </a:r>
          </a:p>
          <a:p>
            <a:r>
              <a:rPr lang="fr-FR" sz="2800" dirty="0" err="1"/>
              <a:t>What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the main message?</a:t>
            </a:r>
          </a:p>
          <a:p>
            <a:endParaRPr lang="fr-FR" sz="2800" dirty="0"/>
          </a:p>
          <a:p>
            <a:r>
              <a:rPr lang="fr-FR" sz="2800" dirty="0" err="1"/>
              <a:t>Two</a:t>
            </a:r>
            <a:r>
              <a:rPr lang="fr-FR" sz="2800" dirty="0"/>
              <a:t> </a:t>
            </a:r>
            <a:r>
              <a:rPr lang="fr-FR" sz="2800" dirty="0" err="1"/>
              <a:t>schools</a:t>
            </a:r>
            <a:r>
              <a:rPr lang="fr-FR" sz="2800" dirty="0"/>
              <a:t>:</a:t>
            </a:r>
          </a:p>
          <a:p>
            <a:pPr lvl="3"/>
            <a:r>
              <a:rPr lang="fr-FR" sz="2600" dirty="0"/>
              <a:t>Write </a:t>
            </a:r>
            <a:r>
              <a:rPr lang="fr-FR" sz="2600" dirty="0" err="1"/>
              <a:t>it</a:t>
            </a:r>
            <a:r>
              <a:rPr lang="fr-FR" sz="2600" dirty="0"/>
              <a:t> FIRST. Good for people </a:t>
            </a:r>
            <a:r>
              <a:rPr lang="fr-FR" sz="2600" dirty="0" err="1"/>
              <a:t>who</a:t>
            </a:r>
            <a:r>
              <a:rPr lang="fr-FR" sz="2600" dirty="0"/>
              <a:t> </a:t>
            </a:r>
            <a:r>
              <a:rPr lang="fr-FR" sz="2600" dirty="0" err="1"/>
              <a:t>like</a:t>
            </a:r>
            <a:r>
              <a:rPr lang="fr-FR" sz="2600" dirty="0"/>
              <a:t> </a:t>
            </a:r>
            <a:r>
              <a:rPr lang="fr-FR" sz="2600" dirty="0" err="1"/>
              <a:t>organising</a:t>
            </a:r>
            <a:r>
              <a:rPr lang="fr-FR" sz="2600" dirty="0"/>
              <a:t> </a:t>
            </a:r>
            <a:r>
              <a:rPr lang="fr-FR" sz="2600" dirty="0" err="1"/>
              <a:t>thoughts</a:t>
            </a:r>
            <a:r>
              <a:rPr lang="fr-FR" sz="2600" dirty="0"/>
              <a:t> and stick to a </a:t>
            </a:r>
            <a:r>
              <a:rPr lang="fr-FR" sz="2600" dirty="0" err="1"/>
              <a:t>predefined</a:t>
            </a:r>
            <a:r>
              <a:rPr lang="fr-FR" sz="2600" dirty="0"/>
              <a:t> story</a:t>
            </a:r>
          </a:p>
          <a:p>
            <a:pPr marL="1371600" lvl="3" indent="0">
              <a:buNone/>
            </a:pPr>
            <a:endParaRPr lang="fr-FR" sz="2600" dirty="0"/>
          </a:p>
          <a:p>
            <a:pPr lvl="3"/>
            <a:r>
              <a:rPr lang="fr-FR" sz="2600" dirty="0"/>
              <a:t>Write </a:t>
            </a:r>
            <a:r>
              <a:rPr lang="fr-FR" sz="2600" dirty="0" err="1"/>
              <a:t>it</a:t>
            </a:r>
            <a:r>
              <a:rPr lang="fr-FR" sz="2600" dirty="0"/>
              <a:t> LAST. Good for people </a:t>
            </a:r>
            <a:r>
              <a:rPr lang="fr-FR" sz="2600" dirty="0" err="1"/>
              <a:t>who</a:t>
            </a:r>
            <a:r>
              <a:rPr lang="fr-FR" sz="2600" dirty="0"/>
              <a:t> </a:t>
            </a:r>
            <a:r>
              <a:rPr lang="fr-FR" sz="2600" dirty="0" err="1"/>
              <a:t>don’t</a:t>
            </a:r>
            <a:r>
              <a:rPr lang="fr-FR" sz="2600" dirty="0"/>
              <a:t> </a:t>
            </a:r>
            <a:r>
              <a:rPr lang="fr-FR" sz="2600" dirty="0" err="1"/>
              <a:t>like</a:t>
            </a:r>
            <a:r>
              <a:rPr lang="fr-FR" sz="2600" dirty="0"/>
              <a:t> </a:t>
            </a:r>
            <a:r>
              <a:rPr lang="fr-FR" sz="2600" dirty="0" err="1"/>
              <a:t>changing</a:t>
            </a:r>
            <a:r>
              <a:rPr lang="fr-FR" sz="2600" dirty="0"/>
              <a:t> </a:t>
            </a:r>
            <a:r>
              <a:rPr lang="fr-FR" sz="2600" dirty="0" err="1"/>
              <a:t>text</a:t>
            </a:r>
            <a:r>
              <a:rPr lang="fr-FR" sz="2600" dirty="0"/>
              <a:t> </a:t>
            </a:r>
            <a:r>
              <a:rPr lang="fr-FR" sz="2600" dirty="0" err="1"/>
              <a:t>too</a:t>
            </a:r>
            <a:r>
              <a:rPr lang="fr-FR" sz="2600" dirty="0"/>
              <a:t> </a:t>
            </a:r>
            <a:r>
              <a:rPr lang="fr-FR" sz="2600" dirty="0" err="1"/>
              <a:t>much</a:t>
            </a:r>
            <a:r>
              <a:rPr lang="fr-FR" sz="2600" dirty="0"/>
              <a:t> and </a:t>
            </a:r>
            <a:r>
              <a:rPr lang="fr-FR" sz="2600" dirty="0" err="1"/>
              <a:t>who</a:t>
            </a:r>
            <a:r>
              <a:rPr lang="fr-FR" sz="2600" dirty="0"/>
              <a:t> </a:t>
            </a:r>
            <a:r>
              <a:rPr lang="fr-FR" sz="2600" dirty="0" err="1"/>
              <a:t>prefer</a:t>
            </a:r>
            <a:r>
              <a:rPr lang="fr-FR" sz="2600" dirty="0"/>
              <a:t> </a:t>
            </a:r>
            <a:r>
              <a:rPr lang="fr-FR" sz="2600" dirty="0" err="1"/>
              <a:t>designing</a:t>
            </a:r>
            <a:r>
              <a:rPr lang="fr-FR" sz="2600" dirty="0"/>
              <a:t> the story </a:t>
            </a:r>
            <a:r>
              <a:rPr lang="fr-FR" sz="2600" dirty="0" err="1"/>
              <a:t>from</a:t>
            </a:r>
            <a:r>
              <a:rPr lang="fr-FR" sz="2600" dirty="0"/>
              <a:t> </a:t>
            </a:r>
            <a:r>
              <a:rPr lang="fr-FR" sz="2600" dirty="0" err="1"/>
              <a:t>results</a:t>
            </a:r>
            <a:endParaRPr lang="fr-FR" sz="2600" dirty="0"/>
          </a:p>
          <a:p>
            <a:pPr marL="1371600" lvl="3" indent="0">
              <a:buNone/>
            </a:pPr>
            <a:endParaRPr lang="fr-FR" sz="2400" dirty="0"/>
          </a:p>
          <a:p>
            <a:pPr marL="1371600" lvl="3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6425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Introduction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3608"/>
            <a:ext cx="9044636" cy="5094226"/>
          </a:xfrm>
        </p:spPr>
        <p:txBody>
          <a:bodyPr>
            <a:noAutofit/>
          </a:bodyPr>
          <a:lstStyle/>
          <a:p>
            <a:r>
              <a:rPr lang="fr-FR" sz="2000" dirty="0" err="1"/>
              <a:t>Aims</a:t>
            </a:r>
            <a:r>
              <a:rPr lang="fr-FR" sz="2000" dirty="0"/>
              <a:t> at </a:t>
            </a:r>
            <a:r>
              <a:rPr lang="fr-FR" sz="2000" dirty="0" err="1"/>
              <a:t>presenting</a:t>
            </a:r>
            <a:r>
              <a:rPr lang="fr-FR" sz="2000" dirty="0"/>
              <a:t> the </a:t>
            </a:r>
            <a:r>
              <a:rPr lang="fr-FR" sz="2000" dirty="0" err="1"/>
              <a:t>context</a:t>
            </a:r>
            <a:r>
              <a:rPr lang="fr-FR" sz="2000" dirty="0"/>
              <a:t> of </a:t>
            </a:r>
            <a:r>
              <a:rPr lang="fr-FR" sz="2000" dirty="0" err="1"/>
              <a:t>your</a:t>
            </a:r>
            <a:r>
              <a:rPr lang="fr-FR" sz="2000" dirty="0"/>
              <a:t> </a:t>
            </a:r>
            <a:r>
              <a:rPr lang="fr-FR" sz="2000" dirty="0" err="1"/>
              <a:t>work</a:t>
            </a:r>
            <a:r>
              <a:rPr lang="fr-FR" sz="2000" dirty="0"/>
              <a:t>: </a:t>
            </a:r>
            <a:r>
              <a:rPr lang="fr-FR" sz="2000" dirty="0" err="1"/>
              <a:t>why</a:t>
            </a:r>
            <a:r>
              <a:rPr lang="fr-FR" sz="2000" dirty="0"/>
              <a:t> </a:t>
            </a:r>
            <a:r>
              <a:rPr lang="fr-FR" sz="2000" dirty="0" err="1"/>
              <a:t>you</a:t>
            </a:r>
            <a:r>
              <a:rPr lang="fr-FR" sz="2000" dirty="0"/>
              <a:t> do </a:t>
            </a:r>
            <a:r>
              <a:rPr lang="fr-FR" sz="2000" dirty="0" err="1"/>
              <a:t>what</a:t>
            </a:r>
            <a:r>
              <a:rPr lang="fr-FR" sz="2000" dirty="0"/>
              <a:t> </a:t>
            </a:r>
            <a:r>
              <a:rPr lang="fr-FR" sz="2000" dirty="0" err="1"/>
              <a:t>you</a:t>
            </a:r>
            <a:r>
              <a:rPr lang="fr-FR" sz="2000" dirty="0"/>
              <a:t> do?</a:t>
            </a:r>
          </a:p>
          <a:p>
            <a:r>
              <a:rPr lang="fr-FR" sz="2000" dirty="0" err="1"/>
              <a:t>Writing</a:t>
            </a:r>
            <a:r>
              <a:rPr lang="fr-FR" sz="2000" dirty="0"/>
              <a:t> </a:t>
            </a:r>
            <a:r>
              <a:rPr lang="fr-FR" sz="2000" dirty="0" err="1"/>
              <a:t>bullets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main </a:t>
            </a:r>
            <a:r>
              <a:rPr lang="fr-FR" sz="2000" dirty="0" err="1"/>
              <a:t>idea</a:t>
            </a:r>
            <a:r>
              <a:rPr lang="fr-FR" sz="2000" dirty="0"/>
              <a:t> of the </a:t>
            </a:r>
            <a:r>
              <a:rPr lang="fr-FR" sz="2000" dirty="0" err="1"/>
              <a:t>paragraph</a:t>
            </a:r>
            <a:r>
              <a:rPr lang="fr-FR" sz="2000" dirty="0"/>
              <a:t> </a:t>
            </a:r>
            <a:r>
              <a:rPr lang="fr-FR" sz="2000" dirty="0" err="1"/>
              <a:t>generally</a:t>
            </a:r>
            <a:r>
              <a:rPr lang="fr-FR" sz="2000" dirty="0"/>
              <a:t> </a:t>
            </a:r>
            <a:r>
              <a:rPr lang="fr-FR" sz="2000" dirty="0" err="1"/>
              <a:t>helps</a:t>
            </a:r>
            <a:r>
              <a:rPr lang="fr-FR" sz="2000" dirty="0"/>
              <a:t> </a:t>
            </a:r>
            <a:r>
              <a:rPr lang="fr-FR" sz="2000" dirty="0" err="1"/>
              <a:t>stucture</a:t>
            </a:r>
            <a:r>
              <a:rPr lang="fr-FR" sz="2000" dirty="0"/>
              <a:t> the introduction</a:t>
            </a:r>
          </a:p>
          <a:p>
            <a:r>
              <a:rPr lang="fr-FR" sz="2000" dirty="0"/>
              <a:t>Reading </a:t>
            </a:r>
            <a:r>
              <a:rPr lang="fr-FR" sz="2000" dirty="0" err="1"/>
              <a:t>bibliography</a:t>
            </a:r>
            <a:r>
              <a:rPr lang="fr-FR" sz="2000" dirty="0"/>
              <a:t> </a:t>
            </a:r>
            <a:r>
              <a:rPr lang="fr-FR" sz="2000" dirty="0" err="1"/>
              <a:t>gives</a:t>
            </a:r>
            <a:r>
              <a:rPr lang="fr-FR" sz="2000" dirty="0"/>
              <a:t> </a:t>
            </a:r>
            <a:r>
              <a:rPr lang="fr-FR" sz="2000" dirty="0" err="1"/>
              <a:t>ideas</a:t>
            </a:r>
            <a:r>
              <a:rPr lang="fr-FR" sz="2000" dirty="0"/>
              <a:t>/structure</a:t>
            </a:r>
          </a:p>
          <a:p>
            <a:r>
              <a:rPr lang="fr-FR" sz="2000" dirty="0"/>
              <a:t>In </a:t>
            </a:r>
            <a:r>
              <a:rPr lang="fr-FR" sz="2000" dirty="0" err="1"/>
              <a:t>general</a:t>
            </a:r>
            <a:r>
              <a:rPr lang="fr-FR" sz="2000" dirty="0"/>
              <a:t>, 3-4 double </a:t>
            </a:r>
            <a:r>
              <a:rPr lang="fr-FR" sz="2000" dirty="0" err="1"/>
              <a:t>lined</a:t>
            </a:r>
            <a:r>
              <a:rPr lang="fr-FR" sz="2000" dirty="0"/>
              <a:t> pages (2 min)</a:t>
            </a:r>
          </a:p>
          <a:p>
            <a:r>
              <a:rPr lang="fr-FR" sz="2000" dirty="0"/>
              <a:t>A good introduction </a:t>
            </a:r>
            <a:r>
              <a:rPr lang="fr-FR" sz="2000" dirty="0" err="1"/>
              <a:t>responds</a:t>
            </a:r>
            <a:r>
              <a:rPr lang="fr-FR" sz="2000" dirty="0"/>
              <a:t> to 4 main questions:</a:t>
            </a:r>
          </a:p>
          <a:p>
            <a:pPr lvl="5"/>
            <a:r>
              <a:rPr lang="fr-FR" sz="2000" dirty="0" err="1"/>
              <a:t>Why</a:t>
            </a:r>
            <a:r>
              <a:rPr lang="fr-FR" sz="2000" dirty="0"/>
              <a:t> do </a:t>
            </a:r>
            <a:r>
              <a:rPr lang="fr-FR" sz="2000" dirty="0" err="1"/>
              <a:t>we</a:t>
            </a:r>
            <a:r>
              <a:rPr lang="fr-FR" sz="2000" dirty="0"/>
              <a:t> care?</a:t>
            </a:r>
          </a:p>
          <a:p>
            <a:pPr lvl="5"/>
            <a:r>
              <a:rPr lang="fr-FR" sz="2000" dirty="0" err="1"/>
              <a:t>What</a:t>
            </a:r>
            <a:r>
              <a:rPr lang="fr-FR" sz="2000" dirty="0"/>
              <a:t> do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already</a:t>
            </a:r>
            <a:r>
              <a:rPr lang="fr-FR" sz="2000" dirty="0"/>
              <a:t> know about the topic?</a:t>
            </a:r>
          </a:p>
          <a:p>
            <a:pPr lvl="5"/>
            <a:r>
              <a:rPr lang="fr-FR" sz="2000" dirty="0" err="1"/>
              <a:t>What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/are the </a:t>
            </a:r>
            <a:r>
              <a:rPr lang="fr-FR" sz="2000" dirty="0" err="1"/>
              <a:t>current</a:t>
            </a:r>
            <a:r>
              <a:rPr lang="fr-FR" sz="2000" dirty="0"/>
              <a:t> </a:t>
            </a:r>
            <a:r>
              <a:rPr lang="fr-FR" sz="2000" dirty="0" err="1"/>
              <a:t>knowledge</a:t>
            </a:r>
            <a:r>
              <a:rPr lang="fr-FR" sz="2000" dirty="0"/>
              <a:t> gap(s)?</a:t>
            </a:r>
          </a:p>
          <a:p>
            <a:pPr lvl="5"/>
            <a:r>
              <a:rPr lang="fr-FR" sz="2000" dirty="0"/>
              <a:t>How do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fill</a:t>
            </a:r>
            <a:r>
              <a:rPr lang="fr-FR" sz="2000" dirty="0"/>
              <a:t> the </a:t>
            </a:r>
            <a:r>
              <a:rPr lang="fr-FR" sz="2000" dirty="0" err="1"/>
              <a:t>knowledge</a:t>
            </a:r>
            <a:r>
              <a:rPr lang="fr-FR" sz="2000" dirty="0"/>
              <a:t> gap(s) (=objectives)</a:t>
            </a:r>
          </a:p>
          <a:p>
            <a:pPr lvl="5"/>
            <a:r>
              <a:rPr lang="fr-FR" sz="2000" dirty="0" err="1"/>
              <a:t>What</a:t>
            </a:r>
            <a:r>
              <a:rPr lang="fr-FR" sz="2000" dirty="0"/>
              <a:t> </a:t>
            </a:r>
            <a:r>
              <a:rPr lang="fr-FR" sz="2000" dirty="0" err="1"/>
              <a:t>hypotheses</a:t>
            </a:r>
            <a:r>
              <a:rPr lang="fr-FR" sz="2000" dirty="0"/>
              <a:t> are </a:t>
            </a:r>
            <a:r>
              <a:rPr lang="fr-FR" sz="2000" dirty="0" err="1"/>
              <a:t>tested</a:t>
            </a:r>
            <a:r>
              <a:rPr lang="fr-FR" sz="2000" dirty="0"/>
              <a:t>? (if </a:t>
            </a:r>
            <a:r>
              <a:rPr lang="fr-FR" sz="2000" dirty="0" err="1"/>
              <a:t>you</a:t>
            </a:r>
            <a:r>
              <a:rPr lang="fr-FR" sz="2000" dirty="0"/>
              <a:t> have </a:t>
            </a:r>
            <a:r>
              <a:rPr lang="fr-FR" sz="2000" dirty="0" err="1"/>
              <a:t>some</a:t>
            </a:r>
            <a:r>
              <a:rPr lang="fr-FR" sz="2000" dirty="0"/>
              <a:t>)</a:t>
            </a:r>
          </a:p>
          <a:p>
            <a:pPr lvl="5"/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514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err="1"/>
              <a:t>Methods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1483"/>
            <a:ext cx="9030870" cy="3880773"/>
          </a:xfrm>
        </p:spPr>
        <p:txBody>
          <a:bodyPr>
            <a:noAutofit/>
          </a:bodyPr>
          <a:lstStyle/>
          <a:p>
            <a:r>
              <a:rPr lang="fr-FR" sz="2800" dirty="0" err="1"/>
              <a:t>Aims</a:t>
            </a:r>
            <a:r>
              <a:rPr lang="fr-FR" sz="2800" dirty="0"/>
              <a:t> at </a:t>
            </a:r>
            <a:r>
              <a:rPr lang="fr-FR" sz="2800" dirty="0" err="1"/>
              <a:t>describing</a:t>
            </a:r>
            <a:r>
              <a:rPr lang="fr-FR" sz="2800" dirty="0"/>
              <a:t> how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conducted</a:t>
            </a:r>
            <a:r>
              <a:rPr lang="fr-FR" sz="2800" dirty="0"/>
              <a:t> </a:t>
            </a:r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study</a:t>
            </a:r>
            <a:r>
              <a:rPr lang="fr-FR" sz="2800" dirty="0"/>
              <a:t>: </a:t>
            </a:r>
            <a:r>
              <a:rPr lang="fr-FR" sz="2800" dirty="0" err="1"/>
              <a:t>which</a:t>
            </a:r>
            <a:r>
              <a:rPr lang="fr-FR" sz="2800" dirty="0"/>
              <a:t> data, how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collected</a:t>
            </a:r>
            <a:r>
              <a:rPr lang="fr-FR" sz="2800" dirty="0"/>
              <a:t> </a:t>
            </a:r>
            <a:r>
              <a:rPr lang="fr-FR" sz="2800" dirty="0" err="1"/>
              <a:t>them</a:t>
            </a:r>
            <a:r>
              <a:rPr lang="fr-FR" sz="2800" dirty="0"/>
              <a:t>,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r>
              <a:rPr lang="fr-FR" sz="2800" dirty="0" err="1"/>
              <a:t>which</a:t>
            </a:r>
            <a:r>
              <a:rPr lang="fr-FR" sz="2800" dirty="0"/>
              <a:t> </a:t>
            </a:r>
            <a:r>
              <a:rPr lang="fr-FR" sz="2800" dirty="0" err="1"/>
              <a:t>protocols</a:t>
            </a:r>
            <a:r>
              <a:rPr lang="fr-FR" sz="2800" dirty="0"/>
              <a:t>, </a:t>
            </a:r>
            <a:r>
              <a:rPr lang="fr-FR" sz="2800" dirty="0" err="1"/>
              <a:t>which</a:t>
            </a:r>
            <a:r>
              <a:rPr lang="fr-FR" sz="2800" dirty="0"/>
              <a:t> </a:t>
            </a:r>
            <a:r>
              <a:rPr lang="fr-FR" sz="2800" dirty="0" err="1"/>
              <a:t>statistical</a:t>
            </a:r>
            <a:r>
              <a:rPr lang="fr-FR" sz="2800" dirty="0"/>
              <a:t> </a:t>
            </a:r>
            <a:r>
              <a:rPr lang="fr-FR" sz="2800" dirty="0" err="1"/>
              <a:t>analysis</a:t>
            </a:r>
            <a:r>
              <a:rPr lang="fr-FR" sz="2800" dirty="0"/>
              <a:t> etc…</a:t>
            </a:r>
          </a:p>
          <a:p>
            <a:r>
              <a:rPr lang="fr-FR" sz="2800" dirty="0" err="1"/>
              <a:t>Should</a:t>
            </a:r>
            <a:r>
              <a:rPr lang="fr-FR" sz="2800" dirty="0"/>
              <a:t> </a:t>
            </a:r>
            <a:r>
              <a:rPr lang="fr-FR" sz="2800" dirty="0" err="1"/>
              <a:t>be</a:t>
            </a:r>
            <a:r>
              <a:rPr lang="fr-FR" sz="2800" dirty="0"/>
              <a:t> the </a:t>
            </a:r>
            <a:r>
              <a:rPr lang="fr-FR" sz="2800" dirty="0" err="1"/>
              <a:t>easiest</a:t>
            </a:r>
            <a:r>
              <a:rPr lang="fr-FR" sz="2800" dirty="0"/>
              <a:t> and </a:t>
            </a:r>
            <a:r>
              <a:rPr lang="fr-FR" sz="2800" dirty="0" err="1"/>
              <a:t>generally</a:t>
            </a:r>
            <a:r>
              <a:rPr lang="fr-FR" sz="2800" dirty="0"/>
              <a:t> the first part </a:t>
            </a:r>
            <a:r>
              <a:rPr lang="fr-FR" sz="2800" dirty="0" err="1"/>
              <a:t>written</a:t>
            </a:r>
            <a:endParaRPr lang="fr-FR" sz="2800" dirty="0"/>
          </a:p>
          <a:p>
            <a:r>
              <a:rPr lang="fr-FR" sz="2800" dirty="0"/>
              <a:t>Just </a:t>
            </a:r>
            <a:r>
              <a:rPr lang="fr-FR" sz="2800" dirty="0" err="1"/>
              <a:t>describe</a:t>
            </a:r>
            <a:r>
              <a:rPr lang="fr-FR" sz="2800" dirty="0"/>
              <a:t> </a:t>
            </a:r>
            <a:r>
              <a:rPr lang="fr-FR" sz="2800" dirty="0" err="1"/>
              <a:t>step</a:t>
            </a:r>
            <a:r>
              <a:rPr lang="fr-FR" sz="2800" dirty="0"/>
              <a:t> by </a:t>
            </a:r>
            <a:r>
              <a:rPr lang="fr-FR" sz="2800" dirty="0" err="1"/>
              <a:t>step</a:t>
            </a:r>
            <a:r>
              <a:rPr lang="fr-FR" sz="2800" dirty="0"/>
              <a:t> </a:t>
            </a:r>
            <a:r>
              <a:rPr lang="fr-FR" sz="2800" dirty="0" err="1"/>
              <a:t>what</a:t>
            </a:r>
            <a:r>
              <a:rPr lang="fr-FR" sz="2800" dirty="0"/>
              <a:t>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did</a:t>
            </a:r>
            <a:r>
              <a:rPr lang="fr-FR" sz="2800" dirty="0"/>
              <a:t> in </a:t>
            </a:r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analysis</a:t>
            </a:r>
            <a:endParaRPr lang="fr-FR" sz="2800" dirty="0"/>
          </a:p>
          <a:p>
            <a:r>
              <a:rPr lang="fr-FR" sz="2800" dirty="0" err="1"/>
              <a:t>Take</a:t>
            </a:r>
            <a:r>
              <a:rPr lang="fr-FR" sz="2800" dirty="0"/>
              <a:t> </a:t>
            </a:r>
            <a:r>
              <a:rPr lang="fr-FR" sz="2800" dirty="0" err="1"/>
              <a:t>examples</a:t>
            </a:r>
            <a:r>
              <a:rPr lang="fr-FR" sz="2800" dirty="0"/>
              <a:t> in </a:t>
            </a:r>
            <a:r>
              <a:rPr lang="fr-FR" sz="2800" dirty="0" err="1"/>
              <a:t>other</a:t>
            </a:r>
            <a:r>
              <a:rPr lang="fr-FR" sz="2800" dirty="0"/>
              <a:t> </a:t>
            </a:r>
            <a:r>
              <a:rPr lang="fr-FR" sz="2800" dirty="0" err="1"/>
              <a:t>studies</a:t>
            </a:r>
            <a:r>
              <a:rPr lang="fr-FR" sz="2800" dirty="0"/>
              <a:t> </a:t>
            </a:r>
            <a:r>
              <a:rPr lang="fr-FR" sz="2800" dirty="0" err="1"/>
              <a:t>using</a:t>
            </a:r>
            <a:r>
              <a:rPr lang="fr-FR" sz="2800" dirty="0"/>
              <a:t> </a:t>
            </a:r>
            <a:r>
              <a:rPr lang="fr-FR" sz="2800" dirty="0" err="1"/>
              <a:t>similar</a:t>
            </a:r>
            <a:r>
              <a:rPr lang="fr-FR" sz="2800" dirty="0"/>
              <a:t> </a:t>
            </a:r>
            <a:r>
              <a:rPr lang="fr-FR" sz="2800" dirty="0" err="1"/>
              <a:t>methods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1044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err="1"/>
              <a:t>Results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err="1"/>
              <a:t>Prepare</a:t>
            </a:r>
            <a:r>
              <a:rPr lang="fr-FR" sz="2800" dirty="0"/>
              <a:t> and </a:t>
            </a:r>
            <a:r>
              <a:rPr lang="fr-FR" sz="2800" dirty="0" err="1"/>
              <a:t>order</a:t>
            </a:r>
            <a:r>
              <a:rPr lang="fr-FR" sz="2800" dirty="0"/>
              <a:t> all </a:t>
            </a:r>
            <a:r>
              <a:rPr lang="fr-FR" sz="2800" dirty="0" err="1"/>
              <a:t>your</a:t>
            </a:r>
            <a:r>
              <a:rPr lang="fr-FR" sz="2800" dirty="0"/>
              <a:t> figures and tables first</a:t>
            </a:r>
          </a:p>
          <a:p>
            <a:r>
              <a:rPr lang="fr-FR" sz="2800" dirty="0"/>
              <a:t>Figures </a:t>
            </a:r>
            <a:r>
              <a:rPr lang="fr-FR" sz="2800" dirty="0" err="1"/>
              <a:t>should</a:t>
            </a:r>
            <a:r>
              <a:rPr lang="fr-FR" sz="2800" dirty="0"/>
              <a:t>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dirty="0" err="1"/>
              <a:t>easily</a:t>
            </a:r>
            <a:r>
              <a:rPr lang="fr-FR" sz="2800" dirty="0"/>
              <a:t> </a:t>
            </a:r>
            <a:r>
              <a:rPr lang="fr-FR" sz="2800" dirty="0" err="1"/>
              <a:t>comprehensible</a:t>
            </a:r>
            <a:r>
              <a:rPr lang="fr-FR" sz="2800" dirty="0"/>
              <a:t> </a:t>
            </a:r>
          </a:p>
          <a:p>
            <a:r>
              <a:rPr lang="fr-FR" sz="2800" dirty="0"/>
              <a:t>DESCRIBE </a:t>
            </a:r>
            <a:r>
              <a:rPr lang="fr-FR" sz="2800" dirty="0" err="1"/>
              <a:t>results</a:t>
            </a:r>
            <a:r>
              <a:rPr lang="fr-FR" sz="2800" dirty="0"/>
              <a:t>, do not INTERPRET</a:t>
            </a:r>
          </a:p>
          <a:p>
            <a:r>
              <a:rPr lang="fr-FR" sz="2800" dirty="0"/>
              <a:t>Write </a:t>
            </a:r>
            <a:r>
              <a:rPr lang="fr-FR" sz="2800" dirty="0" err="1"/>
              <a:t>results</a:t>
            </a:r>
            <a:r>
              <a:rPr lang="fr-FR" sz="2800" dirty="0"/>
              <a:t> </a:t>
            </a:r>
            <a:r>
              <a:rPr lang="fr-FR" sz="2800" dirty="0" err="1"/>
              <a:t>before</a:t>
            </a:r>
            <a:r>
              <a:rPr lang="fr-FR" sz="2800" dirty="0"/>
              <a:t> </a:t>
            </a:r>
            <a:r>
              <a:rPr lang="fr-FR" sz="2800" dirty="0" err="1"/>
              <a:t>dicussion</a:t>
            </a:r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2298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537</TotalTime>
  <Words>880</Words>
  <Application>Microsoft Office PowerPoint</Application>
  <PresentationFormat>Grand écran</PresentationFormat>
  <Paragraphs>120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How to write a scientific article</vt:lpstr>
      <vt:lpstr>What’s a scientific article?</vt:lpstr>
      <vt:lpstr>Présentation PowerPoint</vt:lpstr>
      <vt:lpstr>Title</vt:lpstr>
      <vt:lpstr>Authors and affiliations</vt:lpstr>
      <vt:lpstr>Abstract</vt:lpstr>
      <vt:lpstr>Introduction</vt:lpstr>
      <vt:lpstr>Methods</vt:lpstr>
      <vt:lpstr>Results</vt:lpstr>
      <vt:lpstr>Discussion</vt:lpstr>
      <vt:lpstr>Bibliography/references</vt:lpstr>
      <vt:lpstr>Bibliography/references</vt:lpstr>
      <vt:lpstr>Overcoming the blank page syndrome</vt:lpstr>
      <vt:lpstr>Overcoming the blank page syndrome</vt:lpstr>
      <vt:lpstr>Overcoming procrastination</vt:lpstr>
      <vt:lpstr>Preparing for submission</vt:lpstr>
      <vt:lpstr>Preparing for submission</vt:lpstr>
      <vt:lpstr>Cover letter to the editor</vt:lpstr>
      <vt:lpstr>Publication process</vt:lpstr>
      <vt:lpstr>You have published a scientific article, congratulations!</vt:lpstr>
    </vt:vector>
  </TitlesOfParts>
  <Company>University of Aberdeen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a good manuscript</dc:title>
  <dc:creator>Ponchon, Aurore</dc:creator>
  <cp:lastModifiedBy>Aurore Ponchon</cp:lastModifiedBy>
  <cp:revision>45</cp:revision>
  <dcterms:created xsi:type="dcterms:W3CDTF">2021-12-17T13:38:38Z</dcterms:created>
  <dcterms:modified xsi:type="dcterms:W3CDTF">2025-05-07T10:59:56Z</dcterms:modified>
</cp:coreProperties>
</file>