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798" r:id="rId2"/>
    <p:sldId id="796" r:id="rId3"/>
    <p:sldId id="269" r:id="rId4"/>
    <p:sldId id="784" r:id="rId5"/>
    <p:sldId id="289" r:id="rId6"/>
    <p:sldId id="290" r:id="rId7"/>
    <p:sldId id="291" r:id="rId8"/>
    <p:sldId id="293" r:id="rId9"/>
    <p:sldId id="305" r:id="rId10"/>
    <p:sldId id="272" r:id="rId11"/>
    <p:sldId id="303" r:id="rId12"/>
    <p:sldId id="308" r:id="rId13"/>
    <p:sldId id="788" r:id="rId14"/>
    <p:sldId id="785" r:id="rId15"/>
    <p:sldId id="797" r:id="rId16"/>
    <p:sldId id="786" r:id="rId17"/>
    <p:sldId id="304" r:id="rId18"/>
    <p:sldId id="306" r:id="rId19"/>
    <p:sldId id="302" r:id="rId20"/>
    <p:sldId id="307" r:id="rId21"/>
    <p:sldId id="787" r:id="rId22"/>
    <p:sldId id="7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10"/>
    <p:restoredTop sz="96327"/>
  </p:normalViewPr>
  <p:slideViewPr>
    <p:cSldViewPr snapToGrid="0">
      <p:cViewPr varScale="1">
        <p:scale>
          <a:sx n="128" d="100"/>
          <a:sy n="128" d="100"/>
        </p:scale>
        <p:origin x="2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0ABA8-0C0E-AC48-969D-E7CBB72E3C25}" type="datetimeFigureOut">
              <a:rPr lang="en-US" smtClean="0"/>
              <a:t>8/16/23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598CB-9514-DB4F-91D0-4A2112879C35}" type="slidenum">
              <a:rPr lang="en-US" smtClean="0"/>
              <a:t>‹#›</a:t>
            </a:fld>
            <a:endParaRPr lang="en-US"/>
          </a:p>
        </p:txBody>
      </p:sp>
    </p:spTree>
    <p:extLst>
      <p:ext uri="{BB962C8B-B14F-4D97-AF65-F5344CB8AC3E}">
        <p14:creationId xmlns:p14="http://schemas.microsoft.com/office/powerpoint/2010/main" val="204034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CF9E-4E9A-7402-281F-626BC08915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4912A5-57A4-8BA4-56AE-AADD81DC50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CF6C72-638F-DC3C-B7A8-514DA88E2B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3842760-97B9-8E29-8FCD-5394E0471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AA9F3-99E4-076D-C54E-A82688277F8D}"/>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325044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1A63-293A-2017-D19B-958E26C1C8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0BB9AC-1B0C-8B7C-963C-FE972FA08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028D3-DE96-490F-0BAB-2D92069229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79EA348-2D78-44E2-B5DF-CE63F571A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CD07E-CEF6-C2A7-03CE-BFFC4E2B3F16}"/>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254891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1B2AAB-ED0A-5DD6-0926-B8A103D960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2DF31-5180-497D-0C1C-F169907E7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B9B5E-3F73-85F7-1408-5BEFDD4D08F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B2175CA-F603-81D0-6C09-E9A20CA5A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E9E87-21AC-7137-2673-62D777A02B2B}"/>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3436846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0065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FB9F-DF5D-6D30-C69B-97AB5FA37C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B47CA-811C-6270-1CAE-AD5124106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EFBFE-93E4-406F-44C1-AADCB7ED4D8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C375A34-EB7F-2170-6537-C6D040BDA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12639-4ECD-CC9D-13E1-453DA96847A4}"/>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2355619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3AA7-28AD-8E11-48ED-EC17D3522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59110D-0371-9951-E3C0-81B216D2CB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8EB2DB-0BFF-1457-5D31-15A349E9CC1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437097E-7B5B-1BF3-3FE4-AB5696A44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107FD-AD8A-2ADF-1AAA-286397B0F1F4}"/>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158444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CBC5-1A70-CFA0-18DB-BA6258A183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1ABEEE-F2F0-B45F-504D-B6DD57A8F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CDB0A9-03CD-DEC8-0A41-8A023D752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8E64CD-7529-0D62-BAB7-468FF1D6F5E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26374B5-2BE0-2845-2284-1CD2F06D8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FF100-D43C-0C08-B167-405D9BDB90EA}"/>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378953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BD2E-404F-EBBA-540E-A246A89D78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F1CB06-EF51-5B79-3028-3C4FB2CEEB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16B7C-1895-6689-C295-0B85C5C7B8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3316FC-FAFD-366D-776C-E3B888145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BF6614-10CF-8F18-380C-6313D57E6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B870BF-49E4-5A51-B3CE-33A9A543C87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3F70A458-50FE-EEBD-3944-A7B908140A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AA1233-43D0-FD7C-7DCF-5305A537F386}"/>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287196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1A16E-4576-EA6E-C58F-9CC1306FA4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49C82E-515F-086B-E6E4-9456511D40C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95745A6-1B9C-1717-AF57-0CA6E2DE1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FF2936-EAE2-EDFD-7393-C6B661C6148E}"/>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3542553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636474-E036-6499-DC9A-59C40E7D4F2C}"/>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567B0EC4-F08B-647F-A092-34E5FEA1C2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AB305A-CDBD-F788-01F2-1E13873747DB}"/>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276726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BDA0-1E4B-5933-7241-92A4BC32D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DAB26F-B7EF-E8AA-F971-C34B515B5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4DA1BA-ED45-8833-D33E-3F8546FA3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0B0C8-A3A0-A82D-AA21-67088A4029E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98B5222-FE1E-E5BC-0ECF-2939A9018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AD2C1-17EE-66A5-261D-60A18D545B67}"/>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4103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C544-03EA-ECC5-BF21-0D965BA04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4DB292-8F6C-6636-22FC-8E0382B1E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BCFA9-DCE8-A8FB-AE16-90675FFF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11DD7-84C6-12F1-4749-BE1CC9DD93D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4D7024A-1083-A1F1-BD5E-16C16D823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4C677-3418-9793-018F-A1A8DA8583A9}"/>
              </a:ext>
            </a:extLst>
          </p:cNvPr>
          <p:cNvSpPr>
            <a:spLocks noGrp="1"/>
          </p:cNvSpPr>
          <p:nvPr>
            <p:ph type="sldNum" sz="quarter" idx="12"/>
          </p:nvPr>
        </p:nvSpPr>
        <p:spPr/>
        <p:txBody>
          <a:bodyPr/>
          <a:lstStyle/>
          <a:p>
            <a:fld id="{D9D43070-2712-E443-A1D3-2C81E09B889F}" type="slidenum">
              <a:rPr lang="en-US" smtClean="0"/>
              <a:t>‹#›</a:t>
            </a:fld>
            <a:endParaRPr lang="en-US"/>
          </a:p>
        </p:txBody>
      </p:sp>
    </p:spTree>
    <p:extLst>
      <p:ext uri="{BB962C8B-B14F-4D97-AF65-F5344CB8AC3E}">
        <p14:creationId xmlns:p14="http://schemas.microsoft.com/office/powerpoint/2010/main" val="347262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85663-3AE6-A3B9-6D76-FD33D2EFE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3369F4-E410-2DA9-84F4-9DF11B939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7050D-0BB7-74D6-BA0F-2FEF9FB02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945D727-8A7F-BBB2-7924-ACEE8E8CCF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174CEB-3FE7-4227-886D-2F54923FB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43070-2712-E443-A1D3-2C81E09B889F}" type="slidenum">
              <a:rPr lang="en-US" smtClean="0"/>
              <a:t>‹#›</a:t>
            </a:fld>
            <a:endParaRPr lang="en-US"/>
          </a:p>
        </p:txBody>
      </p:sp>
    </p:spTree>
    <p:extLst>
      <p:ext uri="{BB962C8B-B14F-4D97-AF65-F5344CB8AC3E}">
        <p14:creationId xmlns:p14="http://schemas.microsoft.com/office/powerpoint/2010/main" val="350612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C72E68-8459-6088-DD5E-EFED53EC021C}"/>
              </a:ext>
            </a:extLst>
          </p:cNvPr>
          <p:cNvSpPr>
            <a:spLocks noGrp="1"/>
          </p:cNvSpPr>
          <p:nvPr>
            <p:ph type="sldNum" sz="quarter" idx="12"/>
          </p:nvPr>
        </p:nvSpPr>
        <p:spPr/>
        <p:txBody>
          <a:bodyPr/>
          <a:lstStyle/>
          <a:p>
            <a:fld id="{D9D43070-2712-E443-A1D3-2C81E09B889F}" type="slidenum">
              <a:rPr lang="en-US" smtClean="0"/>
              <a:t>1</a:t>
            </a:fld>
            <a:endParaRPr lang="en-US"/>
          </a:p>
        </p:txBody>
      </p:sp>
      <p:sp>
        <p:nvSpPr>
          <p:cNvPr id="4" name="TextBox 3">
            <a:extLst>
              <a:ext uri="{FF2B5EF4-FFF2-40B4-BE49-F238E27FC236}">
                <a16:creationId xmlns:a16="http://schemas.microsoft.com/office/drawing/2014/main" id="{84D7D9C9-8C8B-20DC-8602-3B6F2B3EFF66}"/>
              </a:ext>
            </a:extLst>
          </p:cNvPr>
          <p:cNvSpPr txBox="1"/>
          <p:nvPr/>
        </p:nvSpPr>
        <p:spPr>
          <a:xfrm>
            <a:off x="646043" y="1817638"/>
            <a:ext cx="10455966" cy="4247317"/>
          </a:xfrm>
          <a:prstGeom prst="rect">
            <a:avLst/>
          </a:prstGeom>
          <a:noFill/>
        </p:spPr>
        <p:txBody>
          <a:bodyPr wrap="square">
            <a:spAutoFit/>
          </a:bodyPr>
          <a:lstStyle/>
          <a:p>
            <a:pPr marL="285750" indent="-285750" algn="just">
              <a:buFont typeface="Wingdings" pitchFamily="2" charset="2"/>
              <a:buChar char="q"/>
            </a:pPr>
            <a:r>
              <a:rPr lang="en-US" b="1" dirty="0">
                <a:latin typeface="Arial" panose="020B0604020202020204" pitchFamily="34" charset="0"/>
                <a:cs typeface="Arial" panose="020B0604020202020204" pitchFamily="34" charset="0"/>
              </a:rPr>
              <a:t>ADHS Opioid Prevention Data: </a:t>
            </a:r>
            <a:r>
              <a:rPr lang="en-US" dirty="0">
                <a:latin typeface="Arial" panose="020B0604020202020204" pitchFamily="34" charset="0"/>
                <a:cs typeface="Arial" panose="020B0604020202020204" pitchFamily="34" charset="0"/>
              </a:rPr>
              <a:t>Part of Arizona's health strategy, providing information on preventive measures against opioid misuse and their effectiveness.</a:t>
            </a:r>
          </a:p>
          <a:p>
            <a:pPr marL="285750" indent="-285750" algn="just">
              <a:buFont typeface="Wingdings" pitchFamily="2" charset="2"/>
              <a:buChar char="q"/>
            </a:pPr>
            <a:endParaRPr lang="en-US" dirty="0">
              <a:latin typeface="Arial" panose="020B0604020202020204" pitchFamily="34" charset="0"/>
              <a:cs typeface="Arial" panose="020B0604020202020204" pitchFamily="34" charset="0"/>
            </a:endParaRPr>
          </a:p>
          <a:p>
            <a:pPr marL="285750" indent="-285750" algn="just">
              <a:buFont typeface="Wingdings" pitchFamily="2" charset="2"/>
              <a:buChar char="q"/>
            </a:pPr>
            <a:r>
              <a:rPr lang="en-US" b="1" dirty="0">
                <a:latin typeface="Arial" panose="020B0604020202020204" pitchFamily="34" charset="0"/>
                <a:cs typeface="Arial" panose="020B0604020202020204" pitchFamily="34" charset="0"/>
              </a:rPr>
              <a:t>The ADHS Opioid Dashboard: </a:t>
            </a:r>
            <a:r>
              <a:rPr lang="en-US" dirty="0">
                <a:latin typeface="Arial" panose="020B0604020202020204" pitchFamily="34" charset="0"/>
                <a:cs typeface="Arial" panose="020B0604020202020204" pitchFamily="34" charset="0"/>
              </a:rPr>
              <a:t>A dynamic, interactive tool from the Arizona Department of Health Services. It tracks the state's opioid epidemic through comprehensive data, focusing on opioid use, misuse, and overdose, to guide prevention and response efforts.</a:t>
            </a:r>
          </a:p>
          <a:p>
            <a:pPr marL="285750" indent="-285750" algn="just">
              <a:buFont typeface="Wingdings" pitchFamily="2" charset="2"/>
              <a:buChar char="q"/>
            </a:pPr>
            <a:endParaRPr lang="en-US" dirty="0">
              <a:latin typeface="Arial" panose="020B0604020202020204" pitchFamily="34" charset="0"/>
              <a:cs typeface="Arial" panose="020B0604020202020204" pitchFamily="34" charset="0"/>
            </a:endParaRPr>
          </a:p>
          <a:p>
            <a:pPr marL="285750" indent="-285750" algn="just">
              <a:buFont typeface="Wingdings" pitchFamily="2" charset="2"/>
              <a:buChar char="q"/>
            </a:pPr>
            <a:r>
              <a:rPr lang="en-US" b="1" dirty="0">
                <a:latin typeface="Arial" panose="020B0604020202020204" pitchFamily="34" charset="0"/>
                <a:cs typeface="Arial" panose="020B0604020202020204" pitchFamily="34" charset="0"/>
              </a:rPr>
              <a:t>CDC Opioid Data: </a:t>
            </a:r>
            <a:r>
              <a:rPr lang="en-US" dirty="0">
                <a:latin typeface="Arial" panose="020B0604020202020204" pitchFamily="34" charset="0"/>
                <a:cs typeface="Arial" panose="020B0604020202020204" pitchFamily="34" charset="0"/>
              </a:rPr>
              <a:t>A broad range of vital statistics provided by the Centers for Disease Control and Prevention, which offers national-level information on opioid-related morbidity and mortality. This data assists in understanding the scope, distribution, and determinants of the opioid crisis.</a:t>
            </a:r>
          </a:p>
          <a:p>
            <a:pPr marL="285750" indent="-285750" algn="just">
              <a:buFont typeface="Wingdings" pitchFamily="2" charset="2"/>
              <a:buChar char="q"/>
            </a:pPr>
            <a:endParaRPr lang="en-US" dirty="0">
              <a:latin typeface="Arial" panose="020B0604020202020204" pitchFamily="34" charset="0"/>
              <a:cs typeface="Arial" panose="020B0604020202020204" pitchFamily="34" charset="0"/>
            </a:endParaRPr>
          </a:p>
          <a:p>
            <a:pPr marL="285750" indent="-285750" algn="just">
              <a:buFont typeface="Wingdings" pitchFamily="2" charset="2"/>
              <a:buChar char="q"/>
            </a:pPr>
            <a:r>
              <a:rPr lang="en-US" b="1" dirty="0">
                <a:latin typeface="Arial" panose="020B0604020202020204" pitchFamily="34" charset="0"/>
                <a:cs typeface="Arial" panose="020B0604020202020204" pitchFamily="34" charset="0"/>
              </a:rPr>
              <a:t>Arizona Prescription Monitoring Program (PMP): </a:t>
            </a:r>
            <a:r>
              <a:rPr lang="en-US" dirty="0">
                <a:latin typeface="Arial" panose="020B0604020202020204" pitchFamily="34" charset="0"/>
                <a:cs typeface="Arial" panose="020B0604020202020204" pitchFamily="34" charset="0"/>
              </a:rPr>
              <a:t>A state-wide program designed to monitor the prescribing and dispensing of controlled substances. The PMP helps detect possible misuse or over-prescribing of such medications, aiding healthcare professionals to make informed decisions and ensure patient safety.</a:t>
            </a:r>
          </a:p>
        </p:txBody>
      </p:sp>
      <p:sp>
        <p:nvSpPr>
          <p:cNvPr id="5" name="TextBox 4">
            <a:extLst>
              <a:ext uri="{FF2B5EF4-FFF2-40B4-BE49-F238E27FC236}">
                <a16:creationId xmlns:a16="http://schemas.microsoft.com/office/drawing/2014/main" id="{1DB16EA6-C78D-11FB-DFE3-2558BBB15300}"/>
              </a:ext>
            </a:extLst>
          </p:cNvPr>
          <p:cNvSpPr txBox="1"/>
          <p:nvPr/>
        </p:nvSpPr>
        <p:spPr>
          <a:xfrm>
            <a:off x="646043" y="963315"/>
            <a:ext cx="6097656" cy="400110"/>
          </a:xfrm>
          <a:prstGeom prst="rect">
            <a:avLst/>
          </a:prstGeom>
          <a:noFill/>
        </p:spPr>
        <p:txBody>
          <a:bodyPr wrap="square">
            <a:spAutoFit/>
          </a:bodyPr>
          <a:lstStyle/>
          <a:p>
            <a:r>
              <a:rPr lang="en" sz="2000" b="1" dirty="0">
                <a:solidFill>
                  <a:schemeClr val="dk1"/>
                </a:solidFill>
                <a:latin typeface="Arial" panose="020B0604020202020204" pitchFamily="34" charset="0"/>
                <a:cs typeface="Arial" panose="020B0604020202020204" pitchFamily="34" charset="0"/>
              </a:rPr>
              <a:t>Data Sources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9829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colorfulness, rectangle&#10;&#10;Description automatically generated">
            <a:extLst>
              <a:ext uri="{FF2B5EF4-FFF2-40B4-BE49-F238E27FC236}">
                <a16:creationId xmlns:a16="http://schemas.microsoft.com/office/drawing/2014/main" id="{0FDF038B-4F6E-8964-4E15-2A6E4480F3DA}"/>
              </a:ext>
            </a:extLst>
          </p:cNvPr>
          <p:cNvPicPr>
            <a:picLocks noChangeAspect="1"/>
          </p:cNvPicPr>
          <p:nvPr/>
        </p:nvPicPr>
        <p:blipFill>
          <a:blip r:embed="rId2"/>
          <a:stretch>
            <a:fillRect/>
          </a:stretch>
        </p:blipFill>
        <p:spPr>
          <a:xfrm>
            <a:off x="2742371" y="380239"/>
            <a:ext cx="6707257" cy="5132725"/>
          </a:xfrm>
          <a:prstGeom prst="rect">
            <a:avLst/>
          </a:prstGeom>
        </p:spPr>
      </p:pic>
      <p:sp>
        <p:nvSpPr>
          <p:cNvPr id="2" name="TextBox 1">
            <a:extLst>
              <a:ext uri="{FF2B5EF4-FFF2-40B4-BE49-F238E27FC236}">
                <a16:creationId xmlns:a16="http://schemas.microsoft.com/office/drawing/2014/main" id="{B4242F36-EC47-6B66-C34D-283B01195867}"/>
              </a:ext>
            </a:extLst>
          </p:cNvPr>
          <p:cNvSpPr txBox="1"/>
          <p:nvPr/>
        </p:nvSpPr>
        <p:spPr>
          <a:xfrm>
            <a:off x="616226" y="5870852"/>
            <a:ext cx="10764078"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verified non-fatal opioid overdose cases across years in Arizona.</a:t>
            </a:r>
          </a:p>
        </p:txBody>
      </p:sp>
      <p:sp>
        <p:nvSpPr>
          <p:cNvPr id="4" name="TextBox 3">
            <a:extLst>
              <a:ext uri="{FF2B5EF4-FFF2-40B4-BE49-F238E27FC236}">
                <a16:creationId xmlns:a16="http://schemas.microsoft.com/office/drawing/2014/main" id="{21757480-8293-4B80-3636-3310E22D69FB}"/>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5" name="Slide Number Placeholder 4">
            <a:extLst>
              <a:ext uri="{FF2B5EF4-FFF2-40B4-BE49-F238E27FC236}">
                <a16:creationId xmlns:a16="http://schemas.microsoft.com/office/drawing/2014/main" id="{61CD2EFF-CAA6-8192-24E7-41CAC5D03FB5}"/>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3810413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bars&#10;&#10;Description automatically generated">
            <a:extLst>
              <a:ext uri="{FF2B5EF4-FFF2-40B4-BE49-F238E27FC236}">
                <a16:creationId xmlns:a16="http://schemas.microsoft.com/office/drawing/2014/main" id="{A7FEE779-DBAB-0695-202E-698421B0942A}"/>
              </a:ext>
            </a:extLst>
          </p:cNvPr>
          <p:cNvPicPr>
            <a:picLocks noChangeAspect="1"/>
          </p:cNvPicPr>
          <p:nvPr/>
        </p:nvPicPr>
        <p:blipFill rotWithShape="1">
          <a:blip r:embed="rId2"/>
          <a:srcRect l="8163" t="9102" r="8884" b="5117"/>
          <a:stretch/>
        </p:blipFill>
        <p:spPr>
          <a:xfrm>
            <a:off x="357809" y="59634"/>
            <a:ext cx="11208027" cy="6033843"/>
          </a:xfrm>
          <a:prstGeom prst="rect">
            <a:avLst/>
          </a:prstGeom>
        </p:spPr>
      </p:pic>
      <p:sp>
        <p:nvSpPr>
          <p:cNvPr id="2" name="TextBox 1">
            <a:extLst>
              <a:ext uri="{FF2B5EF4-FFF2-40B4-BE49-F238E27FC236}">
                <a16:creationId xmlns:a16="http://schemas.microsoft.com/office/drawing/2014/main" id="{20850074-753B-C00D-8535-FA3D9F09EDC1}"/>
              </a:ext>
            </a:extLst>
          </p:cNvPr>
          <p:cNvSpPr txBox="1"/>
          <p:nvPr/>
        </p:nvSpPr>
        <p:spPr>
          <a:xfrm>
            <a:off x="755372" y="6019937"/>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verified non-fatal opioid overdose cases across years in Arizona, aggregated over different age categories.</a:t>
            </a:r>
          </a:p>
        </p:txBody>
      </p:sp>
      <p:sp>
        <p:nvSpPr>
          <p:cNvPr id="4" name="TextBox 3">
            <a:extLst>
              <a:ext uri="{FF2B5EF4-FFF2-40B4-BE49-F238E27FC236}">
                <a16:creationId xmlns:a16="http://schemas.microsoft.com/office/drawing/2014/main" id="{2E34149E-944A-7975-7A4D-61F5AA81FF66}"/>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5" name="Slide Number Placeholder 4">
            <a:extLst>
              <a:ext uri="{FF2B5EF4-FFF2-40B4-BE49-F238E27FC236}">
                <a16:creationId xmlns:a16="http://schemas.microsoft.com/office/drawing/2014/main" id="{D06BDABE-59AB-2A64-35E5-EE8D47D9B2A7}"/>
              </a:ext>
            </a:extLst>
          </p:cNvPr>
          <p:cNvSpPr>
            <a:spLocks noGrp="1"/>
          </p:cNvSpPr>
          <p:nvPr>
            <p:ph type="sldNum"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169078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641C132B-07D3-EFBF-B4B7-48F5E365395C}"/>
              </a:ext>
            </a:extLst>
          </p:cNvPr>
          <p:cNvPicPr>
            <a:picLocks noChangeAspect="1"/>
          </p:cNvPicPr>
          <p:nvPr/>
        </p:nvPicPr>
        <p:blipFill rotWithShape="1">
          <a:blip r:embed="rId2"/>
          <a:srcRect l="3001" t="3607" b="5144"/>
          <a:stretch/>
        </p:blipFill>
        <p:spPr>
          <a:xfrm>
            <a:off x="384752" y="151993"/>
            <a:ext cx="11422495" cy="5598155"/>
          </a:xfrm>
          <a:prstGeom prst="rect">
            <a:avLst/>
          </a:prstGeom>
        </p:spPr>
      </p:pic>
      <p:sp>
        <p:nvSpPr>
          <p:cNvPr id="2" name="TextBox 1">
            <a:extLst>
              <a:ext uri="{FF2B5EF4-FFF2-40B4-BE49-F238E27FC236}">
                <a16:creationId xmlns:a16="http://schemas.microsoft.com/office/drawing/2014/main" id="{73F11888-AFC0-87AF-5FAC-2301F5E0DC34}"/>
              </a:ext>
            </a:extLst>
          </p:cNvPr>
          <p:cNvSpPr txBox="1"/>
          <p:nvPr/>
        </p:nvSpPr>
        <p:spPr>
          <a:xfrm>
            <a:off x="616226" y="6000059"/>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verified non-fatal opioid overdose cases across years, aggregated over different counties in Arizona.</a:t>
            </a:r>
          </a:p>
        </p:txBody>
      </p:sp>
      <p:sp>
        <p:nvSpPr>
          <p:cNvPr id="4" name="TextBox 3">
            <a:extLst>
              <a:ext uri="{FF2B5EF4-FFF2-40B4-BE49-F238E27FC236}">
                <a16:creationId xmlns:a16="http://schemas.microsoft.com/office/drawing/2014/main" id="{1FB2C02E-15EE-46E4-87B6-82E8B34292DF}"/>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5" name="Slide Number Placeholder 4">
            <a:extLst>
              <a:ext uri="{FF2B5EF4-FFF2-40B4-BE49-F238E27FC236}">
                <a16:creationId xmlns:a16="http://schemas.microsoft.com/office/drawing/2014/main" id="{D512A6A6-53B4-A27C-DA4F-A11FF03D8233}"/>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6" name="Picture 5" descr="A graph of different colored lines&#10;&#10;Description automatically generated">
            <a:extLst>
              <a:ext uri="{FF2B5EF4-FFF2-40B4-BE49-F238E27FC236}">
                <a16:creationId xmlns:a16="http://schemas.microsoft.com/office/drawing/2014/main" id="{1B89C13E-5DAB-4BAD-5597-DA2F94D3C2EF}"/>
              </a:ext>
            </a:extLst>
          </p:cNvPr>
          <p:cNvPicPr>
            <a:picLocks noChangeAspect="1"/>
          </p:cNvPicPr>
          <p:nvPr/>
        </p:nvPicPr>
        <p:blipFill rotWithShape="1">
          <a:blip r:embed="rId2"/>
          <a:srcRect l="88328" t="6422" r="1966" b="59719"/>
          <a:stretch/>
        </p:blipFill>
        <p:spPr>
          <a:xfrm>
            <a:off x="10219078" y="347869"/>
            <a:ext cx="1389825" cy="2525858"/>
          </a:xfrm>
          <a:prstGeom prst="rect">
            <a:avLst/>
          </a:prstGeom>
        </p:spPr>
      </p:pic>
    </p:spTree>
    <p:extLst>
      <p:ext uri="{BB962C8B-B14F-4D97-AF65-F5344CB8AC3E}">
        <p14:creationId xmlns:p14="http://schemas.microsoft.com/office/powerpoint/2010/main" val="119560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plot, diagram&#10;&#10;Description automatically generated">
            <a:extLst>
              <a:ext uri="{FF2B5EF4-FFF2-40B4-BE49-F238E27FC236}">
                <a16:creationId xmlns:a16="http://schemas.microsoft.com/office/drawing/2014/main" id="{31B221F4-AC2A-A73D-F292-8176F2E30855}"/>
              </a:ext>
            </a:extLst>
          </p:cNvPr>
          <p:cNvPicPr>
            <a:picLocks noChangeAspect="1"/>
          </p:cNvPicPr>
          <p:nvPr/>
        </p:nvPicPr>
        <p:blipFill rotWithShape="1">
          <a:blip r:embed="rId2"/>
          <a:srcRect l="8636" t="9121" r="9711" b="6010"/>
          <a:stretch/>
        </p:blipFill>
        <p:spPr>
          <a:xfrm>
            <a:off x="2045452" y="90937"/>
            <a:ext cx="7922192" cy="5722741"/>
          </a:xfrm>
          <a:prstGeom prst="rect">
            <a:avLst/>
          </a:prstGeom>
        </p:spPr>
      </p:pic>
      <p:sp>
        <p:nvSpPr>
          <p:cNvPr id="2" name="TextBox 1">
            <a:extLst>
              <a:ext uri="{FF2B5EF4-FFF2-40B4-BE49-F238E27FC236}">
                <a16:creationId xmlns:a16="http://schemas.microsoft.com/office/drawing/2014/main" id="{4ACD16C0-7056-50F8-4517-008D393C7B2D}"/>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4" name="TextBox 3">
            <a:extLst>
              <a:ext uri="{FF2B5EF4-FFF2-40B4-BE49-F238E27FC236}">
                <a16:creationId xmlns:a16="http://schemas.microsoft.com/office/drawing/2014/main" id="{E83B3D0E-9AC9-F67C-185B-3570AEAABD9E}"/>
              </a:ext>
            </a:extLst>
          </p:cNvPr>
          <p:cNvSpPr txBox="1"/>
          <p:nvPr/>
        </p:nvSpPr>
        <p:spPr>
          <a:xfrm>
            <a:off x="-178904" y="5811216"/>
            <a:ext cx="12563061"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proportion of verified non-fatal opioid overdose events involving selected drugs across years, in Arizona.</a:t>
            </a:r>
          </a:p>
        </p:txBody>
      </p:sp>
      <p:sp>
        <p:nvSpPr>
          <p:cNvPr id="5" name="Slide Number Placeholder 4">
            <a:extLst>
              <a:ext uri="{FF2B5EF4-FFF2-40B4-BE49-F238E27FC236}">
                <a16:creationId xmlns:a16="http://schemas.microsoft.com/office/drawing/2014/main" id="{08C0E135-2CAD-571C-107C-52702DD75FB3}"/>
              </a:ext>
            </a:extLst>
          </p:cNvPr>
          <p:cNvSpPr>
            <a:spLocks noGrp="1"/>
          </p:cNvSpPr>
          <p:nvPr>
            <p:ph type="sldNum" idx="12"/>
          </p:nvPr>
        </p:nvSpPr>
        <p:spPr/>
        <p:txBody>
          <a:bodyPr/>
          <a:lstStyle/>
          <a:p>
            <a:fld id="{00000000-1234-1234-1234-123412341234}" type="slidenum">
              <a:rPr lang="en" smtClean="0"/>
              <a:pPr/>
              <a:t>13</a:t>
            </a:fld>
            <a:endParaRPr lang="en"/>
          </a:p>
        </p:txBody>
      </p:sp>
      <p:pic>
        <p:nvPicPr>
          <p:cNvPr id="6" name="Picture 5" descr="A picture containing text, screenshot, plot, diagram&#10;&#10;Description automatically generated">
            <a:extLst>
              <a:ext uri="{FF2B5EF4-FFF2-40B4-BE49-F238E27FC236}">
                <a16:creationId xmlns:a16="http://schemas.microsoft.com/office/drawing/2014/main" id="{D4C8E404-7969-30C2-D889-57439F227547}"/>
              </a:ext>
            </a:extLst>
          </p:cNvPr>
          <p:cNvPicPr>
            <a:picLocks noChangeAspect="1"/>
          </p:cNvPicPr>
          <p:nvPr/>
        </p:nvPicPr>
        <p:blipFill rotWithShape="1">
          <a:blip r:embed="rId2"/>
          <a:srcRect l="12413" t="12440" r="68431" b="62060"/>
          <a:stretch/>
        </p:blipFill>
        <p:spPr>
          <a:xfrm>
            <a:off x="2385391" y="278295"/>
            <a:ext cx="2375452" cy="2197613"/>
          </a:xfrm>
          <a:prstGeom prst="rect">
            <a:avLst/>
          </a:prstGeom>
        </p:spPr>
      </p:pic>
    </p:spTree>
    <p:extLst>
      <p:ext uri="{BB962C8B-B14F-4D97-AF65-F5344CB8AC3E}">
        <p14:creationId xmlns:p14="http://schemas.microsoft.com/office/powerpoint/2010/main" val="200294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1C61FB-6FF5-0F11-566A-5E742D2FC563}"/>
              </a:ext>
            </a:extLst>
          </p:cNvPr>
          <p:cNvGrpSpPr/>
          <p:nvPr/>
        </p:nvGrpSpPr>
        <p:grpSpPr>
          <a:xfrm>
            <a:off x="3498575" y="919702"/>
            <a:ext cx="5194849" cy="4048568"/>
            <a:chOff x="3271302" y="929641"/>
            <a:chExt cx="5194849" cy="4048568"/>
          </a:xfrm>
        </p:grpSpPr>
        <p:pic>
          <p:nvPicPr>
            <p:cNvPr id="4" name="Picture 3" descr="A picture containing text, screenshot, rectangle, diagram&#10;&#10;Description automatically generated">
              <a:extLst>
                <a:ext uri="{FF2B5EF4-FFF2-40B4-BE49-F238E27FC236}">
                  <a16:creationId xmlns:a16="http://schemas.microsoft.com/office/drawing/2014/main" id="{1D1FAD83-738D-3DA4-4FBC-240E71D36094}"/>
                </a:ext>
              </a:extLst>
            </p:cNvPr>
            <p:cNvPicPr>
              <a:picLocks noChangeAspect="1"/>
            </p:cNvPicPr>
            <p:nvPr/>
          </p:nvPicPr>
          <p:blipFill rotWithShape="1">
            <a:blip r:embed="rId2"/>
            <a:srcRect t="-1" b="646"/>
            <a:stretch/>
          </p:blipFill>
          <p:spPr>
            <a:xfrm>
              <a:off x="3271302" y="929641"/>
              <a:ext cx="5194849" cy="3870959"/>
            </a:xfrm>
            <a:prstGeom prst="rect">
              <a:avLst/>
            </a:prstGeom>
          </p:spPr>
        </p:pic>
        <p:sp>
          <p:nvSpPr>
            <p:cNvPr id="2" name="TextBox 1">
              <a:extLst>
                <a:ext uri="{FF2B5EF4-FFF2-40B4-BE49-F238E27FC236}">
                  <a16:creationId xmlns:a16="http://schemas.microsoft.com/office/drawing/2014/main" id="{22BAC88D-7422-7757-8094-113F2F130B0E}"/>
                </a:ext>
              </a:extLst>
            </p:cNvPr>
            <p:cNvSpPr txBox="1"/>
            <p:nvPr/>
          </p:nvSpPr>
          <p:spPr>
            <a:xfrm>
              <a:off x="5714998" y="4701210"/>
              <a:ext cx="864704" cy="276999"/>
            </a:xfrm>
            <a:prstGeom prst="rect">
              <a:avLst/>
            </a:prstGeom>
            <a:noFill/>
          </p:spPr>
          <p:txBody>
            <a:bodyPr wrap="square" rtlCol="0">
              <a:spAutoFit/>
            </a:bodyPr>
            <a:lstStyle/>
            <a:p>
              <a:r>
                <a:rPr lang="en-US" sz="1200" dirty="0">
                  <a:solidFill>
                    <a:schemeClr val="bg2">
                      <a:lumMod val="25000"/>
                    </a:schemeClr>
                  </a:solidFill>
                </a:rPr>
                <a:t>Years</a:t>
              </a:r>
            </a:p>
          </p:txBody>
        </p:sp>
      </p:grpSp>
      <p:sp>
        <p:nvSpPr>
          <p:cNvPr id="6" name="TextBox 5">
            <a:extLst>
              <a:ext uri="{FF2B5EF4-FFF2-40B4-BE49-F238E27FC236}">
                <a16:creationId xmlns:a16="http://schemas.microsoft.com/office/drawing/2014/main" id="{70C62FA4-1A30-63F0-ECF8-3A64EB1FFE37}"/>
              </a:ext>
            </a:extLst>
          </p:cNvPr>
          <p:cNvSpPr txBox="1"/>
          <p:nvPr/>
        </p:nvSpPr>
        <p:spPr>
          <a:xfrm>
            <a:off x="89451" y="5457069"/>
            <a:ext cx="11905421"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suspected non-fatal opioid overdoses with Naloxone administered across years in Arizona.</a:t>
            </a:r>
          </a:p>
        </p:txBody>
      </p:sp>
      <p:sp>
        <p:nvSpPr>
          <p:cNvPr id="8" name="TextBox 7">
            <a:extLst>
              <a:ext uri="{FF2B5EF4-FFF2-40B4-BE49-F238E27FC236}">
                <a16:creationId xmlns:a16="http://schemas.microsoft.com/office/drawing/2014/main" id="{266CB4B8-CD72-4873-9161-B10504C162A9}"/>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3" name="Slide Number Placeholder 2">
            <a:extLst>
              <a:ext uri="{FF2B5EF4-FFF2-40B4-BE49-F238E27FC236}">
                <a16:creationId xmlns:a16="http://schemas.microsoft.com/office/drawing/2014/main" id="{F0F4ED36-40F4-2479-0C2C-600789D2E585}"/>
              </a:ext>
            </a:extLst>
          </p:cNvPr>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7140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1418AD-A666-8362-A869-A0D9F541FE51}"/>
              </a:ext>
            </a:extLst>
          </p:cNvPr>
          <p:cNvSpPr>
            <a:spLocks noGrp="1"/>
          </p:cNvSpPr>
          <p:nvPr>
            <p:ph type="sldNum" sz="quarter" idx="12"/>
          </p:nvPr>
        </p:nvSpPr>
        <p:spPr>
          <a:xfrm>
            <a:off x="9286457" y="6312286"/>
            <a:ext cx="2743200" cy="365125"/>
          </a:xfrm>
        </p:spPr>
        <p:txBody>
          <a:bodyPr/>
          <a:lstStyle/>
          <a:p>
            <a:fld id="{D9D43070-2712-E443-A1D3-2C81E09B889F}" type="slidenum">
              <a:rPr lang="en-US" smtClean="0"/>
              <a:t>15</a:t>
            </a:fld>
            <a:endParaRPr lang="en-US" dirty="0"/>
          </a:p>
        </p:txBody>
      </p:sp>
      <p:sp>
        <p:nvSpPr>
          <p:cNvPr id="7" name="TextBox 6">
            <a:extLst>
              <a:ext uri="{FF2B5EF4-FFF2-40B4-BE49-F238E27FC236}">
                <a16:creationId xmlns:a16="http://schemas.microsoft.com/office/drawing/2014/main" id="{939583DE-FD86-972B-1C0A-BF385150042F}"/>
              </a:ext>
            </a:extLst>
          </p:cNvPr>
          <p:cNvSpPr txBox="1"/>
          <p:nvPr/>
        </p:nvSpPr>
        <p:spPr>
          <a:xfrm>
            <a:off x="-178904" y="5612436"/>
            <a:ext cx="12563061"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ratio of the verified non-fatal opioid overdose cases with the suspected non-fatal overdose cases administered with naloxone, across years in Arizona.</a:t>
            </a:r>
          </a:p>
        </p:txBody>
      </p:sp>
      <p:sp>
        <p:nvSpPr>
          <p:cNvPr id="8" name="TextBox 7">
            <a:extLst>
              <a:ext uri="{FF2B5EF4-FFF2-40B4-BE49-F238E27FC236}">
                <a16:creationId xmlns:a16="http://schemas.microsoft.com/office/drawing/2014/main" id="{6FA094D1-8A91-DB4A-C858-12CF3F927E18}"/>
              </a:ext>
            </a:extLst>
          </p:cNvPr>
          <p:cNvSpPr txBox="1"/>
          <p:nvPr/>
        </p:nvSpPr>
        <p:spPr>
          <a:xfrm>
            <a:off x="8362123" y="6356348"/>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pic>
        <p:nvPicPr>
          <p:cNvPr id="4" name="Picture 3" descr="A graph of different colored bars&#10;&#10;Description automatically generated">
            <a:extLst>
              <a:ext uri="{FF2B5EF4-FFF2-40B4-BE49-F238E27FC236}">
                <a16:creationId xmlns:a16="http://schemas.microsoft.com/office/drawing/2014/main" id="{E5A542A3-BDE9-0CE6-0C7C-FC7A516BDB8F}"/>
              </a:ext>
            </a:extLst>
          </p:cNvPr>
          <p:cNvPicPr>
            <a:picLocks noChangeAspect="1"/>
          </p:cNvPicPr>
          <p:nvPr/>
        </p:nvPicPr>
        <p:blipFill>
          <a:blip r:embed="rId2"/>
          <a:stretch>
            <a:fillRect/>
          </a:stretch>
        </p:blipFill>
        <p:spPr>
          <a:xfrm>
            <a:off x="1953593" y="259004"/>
            <a:ext cx="7836452" cy="5281526"/>
          </a:xfrm>
          <a:prstGeom prst="rect">
            <a:avLst/>
          </a:prstGeom>
        </p:spPr>
      </p:pic>
    </p:spTree>
    <p:extLst>
      <p:ext uri="{BB962C8B-B14F-4D97-AF65-F5344CB8AC3E}">
        <p14:creationId xmlns:p14="http://schemas.microsoft.com/office/powerpoint/2010/main" val="2843007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opioid overdose&#10;&#10;Description automatically generated with low confidence">
            <a:extLst>
              <a:ext uri="{FF2B5EF4-FFF2-40B4-BE49-F238E27FC236}">
                <a16:creationId xmlns:a16="http://schemas.microsoft.com/office/drawing/2014/main" id="{FF366D34-6CE6-5E5B-D382-61AD783B72C4}"/>
              </a:ext>
            </a:extLst>
          </p:cNvPr>
          <p:cNvPicPr>
            <a:picLocks noChangeAspect="1"/>
          </p:cNvPicPr>
          <p:nvPr/>
        </p:nvPicPr>
        <p:blipFill>
          <a:blip r:embed="rId2"/>
          <a:stretch>
            <a:fillRect/>
          </a:stretch>
        </p:blipFill>
        <p:spPr>
          <a:xfrm>
            <a:off x="3058677" y="735716"/>
            <a:ext cx="6302660" cy="4977739"/>
          </a:xfrm>
          <a:prstGeom prst="rect">
            <a:avLst/>
          </a:prstGeom>
        </p:spPr>
      </p:pic>
      <p:sp>
        <p:nvSpPr>
          <p:cNvPr id="2" name="TextBox 1">
            <a:extLst>
              <a:ext uri="{FF2B5EF4-FFF2-40B4-BE49-F238E27FC236}">
                <a16:creationId xmlns:a16="http://schemas.microsoft.com/office/drawing/2014/main" id="{667EB8A7-E6C6-D61B-2038-655E155BA092}"/>
              </a:ext>
            </a:extLst>
          </p:cNvPr>
          <p:cNvSpPr txBox="1"/>
          <p:nvPr/>
        </p:nvSpPr>
        <p:spPr>
          <a:xfrm>
            <a:off x="616226" y="6000059"/>
            <a:ext cx="10764078"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deaths potentially caused by opioid overdoses across years in Arizona.</a:t>
            </a:r>
          </a:p>
        </p:txBody>
      </p:sp>
      <p:sp>
        <p:nvSpPr>
          <p:cNvPr id="3" name="TextBox 2">
            <a:extLst>
              <a:ext uri="{FF2B5EF4-FFF2-40B4-BE49-F238E27FC236}">
                <a16:creationId xmlns:a16="http://schemas.microsoft.com/office/drawing/2014/main" id="{097E37DA-6BA6-EA80-7134-B68FF2C571CC}"/>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 CDC</a:t>
            </a:r>
          </a:p>
        </p:txBody>
      </p:sp>
      <p:sp>
        <p:nvSpPr>
          <p:cNvPr id="4" name="Slide Number Placeholder 3">
            <a:extLst>
              <a:ext uri="{FF2B5EF4-FFF2-40B4-BE49-F238E27FC236}">
                <a16:creationId xmlns:a16="http://schemas.microsoft.com/office/drawing/2014/main" id="{0FDAFFC4-06FA-EEC5-42E4-55D1FDBCB0B0}"/>
              </a:ext>
            </a:extLst>
          </p:cNvPr>
          <p:cNvSpPr>
            <a:spLocks noGrp="1"/>
          </p:cNvSpPr>
          <p:nvPr>
            <p:ph type="sldNum" idx="12"/>
          </p:nvPr>
        </p:nvSpPr>
        <p:spPr/>
        <p:txBody>
          <a:bodyPr/>
          <a:lstStyle/>
          <a:p>
            <a:fld id="{00000000-1234-1234-1234-123412341234}" type="slidenum">
              <a:rPr lang="en" smtClean="0"/>
              <a:pPr/>
              <a:t>16</a:t>
            </a:fld>
            <a:endParaRPr lang="en"/>
          </a:p>
        </p:txBody>
      </p:sp>
    </p:spTree>
    <p:extLst>
      <p:ext uri="{BB962C8B-B14F-4D97-AF65-F5344CB8AC3E}">
        <p14:creationId xmlns:p14="http://schemas.microsoft.com/office/powerpoint/2010/main" val="301391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columns&#10;&#10;Description automatically generated">
            <a:extLst>
              <a:ext uri="{FF2B5EF4-FFF2-40B4-BE49-F238E27FC236}">
                <a16:creationId xmlns:a16="http://schemas.microsoft.com/office/drawing/2014/main" id="{006FA5FE-7631-8EC3-2302-C674EBB1747C}"/>
              </a:ext>
            </a:extLst>
          </p:cNvPr>
          <p:cNvPicPr>
            <a:picLocks noChangeAspect="1"/>
          </p:cNvPicPr>
          <p:nvPr/>
        </p:nvPicPr>
        <p:blipFill rotWithShape="1">
          <a:blip r:embed="rId2"/>
          <a:srcRect l="8764" t="9333" r="9364" b="5810"/>
          <a:stretch/>
        </p:blipFill>
        <p:spPr>
          <a:xfrm>
            <a:off x="672550" y="156796"/>
            <a:ext cx="10887674" cy="5874875"/>
          </a:xfrm>
          <a:prstGeom prst="rect">
            <a:avLst/>
          </a:prstGeom>
        </p:spPr>
      </p:pic>
      <p:sp>
        <p:nvSpPr>
          <p:cNvPr id="2" name="TextBox 1">
            <a:extLst>
              <a:ext uri="{FF2B5EF4-FFF2-40B4-BE49-F238E27FC236}">
                <a16:creationId xmlns:a16="http://schemas.microsoft.com/office/drawing/2014/main" id="{BABE00D0-D38C-CC25-0F3C-9462CA87992F}"/>
              </a:ext>
            </a:extLst>
          </p:cNvPr>
          <p:cNvSpPr txBox="1"/>
          <p:nvPr/>
        </p:nvSpPr>
        <p:spPr>
          <a:xfrm>
            <a:off x="616226" y="6109388"/>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deaths potentially caused by opioid overdoses across years in Arizona, aggregated over different age categories.</a:t>
            </a:r>
          </a:p>
        </p:txBody>
      </p:sp>
      <p:sp>
        <p:nvSpPr>
          <p:cNvPr id="4" name="TextBox 3">
            <a:extLst>
              <a:ext uri="{FF2B5EF4-FFF2-40B4-BE49-F238E27FC236}">
                <a16:creationId xmlns:a16="http://schemas.microsoft.com/office/drawing/2014/main" id="{74D76002-E9F9-1862-C12D-7B91B554CCA7}"/>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 CDC</a:t>
            </a:r>
          </a:p>
        </p:txBody>
      </p:sp>
      <p:sp>
        <p:nvSpPr>
          <p:cNvPr id="5" name="Slide Number Placeholder 4">
            <a:extLst>
              <a:ext uri="{FF2B5EF4-FFF2-40B4-BE49-F238E27FC236}">
                <a16:creationId xmlns:a16="http://schemas.microsoft.com/office/drawing/2014/main" id="{4BC3EF98-7D6C-4711-88EC-3711956FA4F8}"/>
              </a:ext>
            </a:extLst>
          </p:cNvPr>
          <p:cNvSpPr>
            <a:spLocks noGrp="1"/>
          </p:cNvSpPr>
          <p:nvPr>
            <p:ph type="sldNum" idx="12"/>
          </p:nvPr>
        </p:nvSpPr>
        <p:spPr/>
        <p:txBody>
          <a:bodyPr/>
          <a:lstStyle/>
          <a:p>
            <a:fld id="{00000000-1234-1234-1234-123412341234}" type="slidenum">
              <a:rPr lang="en" smtClean="0"/>
              <a:pPr/>
              <a:t>17</a:t>
            </a:fld>
            <a:endParaRPr lang="en"/>
          </a:p>
        </p:txBody>
      </p:sp>
      <p:pic>
        <p:nvPicPr>
          <p:cNvPr id="6" name="Picture 5" descr="A graph of different colored columns&#10;&#10;Description automatically generated">
            <a:extLst>
              <a:ext uri="{FF2B5EF4-FFF2-40B4-BE49-F238E27FC236}">
                <a16:creationId xmlns:a16="http://schemas.microsoft.com/office/drawing/2014/main" id="{21589BF1-6E82-0F54-67DD-BA8D0174F8E1}"/>
              </a:ext>
            </a:extLst>
          </p:cNvPr>
          <p:cNvPicPr>
            <a:picLocks noChangeAspect="1"/>
          </p:cNvPicPr>
          <p:nvPr/>
        </p:nvPicPr>
        <p:blipFill rotWithShape="1">
          <a:blip r:embed="rId2"/>
          <a:srcRect l="26253" t="12475" r="68216" b="71445"/>
          <a:stretch/>
        </p:blipFill>
        <p:spPr>
          <a:xfrm>
            <a:off x="2723322" y="367748"/>
            <a:ext cx="1421296" cy="2151150"/>
          </a:xfrm>
          <a:prstGeom prst="rect">
            <a:avLst/>
          </a:prstGeom>
        </p:spPr>
      </p:pic>
    </p:spTree>
    <p:extLst>
      <p:ext uri="{BB962C8B-B14F-4D97-AF65-F5344CB8AC3E}">
        <p14:creationId xmlns:p14="http://schemas.microsoft.com/office/powerpoint/2010/main" val="42398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060F97DC-872F-527F-A81C-EDA95CD61013}"/>
              </a:ext>
            </a:extLst>
          </p:cNvPr>
          <p:cNvPicPr>
            <a:picLocks noChangeAspect="1"/>
          </p:cNvPicPr>
          <p:nvPr/>
        </p:nvPicPr>
        <p:blipFill rotWithShape="1">
          <a:blip r:embed="rId2"/>
          <a:srcRect l="2971" t="3275" b="5111"/>
          <a:stretch/>
        </p:blipFill>
        <p:spPr>
          <a:xfrm>
            <a:off x="103636" y="54507"/>
            <a:ext cx="11984728" cy="5895335"/>
          </a:xfrm>
          <a:prstGeom prst="rect">
            <a:avLst/>
          </a:prstGeom>
        </p:spPr>
      </p:pic>
      <p:sp>
        <p:nvSpPr>
          <p:cNvPr id="2" name="TextBox 1">
            <a:extLst>
              <a:ext uri="{FF2B5EF4-FFF2-40B4-BE49-F238E27FC236}">
                <a16:creationId xmlns:a16="http://schemas.microsoft.com/office/drawing/2014/main" id="{C072131C-8596-08B4-0181-F52182F75605}"/>
              </a:ext>
            </a:extLst>
          </p:cNvPr>
          <p:cNvSpPr txBox="1"/>
          <p:nvPr/>
        </p:nvSpPr>
        <p:spPr>
          <a:xfrm>
            <a:off x="616226" y="6000059"/>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deaths potentially caused by opioid overdoses across years, aggregated over different counties in Arizona.</a:t>
            </a:r>
          </a:p>
        </p:txBody>
      </p:sp>
      <p:sp>
        <p:nvSpPr>
          <p:cNvPr id="4" name="TextBox 3">
            <a:extLst>
              <a:ext uri="{FF2B5EF4-FFF2-40B4-BE49-F238E27FC236}">
                <a16:creationId xmlns:a16="http://schemas.microsoft.com/office/drawing/2014/main" id="{82724B54-42CE-DDBE-2332-D1A7EB7EF52F}"/>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 CDC</a:t>
            </a:r>
          </a:p>
        </p:txBody>
      </p:sp>
      <p:sp>
        <p:nvSpPr>
          <p:cNvPr id="5" name="Slide Number Placeholder 4">
            <a:extLst>
              <a:ext uri="{FF2B5EF4-FFF2-40B4-BE49-F238E27FC236}">
                <a16:creationId xmlns:a16="http://schemas.microsoft.com/office/drawing/2014/main" id="{E1A01478-700D-F752-1A27-A693E82A2D37}"/>
              </a:ext>
            </a:extLst>
          </p:cNvPr>
          <p:cNvSpPr>
            <a:spLocks noGrp="1"/>
          </p:cNvSpPr>
          <p:nvPr>
            <p:ph type="sldNum" idx="12"/>
          </p:nvPr>
        </p:nvSpPr>
        <p:spPr/>
        <p:txBody>
          <a:bodyPr/>
          <a:lstStyle/>
          <a:p>
            <a:fld id="{00000000-1234-1234-1234-123412341234}" type="slidenum">
              <a:rPr lang="en" smtClean="0"/>
              <a:pPr/>
              <a:t>18</a:t>
            </a:fld>
            <a:endParaRPr lang="en"/>
          </a:p>
        </p:txBody>
      </p:sp>
      <p:pic>
        <p:nvPicPr>
          <p:cNvPr id="6" name="Picture 5" descr="A graph of different colored lines&#10;&#10;Description automatically generated">
            <a:extLst>
              <a:ext uri="{FF2B5EF4-FFF2-40B4-BE49-F238E27FC236}">
                <a16:creationId xmlns:a16="http://schemas.microsoft.com/office/drawing/2014/main" id="{66F17355-5851-D44A-195C-0D7AD719EBD9}"/>
              </a:ext>
            </a:extLst>
          </p:cNvPr>
          <p:cNvPicPr>
            <a:picLocks noChangeAspect="1"/>
          </p:cNvPicPr>
          <p:nvPr/>
        </p:nvPicPr>
        <p:blipFill rotWithShape="1">
          <a:blip r:embed="rId2"/>
          <a:srcRect l="88447" t="6772" r="1721" b="58939"/>
          <a:stretch/>
        </p:blipFill>
        <p:spPr>
          <a:xfrm>
            <a:off x="9799983" y="273166"/>
            <a:ext cx="2067339" cy="3756108"/>
          </a:xfrm>
          <a:prstGeom prst="rect">
            <a:avLst/>
          </a:prstGeom>
        </p:spPr>
      </p:pic>
    </p:spTree>
    <p:extLst>
      <p:ext uri="{BB962C8B-B14F-4D97-AF65-F5344CB8AC3E}">
        <p14:creationId xmlns:p14="http://schemas.microsoft.com/office/powerpoint/2010/main" val="2241995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columns&#10;&#10;Description automatically generated">
            <a:extLst>
              <a:ext uri="{FF2B5EF4-FFF2-40B4-BE49-F238E27FC236}">
                <a16:creationId xmlns:a16="http://schemas.microsoft.com/office/drawing/2014/main" id="{6D07103B-DAC0-D219-FFC9-262A67795677}"/>
              </a:ext>
            </a:extLst>
          </p:cNvPr>
          <p:cNvPicPr>
            <a:picLocks noChangeAspect="1"/>
          </p:cNvPicPr>
          <p:nvPr/>
        </p:nvPicPr>
        <p:blipFill rotWithShape="1">
          <a:blip r:embed="rId2"/>
          <a:srcRect l="8043" t="8179" r="9124" b="5348"/>
          <a:stretch/>
        </p:blipFill>
        <p:spPr>
          <a:xfrm>
            <a:off x="526774" y="0"/>
            <a:ext cx="10811101" cy="5875602"/>
          </a:xfrm>
          <a:prstGeom prst="rect">
            <a:avLst/>
          </a:prstGeom>
        </p:spPr>
      </p:pic>
      <p:sp>
        <p:nvSpPr>
          <p:cNvPr id="2" name="TextBox 1">
            <a:extLst>
              <a:ext uri="{FF2B5EF4-FFF2-40B4-BE49-F238E27FC236}">
                <a16:creationId xmlns:a16="http://schemas.microsoft.com/office/drawing/2014/main" id="{8249C127-0E4A-7EC0-067D-8F31E09DEF18}"/>
              </a:ext>
            </a:extLst>
          </p:cNvPr>
          <p:cNvSpPr txBox="1"/>
          <p:nvPr/>
        </p:nvSpPr>
        <p:spPr>
          <a:xfrm>
            <a:off x="616226" y="6000059"/>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a:t>
            </a:r>
            <a:r>
              <a:rPr lang="en-US" sz="1600" b="0" i="0" dirty="0">
                <a:solidFill>
                  <a:srgbClr val="000000"/>
                </a:solidFill>
                <a:effectLst/>
                <a:latin typeface="Arial" panose="020B0604020202020204" pitchFamily="34" charset="0"/>
                <a:cs typeface="Arial" panose="020B0604020202020204" pitchFamily="34" charset="0"/>
              </a:rPr>
              <a:t>EMS/Law enforcement </a:t>
            </a:r>
            <a:r>
              <a:rPr lang="en-US" sz="1600" dirty="0">
                <a:solidFill>
                  <a:srgbClr val="000000"/>
                </a:solidFill>
                <a:latin typeface="Arial" panose="020B0604020202020204" pitchFamily="34" charset="0"/>
                <a:cs typeface="Arial" panose="020B0604020202020204" pitchFamily="34" charset="0"/>
              </a:rPr>
              <a:t>r</a:t>
            </a:r>
            <a:r>
              <a:rPr lang="en-US" sz="1600" b="0" i="0" dirty="0">
                <a:solidFill>
                  <a:srgbClr val="000000"/>
                </a:solidFill>
                <a:effectLst/>
                <a:latin typeface="Arial" panose="020B0604020202020204" pitchFamily="34" charset="0"/>
                <a:cs typeface="Arial" panose="020B0604020202020204" pitchFamily="34" charset="0"/>
              </a:rPr>
              <a:t>esponses for suspected </a:t>
            </a:r>
            <a:r>
              <a:rPr lang="en-US" sz="1600" dirty="0">
                <a:solidFill>
                  <a:srgbClr val="000000"/>
                </a:solidFill>
                <a:latin typeface="Arial" panose="020B0604020202020204" pitchFamily="34" charset="0"/>
                <a:cs typeface="Arial" panose="020B0604020202020204" pitchFamily="34" charset="0"/>
              </a:rPr>
              <a:t>o</a:t>
            </a:r>
            <a:r>
              <a:rPr lang="en-US" sz="1600" b="0" i="0" dirty="0">
                <a:solidFill>
                  <a:srgbClr val="000000"/>
                </a:solidFill>
                <a:effectLst/>
                <a:latin typeface="Arial" panose="020B0604020202020204" pitchFamily="34" charset="0"/>
                <a:cs typeface="Arial" panose="020B0604020202020204" pitchFamily="34" charset="0"/>
              </a:rPr>
              <a:t>pioid </a:t>
            </a:r>
            <a:r>
              <a:rPr lang="en-US" sz="1600" dirty="0">
                <a:solidFill>
                  <a:srgbClr val="000000"/>
                </a:solidFill>
                <a:latin typeface="Arial" panose="020B0604020202020204" pitchFamily="34" charset="0"/>
                <a:cs typeface="Arial" panose="020B0604020202020204" pitchFamily="34" charset="0"/>
              </a:rPr>
              <a:t>o</a:t>
            </a:r>
            <a:r>
              <a:rPr lang="en-US" sz="1600" b="0" i="0" dirty="0">
                <a:solidFill>
                  <a:srgbClr val="000000"/>
                </a:solidFill>
                <a:effectLst/>
                <a:latin typeface="Arial" panose="020B0604020202020204" pitchFamily="34" charset="0"/>
                <a:cs typeface="Arial" panose="020B0604020202020204" pitchFamily="34" charset="0"/>
              </a:rPr>
              <a:t>verdoses</a:t>
            </a:r>
            <a:r>
              <a:rPr lang="en-US" sz="1600" dirty="0">
                <a:latin typeface="Arial" panose="020B0604020202020204" pitchFamily="34" charset="0"/>
                <a:cs typeface="Arial" panose="020B0604020202020204" pitchFamily="34" charset="0"/>
              </a:rPr>
              <a:t> across years in Arizona, aggregated age categories.</a:t>
            </a:r>
          </a:p>
        </p:txBody>
      </p:sp>
      <p:sp>
        <p:nvSpPr>
          <p:cNvPr id="4" name="TextBox 3">
            <a:extLst>
              <a:ext uri="{FF2B5EF4-FFF2-40B4-BE49-F238E27FC236}">
                <a16:creationId xmlns:a16="http://schemas.microsoft.com/office/drawing/2014/main" id="{F81BFA5F-63FF-3A15-EC46-0B66C1F722E4}"/>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5" name="Slide Number Placeholder 4">
            <a:extLst>
              <a:ext uri="{FF2B5EF4-FFF2-40B4-BE49-F238E27FC236}">
                <a16:creationId xmlns:a16="http://schemas.microsoft.com/office/drawing/2014/main" id="{939B6547-E30B-9919-0D35-AE50C14B1608}"/>
              </a:ext>
            </a:extLst>
          </p:cNvPr>
          <p:cNvSpPr>
            <a:spLocks noGrp="1"/>
          </p:cNvSpPr>
          <p:nvPr>
            <p:ph type="sldNum" idx="12"/>
          </p:nvPr>
        </p:nvSpPr>
        <p:spPr/>
        <p:txBody>
          <a:bodyPr/>
          <a:lstStyle/>
          <a:p>
            <a:fld id="{00000000-1234-1234-1234-123412341234}" type="slidenum">
              <a:rPr lang="en" smtClean="0"/>
              <a:pPr/>
              <a:t>19</a:t>
            </a:fld>
            <a:endParaRPr lang="en"/>
          </a:p>
        </p:txBody>
      </p:sp>
      <p:pic>
        <p:nvPicPr>
          <p:cNvPr id="6" name="Picture 5" descr="A graph of different colored columns&#10;&#10;Description automatically generated">
            <a:extLst>
              <a:ext uri="{FF2B5EF4-FFF2-40B4-BE49-F238E27FC236}">
                <a16:creationId xmlns:a16="http://schemas.microsoft.com/office/drawing/2014/main" id="{54A3B07D-C6FF-4BBA-F5CB-3A589E18098B}"/>
              </a:ext>
            </a:extLst>
          </p:cNvPr>
          <p:cNvPicPr>
            <a:picLocks noChangeAspect="1"/>
          </p:cNvPicPr>
          <p:nvPr/>
        </p:nvPicPr>
        <p:blipFill rotWithShape="1">
          <a:blip r:embed="rId2"/>
          <a:srcRect l="26218" t="12664" r="68071" b="68758"/>
          <a:stretch/>
        </p:blipFill>
        <p:spPr>
          <a:xfrm>
            <a:off x="2683564" y="273165"/>
            <a:ext cx="1202635" cy="2036459"/>
          </a:xfrm>
          <a:prstGeom prst="rect">
            <a:avLst/>
          </a:prstGeom>
        </p:spPr>
      </p:pic>
    </p:spTree>
    <p:extLst>
      <p:ext uri="{BB962C8B-B14F-4D97-AF65-F5344CB8AC3E}">
        <p14:creationId xmlns:p14="http://schemas.microsoft.com/office/powerpoint/2010/main" val="322769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C72E68-8459-6088-DD5E-EFED53EC021C}"/>
              </a:ext>
            </a:extLst>
          </p:cNvPr>
          <p:cNvSpPr>
            <a:spLocks noGrp="1"/>
          </p:cNvSpPr>
          <p:nvPr>
            <p:ph type="sldNum" sz="quarter" idx="12"/>
          </p:nvPr>
        </p:nvSpPr>
        <p:spPr/>
        <p:txBody>
          <a:bodyPr/>
          <a:lstStyle/>
          <a:p>
            <a:fld id="{D9D43070-2712-E443-A1D3-2C81E09B889F}" type="slidenum">
              <a:rPr lang="en-US" smtClean="0"/>
              <a:t>2</a:t>
            </a:fld>
            <a:endParaRPr lang="en-US"/>
          </a:p>
        </p:txBody>
      </p:sp>
      <p:sp>
        <p:nvSpPr>
          <p:cNvPr id="4" name="TextBox 3">
            <a:extLst>
              <a:ext uri="{FF2B5EF4-FFF2-40B4-BE49-F238E27FC236}">
                <a16:creationId xmlns:a16="http://schemas.microsoft.com/office/drawing/2014/main" id="{84D7D9C9-8C8B-20DC-8602-3B6F2B3EFF66}"/>
              </a:ext>
            </a:extLst>
          </p:cNvPr>
          <p:cNvSpPr txBox="1"/>
          <p:nvPr/>
        </p:nvSpPr>
        <p:spPr>
          <a:xfrm>
            <a:off x="646043" y="2274838"/>
            <a:ext cx="10455966" cy="4247317"/>
          </a:xfrm>
          <a:prstGeom prst="rect">
            <a:avLst/>
          </a:prstGeom>
          <a:noFill/>
        </p:spPr>
        <p:txBody>
          <a:bodyPr wrap="square">
            <a:spAutoFit/>
          </a:bodyPr>
          <a:lstStyle/>
          <a:p>
            <a:pPr algn="just"/>
            <a:r>
              <a:rPr lang="en-US" b="1" dirty="0">
                <a:latin typeface="Arial" panose="020B0604020202020204" pitchFamily="34" charset="0"/>
                <a:cs typeface="Arial" panose="020B0604020202020204" pitchFamily="34" charset="0"/>
              </a:rPr>
              <a:t>ADHS T</a:t>
            </a:r>
            <a:r>
              <a:rPr lang="en-US" sz="1800" b="1" dirty="0">
                <a:latin typeface="Arial" panose="020B0604020202020204" pitchFamily="34" charset="0"/>
                <a:cs typeface="Arial" panose="020B0604020202020204" pitchFamily="34" charset="0"/>
              </a:rPr>
              <a:t>reatment </a:t>
            </a:r>
            <a:r>
              <a:rPr lang="en-US" b="1" dirty="0">
                <a:latin typeface="Arial" panose="020B0604020202020204" pitchFamily="34" charset="0"/>
                <a:cs typeface="Arial" panose="020B0604020202020204" pitchFamily="34" charset="0"/>
              </a:rPr>
              <a:t>C</a:t>
            </a:r>
            <a:r>
              <a:rPr lang="en-US" sz="1800" b="1" dirty="0">
                <a:latin typeface="Arial" panose="020B0604020202020204" pitchFamily="34" charset="0"/>
                <a:cs typeface="Arial" panose="020B0604020202020204" pitchFamily="34" charset="0"/>
              </a:rPr>
              <a:t>apacity </a:t>
            </a:r>
            <a:r>
              <a:rPr lang="en-US" b="1" dirty="0">
                <a:latin typeface="Arial" panose="020B0604020202020204" pitchFamily="34" charset="0"/>
                <a:cs typeface="Arial" panose="020B0604020202020204" pitchFamily="34" charset="0"/>
              </a:rPr>
              <a:t>S</a:t>
            </a:r>
            <a:r>
              <a:rPr lang="en-US" sz="1800" b="1" dirty="0">
                <a:latin typeface="Arial" panose="020B0604020202020204" pitchFamily="34" charset="0"/>
                <a:cs typeface="Arial" panose="020B0604020202020204" pitchFamily="34" charset="0"/>
              </a:rPr>
              <a:t>urvey </a:t>
            </a:r>
            <a:r>
              <a:rPr lang="en-US" b="1" dirty="0">
                <a:latin typeface="Arial" panose="020B0604020202020204" pitchFamily="34" charset="0"/>
                <a:cs typeface="Arial" panose="020B0604020202020204" pitchFamily="34" charset="0"/>
              </a:rPr>
              <a:t>A</a:t>
            </a:r>
            <a:r>
              <a:rPr lang="en-US" sz="1800" b="1" dirty="0">
                <a:latin typeface="Arial" panose="020B0604020202020204" pitchFamily="34" charset="0"/>
                <a:cs typeface="Arial" panose="020B0604020202020204" pitchFamily="34" charset="0"/>
              </a:rPr>
              <a:t>nalysis </a:t>
            </a:r>
            <a:r>
              <a:rPr lang="en-US" b="1" dirty="0">
                <a:latin typeface="Arial" panose="020B0604020202020204" pitchFamily="34" charset="0"/>
                <a:cs typeface="Arial" panose="020B0604020202020204" pitchFamily="34" charset="0"/>
              </a:rPr>
              <a:t>Q</a:t>
            </a:r>
            <a:r>
              <a:rPr lang="en-US" sz="1800" b="1" dirty="0">
                <a:latin typeface="Arial" panose="020B0604020202020204" pitchFamily="34" charset="0"/>
                <a:cs typeface="Arial" panose="020B0604020202020204" pitchFamily="34" charset="0"/>
              </a:rPr>
              <a:t>uarterly </a:t>
            </a:r>
            <a:r>
              <a:rPr lang="en-US" b="1" dirty="0">
                <a:latin typeface="Arial" panose="020B0604020202020204" pitchFamily="34" charset="0"/>
                <a:cs typeface="Arial" panose="020B0604020202020204" pitchFamily="34" charset="0"/>
              </a:rPr>
              <a:t>R</a:t>
            </a:r>
            <a:r>
              <a:rPr lang="en-US" sz="1800" b="1" dirty="0">
                <a:latin typeface="Arial" panose="020B0604020202020204" pitchFamily="34" charset="0"/>
                <a:cs typeface="Arial" panose="020B0604020202020204" pitchFamily="34" charset="0"/>
              </a:rPr>
              <a:t>eports (2018-2023):</a:t>
            </a:r>
          </a:p>
          <a:p>
            <a:pPr algn="just"/>
            <a:endParaRPr lang="en-US" b="1" dirty="0">
              <a:latin typeface="Arial" panose="020B0604020202020204" pitchFamily="34" charset="0"/>
              <a:cs typeface="Arial" panose="020B0604020202020204" pitchFamily="34" charset="0"/>
            </a:endParaRPr>
          </a:p>
          <a:p>
            <a:pPr marL="285750" indent="-285750" algn="just">
              <a:buFont typeface="Wingdings" pitchFamily="2" charset="2"/>
              <a:buChar char="q"/>
            </a:pPr>
            <a:r>
              <a:rPr lang="en-US" dirty="0">
                <a:latin typeface="Arial" panose="020B0604020202020204" pitchFamily="34" charset="0"/>
                <a:cs typeface="Arial" panose="020B0604020202020204" pitchFamily="34" charset="0"/>
              </a:rPr>
              <a:t>Under the Arizona Opioid Epidemic Act of 2018, each facility that provides inpatient or outpatient Substance Use Disorder Treatment (SUDT) is required to submit a quarterly report to the Arizona Department of Health Services (ADHS) that includes information regarding the number of days in the quarter that the facility was at capacity and unable to accept referrals for treatment.</a:t>
            </a:r>
          </a:p>
          <a:p>
            <a:pPr marL="285750" indent="-285750" algn="just">
              <a:buFont typeface="Wingdings" pitchFamily="2" charset="2"/>
              <a:buChar char="q"/>
            </a:pPr>
            <a:endParaRPr lang="en-US" dirty="0">
              <a:latin typeface="Arial" panose="020B0604020202020204" pitchFamily="34" charset="0"/>
              <a:cs typeface="Arial" panose="020B0604020202020204" pitchFamily="34" charset="0"/>
            </a:endParaRPr>
          </a:p>
          <a:p>
            <a:pPr marL="285750" indent="-285750" algn="just">
              <a:buFont typeface="Wingdings" pitchFamily="2" charset="2"/>
              <a:buChar char="q"/>
            </a:pPr>
            <a:r>
              <a:rPr lang="en-US" dirty="0">
                <a:latin typeface="Arial" panose="020B0604020202020204" pitchFamily="34" charset="0"/>
                <a:cs typeface="Arial" panose="020B0604020202020204" pitchFamily="34" charset="0"/>
              </a:rPr>
              <a:t>For each quarter, different facilities responded to the survey. Of those who responded, some of them reported that they provided at least one type of substance abuse service. </a:t>
            </a:r>
          </a:p>
          <a:p>
            <a:pPr marL="285750" indent="-285750" algn="just">
              <a:buFont typeface="Wingdings" pitchFamily="2" charset="2"/>
              <a:buChar char="q"/>
            </a:pPr>
            <a:endParaRPr lang="en-US" dirty="0">
              <a:latin typeface="Arial" panose="020B0604020202020204" pitchFamily="34" charset="0"/>
              <a:cs typeface="Arial" panose="020B0604020202020204" pitchFamily="34" charset="0"/>
            </a:endParaRPr>
          </a:p>
          <a:p>
            <a:pPr marL="285750" indent="-285750" algn="just">
              <a:buFont typeface="Wingdings" pitchFamily="2" charset="2"/>
              <a:buChar char="q"/>
            </a:pPr>
            <a:r>
              <a:rPr lang="en-US" dirty="0">
                <a:latin typeface="Arial" panose="020B0604020202020204" pitchFamily="34" charset="0"/>
                <a:cs typeface="Arial" panose="020B0604020202020204" pitchFamily="34" charset="0"/>
              </a:rPr>
              <a:t>The surveys are distributed through the Division of Licensing Services to reach licensed facilities and through the Arizona Health Care Cost Containment System (AHCCCS).</a:t>
            </a:r>
          </a:p>
          <a:p>
            <a:pPr marL="285750" indent="-285750" algn="just">
              <a:buFont typeface="Wingdings" pitchFamily="2" charset="2"/>
              <a:buChar char="q"/>
            </a:pPr>
            <a:endParaRPr lang="en-US" dirty="0">
              <a:latin typeface="Arial" panose="020B0604020202020204" pitchFamily="34" charset="0"/>
              <a:cs typeface="Arial" panose="020B0604020202020204" pitchFamily="34" charset="0"/>
            </a:endParaRPr>
          </a:p>
          <a:p>
            <a:pPr marL="285750" indent="-285750" algn="just">
              <a:buFont typeface="Wingdings" pitchFamily="2" charset="2"/>
              <a:buChar char="q"/>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DB16EA6-C78D-11FB-DFE3-2558BBB15300}"/>
              </a:ext>
            </a:extLst>
          </p:cNvPr>
          <p:cNvSpPr txBox="1"/>
          <p:nvPr/>
        </p:nvSpPr>
        <p:spPr>
          <a:xfrm>
            <a:off x="646043" y="963315"/>
            <a:ext cx="6097656" cy="400110"/>
          </a:xfrm>
          <a:prstGeom prst="rect">
            <a:avLst/>
          </a:prstGeom>
          <a:noFill/>
        </p:spPr>
        <p:txBody>
          <a:bodyPr wrap="square">
            <a:spAutoFit/>
          </a:bodyPr>
          <a:lstStyle/>
          <a:p>
            <a:r>
              <a:rPr lang="en" sz="2000" b="1" dirty="0">
                <a:solidFill>
                  <a:schemeClr val="dk1"/>
                </a:solidFill>
                <a:latin typeface="Arial" panose="020B0604020202020204" pitchFamily="34" charset="0"/>
                <a:cs typeface="Arial" panose="020B0604020202020204" pitchFamily="34" charset="0"/>
              </a:rPr>
              <a:t>Data Sources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296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01B8B50B-2FF0-ACC9-1093-1C9A458D1273}"/>
              </a:ext>
            </a:extLst>
          </p:cNvPr>
          <p:cNvPicPr>
            <a:picLocks noChangeAspect="1"/>
          </p:cNvPicPr>
          <p:nvPr/>
        </p:nvPicPr>
        <p:blipFill rotWithShape="1">
          <a:blip r:embed="rId2"/>
          <a:srcRect l="3125" t="3607" b="5144"/>
          <a:stretch/>
        </p:blipFill>
        <p:spPr>
          <a:xfrm>
            <a:off x="427383" y="273166"/>
            <a:ext cx="11178356" cy="5624420"/>
          </a:xfrm>
          <a:prstGeom prst="rect">
            <a:avLst/>
          </a:prstGeom>
        </p:spPr>
      </p:pic>
      <p:sp>
        <p:nvSpPr>
          <p:cNvPr id="2" name="TextBox 1">
            <a:extLst>
              <a:ext uri="{FF2B5EF4-FFF2-40B4-BE49-F238E27FC236}">
                <a16:creationId xmlns:a16="http://schemas.microsoft.com/office/drawing/2014/main" id="{D654393D-45E2-9F57-94EF-EA58DC17551E}"/>
              </a:ext>
            </a:extLst>
          </p:cNvPr>
          <p:cNvSpPr txBox="1"/>
          <p:nvPr/>
        </p:nvSpPr>
        <p:spPr>
          <a:xfrm>
            <a:off x="616226" y="6000059"/>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a:t>
            </a:r>
            <a:r>
              <a:rPr lang="en-US" sz="1600" b="0" i="0" dirty="0">
                <a:solidFill>
                  <a:srgbClr val="000000"/>
                </a:solidFill>
                <a:effectLst/>
                <a:latin typeface="Arial" panose="020B0604020202020204" pitchFamily="34" charset="0"/>
                <a:cs typeface="Arial" panose="020B0604020202020204" pitchFamily="34" charset="0"/>
              </a:rPr>
              <a:t>EMS/Law enforcement </a:t>
            </a:r>
            <a:r>
              <a:rPr lang="en-US" sz="1600" dirty="0">
                <a:solidFill>
                  <a:srgbClr val="000000"/>
                </a:solidFill>
                <a:latin typeface="Arial" panose="020B0604020202020204" pitchFamily="34" charset="0"/>
                <a:cs typeface="Arial" panose="020B0604020202020204" pitchFamily="34" charset="0"/>
              </a:rPr>
              <a:t>r</a:t>
            </a:r>
            <a:r>
              <a:rPr lang="en-US" sz="1600" b="0" i="0" dirty="0">
                <a:solidFill>
                  <a:srgbClr val="000000"/>
                </a:solidFill>
                <a:effectLst/>
                <a:latin typeface="Arial" panose="020B0604020202020204" pitchFamily="34" charset="0"/>
                <a:cs typeface="Arial" panose="020B0604020202020204" pitchFamily="34" charset="0"/>
              </a:rPr>
              <a:t>esponses for suspected </a:t>
            </a:r>
            <a:r>
              <a:rPr lang="en-US" sz="1600" dirty="0">
                <a:solidFill>
                  <a:srgbClr val="000000"/>
                </a:solidFill>
                <a:latin typeface="Arial" panose="020B0604020202020204" pitchFamily="34" charset="0"/>
                <a:cs typeface="Arial" panose="020B0604020202020204" pitchFamily="34" charset="0"/>
              </a:rPr>
              <a:t>o</a:t>
            </a:r>
            <a:r>
              <a:rPr lang="en-US" sz="1600" b="0" i="0" dirty="0">
                <a:solidFill>
                  <a:srgbClr val="000000"/>
                </a:solidFill>
                <a:effectLst/>
                <a:latin typeface="Arial" panose="020B0604020202020204" pitchFamily="34" charset="0"/>
                <a:cs typeface="Arial" panose="020B0604020202020204" pitchFamily="34" charset="0"/>
              </a:rPr>
              <a:t>pioid </a:t>
            </a:r>
            <a:r>
              <a:rPr lang="en-US" sz="1600" dirty="0">
                <a:solidFill>
                  <a:srgbClr val="000000"/>
                </a:solidFill>
                <a:latin typeface="Arial" panose="020B0604020202020204" pitchFamily="34" charset="0"/>
                <a:cs typeface="Arial" panose="020B0604020202020204" pitchFamily="34" charset="0"/>
              </a:rPr>
              <a:t>o</a:t>
            </a:r>
            <a:r>
              <a:rPr lang="en-US" sz="1600" b="0" i="0" dirty="0">
                <a:solidFill>
                  <a:srgbClr val="000000"/>
                </a:solidFill>
                <a:effectLst/>
                <a:latin typeface="Arial" panose="020B0604020202020204" pitchFamily="34" charset="0"/>
                <a:cs typeface="Arial" panose="020B0604020202020204" pitchFamily="34" charset="0"/>
              </a:rPr>
              <a:t>verdoses </a:t>
            </a:r>
            <a:r>
              <a:rPr lang="en-US" sz="1600" dirty="0">
                <a:latin typeface="Arial" panose="020B0604020202020204" pitchFamily="34" charset="0"/>
                <a:cs typeface="Arial" panose="020B0604020202020204" pitchFamily="34" charset="0"/>
              </a:rPr>
              <a:t>across years, aggregated over different counties in Arizona.</a:t>
            </a:r>
          </a:p>
        </p:txBody>
      </p:sp>
      <p:sp>
        <p:nvSpPr>
          <p:cNvPr id="4" name="TextBox 3">
            <a:extLst>
              <a:ext uri="{FF2B5EF4-FFF2-40B4-BE49-F238E27FC236}">
                <a16:creationId xmlns:a16="http://schemas.microsoft.com/office/drawing/2014/main" id="{4482B256-3331-9C38-B38E-180070982611}"/>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5" name="Slide Number Placeholder 4">
            <a:extLst>
              <a:ext uri="{FF2B5EF4-FFF2-40B4-BE49-F238E27FC236}">
                <a16:creationId xmlns:a16="http://schemas.microsoft.com/office/drawing/2014/main" id="{BA119238-96CA-14C8-B500-7E0E731FD136}"/>
              </a:ext>
            </a:extLst>
          </p:cNvPr>
          <p:cNvSpPr>
            <a:spLocks noGrp="1"/>
          </p:cNvSpPr>
          <p:nvPr>
            <p:ph type="sldNum" idx="12"/>
          </p:nvPr>
        </p:nvSpPr>
        <p:spPr/>
        <p:txBody>
          <a:bodyPr/>
          <a:lstStyle/>
          <a:p>
            <a:fld id="{00000000-1234-1234-1234-123412341234}" type="slidenum">
              <a:rPr lang="en" smtClean="0"/>
              <a:pPr/>
              <a:t>20</a:t>
            </a:fld>
            <a:endParaRPr lang="en"/>
          </a:p>
        </p:txBody>
      </p:sp>
      <p:pic>
        <p:nvPicPr>
          <p:cNvPr id="6" name="Picture 5" descr="A graph of different colored lines&#10;&#10;Description automatically generated">
            <a:extLst>
              <a:ext uri="{FF2B5EF4-FFF2-40B4-BE49-F238E27FC236}">
                <a16:creationId xmlns:a16="http://schemas.microsoft.com/office/drawing/2014/main" id="{425C291E-4274-4B80-1051-B92971201634}"/>
              </a:ext>
            </a:extLst>
          </p:cNvPr>
          <p:cNvPicPr>
            <a:picLocks noChangeAspect="1"/>
          </p:cNvPicPr>
          <p:nvPr/>
        </p:nvPicPr>
        <p:blipFill rotWithShape="1">
          <a:blip r:embed="rId2"/>
          <a:srcRect l="88457" t="6539" r="1320" b="59275"/>
          <a:stretch/>
        </p:blipFill>
        <p:spPr>
          <a:xfrm>
            <a:off x="9978885" y="422244"/>
            <a:ext cx="1490870" cy="2663132"/>
          </a:xfrm>
          <a:prstGeom prst="rect">
            <a:avLst/>
          </a:prstGeom>
        </p:spPr>
      </p:pic>
    </p:spTree>
    <p:extLst>
      <p:ext uri="{BB962C8B-B14F-4D97-AF65-F5344CB8AC3E}">
        <p14:creationId xmlns:p14="http://schemas.microsoft.com/office/powerpoint/2010/main" val="200905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rectangle, colorfulness&#10;&#10;Description automatically generated">
            <a:extLst>
              <a:ext uri="{FF2B5EF4-FFF2-40B4-BE49-F238E27FC236}">
                <a16:creationId xmlns:a16="http://schemas.microsoft.com/office/drawing/2014/main" id="{ED667296-520C-3E7E-CA6C-008FA2C57362}"/>
              </a:ext>
            </a:extLst>
          </p:cNvPr>
          <p:cNvPicPr>
            <a:picLocks noChangeAspect="1"/>
          </p:cNvPicPr>
          <p:nvPr/>
        </p:nvPicPr>
        <p:blipFill>
          <a:blip r:embed="rId2"/>
          <a:stretch>
            <a:fillRect/>
          </a:stretch>
        </p:blipFill>
        <p:spPr>
          <a:xfrm>
            <a:off x="2413369" y="571612"/>
            <a:ext cx="7053985" cy="5290489"/>
          </a:xfrm>
          <a:prstGeom prst="rect">
            <a:avLst/>
          </a:prstGeom>
        </p:spPr>
      </p:pic>
      <p:sp>
        <p:nvSpPr>
          <p:cNvPr id="2" name="TextBox 1">
            <a:extLst>
              <a:ext uri="{FF2B5EF4-FFF2-40B4-BE49-F238E27FC236}">
                <a16:creationId xmlns:a16="http://schemas.microsoft.com/office/drawing/2014/main" id="{8E4AF129-BFF3-7FBC-9E9B-7916E580BE62}"/>
              </a:ext>
            </a:extLst>
          </p:cNvPr>
          <p:cNvSpPr txBox="1"/>
          <p:nvPr/>
        </p:nvSpPr>
        <p:spPr>
          <a:xfrm>
            <a:off x="7841975" y="6485130"/>
            <a:ext cx="4297014"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t>
            </a:r>
            <a:r>
              <a:rPr lang="en-US" sz="1200" b="0" i="0" dirty="0">
                <a:solidFill>
                  <a:srgbClr val="000000"/>
                </a:solidFill>
                <a:effectLst/>
                <a:latin typeface="Arial" panose="020B0604020202020204" pitchFamily="34" charset="0"/>
                <a:cs typeface="Arial" panose="020B0604020202020204" pitchFamily="34" charset="0"/>
              </a:rPr>
              <a:t>Arizona Prescription Monitoring Program (PMP)</a:t>
            </a:r>
            <a:endParaRPr lang="en-US"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34F1291-4B65-AAB8-B1A0-D9BC37B5E970}"/>
              </a:ext>
            </a:extLst>
          </p:cNvPr>
          <p:cNvSpPr txBox="1"/>
          <p:nvPr/>
        </p:nvSpPr>
        <p:spPr>
          <a:xfrm>
            <a:off x="616226" y="5870852"/>
            <a:ext cx="10764078"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opioid prescriptions filled across years in Arizona.</a:t>
            </a:r>
          </a:p>
        </p:txBody>
      </p:sp>
      <p:sp>
        <p:nvSpPr>
          <p:cNvPr id="5" name="Slide Number Placeholder 4">
            <a:extLst>
              <a:ext uri="{FF2B5EF4-FFF2-40B4-BE49-F238E27FC236}">
                <a16:creationId xmlns:a16="http://schemas.microsoft.com/office/drawing/2014/main" id="{015EBDFF-D7A6-2010-09F8-AA0D448BAA51}"/>
              </a:ext>
            </a:extLst>
          </p:cNvPr>
          <p:cNvSpPr>
            <a:spLocks noGrp="1"/>
          </p:cNvSpPr>
          <p:nvPr>
            <p:ph type="sldNum" idx="12"/>
          </p:nvPr>
        </p:nvSpPr>
        <p:spPr/>
        <p:txBody>
          <a:bodyPr/>
          <a:lstStyle/>
          <a:p>
            <a:fld id="{00000000-1234-1234-1234-123412341234}" type="slidenum">
              <a:rPr lang="en" smtClean="0"/>
              <a:pPr/>
              <a:t>21</a:t>
            </a:fld>
            <a:endParaRPr lang="en"/>
          </a:p>
        </p:txBody>
      </p:sp>
    </p:spTree>
    <p:extLst>
      <p:ext uri="{BB962C8B-B14F-4D97-AF65-F5344CB8AC3E}">
        <p14:creationId xmlns:p14="http://schemas.microsoft.com/office/powerpoint/2010/main" val="2084245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ircle, screenshot, diagram, colorfulness&#10;&#10;Description automatically generated">
            <a:extLst>
              <a:ext uri="{FF2B5EF4-FFF2-40B4-BE49-F238E27FC236}">
                <a16:creationId xmlns:a16="http://schemas.microsoft.com/office/drawing/2014/main" id="{EEB401CD-78F5-A3D1-D6D5-95C2AD25688F}"/>
              </a:ext>
            </a:extLst>
          </p:cNvPr>
          <p:cNvPicPr>
            <a:picLocks noChangeAspect="1"/>
          </p:cNvPicPr>
          <p:nvPr/>
        </p:nvPicPr>
        <p:blipFill rotWithShape="1">
          <a:blip r:embed="rId2"/>
          <a:srcRect l="20104" t="5677" r="15435" b="1360"/>
          <a:stretch/>
        </p:blipFill>
        <p:spPr>
          <a:xfrm>
            <a:off x="8556810" y="2983613"/>
            <a:ext cx="3001125" cy="2880156"/>
          </a:xfrm>
          <a:prstGeom prst="rect">
            <a:avLst/>
          </a:prstGeom>
          <a:ln>
            <a:noFill/>
          </a:ln>
        </p:spPr>
      </p:pic>
      <p:pic>
        <p:nvPicPr>
          <p:cNvPr id="5" name="Picture 4" descr="A picture containing circle, screenshot, diagram, colorfulness&#10;&#10;Description automatically generated">
            <a:extLst>
              <a:ext uri="{FF2B5EF4-FFF2-40B4-BE49-F238E27FC236}">
                <a16:creationId xmlns:a16="http://schemas.microsoft.com/office/drawing/2014/main" id="{9FA67D79-130E-6933-334B-BC91FF3CA310}"/>
              </a:ext>
            </a:extLst>
          </p:cNvPr>
          <p:cNvPicPr>
            <a:picLocks noChangeAspect="1"/>
          </p:cNvPicPr>
          <p:nvPr/>
        </p:nvPicPr>
        <p:blipFill rotWithShape="1">
          <a:blip r:embed="rId3"/>
          <a:srcRect l="11836" t="5265" r="13541" b="2964"/>
          <a:stretch/>
        </p:blipFill>
        <p:spPr>
          <a:xfrm>
            <a:off x="4460527" y="2962217"/>
            <a:ext cx="2976035" cy="2803679"/>
          </a:xfrm>
          <a:prstGeom prst="rect">
            <a:avLst/>
          </a:prstGeom>
          <a:ln>
            <a:noFill/>
          </a:ln>
        </p:spPr>
      </p:pic>
      <p:pic>
        <p:nvPicPr>
          <p:cNvPr id="7" name="Picture 6" descr="A picture containing circle, screenshot, diagram, text&#10;&#10;Description automatically generated">
            <a:extLst>
              <a:ext uri="{FF2B5EF4-FFF2-40B4-BE49-F238E27FC236}">
                <a16:creationId xmlns:a16="http://schemas.microsoft.com/office/drawing/2014/main" id="{5577412E-9E7B-BCBD-E67C-C28A92CD0B47}"/>
              </a:ext>
            </a:extLst>
          </p:cNvPr>
          <p:cNvPicPr>
            <a:picLocks noChangeAspect="1"/>
          </p:cNvPicPr>
          <p:nvPr/>
        </p:nvPicPr>
        <p:blipFill rotWithShape="1">
          <a:blip r:embed="rId4"/>
          <a:srcRect l="15049" t="5192" r="11789" b="3637"/>
          <a:stretch/>
        </p:blipFill>
        <p:spPr>
          <a:xfrm>
            <a:off x="408940" y="2938747"/>
            <a:ext cx="3083117" cy="2880156"/>
          </a:xfrm>
          <a:prstGeom prst="rect">
            <a:avLst/>
          </a:prstGeom>
          <a:ln>
            <a:noFill/>
          </a:ln>
        </p:spPr>
      </p:pic>
      <p:pic>
        <p:nvPicPr>
          <p:cNvPr id="9" name="Picture 8" descr="A picture containing circle, screenshot, diagram, graphics&#10;&#10;Description automatically generated">
            <a:extLst>
              <a:ext uri="{FF2B5EF4-FFF2-40B4-BE49-F238E27FC236}">
                <a16:creationId xmlns:a16="http://schemas.microsoft.com/office/drawing/2014/main" id="{82793395-8804-93FB-CDD0-14023F154D82}"/>
              </a:ext>
            </a:extLst>
          </p:cNvPr>
          <p:cNvPicPr>
            <a:picLocks noChangeAspect="1"/>
          </p:cNvPicPr>
          <p:nvPr/>
        </p:nvPicPr>
        <p:blipFill rotWithShape="1">
          <a:blip r:embed="rId5"/>
          <a:srcRect l="15710" t="6165" r="11079" b="2201"/>
          <a:stretch/>
        </p:blipFill>
        <p:spPr>
          <a:xfrm>
            <a:off x="8531851" y="101704"/>
            <a:ext cx="2871123" cy="2837044"/>
          </a:xfrm>
          <a:prstGeom prst="rect">
            <a:avLst/>
          </a:prstGeom>
          <a:ln>
            <a:noFill/>
          </a:ln>
        </p:spPr>
      </p:pic>
      <p:pic>
        <p:nvPicPr>
          <p:cNvPr id="11" name="Picture 10" descr="A picture containing screenshot, circle, diagram, colorfulness&#10;&#10;Description automatically generated">
            <a:extLst>
              <a:ext uri="{FF2B5EF4-FFF2-40B4-BE49-F238E27FC236}">
                <a16:creationId xmlns:a16="http://schemas.microsoft.com/office/drawing/2014/main" id="{DFD38F66-5833-EA0C-6BB9-ACD810C7B076}"/>
              </a:ext>
            </a:extLst>
          </p:cNvPr>
          <p:cNvPicPr>
            <a:picLocks noChangeAspect="1"/>
          </p:cNvPicPr>
          <p:nvPr/>
        </p:nvPicPr>
        <p:blipFill rotWithShape="1">
          <a:blip r:embed="rId6"/>
          <a:srcRect l="12804" t="6014" r="10591" b="2628"/>
          <a:stretch/>
        </p:blipFill>
        <p:spPr>
          <a:xfrm>
            <a:off x="4536416" y="101703"/>
            <a:ext cx="2976035" cy="2837044"/>
          </a:xfrm>
          <a:prstGeom prst="rect">
            <a:avLst/>
          </a:prstGeom>
          <a:ln>
            <a:noFill/>
          </a:ln>
        </p:spPr>
      </p:pic>
      <p:pic>
        <p:nvPicPr>
          <p:cNvPr id="13" name="Picture 12" descr="A picture containing screenshot, circle, text, diagram&#10;&#10;Description automatically generated">
            <a:extLst>
              <a:ext uri="{FF2B5EF4-FFF2-40B4-BE49-F238E27FC236}">
                <a16:creationId xmlns:a16="http://schemas.microsoft.com/office/drawing/2014/main" id="{67171B45-D217-8050-745B-2CAB17D4A668}"/>
              </a:ext>
            </a:extLst>
          </p:cNvPr>
          <p:cNvPicPr>
            <a:picLocks noChangeAspect="1"/>
          </p:cNvPicPr>
          <p:nvPr/>
        </p:nvPicPr>
        <p:blipFill rotWithShape="1">
          <a:blip r:embed="rId7"/>
          <a:srcRect l="9765" t="4443" r="14079" b="4484"/>
          <a:stretch/>
        </p:blipFill>
        <p:spPr>
          <a:xfrm>
            <a:off x="299611" y="73359"/>
            <a:ext cx="2976035" cy="2870502"/>
          </a:xfrm>
          <a:prstGeom prst="rect">
            <a:avLst/>
          </a:prstGeom>
          <a:ln>
            <a:noFill/>
          </a:ln>
        </p:spPr>
      </p:pic>
      <p:sp>
        <p:nvSpPr>
          <p:cNvPr id="4" name="TextBox 3">
            <a:extLst>
              <a:ext uri="{FF2B5EF4-FFF2-40B4-BE49-F238E27FC236}">
                <a16:creationId xmlns:a16="http://schemas.microsoft.com/office/drawing/2014/main" id="{9988877F-7298-54BE-3EA3-1996B2835BBF}"/>
              </a:ext>
            </a:extLst>
          </p:cNvPr>
          <p:cNvSpPr txBox="1"/>
          <p:nvPr/>
        </p:nvSpPr>
        <p:spPr>
          <a:xfrm>
            <a:off x="705679" y="6008061"/>
            <a:ext cx="10962861" cy="338554"/>
          </a:xfrm>
          <a:prstGeom prst="rect">
            <a:avLst/>
          </a:prstGeom>
          <a:noFill/>
        </p:spPr>
        <p:txBody>
          <a:bodyPr wrap="square">
            <a:spAutoFit/>
          </a:bodyPr>
          <a:lstStyle/>
          <a:p>
            <a:r>
              <a:rPr lang="en-US" sz="1600" b="0" i="0" dirty="0">
                <a:solidFill>
                  <a:srgbClr val="333333"/>
                </a:solidFill>
                <a:effectLst/>
                <a:latin typeface="Arial" panose="020B0604020202020204" pitchFamily="34" charset="0"/>
                <a:cs typeface="Arial" panose="020B0604020202020204" pitchFamily="34" charset="0"/>
              </a:rPr>
              <a:t>Proportion of verified non-fatal opioid overdose events involving selected </a:t>
            </a:r>
            <a:r>
              <a:rPr lang="en-US" sz="1600" dirty="0">
                <a:solidFill>
                  <a:srgbClr val="333333"/>
                </a:solidFill>
                <a:latin typeface="Arial" panose="020B0604020202020204" pitchFamily="34" charset="0"/>
                <a:cs typeface="Arial" panose="020B0604020202020204" pitchFamily="34" charset="0"/>
              </a:rPr>
              <a:t>n</a:t>
            </a:r>
            <a:r>
              <a:rPr lang="en-US" sz="1600" b="0" i="0" dirty="0">
                <a:solidFill>
                  <a:srgbClr val="333333"/>
                </a:solidFill>
                <a:effectLst/>
                <a:latin typeface="Arial" panose="020B0604020202020204" pitchFamily="34" charset="0"/>
                <a:cs typeface="Arial" panose="020B0604020202020204" pitchFamily="34" charset="0"/>
              </a:rPr>
              <a:t>umber of drugs, across years in Arizona.</a:t>
            </a:r>
            <a:endParaRPr lang="en-US"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D59848A-D90F-EEB2-B5A6-3FC4E0B1D273}"/>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2" name="Slide Number Placeholder 1">
            <a:extLst>
              <a:ext uri="{FF2B5EF4-FFF2-40B4-BE49-F238E27FC236}">
                <a16:creationId xmlns:a16="http://schemas.microsoft.com/office/drawing/2014/main" id="{54A166C6-2962-67F9-2A34-E3A233F22223}"/>
              </a:ext>
            </a:extLst>
          </p:cNvPr>
          <p:cNvSpPr>
            <a:spLocks noGrp="1"/>
          </p:cNvSpPr>
          <p:nvPr>
            <p:ph type="sldNum" idx="12"/>
          </p:nvPr>
        </p:nvSpPr>
        <p:spPr/>
        <p:txBody>
          <a:bodyPr/>
          <a:lstStyle/>
          <a:p>
            <a:fld id="{00000000-1234-1234-1234-123412341234}" type="slidenum">
              <a:rPr lang="en" smtClean="0"/>
              <a:pPr/>
              <a:t>22</a:t>
            </a:fld>
            <a:endParaRPr lang="en"/>
          </a:p>
        </p:txBody>
      </p:sp>
    </p:spTree>
    <p:extLst>
      <p:ext uri="{BB962C8B-B14F-4D97-AF65-F5344CB8AC3E}">
        <p14:creationId xmlns:p14="http://schemas.microsoft.com/office/powerpoint/2010/main" val="180438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 line, design&#10;&#10;Description automatically generated">
            <a:extLst>
              <a:ext uri="{FF2B5EF4-FFF2-40B4-BE49-F238E27FC236}">
                <a16:creationId xmlns:a16="http://schemas.microsoft.com/office/drawing/2014/main" id="{B668CA4B-74A4-0B31-CB11-BC0C9FBA8385}"/>
              </a:ext>
            </a:extLst>
          </p:cNvPr>
          <p:cNvPicPr>
            <a:picLocks noChangeAspect="1"/>
          </p:cNvPicPr>
          <p:nvPr/>
        </p:nvPicPr>
        <p:blipFill rotWithShape="1">
          <a:blip r:embed="rId2"/>
          <a:srcRect l="7160" t="9131" r="9743" b="5798"/>
          <a:stretch/>
        </p:blipFill>
        <p:spPr>
          <a:xfrm>
            <a:off x="1926536" y="79512"/>
            <a:ext cx="8199782" cy="5503421"/>
          </a:xfrm>
          <a:prstGeom prst="rect">
            <a:avLst/>
          </a:prstGeom>
        </p:spPr>
      </p:pic>
      <p:sp>
        <p:nvSpPr>
          <p:cNvPr id="3" name="TextBox 2">
            <a:extLst>
              <a:ext uri="{FF2B5EF4-FFF2-40B4-BE49-F238E27FC236}">
                <a16:creationId xmlns:a16="http://schemas.microsoft.com/office/drawing/2014/main" id="{79B973B7-100D-14CB-A9D6-678F40FFEBC0}"/>
              </a:ext>
            </a:extLst>
          </p:cNvPr>
          <p:cNvSpPr txBox="1"/>
          <p:nvPr/>
        </p:nvSpPr>
        <p:spPr>
          <a:xfrm>
            <a:off x="616226" y="5741644"/>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inpatient beds available and in demand at the facilities in Arizona that provide SUDT (based on the facilities that responded to the quarterly surveys conducted by the ADHS)</a:t>
            </a:r>
          </a:p>
        </p:txBody>
      </p:sp>
      <p:sp>
        <p:nvSpPr>
          <p:cNvPr id="4" name="TextBox 3">
            <a:extLst>
              <a:ext uri="{FF2B5EF4-FFF2-40B4-BE49-F238E27FC236}">
                <a16:creationId xmlns:a16="http://schemas.microsoft.com/office/drawing/2014/main" id="{DB413CFA-5C01-4359-580E-75FD5FD1D7F2}"/>
              </a:ext>
            </a:extLst>
          </p:cNvPr>
          <p:cNvSpPr txBox="1"/>
          <p:nvPr/>
        </p:nvSpPr>
        <p:spPr>
          <a:xfrm>
            <a:off x="6907697" y="6485130"/>
            <a:ext cx="5231292"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Arizona treatment capacity survey analysis (2018-2022), ADHS</a:t>
            </a:r>
          </a:p>
        </p:txBody>
      </p:sp>
      <p:sp>
        <p:nvSpPr>
          <p:cNvPr id="2" name="Slide Number Placeholder 1">
            <a:extLst>
              <a:ext uri="{FF2B5EF4-FFF2-40B4-BE49-F238E27FC236}">
                <a16:creationId xmlns:a16="http://schemas.microsoft.com/office/drawing/2014/main" id="{C886C250-022B-B760-371B-FA1F87D33937}"/>
              </a:ext>
            </a:extLst>
          </p:cNvPr>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207390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reenshot, plot, line, design&#10;&#10;Description automatically generated">
            <a:extLst>
              <a:ext uri="{FF2B5EF4-FFF2-40B4-BE49-F238E27FC236}">
                <a16:creationId xmlns:a16="http://schemas.microsoft.com/office/drawing/2014/main" id="{3A73C55D-4C79-1E25-64D6-9EF2A35F9B2C}"/>
              </a:ext>
            </a:extLst>
          </p:cNvPr>
          <p:cNvPicPr>
            <a:picLocks noChangeAspect="1"/>
          </p:cNvPicPr>
          <p:nvPr/>
        </p:nvPicPr>
        <p:blipFill rotWithShape="1">
          <a:blip r:embed="rId2"/>
          <a:srcRect l="6656" t="9420" r="9443" b="5507"/>
          <a:stretch/>
        </p:blipFill>
        <p:spPr>
          <a:xfrm>
            <a:off x="1789044" y="119268"/>
            <a:ext cx="8279296" cy="5496341"/>
          </a:xfrm>
          <a:prstGeom prst="rect">
            <a:avLst/>
          </a:prstGeom>
        </p:spPr>
      </p:pic>
      <p:sp>
        <p:nvSpPr>
          <p:cNvPr id="2" name="TextBox 1">
            <a:extLst>
              <a:ext uri="{FF2B5EF4-FFF2-40B4-BE49-F238E27FC236}">
                <a16:creationId xmlns:a16="http://schemas.microsoft.com/office/drawing/2014/main" id="{E54ED56E-9567-1D69-D7A3-B292865BE620}"/>
              </a:ext>
            </a:extLst>
          </p:cNvPr>
          <p:cNvSpPr txBox="1"/>
          <p:nvPr/>
        </p:nvSpPr>
        <p:spPr>
          <a:xfrm>
            <a:off x="616226" y="5691948"/>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number of outpatient beds available and in demand at the facilities in Arizona that provide SUDT (based on the facilities that responded to the quarterly surveys conducted by the ADHS)</a:t>
            </a:r>
          </a:p>
        </p:txBody>
      </p:sp>
      <p:sp>
        <p:nvSpPr>
          <p:cNvPr id="4" name="TextBox 3">
            <a:extLst>
              <a:ext uri="{FF2B5EF4-FFF2-40B4-BE49-F238E27FC236}">
                <a16:creationId xmlns:a16="http://schemas.microsoft.com/office/drawing/2014/main" id="{B30B0BBE-1F6C-67B2-7DDF-6649CBA0F297}"/>
              </a:ext>
            </a:extLst>
          </p:cNvPr>
          <p:cNvSpPr txBox="1"/>
          <p:nvPr/>
        </p:nvSpPr>
        <p:spPr>
          <a:xfrm>
            <a:off x="6907697" y="6485130"/>
            <a:ext cx="5231292"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Arizona treatment capacity survey analysis (2018-2022), ADHS</a:t>
            </a:r>
          </a:p>
        </p:txBody>
      </p:sp>
      <p:sp>
        <p:nvSpPr>
          <p:cNvPr id="5" name="Slide Number Placeholder 4">
            <a:extLst>
              <a:ext uri="{FF2B5EF4-FFF2-40B4-BE49-F238E27FC236}">
                <a16:creationId xmlns:a16="http://schemas.microsoft.com/office/drawing/2014/main" id="{764A7A1A-7613-2BA4-6215-273C05727121}"/>
              </a:ext>
            </a:extLst>
          </p:cNvPr>
          <p:cNvSpPr>
            <a:spLocks noGrp="1"/>
          </p:cNvSpPr>
          <p:nvPr>
            <p:ph type="sldNum" idx="12"/>
          </p:nvPr>
        </p:nvSpPr>
        <p:spPr/>
        <p:txBody>
          <a:bodyPr/>
          <a:lstStyle/>
          <a:p>
            <a:fld id="{00000000-1234-1234-1234-123412341234}" type="slidenum">
              <a:rPr lang="en" smtClean="0"/>
              <a:pPr/>
              <a:t>4</a:t>
            </a:fld>
            <a:endParaRPr lang="en"/>
          </a:p>
        </p:txBody>
      </p:sp>
    </p:spTree>
    <p:extLst>
      <p:ext uri="{BB962C8B-B14F-4D97-AF65-F5344CB8AC3E}">
        <p14:creationId xmlns:p14="http://schemas.microsoft.com/office/powerpoint/2010/main" val="371337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CB7DF-641E-33E3-151B-837508667142}"/>
              </a:ext>
            </a:extLst>
          </p:cNvPr>
          <p:cNvSpPr txBox="1"/>
          <p:nvPr/>
        </p:nvSpPr>
        <p:spPr>
          <a:xfrm>
            <a:off x="3220277" y="6485130"/>
            <a:ext cx="8918711" cy="276999"/>
          </a:xfrm>
          <a:prstGeom prst="rect">
            <a:avLst/>
          </a:prstGeom>
          <a:noFill/>
        </p:spPr>
        <p:txBody>
          <a:bodyPr wrap="square">
            <a:spAutoFit/>
          </a:bodyPr>
          <a:lstStyle/>
          <a:p>
            <a:pPr algn="ctr"/>
            <a:r>
              <a:rPr lang="en-US" sz="1200" dirty="0"/>
              <a:t>* Respondents could select multiple responses. </a:t>
            </a:r>
            <a:r>
              <a:rPr lang="en-US" sz="1200" dirty="0">
                <a:latin typeface="Arial" panose="020B0604020202020204" pitchFamily="34" charset="0"/>
                <a:cs typeface="Arial" panose="020B0604020202020204" pitchFamily="34" charset="0"/>
              </a:rPr>
              <a:t>source: Arizona treatment capacity survey analysis (2018-2022), ADHS</a:t>
            </a:r>
          </a:p>
        </p:txBody>
      </p:sp>
      <p:sp>
        <p:nvSpPr>
          <p:cNvPr id="3" name="TextBox 2">
            <a:extLst>
              <a:ext uri="{FF2B5EF4-FFF2-40B4-BE49-F238E27FC236}">
                <a16:creationId xmlns:a16="http://schemas.microsoft.com/office/drawing/2014/main" id="{247C9B94-E1EC-91CB-2CE1-14DB75B5572B}"/>
              </a:ext>
            </a:extLst>
          </p:cNvPr>
          <p:cNvSpPr txBox="1"/>
          <p:nvPr/>
        </p:nvSpPr>
        <p:spPr>
          <a:xfrm>
            <a:off x="646044" y="5841324"/>
            <a:ext cx="10694504"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Number of facilities in Arizona accepting different payment/reimbursement methods for the services provided (based on the facilities that responded to the quarterly surveys conducted by the ADHS)</a:t>
            </a:r>
          </a:p>
        </p:txBody>
      </p:sp>
      <p:sp>
        <p:nvSpPr>
          <p:cNvPr id="4" name="Slide Number Placeholder 3">
            <a:extLst>
              <a:ext uri="{FF2B5EF4-FFF2-40B4-BE49-F238E27FC236}">
                <a16:creationId xmlns:a16="http://schemas.microsoft.com/office/drawing/2014/main" id="{C5E71567-7060-47B0-0708-E70F59A15B68}"/>
              </a:ext>
            </a:extLst>
          </p:cNvPr>
          <p:cNvSpPr>
            <a:spLocks noGrp="1"/>
          </p:cNvSpPr>
          <p:nvPr>
            <p:ph type="sldNum" idx="12"/>
          </p:nvPr>
        </p:nvSpPr>
        <p:spPr/>
        <p:txBody>
          <a:bodyPr/>
          <a:lstStyle/>
          <a:p>
            <a:fld id="{00000000-1234-1234-1234-123412341234}" type="slidenum">
              <a:rPr lang="en" smtClean="0"/>
              <a:pPr/>
              <a:t>5</a:t>
            </a:fld>
            <a:endParaRPr lang="en"/>
          </a:p>
        </p:txBody>
      </p:sp>
      <p:grpSp>
        <p:nvGrpSpPr>
          <p:cNvPr id="8" name="Group 7">
            <a:extLst>
              <a:ext uri="{FF2B5EF4-FFF2-40B4-BE49-F238E27FC236}">
                <a16:creationId xmlns:a16="http://schemas.microsoft.com/office/drawing/2014/main" id="{30259AD5-98B3-48C7-BE3F-45CEECB13B5A}"/>
              </a:ext>
            </a:extLst>
          </p:cNvPr>
          <p:cNvGrpSpPr/>
          <p:nvPr/>
        </p:nvGrpSpPr>
        <p:grpSpPr>
          <a:xfrm>
            <a:off x="2315821" y="0"/>
            <a:ext cx="7210296" cy="5871553"/>
            <a:chOff x="2315821" y="0"/>
            <a:chExt cx="7210296" cy="5871553"/>
          </a:xfrm>
        </p:grpSpPr>
        <p:pic>
          <p:nvPicPr>
            <p:cNvPr id="5" name="Picture 4" descr="A chart with numbers and a number on it&#10;&#10;Description automatically generated">
              <a:extLst>
                <a:ext uri="{FF2B5EF4-FFF2-40B4-BE49-F238E27FC236}">
                  <a16:creationId xmlns:a16="http://schemas.microsoft.com/office/drawing/2014/main" id="{4808C11C-3743-03F5-5E26-9B88F19CEB27}"/>
                </a:ext>
              </a:extLst>
            </p:cNvPr>
            <p:cNvPicPr>
              <a:picLocks noChangeAspect="1"/>
            </p:cNvPicPr>
            <p:nvPr/>
          </p:nvPicPr>
          <p:blipFill rotWithShape="1">
            <a:blip r:embed="rId2"/>
            <a:srcRect l="17647" t="-200" r="18375" b="200"/>
            <a:stretch/>
          </p:blipFill>
          <p:spPr>
            <a:xfrm>
              <a:off x="2315821" y="0"/>
              <a:ext cx="7210296" cy="5871553"/>
            </a:xfrm>
            <a:prstGeom prst="rect">
              <a:avLst/>
            </a:prstGeom>
          </p:spPr>
        </p:pic>
        <p:pic>
          <p:nvPicPr>
            <p:cNvPr id="6" name="Picture 5" descr="A chart with numbers and a number on it&#10;&#10;Description automatically generated">
              <a:extLst>
                <a:ext uri="{FF2B5EF4-FFF2-40B4-BE49-F238E27FC236}">
                  <a16:creationId xmlns:a16="http://schemas.microsoft.com/office/drawing/2014/main" id="{29C61096-67E2-3BCB-7593-5116EE61DAE6}"/>
                </a:ext>
              </a:extLst>
            </p:cNvPr>
            <p:cNvPicPr>
              <a:picLocks noChangeAspect="1"/>
            </p:cNvPicPr>
            <p:nvPr/>
          </p:nvPicPr>
          <p:blipFill rotWithShape="1">
            <a:blip r:embed="rId2"/>
            <a:srcRect l="20263" t="4561" r="66508" b="63693"/>
            <a:stretch/>
          </p:blipFill>
          <p:spPr>
            <a:xfrm>
              <a:off x="4522302" y="1526835"/>
              <a:ext cx="2840959" cy="3552058"/>
            </a:xfrm>
            <a:prstGeom prst="rect">
              <a:avLst/>
            </a:prstGeom>
          </p:spPr>
        </p:pic>
        <p:sp>
          <p:nvSpPr>
            <p:cNvPr id="7" name="Rectangle 6">
              <a:extLst>
                <a:ext uri="{FF2B5EF4-FFF2-40B4-BE49-F238E27FC236}">
                  <a16:creationId xmlns:a16="http://schemas.microsoft.com/office/drawing/2014/main" id="{F7BE451D-5310-06C3-FF0C-ADD2CD580549}"/>
                </a:ext>
              </a:extLst>
            </p:cNvPr>
            <p:cNvSpPr/>
            <p:nvPr/>
          </p:nvSpPr>
          <p:spPr>
            <a:xfrm>
              <a:off x="2665883" y="298174"/>
              <a:ext cx="1438978" cy="18387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509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61E9D4-5C9A-DDE7-DF37-4A94AB86D178}"/>
              </a:ext>
            </a:extLst>
          </p:cNvPr>
          <p:cNvSpPr txBox="1"/>
          <p:nvPr/>
        </p:nvSpPr>
        <p:spPr>
          <a:xfrm>
            <a:off x="646044" y="5841324"/>
            <a:ext cx="10694504"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Number of facilities in Arizona accepting different payment/reimbursement methods for the services provided (based on the facilities that responded to the quarterly surveys conducted by the ADHS)</a:t>
            </a:r>
          </a:p>
        </p:txBody>
      </p:sp>
      <p:sp>
        <p:nvSpPr>
          <p:cNvPr id="6" name="TextBox 5">
            <a:extLst>
              <a:ext uri="{FF2B5EF4-FFF2-40B4-BE49-F238E27FC236}">
                <a16:creationId xmlns:a16="http://schemas.microsoft.com/office/drawing/2014/main" id="{907EC26A-5E60-5656-4F7B-0EDDAF8A4586}"/>
              </a:ext>
            </a:extLst>
          </p:cNvPr>
          <p:cNvSpPr txBox="1"/>
          <p:nvPr/>
        </p:nvSpPr>
        <p:spPr>
          <a:xfrm>
            <a:off x="3220277" y="6485130"/>
            <a:ext cx="8918711" cy="276999"/>
          </a:xfrm>
          <a:prstGeom prst="rect">
            <a:avLst/>
          </a:prstGeom>
          <a:noFill/>
        </p:spPr>
        <p:txBody>
          <a:bodyPr wrap="square">
            <a:spAutoFit/>
          </a:bodyPr>
          <a:lstStyle/>
          <a:p>
            <a:pPr algn="ctr"/>
            <a:r>
              <a:rPr lang="en-US" sz="1200" dirty="0"/>
              <a:t>* Respondents could select multiple responses. </a:t>
            </a:r>
            <a:r>
              <a:rPr lang="en-US" sz="1200" dirty="0">
                <a:latin typeface="Arial" panose="020B0604020202020204" pitchFamily="34" charset="0"/>
                <a:cs typeface="Arial" panose="020B0604020202020204" pitchFamily="34" charset="0"/>
              </a:rPr>
              <a:t>source: Arizona treatment capacity survey analysis (2018-2022), ADHS</a:t>
            </a:r>
          </a:p>
        </p:txBody>
      </p:sp>
      <p:sp>
        <p:nvSpPr>
          <p:cNvPr id="2" name="Slide Number Placeholder 1">
            <a:extLst>
              <a:ext uri="{FF2B5EF4-FFF2-40B4-BE49-F238E27FC236}">
                <a16:creationId xmlns:a16="http://schemas.microsoft.com/office/drawing/2014/main" id="{36E5C045-6F87-0ADA-AB33-647CF80F5053}"/>
              </a:ext>
            </a:extLst>
          </p:cNvPr>
          <p:cNvSpPr>
            <a:spLocks noGrp="1"/>
          </p:cNvSpPr>
          <p:nvPr>
            <p:ph type="sldNum" idx="12"/>
          </p:nvPr>
        </p:nvSpPr>
        <p:spPr/>
        <p:txBody>
          <a:bodyPr/>
          <a:lstStyle/>
          <a:p>
            <a:fld id="{00000000-1234-1234-1234-123412341234}" type="slidenum">
              <a:rPr lang="en" smtClean="0"/>
              <a:pPr/>
              <a:t>6</a:t>
            </a:fld>
            <a:endParaRPr lang="en"/>
          </a:p>
        </p:txBody>
      </p:sp>
      <p:grpSp>
        <p:nvGrpSpPr>
          <p:cNvPr id="8" name="Group 7">
            <a:extLst>
              <a:ext uri="{FF2B5EF4-FFF2-40B4-BE49-F238E27FC236}">
                <a16:creationId xmlns:a16="http://schemas.microsoft.com/office/drawing/2014/main" id="{5DE2BCD6-BA17-1DA3-26A6-7F1CD31CA67C}"/>
              </a:ext>
            </a:extLst>
          </p:cNvPr>
          <p:cNvGrpSpPr/>
          <p:nvPr/>
        </p:nvGrpSpPr>
        <p:grpSpPr>
          <a:xfrm>
            <a:off x="2395330" y="9939"/>
            <a:ext cx="7106479" cy="5848878"/>
            <a:chOff x="2395330" y="9939"/>
            <a:chExt cx="7106479" cy="5848878"/>
          </a:xfrm>
        </p:grpSpPr>
        <p:pic>
          <p:nvPicPr>
            <p:cNvPr id="5" name="Picture 4" descr="A chart of different colored circles&#10;&#10;Description automatically generated">
              <a:extLst>
                <a:ext uri="{FF2B5EF4-FFF2-40B4-BE49-F238E27FC236}">
                  <a16:creationId xmlns:a16="http://schemas.microsoft.com/office/drawing/2014/main" id="{CBED3A36-0F51-5B50-86CC-913184BD6A91}"/>
                </a:ext>
              </a:extLst>
            </p:cNvPr>
            <p:cNvPicPr>
              <a:picLocks noChangeAspect="1"/>
            </p:cNvPicPr>
            <p:nvPr/>
          </p:nvPicPr>
          <p:blipFill rotWithShape="1">
            <a:blip r:embed="rId2"/>
            <a:srcRect l="18325" r="18375"/>
            <a:stretch/>
          </p:blipFill>
          <p:spPr>
            <a:xfrm>
              <a:off x="2395330" y="9939"/>
              <a:ext cx="7106479" cy="5848878"/>
            </a:xfrm>
            <a:prstGeom prst="rect">
              <a:avLst/>
            </a:prstGeom>
          </p:spPr>
        </p:pic>
        <p:pic>
          <p:nvPicPr>
            <p:cNvPr id="4" name="Picture 3" descr="A chart with numbers and a number on it&#10;&#10;Description automatically generated">
              <a:extLst>
                <a:ext uri="{FF2B5EF4-FFF2-40B4-BE49-F238E27FC236}">
                  <a16:creationId xmlns:a16="http://schemas.microsoft.com/office/drawing/2014/main" id="{FB1F1A14-AF54-04E0-11D6-C59B9EBB531C}"/>
                </a:ext>
              </a:extLst>
            </p:cNvPr>
            <p:cNvPicPr>
              <a:picLocks noChangeAspect="1"/>
            </p:cNvPicPr>
            <p:nvPr/>
          </p:nvPicPr>
          <p:blipFill rotWithShape="1">
            <a:blip r:embed="rId3"/>
            <a:srcRect l="20263" t="4561" r="66508" b="63693"/>
            <a:stretch/>
          </p:blipFill>
          <p:spPr>
            <a:xfrm>
              <a:off x="4522302" y="1526835"/>
              <a:ext cx="2840959" cy="3552058"/>
            </a:xfrm>
            <a:prstGeom prst="rect">
              <a:avLst/>
            </a:prstGeom>
          </p:spPr>
        </p:pic>
        <p:sp>
          <p:nvSpPr>
            <p:cNvPr id="7" name="Rectangle 6">
              <a:extLst>
                <a:ext uri="{FF2B5EF4-FFF2-40B4-BE49-F238E27FC236}">
                  <a16:creationId xmlns:a16="http://schemas.microsoft.com/office/drawing/2014/main" id="{715E9D32-E0A1-3C34-4A6C-35CCFD6A7007}"/>
                </a:ext>
              </a:extLst>
            </p:cNvPr>
            <p:cNvSpPr/>
            <p:nvPr/>
          </p:nvSpPr>
          <p:spPr>
            <a:xfrm>
              <a:off x="2665883" y="298174"/>
              <a:ext cx="1438978" cy="18387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7180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colorful circles&#10;&#10;Description automatically generated">
            <a:extLst>
              <a:ext uri="{FF2B5EF4-FFF2-40B4-BE49-F238E27FC236}">
                <a16:creationId xmlns:a16="http://schemas.microsoft.com/office/drawing/2014/main" id="{C0930A59-276C-4EC3-4B4D-91F2A99BC748}"/>
              </a:ext>
            </a:extLst>
          </p:cNvPr>
          <p:cNvPicPr>
            <a:picLocks noChangeAspect="1"/>
          </p:cNvPicPr>
          <p:nvPr/>
        </p:nvPicPr>
        <p:blipFill>
          <a:blip r:embed="rId2"/>
          <a:stretch>
            <a:fillRect/>
          </a:stretch>
        </p:blipFill>
        <p:spPr>
          <a:xfrm>
            <a:off x="443536" y="0"/>
            <a:ext cx="10956644" cy="5708236"/>
          </a:xfrm>
          <a:prstGeom prst="rect">
            <a:avLst/>
          </a:prstGeom>
        </p:spPr>
      </p:pic>
      <p:sp>
        <p:nvSpPr>
          <p:cNvPr id="5" name="TextBox 4">
            <a:extLst>
              <a:ext uri="{FF2B5EF4-FFF2-40B4-BE49-F238E27FC236}">
                <a16:creationId xmlns:a16="http://schemas.microsoft.com/office/drawing/2014/main" id="{10954454-2982-5C07-C1BF-D8876717148D}"/>
              </a:ext>
            </a:extLst>
          </p:cNvPr>
          <p:cNvSpPr txBox="1"/>
          <p:nvPr/>
        </p:nvSpPr>
        <p:spPr>
          <a:xfrm>
            <a:off x="646044" y="5841324"/>
            <a:ext cx="10694504"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Number of facilities in Arizona accepting different payment/reimbursement methods for the services provided (based on the facilities that responded to the quarterly surveys conducted by the ADHS)</a:t>
            </a:r>
          </a:p>
        </p:txBody>
      </p:sp>
      <p:sp>
        <p:nvSpPr>
          <p:cNvPr id="6" name="TextBox 5">
            <a:extLst>
              <a:ext uri="{FF2B5EF4-FFF2-40B4-BE49-F238E27FC236}">
                <a16:creationId xmlns:a16="http://schemas.microsoft.com/office/drawing/2014/main" id="{B1B4FE3D-5AC9-6765-5F37-BC8EF269619A}"/>
              </a:ext>
            </a:extLst>
          </p:cNvPr>
          <p:cNvSpPr txBox="1"/>
          <p:nvPr/>
        </p:nvSpPr>
        <p:spPr>
          <a:xfrm>
            <a:off x="3220277" y="6485130"/>
            <a:ext cx="8918711" cy="276999"/>
          </a:xfrm>
          <a:prstGeom prst="rect">
            <a:avLst/>
          </a:prstGeom>
          <a:noFill/>
        </p:spPr>
        <p:txBody>
          <a:bodyPr wrap="square">
            <a:spAutoFit/>
          </a:bodyPr>
          <a:lstStyle/>
          <a:p>
            <a:pPr algn="ctr"/>
            <a:r>
              <a:rPr lang="en-US" sz="1200" dirty="0"/>
              <a:t>* Respondents could select multiple responses. </a:t>
            </a:r>
            <a:r>
              <a:rPr lang="en-US" sz="1200" dirty="0">
                <a:latin typeface="Arial" panose="020B0604020202020204" pitchFamily="34" charset="0"/>
                <a:cs typeface="Arial" panose="020B0604020202020204" pitchFamily="34" charset="0"/>
              </a:rPr>
              <a:t>source: Arizona treatment capacity survey analysis (2018-2022), ADHS</a:t>
            </a:r>
          </a:p>
        </p:txBody>
      </p:sp>
      <p:sp>
        <p:nvSpPr>
          <p:cNvPr id="2" name="Slide Number Placeholder 1">
            <a:extLst>
              <a:ext uri="{FF2B5EF4-FFF2-40B4-BE49-F238E27FC236}">
                <a16:creationId xmlns:a16="http://schemas.microsoft.com/office/drawing/2014/main" id="{24CCB1D3-2112-1740-CA07-77779809B8EB}"/>
              </a:ext>
            </a:extLst>
          </p:cNvPr>
          <p:cNvSpPr>
            <a:spLocks noGrp="1"/>
          </p:cNvSpPr>
          <p:nvPr>
            <p:ph type="sldNum" idx="12"/>
          </p:nvPr>
        </p:nvSpPr>
        <p:spPr/>
        <p:txBody>
          <a:bodyPr/>
          <a:lstStyle/>
          <a:p>
            <a:fld id="{00000000-1234-1234-1234-123412341234}" type="slidenum">
              <a:rPr lang="en" smtClean="0"/>
              <a:pPr/>
              <a:t>7</a:t>
            </a:fld>
            <a:endParaRPr lang="en"/>
          </a:p>
        </p:txBody>
      </p:sp>
      <p:pic>
        <p:nvPicPr>
          <p:cNvPr id="4" name="Picture 3" descr="A chart with numbers and a number on it&#10;&#10;Description automatically generated">
            <a:extLst>
              <a:ext uri="{FF2B5EF4-FFF2-40B4-BE49-F238E27FC236}">
                <a16:creationId xmlns:a16="http://schemas.microsoft.com/office/drawing/2014/main" id="{48A70AD7-C3A3-5ED1-A441-97BFCD084AA2}"/>
              </a:ext>
            </a:extLst>
          </p:cNvPr>
          <p:cNvPicPr>
            <a:picLocks noChangeAspect="1"/>
          </p:cNvPicPr>
          <p:nvPr/>
        </p:nvPicPr>
        <p:blipFill rotWithShape="1">
          <a:blip r:embed="rId3"/>
          <a:srcRect l="20263" t="4561" r="66508" b="63693"/>
          <a:stretch/>
        </p:blipFill>
        <p:spPr>
          <a:xfrm>
            <a:off x="685800" y="-59031"/>
            <a:ext cx="2269847" cy="2837995"/>
          </a:xfrm>
          <a:prstGeom prst="rect">
            <a:avLst/>
          </a:prstGeom>
        </p:spPr>
      </p:pic>
    </p:spTree>
    <p:extLst>
      <p:ext uri="{BB962C8B-B14F-4D97-AF65-F5344CB8AC3E}">
        <p14:creationId xmlns:p14="http://schemas.microsoft.com/office/powerpoint/2010/main" val="87786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different colored bars&#10;&#10;Description automatically generated">
            <a:extLst>
              <a:ext uri="{FF2B5EF4-FFF2-40B4-BE49-F238E27FC236}">
                <a16:creationId xmlns:a16="http://schemas.microsoft.com/office/drawing/2014/main" id="{255254BE-1BB1-1E47-68DE-1326D7F34472}"/>
              </a:ext>
            </a:extLst>
          </p:cNvPr>
          <p:cNvPicPr>
            <a:picLocks noChangeAspect="1"/>
          </p:cNvPicPr>
          <p:nvPr/>
        </p:nvPicPr>
        <p:blipFill rotWithShape="1">
          <a:blip r:embed="rId2"/>
          <a:srcRect l="7863" t="8180" r="8343" b="4887"/>
          <a:stretch/>
        </p:blipFill>
        <p:spPr>
          <a:xfrm>
            <a:off x="453942" y="0"/>
            <a:ext cx="11284115" cy="6094714"/>
          </a:xfrm>
          <a:prstGeom prst="rect">
            <a:avLst/>
          </a:prstGeom>
        </p:spPr>
      </p:pic>
      <p:sp>
        <p:nvSpPr>
          <p:cNvPr id="2" name="TextBox 1">
            <a:extLst>
              <a:ext uri="{FF2B5EF4-FFF2-40B4-BE49-F238E27FC236}">
                <a16:creationId xmlns:a16="http://schemas.microsoft.com/office/drawing/2014/main" id="{D50CF45B-0873-A189-FE6D-1992D5FFF952}"/>
              </a:ext>
            </a:extLst>
          </p:cNvPr>
          <p:cNvSpPr txBox="1"/>
          <p:nvPr/>
        </p:nvSpPr>
        <p:spPr>
          <a:xfrm>
            <a:off x="616226" y="6000059"/>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total visits (emergency + inpatient) for suspected drug overdoses across years in Arizona, aggregated over different age categories.</a:t>
            </a:r>
          </a:p>
        </p:txBody>
      </p:sp>
      <p:sp>
        <p:nvSpPr>
          <p:cNvPr id="3" name="TextBox 2">
            <a:extLst>
              <a:ext uri="{FF2B5EF4-FFF2-40B4-BE49-F238E27FC236}">
                <a16:creationId xmlns:a16="http://schemas.microsoft.com/office/drawing/2014/main" id="{F643BFE9-EC0B-5792-53A0-47016A62D240}"/>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4" name="Slide Number Placeholder 3">
            <a:extLst>
              <a:ext uri="{FF2B5EF4-FFF2-40B4-BE49-F238E27FC236}">
                <a16:creationId xmlns:a16="http://schemas.microsoft.com/office/drawing/2014/main" id="{966D6F19-EF9E-314A-554C-30E9955786A3}"/>
              </a:ext>
            </a:extLst>
          </p:cNvPr>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207457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78887085-A0E8-B0D6-E97E-28AFA1D17823}"/>
              </a:ext>
            </a:extLst>
          </p:cNvPr>
          <p:cNvPicPr>
            <a:picLocks noChangeAspect="1"/>
          </p:cNvPicPr>
          <p:nvPr/>
        </p:nvPicPr>
        <p:blipFill rotWithShape="1">
          <a:blip r:embed="rId2"/>
          <a:srcRect l="3001" t="3607" b="4913"/>
          <a:stretch/>
        </p:blipFill>
        <p:spPr>
          <a:xfrm>
            <a:off x="410814" y="273166"/>
            <a:ext cx="11370371" cy="5586681"/>
          </a:xfrm>
          <a:prstGeom prst="rect">
            <a:avLst/>
          </a:prstGeom>
        </p:spPr>
      </p:pic>
      <p:sp>
        <p:nvSpPr>
          <p:cNvPr id="2" name="TextBox 1">
            <a:extLst>
              <a:ext uri="{FF2B5EF4-FFF2-40B4-BE49-F238E27FC236}">
                <a16:creationId xmlns:a16="http://schemas.microsoft.com/office/drawing/2014/main" id="{1F5A0AF6-E8EC-6CD0-040D-1A44FBE77299}"/>
              </a:ext>
            </a:extLst>
          </p:cNvPr>
          <p:cNvSpPr txBox="1"/>
          <p:nvPr/>
        </p:nvSpPr>
        <p:spPr>
          <a:xfrm>
            <a:off x="616226" y="6000059"/>
            <a:ext cx="10764078"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The figure above shows the total visits (emergency + inpatient) for suspected drug overdoses across years, aggregated over different counties in Arizona.</a:t>
            </a:r>
          </a:p>
        </p:txBody>
      </p:sp>
      <p:sp>
        <p:nvSpPr>
          <p:cNvPr id="4" name="TextBox 3">
            <a:extLst>
              <a:ext uri="{FF2B5EF4-FFF2-40B4-BE49-F238E27FC236}">
                <a16:creationId xmlns:a16="http://schemas.microsoft.com/office/drawing/2014/main" id="{99F0A3F5-51F5-79AB-75A6-0B5406CFC6BC}"/>
              </a:ext>
            </a:extLst>
          </p:cNvPr>
          <p:cNvSpPr txBox="1"/>
          <p:nvPr/>
        </p:nvSpPr>
        <p:spPr>
          <a:xfrm>
            <a:off x="8309111" y="6485130"/>
            <a:ext cx="3829877"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rPr>
              <a:t>Source: ADHS-Opioid Prevention</a:t>
            </a:r>
          </a:p>
        </p:txBody>
      </p:sp>
      <p:sp>
        <p:nvSpPr>
          <p:cNvPr id="5" name="Slide Number Placeholder 4">
            <a:extLst>
              <a:ext uri="{FF2B5EF4-FFF2-40B4-BE49-F238E27FC236}">
                <a16:creationId xmlns:a16="http://schemas.microsoft.com/office/drawing/2014/main" id="{1026CCD1-8A4B-7EE4-A4D1-E58ABD654C25}"/>
              </a:ext>
            </a:extLst>
          </p:cNvPr>
          <p:cNvSpPr>
            <a:spLocks noGrp="1"/>
          </p:cNvSpPr>
          <p:nvPr>
            <p:ph type="sldNum" idx="12"/>
          </p:nvPr>
        </p:nvSpPr>
        <p:spPr/>
        <p:txBody>
          <a:bodyPr/>
          <a:lstStyle/>
          <a:p>
            <a:fld id="{00000000-1234-1234-1234-123412341234}" type="slidenum">
              <a:rPr lang="en" smtClean="0"/>
              <a:pPr/>
              <a:t>9</a:t>
            </a:fld>
            <a:endParaRPr lang="en"/>
          </a:p>
        </p:txBody>
      </p:sp>
      <p:pic>
        <p:nvPicPr>
          <p:cNvPr id="6" name="Picture 5" descr="A graph of different colored lines&#10;&#10;Description automatically generated">
            <a:extLst>
              <a:ext uri="{FF2B5EF4-FFF2-40B4-BE49-F238E27FC236}">
                <a16:creationId xmlns:a16="http://schemas.microsoft.com/office/drawing/2014/main" id="{C9C2BEC5-3ED4-5B9B-40E0-B938FA38A3F2}"/>
              </a:ext>
            </a:extLst>
          </p:cNvPr>
          <p:cNvPicPr>
            <a:picLocks noChangeAspect="1"/>
          </p:cNvPicPr>
          <p:nvPr/>
        </p:nvPicPr>
        <p:blipFill rotWithShape="1">
          <a:blip r:embed="rId2"/>
          <a:srcRect l="87733" t="6078" r="1300" b="58767"/>
          <a:stretch/>
        </p:blipFill>
        <p:spPr>
          <a:xfrm>
            <a:off x="10011642" y="397565"/>
            <a:ext cx="1630891" cy="2723749"/>
          </a:xfrm>
          <a:prstGeom prst="rect">
            <a:avLst/>
          </a:prstGeom>
        </p:spPr>
      </p:pic>
    </p:spTree>
    <p:extLst>
      <p:ext uri="{BB962C8B-B14F-4D97-AF65-F5344CB8AC3E}">
        <p14:creationId xmlns:p14="http://schemas.microsoft.com/office/powerpoint/2010/main" val="2005250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965</Words>
  <Application>Microsoft Macintosh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Sandipan Choudhuri (Student)</dc:creator>
  <cp:lastModifiedBy>Sandipan Choudhuri (Student)</cp:lastModifiedBy>
  <cp:revision>54</cp:revision>
  <dcterms:created xsi:type="dcterms:W3CDTF">2023-07-17T22:09:37Z</dcterms:created>
  <dcterms:modified xsi:type="dcterms:W3CDTF">2023-08-16T19:34:14Z</dcterms:modified>
</cp:coreProperties>
</file>