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9" r:id="rId2"/>
    <p:sldId id="256" r:id="rId3"/>
    <p:sldId id="258" r:id="rId4"/>
    <p:sldId id="265" r:id="rId5"/>
    <p:sldId id="261" r:id="rId6"/>
    <p:sldId id="262" r:id="rId7"/>
    <p:sldId id="263" r:id="rId8"/>
    <p:sldId id="266" r:id="rId9"/>
    <p:sldId id="264" r:id="rId10"/>
    <p:sldId id="273" r:id="rId11"/>
    <p:sldId id="269" r:id="rId12"/>
    <p:sldId id="274" r:id="rId13"/>
    <p:sldId id="275" r:id="rId14"/>
    <p:sldId id="276" r:id="rId15"/>
    <p:sldId id="277" r:id="rId16"/>
    <p:sldId id="270" r:id="rId17"/>
    <p:sldId id="271" r:id="rId18"/>
    <p:sldId id="257" r:id="rId19"/>
    <p:sldId id="26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81DEFF"/>
    <a:srgbClr val="E8E8E8"/>
    <a:srgbClr val="E6E6E6"/>
    <a:srgbClr val="004158"/>
    <a:srgbClr val="005674"/>
    <a:srgbClr val="0155D1"/>
    <a:srgbClr val="01337D"/>
    <a:srgbClr val="013F99"/>
    <a:srgbClr val="01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11" autoAdjust="0"/>
  </p:normalViewPr>
  <p:slideViewPr>
    <p:cSldViewPr>
      <p:cViewPr varScale="1">
        <p:scale>
          <a:sx n="93" d="100"/>
          <a:sy n="93" d="100"/>
        </p:scale>
        <p:origin x="-20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C8E26-DD01-4C23-BAE4-5BE4A82E31BF}" type="datetimeFigureOut">
              <a:rPr lang="ko-KR" altLang="en-US" smtClean="0"/>
              <a:t>2012-09-04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1B840-762E-4497-B667-71607772C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45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유지보수 프로세서에 최적화 되어있음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상용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사용함에 드는 라이선스 비용을 절감할 수 있음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7800" indent="-1778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내부 인력을 사용 하기 때문에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b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유지보수 시에도 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핵심기술에 대한 보안을 유지할 수 있음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9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본인이 속한 부서는 하이테크본부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&gt; MES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사업부 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MES2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 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부품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endParaRPr lang="en-US" altLang="ko-KR" spc="-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B840-762E-4497-B667-71607772C3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8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1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9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76752"/>
            <a:ext cx="3178696" cy="418058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00B0F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0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1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7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5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6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2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27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1E74-8EB5-425D-8C4B-6600715451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864" y="6404104"/>
            <a:ext cx="2654326" cy="24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4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1058833" y="5303095"/>
            <a:ext cx="7040155" cy="756000"/>
          </a:xfrm>
          <a:prstGeom prst="roundRect">
            <a:avLst>
              <a:gd name="adj" fmla="val 94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58834" y="3249926"/>
            <a:ext cx="7040155" cy="1547316"/>
          </a:xfrm>
          <a:prstGeom prst="roundRect">
            <a:avLst>
              <a:gd name="adj" fmla="val 94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61129" y="2265956"/>
            <a:ext cx="7040155" cy="430251"/>
          </a:xfrm>
          <a:prstGeom prst="roundRect">
            <a:avLst>
              <a:gd name="adj" fmla="val 94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9121" y="1302061"/>
            <a:ext cx="7040155" cy="430251"/>
          </a:xfrm>
          <a:prstGeom prst="roundRect">
            <a:avLst>
              <a:gd name="adj" fmla="val 94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8954" y="18864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+mj-lt"/>
              </a:rPr>
              <a:t>프레젠테이션 개요</a:t>
            </a:r>
            <a:endParaRPr lang="ko-KR" altLang="en-US" sz="2000" b="1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2483644" y="0"/>
            <a:ext cx="288032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807026" y="908810"/>
            <a:ext cx="6141238" cy="733925"/>
            <a:chOff x="807026" y="1181930"/>
            <a:chExt cx="6141238" cy="733925"/>
          </a:xfrm>
        </p:grpSpPr>
        <p:grpSp>
          <p:nvGrpSpPr>
            <p:cNvPr id="28" name="그룹 27"/>
            <p:cNvGrpSpPr/>
            <p:nvPr/>
          </p:nvGrpSpPr>
          <p:grpSpPr>
            <a:xfrm>
              <a:off x="807026" y="1181930"/>
              <a:ext cx="956662" cy="369332"/>
              <a:chOff x="807026" y="1181930"/>
              <a:chExt cx="956662" cy="369332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807026" y="1412776"/>
                <a:ext cx="16457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/>
              <p:cNvGrpSpPr/>
              <p:nvPr/>
            </p:nvGrpSpPr>
            <p:grpSpPr>
              <a:xfrm>
                <a:off x="1035604" y="1181930"/>
                <a:ext cx="728084" cy="369332"/>
                <a:chOff x="1011142" y="1200402"/>
                <a:chExt cx="728084" cy="369332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1034372" y="1250288"/>
                  <a:ext cx="657308" cy="28803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011142" y="1200402"/>
                  <a:ext cx="728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주 제</a:t>
                  </a:r>
                  <a:endParaRPr lang="en-US" altLang="ko-KR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7" name="직사각형 26"/>
            <p:cNvSpPr/>
            <p:nvPr/>
          </p:nvSpPr>
          <p:spPr>
            <a:xfrm>
              <a:off x="1131478" y="1541970"/>
              <a:ext cx="5816786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실무자와 관리자를 위한 업무관리시스템의 활용제안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07026" y="1870998"/>
            <a:ext cx="4651278" cy="766004"/>
            <a:chOff x="807026" y="2195572"/>
            <a:chExt cx="4651278" cy="766004"/>
          </a:xfrm>
        </p:grpSpPr>
        <p:sp>
          <p:nvSpPr>
            <p:cNvPr id="21" name="TextBox 20"/>
            <p:cNvSpPr txBox="1"/>
            <p:nvPr/>
          </p:nvSpPr>
          <p:spPr>
            <a:xfrm>
              <a:off x="1131478" y="2587691"/>
              <a:ext cx="4326826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MES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와 관련된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업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 종사하고 있는 실무자와 관리자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07026" y="2195572"/>
              <a:ext cx="956662" cy="369332"/>
              <a:chOff x="807026" y="1181930"/>
              <a:chExt cx="956662" cy="36933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807026" y="1412776"/>
                <a:ext cx="16457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1035604" y="1181930"/>
                <a:ext cx="728084" cy="369332"/>
                <a:chOff x="1011142" y="1200402"/>
                <a:chExt cx="728084" cy="369332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034372" y="1250288"/>
                  <a:ext cx="657308" cy="28803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1011142" y="1200402"/>
                  <a:ext cx="728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대 상</a:t>
                  </a:r>
                  <a:endParaRPr lang="en-US" altLang="ko-KR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43" name="그룹 42"/>
          <p:cNvGrpSpPr/>
          <p:nvPr/>
        </p:nvGrpSpPr>
        <p:grpSpPr>
          <a:xfrm>
            <a:off x="807793" y="4900496"/>
            <a:ext cx="6141238" cy="1125621"/>
            <a:chOff x="807026" y="1181930"/>
            <a:chExt cx="6141238" cy="1125621"/>
          </a:xfrm>
        </p:grpSpPr>
        <p:grpSp>
          <p:nvGrpSpPr>
            <p:cNvPr id="44" name="그룹 43"/>
            <p:cNvGrpSpPr/>
            <p:nvPr/>
          </p:nvGrpSpPr>
          <p:grpSpPr>
            <a:xfrm>
              <a:off x="807026" y="1181930"/>
              <a:ext cx="956663" cy="369332"/>
              <a:chOff x="807026" y="1181930"/>
              <a:chExt cx="956663" cy="369332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807026" y="1412776"/>
                <a:ext cx="16457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>
              <a:xfrm>
                <a:off x="1035605" y="1181930"/>
                <a:ext cx="728084" cy="369332"/>
                <a:chOff x="1011143" y="1200402"/>
                <a:chExt cx="728084" cy="369332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034372" y="1250288"/>
                  <a:ext cx="657308" cy="28803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011143" y="1200402"/>
                  <a:ext cx="728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기 타</a:t>
                  </a:r>
                  <a:endParaRPr lang="en-US" altLang="ko-KR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5" name="직사각형 44"/>
            <p:cNvSpPr/>
            <p:nvPr/>
          </p:nvSpPr>
          <p:spPr>
            <a:xfrm>
              <a:off x="1131478" y="1568887"/>
              <a:ext cx="58167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4625" indent="-1746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그린라이트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중간발표 자료임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marL="174625" indent="-1746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본인이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직접 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작성하였음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07026" y="2853026"/>
            <a:ext cx="956662" cy="369332"/>
            <a:chOff x="807026" y="1181930"/>
            <a:chExt cx="956662" cy="369332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807026" y="1412776"/>
              <a:ext cx="164574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1035604" y="1181930"/>
              <a:ext cx="728084" cy="369332"/>
              <a:chOff x="1011142" y="1200402"/>
              <a:chExt cx="728084" cy="369332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034372" y="1250288"/>
                <a:ext cx="657308" cy="28803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011142" y="1200402"/>
                <a:ext cx="728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목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 적</a:t>
                </a:r>
                <a:endParaRPr lang="en-US" altLang="ko-KR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0" name="직사각형 59"/>
          <p:cNvSpPr/>
          <p:nvPr/>
        </p:nvSpPr>
        <p:spPr>
          <a:xfrm>
            <a:off x="1161912" y="3320644"/>
            <a:ext cx="67944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Tx/>
              <a:buChar char="•"/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Work Smart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주목 받음에 따라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업무를 열심히 하는 것 보다 창의적이고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효율적으로 하는 것이 회사의 경쟁력으로 인식되고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6213" indent="-176213">
              <a:buFontTx/>
              <a:buChar char="•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업무관리시스템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도입으로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현업에서 실무자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개발 효율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향상과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관리자의 원활한 업무 분배를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꾀하고자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6213" indent="-176213">
              <a:buFontTx/>
              <a:buChar char="•"/>
            </a:pPr>
            <a:r>
              <a:rPr lang="ko-KR" altLang="en-US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더불어 본 시스템이 가지고 있는 특징을 설명하고</a:t>
            </a:r>
            <a:r>
              <a:rPr lang="en-US" altLang="ko-KR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그 활용방안을 제안하고자 한다</a:t>
            </a:r>
            <a:r>
              <a:rPr lang="en-US" altLang="ko-KR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4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51040" y="2573288"/>
            <a:ext cx="7845804" cy="3448000"/>
            <a:chOff x="651040" y="2429272"/>
            <a:chExt cx="7845804" cy="3517121"/>
          </a:xfrm>
        </p:grpSpPr>
        <p:grpSp>
          <p:nvGrpSpPr>
            <p:cNvPr id="3" name="그룹 2"/>
            <p:cNvGrpSpPr/>
            <p:nvPr/>
          </p:nvGrpSpPr>
          <p:grpSpPr>
            <a:xfrm>
              <a:off x="651040" y="2780928"/>
              <a:ext cx="7845804" cy="3165465"/>
              <a:chOff x="322479" y="2564904"/>
              <a:chExt cx="7845804" cy="3165465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22479" y="2564904"/>
                <a:ext cx="981927" cy="3165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303932" y="2564904"/>
                <a:ext cx="981927" cy="3165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84336" y="2564904"/>
                <a:ext cx="981927" cy="3165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264740" y="2564904"/>
                <a:ext cx="981927" cy="3165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245144" y="2564904"/>
                <a:ext cx="981927" cy="3165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225548" y="2564904"/>
                <a:ext cx="981927" cy="3165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205952" y="2564904"/>
                <a:ext cx="981927" cy="3165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186356" y="2564904"/>
                <a:ext cx="981927" cy="3165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51040" y="2429272"/>
              <a:ext cx="7845804" cy="351656"/>
              <a:chOff x="322479" y="2564904"/>
              <a:chExt cx="7845804" cy="3312368"/>
            </a:xfrm>
            <a:solidFill>
              <a:srgbClr val="E8E8E8"/>
            </a:solidFill>
          </p:grpSpPr>
          <p:sp>
            <p:nvSpPr>
              <p:cNvPr id="20" name="직사각형 19"/>
              <p:cNvSpPr/>
              <p:nvPr/>
            </p:nvSpPr>
            <p:spPr>
              <a:xfrm>
                <a:off x="322479" y="2564904"/>
                <a:ext cx="2943784" cy="3312368"/>
              </a:xfrm>
              <a:prstGeom prst="rect">
                <a:avLst/>
              </a:prstGeom>
              <a:grpFill/>
              <a:ln w="127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B0F0"/>
                    </a:solidFill>
                  </a:rPr>
                  <a:t>5</a:t>
                </a:r>
                <a:r>
                  <a:rPr lang="ko-KR" altLang="en-US" sz="1400" dirty="0" smtClean="0">
                    <a:solidFill>
                      <a:srgbClr val="00B0F0"/>
                    </a:solidFill>
                  </a:rPr>
                  <a:t>월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264740" y="2564904"/>
                <a:ext cx="3923139" cy="3312368"/>
              </a:xfrm>
              <a:prstGeom prst="rect">
                <a:avLst/>
              </a:prstGeom>
              <a:grpFill/>
              <a:ln w="127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B0F0"/>
                    </a:solidFill>
                  </a:rPr>
                  <a:t>6</a:t>
                </a:r>
                <a:r>
                  <a:rPr lang="ko-KR" altLang="en-US" sz="1400" dirty="0" smtClean="0">
                    <a:solidFill>
                      <a:srgbClr val="00B0F0"/>
                    </a:solidFill>
                  </a:rPr>
                  <a:t>월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186356" y="2564904"/>
                <a:ext cx="981927" cy="3312368"/>
              </a:xfrm>
              <a:prstGeom prst="rect">
                <a:avLst/>
              </a:prstGeom>
              <a:grpFill/>
              <a:ln w="127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B0F0"/>
                    </a:solidFill>
                  </a:rPr>
                  <a:t>7</a:t>
                </a:r>
                <a:r>
                  <a:rPr lang="ko-KR" altLang="en-US" sz="1400" dirty="0" smtClean="0">
                    <a:solidFill>
                      <a:srgbClr val="00B0F0"/>
                    </a:solidFill>
                  </a:rPr>
                  <a:t>월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cxnSp>
        <p:nvCxnSpPr>
          <p:cNvPr id="5" name="직선 연결선 4"/>
          <p:cNvCxnSpPr/>
          <p:nvPr/>
        </p:nvCxnSpPr>
        <p:spPr>
          <a:xfrm flipH="1">
            <a:off x="3347864" y="1089"/>
            <a:ext cx="316835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10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1600" y="1373867"/>
            <a:ext cx="193782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개발기간 </a:t>
            </a:r>
            <a:r>
              <a:rPr lang="en-US" altLang="ko-KR" sz="16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8</a:t>
            </a:r>
            <a:r>
              <a:rPr lang="en-US" altLang="ko-KR" sz="14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</a:t>
            </a:r>
            <a:endParaRPr lang="en-US" altLang="ko-KR" sz="1400" spc="-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투입인원 </a:t>
            </a:r>
            <a:r>
              <a:rPr lang="en-US" altLang="ko-KR" sz="16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7</a:t>
            </a:r>
            <a:r>
              <a:rPr lang="en-US" altLang="ko-KR" sz="14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400" spc="-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39552" y="1205988"/>
            <a:ext cx="16457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8028" y="271681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시스템 개요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87640" y="176752"/>
            <a:ext cx="2080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latin typeface="Trebuchet MS" pitchFamily="34" charset="0"/>
              </a:rPr>
              <a:t>업무관리시스템</a:t>
            </a:r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11560" y="3107529"/>
            <a:ext cx="1012171" cy="321471"/>
            <a:chOff x="644543" y="3126001"/>
            <a:chExt cx="1550737" cy="32147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40716" y="3126001"/>
              <a:ext cx="1454564" cy="10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4543" y="3185862"/>
              <a:ext cx="10807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요구사항 취합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99533" y="3510774"/>
            <a:ext cx="1093875" cy="321471"/>
            <a:chOff x="648234" y="3126001"/>
            <a:chExt cx="1652586" cy="32147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740716" y="3126001"/>
              <a:ext cx="1454564" cy="10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8234" y="3185862"/>
              <a:ext cx="165258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요구사항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31284" y="4317264"/>
            <a:ext cx="1553356" cy="321471"/>
            <a:chOff x="668160" y="3126001"/>
            <a:chExt cx="1743213" cy="321471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740716" y="3126001"/>
              <a:ext cx="1454564" cy="10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68160" y="3185862"/>
              <a:ext cx="174321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Layout / Table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설계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245532" y="4720509"/>
            <a:ext cx="954348" cy="321471"/>
            <a:chOff x="740716" y="3126001"/>
            <a:chExt cx="1454564" cy="32147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40716" y="3126001"/>
              <a:ext cx="1454564" cy="10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06427" y="3185862"/>
              <a:ext cx="12491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최종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TEST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56196" y="3914019"/>
            <a:ext cx="2328068" cy="321471"/>
            <a:chOff x="740716" y="3126001"/>
            <a:chExt cx="1454564" cy="321471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740716" y="3126001"/>
              <a:ext cx="1454564" cy="10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62529" y="3185862"/>
              <a:ext cx="101333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Prototype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제작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707904" y="3515684"/>
            <a:ext cx="1368152" cy="321471"/>
            <a:chOff x="483635" y="3126001"/>
            <a:chExt cx="2066954" cy="321471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40716" y="3126001"/>
              <a:ext cx="1454564" cy="10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3635" y="3185862"/>
              <a:ext cx="206695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요구사항 </a:t>
              </a:r>
              <a:r>
                <a:rPr lang="ko-KR" altLang="en-US" sz="11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최종확정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589352" y="4720509"/>
            <a:ext cx="1638832" cy="321471"/>
            <a:chOff x="740716" y="3126001"/>
            <a:chExt cx="1454564" cy="321471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740716" y="3126001"/>
              <a:ext cx="1454564" cy="10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73692" y="3185862"/>
              <a:ext cx="78597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Query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개발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598458" y="5123753"/>
            <a:ext cx="2637837" cy="321471"/>
            <a:chOff x="740716" y="3126001"/>
            <a:chExt cx="1454564" cy="32147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40716" y="3126001"/>
              <a:ext cx="1454564" cy="10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73692" y="3185862"/>
              <a:ext cx="78597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UI / Web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개발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533564" y="5517232"/>
            <a:ext cx="980403" cy="321471"/>
            <a:chOff x="740716" y="3126001"/>
            <a:chExt cx="1494277" cy="32147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740716" y="3126001"/>
              <a:ext cx="1454564" cy="10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68523" y="3185862"/>
              <a:ext cx="14664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실서버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적용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914912" y="1373867"/>
            <a:ext cx="4185480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</a:t>
            </a:r>
            <a:endParaRPr lang="en-US" altLang="ko-KR" sz="1600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DB </a:t>
            </a: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Oracle </a:t>
            </a:r>
            <a:r>
              <a:rPr lang="en-US" altLang="ko-KR" sz="14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10g</a:t>
            </a:r>
          </a:p>
          <a:p>
            <a:pPr>
              <a:lnSpc>
                <a:spcPct val="130000"/>
              </a:lnSpc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WAS </a:t>
            </a: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Oracle Application Server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72051" y="942836"/>
            <a:ext cx="184858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개발 현황</a:t>
            </a:r>
            <a:endParaRPr lang="en-US" altLang="ko-KR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3995936" y="1089"/>
            <a:ext cx="316835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11</a:t>
            </a:fld>
            <a:r>
              <a:rPr lang="ko-KR" altLang="en-US" dirty="0"/>
              <a:t> </a:t>
            </a:r>
            <a:r>
              <a:rPr lang="en-US" altLang="ko-KR" dirty="0"/>
              <a:t>/ 18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68028" y="271681"/>
            <a:ext cx="184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기능설명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전체 기능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87640" y="176752"/>
            <a:ext cx="2080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latin typeface="Trebuchet MS" pitchFamily="34" charset="0"/>
              </a:rPr>
              <a:t>업무관리시스템</a:t>
            </a:r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251" name="그룹 250"/>
          <p:cNvGrpSpPr/>
          <p:nvPr/>
        </p:nvGrpSpPr>
        <p:grpSpPr>
          <a:xfrm>
            <a:off x="1891900" y="1122834"/>
            <a:ext cx="1107996" cy="945248"/>
            <a:chOff x="2164995" y="4624247"/>
            <a:chExt cx="1107996" cy="945248"/>
          </a:xfrm>
        </p:grpSpPr>
        <p:sp>
          <p:nvSpPr>
            <p:cNvPr id="252" name="직사각형 251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164995" y="4624247"/>
              <a:ext cx="748923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회원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정보조회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1891900" y="2268955"/>
            <a:ext cx="1107996" cy="945248"/>
            <a:chOff x="2164995" y="4624247"/>
            <a:chExt cx="1107996" cy="945248"/>
          </a:xfrm>
        </p:grpSpPr>
        <p:sp>
          <p:nvSpPr>
            <p:cNvPr id="268" name="직사각형 267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2164995" y="4624247"/>
              <a:ext cx="748923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단일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업무작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성</a:t>
              </a: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687632" y="1115598"/>
            <a:ext cx="1291832" cy="1070978"/>
            <a:chOff x="687632" y="1115598"/>
            <a:chExt cx="1291832" cy="1070978"/>
          </a:xfrm>
        </p:grpSpPr>
        <p:grpSp>
          <p:nvGrpSpPr>
            <p:cNvPr id="247" name="그룹 246"/>
            <p:cNvGrpSpPr/>
            <p:nvPr/>
          </p:nvGrpSpPr>
          <p:grpSpPr>
            <a:xfrm>
              <a:off x="687632" y="1115598"/>
              <a:ext cx="1220072" cy="945249"/>
              <a:chOff x="2164995" y="4625713"/>
              <a:chExt cx="1080120" cy="876591"/>
            </a:xfrm>
          </p:grpSpPr>
          <p:sp>
            <p:nvSpPr>
              <p:cNvPr id="248" name="직사각형 247"/>
              <p:cNvSpPr/>
              <p:nvPr/>
            </p:nvSpPr>
            <p:spPr>
              <a:xfrm>
                <a:off x="2198788" y="4638715"/>
                <a:ext cx="1046327" cy="8635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2164995" y="4625713"/>
                <a:ext cx="708427" cy="256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회원등록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1557554" y="160180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i="1" dirty="0" smtClean="0">
                  <a:solidFill>
                    <a:srgbClr val="43CEFF"/>
                  </a:solidFill>
                  <a:latin typeface="Trebuchet MS" pitchFamily="34" charset="0"/>
                </a:rPr>
                <a:t>1</a:t>
              </a:r>
              <a:endParaRPr lang="ko-KR" altLang="en-US" sz="3200" b="1" i="1" dirty="0">
                <a:solidFill>
                  <a:srgbClr val="43CEFF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283" name="그룹 282"/>
          <p:cNvGrpSpPr/>
          <p:nvPr/>
        </p:nvGrpSpPr>
        <p:grpSpPr>
          <a:xfrm>
            <a:off x="687632" y="2269508"/>
            <a:ext cx="1291832" cy="1078340"/>
            <a:chOff x="687632" y="2269508"/>
            <a:chExt cx="1291832" cy="1078340"/>
          </a:xfrm>
        </p:grpSpPr>
        <p:grpSp>
          <p:nvGrpSpPr>
            <p:cNvPr id="257" name="그룹 256"/>
            <p:cNvGrpSpPr/>
            <p:nvPr/>
          </p:nvGrpSpPr>
          <p:grpSpPr>
            <a:xfrm>
              <a:off x="687632" y="2269508"/>
              <a:ext cx="1220072" cy="946830"/>
              <a:chOff x="2164995" y="4624247"/>
              <a:chExt cx="1080120" cy="878057"/>
            </a:xfrm>
          </p:grpSpPr>
          <p:sp>
            <p:nvSpPr>
              <p:cNvPr id="258" name="직사각형 257"/>
              <p:cNvSpPr/>
              <p:nvPr/>
            </p:nvSpPr>
            <p:spPr>
              <a:xfrm>
                <a:off x="2198788" y="4638715"/>
                <a:ext cx="1046327" cy="8635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2164995" y="4624247"/>
                <a:ext cx="708427" cy="256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업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무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등록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1" name="TextBox 270"/>
            <p:cNvSpPr txBox="1"/>
            <p:nvPr/>
          </p:nvSpPr>
          <p:spPr>
            <a:xfrm>
              <a:off x="1557554" y="276307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i="1" dirty="0" smtClean="0">
                  <a:solidFill>
                    <a:srgbClr val="43CEFF"/>
                  </a:solidFill>
                  <a:latin typeface="Trebuchet MS" pitchFamily="34" charset="0"/>
                </a:rPr>
                <a:t>2</a:t>
              </a:r>
              <a:endParaRPr lang="ko-KR" altLang="en-US" sz="3200" b="1" i="1" dirty="0">
                <a:solidFill>
                  <a:srgbClr val="43CEFF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687632" y="3424998"/>
            <a:ext cx="1291832" cy="1073998"/>
            <a:chOff x="687632" y="3424998"/>
            <a:chExt cx="1291832" cy="1073998"/>
          </a:xfrm>
        </p:grpSpPr>
        <p:grpSp>
          <p:nvGrpSpPr>
            <p:cNvPr id="260" name="그룹 259"/>
            <p:cNvGrpSpPr/>
            <p:nvPr/>
          </p:nvGrpSpPr>
          <p:grpSpPr>
            <a:xfrm>
              <a:off x="687632" y="3424998"/>
              <a:ext cx="1220072" cy="946830"/>
              <a:chOff x="2164995" y="4624247"/>
              <a:chExt cx="1080120" cy="878057"/>
            </a:xfrm>
          </p:grpSpPr>
          <p:sp>
            <p:nvSpPr>
              <p:cNvPr id="261" name="직사각형 260"/>
              <p:cNvSpPr/>
              <p:nvPr/>
            </p:nvSpPr>
            <p:spPr>
              <a:xfrm>
                <a:off x="2198788" y="4638715"/>
                <a:ext cx="1046327" cy="8635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2164995" y="4624247"/>
                <a:ext cx="708427" cy="256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업무검색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2" name="TextBox 271"/>
            <p:cNvSpPr txBox="1"/>
            <p:nvPr/>
          </p:nvSpPr>
          <p:spPr>
            <a:xfrm>
              <a:off x="1557554" y="391422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i="1" dirty="0" smtClean="0">
                  <a:solidFill>
                    <a:srgbClr val="43CEFF"/>
                  </a:solidFill>
                  <a:latin typeface="Trebuchet MS" pitchFamily="34" charset="0"/>
                </a:rPr>
                <a:t>3</a:t>
              </a:r>
              <a:endParaRPr lang="ko-KR" altLang="en-US" sz="3200" b="1" i="1" dirty="0">
                <a:solidFill>
                  <a:srgbClr val="43CEFF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687632" y="4580488"/>
            <a:ext cx="1291832" cy="1071616"/>
            <a:chOff x="687632" y="4580488"/>
            <a:chExt cx="1291832" cy="1071616"/>
          </a:xfrm>
        </p:grpSpPr>
        <p:grpSp>
          <p:nvGrpSpPr>
            <p:cNvPr id="263" name="그룹 262"/>
            <p:cNvGrpSpPr/>
            <p:nvPr/>
          </p:nvGrpSpPr>
          <p:grpSpPr>
            <a:xfrm>
              <a:off x="687632" y="4580488"/>
              <a:ext cx="1220072" cy="946830"/>
              <a:chOff x="2164995" y="4624247"/>
              <a:chExt cx="1080120" cy="878057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2198788" y="4638715"/>
                <a:ext cx="1046327" cy="8635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2164995" y="4624247"/>
                <a:ext cx="708427" cy="428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업무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상세보기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3" name="TextBox 272"/>
            <p:cNvSpPr txBox="1"/>
            <p:nvPr/>
          </p:nvSpPr>
          <p:spPr>
            <a:xfrm>
              <a:off x="1557554" y="5067329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i="1" dirty="0" smtClean="0">
                  <a:solidFill>
                    <a:srgbClr val="43CEFF"/>
                  </a:solidFill>
                  <a:latin typeface="Trebuchet MS" pitchFamily="34" charset="0"/>
                </a:rPr>
                <a:t>4</a:t>
              </a:r>
              <a:endParaRPr lang="ko-KR" altLang="en-US" sz="3200" b="1" i="1" dirty="0">
                <a:solidFill>
                  <a:srgbClr val="43CEFF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2984966" y="2268955"/>
            <a:ext cx="1107996" cy="945248"/>
            <a:chOff x="2164995" y="4624247"/>
            <a:chExt cx="1107996" cy="945248"/>
          </a:xfrm>
        </p:grpSpPr>
        <p:sp>
          <p:nvSpPr>
            <p:cNvPr id="275" name="직사각형 274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164995" y="4624247"/>
              <a:ext cx="748923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협업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업무작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성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>
            <a:off x="1891900" y="3426580"/>
            <a:ext cx="1107996" cy="945248"/>
            <a:chOff x="2164995" y="4624247"/>
            <a:chExt cx="1107996" cy="945248"/>
          </a:xfrm>
        </p:grpSpPr>
        <p:sp>
          <p:nvSpPr>
            <p:cNvPr id="278" name="직사각형 277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164995" y="4624247"/>
              <a:ext cx="1080745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게시판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형태로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보기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2984966" y="3430144"/>
            <a:ext cx="1107996" cy="945248"/>
            <a:chOff x="2164995" y="4624247"/>
            <a:chExt cx="1107996" cy="945248"/>
          </a:xfrm>
        </p:grpSpPr>
        <p:sp>
          <p:nvSpPr>
            <p:cNvPr id="281" name="직사각형 280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2164995" y="4624247"/>
              <a:ext cx="939681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차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트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형태로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보기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1891900" y="4584152"/>
            <a:ext cx="1107996" cy="945248"/>
            <a:chOff x="2164995" y="4624247"/>
            <a:chExt cx="1107996" cy="945248"/>
          </a:xfrm>
        </p:grpSpPr>
        <p:sp>
          <p:nvSpPr>
            <p:cNvPr id="288" name="직사각형 287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2164995" y="4624247"/>
              <a:ext cx="748923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업무수정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4083818" y="4584152"/>
            <a:ext cx="1107996" cy="945248"/>
            <a:chOff x="2164995" y="4624247"/>
            <a:chExt cx="1107996" cy="945248"/>
          </a:xfrm>
          <a:solidFill>
            <a:schemeClr val="bg1">
              <a:lumMod val="95000"/>
            </a:schemeClr>
          </a:solidFill>
        </p:grpSpPr>
        <p:sp>
          <p:nvSpPr>
            <p:cNvPr id="294" name="직사각형 293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164995" y="4624247"/>
              <a:ext cx="939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입력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5182670" y="4584152"/>
            <a:ext cx="1107996" cy="945248"/>
            <a:chOff x="2164995" y="4624247"/>
            <a:chExt cx="1107996" cy="945248"/>
          </a:xfrm>
          <a:solidFill>
            <a:schemeClr val="bg1">
              <a:lumMod val="95000"/>
            </a:schemeClr>
          </a:solidFill>
        </p:grpSpPr>
        <p:sp>
          <p:nvSpPr>
            <p:cNvPr id="300" name="직사각형 299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2164995" y="4624247"/>
              <a:ext cx="939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수정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5" name="그룹 304"/>
          <p:cNvGrpSpPr/>
          <p:nvPr/>
        </p:nvGrpSpPr>
        <p:grpSpPr>
          <a:xfrm>
            <a:off x="6272378" y="4584152"/>
            <a:ext cx="1107996" cy="945248"/>
            <a:chOff x="2164995" y="4624247"/>
            <a:chExt cx="1107996" cy="945248"/>
          </a:xfrm>
          <a:solidFill>
            <a:schemeClr val="bg1">
              <a:lumMod val="95000"/>
            </a:schemeClr>
          </a:solidFill>
        </p:grpSpPr>
        <p:sp>
          <p:nvSpPr>
            <p:cNvPr id="306" name="직사각형 305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2164995" y="4624247"/>
              <a:ext cx="939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삭제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8" name="그룹 307"/>
          <p:cNvGrpSpPr/>
          <p:nvPr/>
        </p:nvGrpSpPr>
        <p:grpSpPr>
          <a:xfrm>
            <a:off x="2987859" y="4584152"/>
            <a:ext cx="4392453" cy="948114"/>
            <a:chOff x="2987859" y="4584152"/>
            <a:chExt cx="4392453" cy="948114"/>
          </a:xfrm>
        </p:grpSpPr>
        <p:grpSp>
          <p:nvGrpSpPr>
            <p:cNvPr id="290" name="그룹 289"/>
            <p:cNvGrpSpPr/>
            <p:nvPr/>
          </p:nvGrpSpPr>
          <p:grpSpPr>
            <a:xfrm>
              <a:off x="2987859" y="4584152"/>
              <a:ext cx="1107996" cy="945248"/>
              <a:chOff x="2164995" y="4624247"/>
              <a:chExt cx="1107996" cy="945248"/>
            </a:xfrm>
          </p:grpSpPr>
          <p:sp>
            <p:nvSpPr>
              <p:cNvPr id="291" name="직사각형 290"/>
              <p:cNvSpPr/>
              <p:nvPr/>
            </p:nvSpPr>
            <p:spPr>
              <a:xfrm>
                <a:off x="2198788" y="4638715"/>
                <a:ext cx="1074203" cy="9307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>
                <a:off x="2164995" y="4624247"/>
                <a:ext cx="939681" cy="2616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코멘트 기능</a:t>
                </a:r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17" name="직사각형 316"/>
            <p:cNvSpPr/>
            <p:nvPr/>
          </p:nvSpPr>
          <p:spPr>
            <a:xfrm>
              <a:off x="4016494" y="5387014"/>
              <a:ext cx="3363818" cy="145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9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3923928" y="1089"/>
            <a:ext cx="316835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12</a:t>
            </a:fld>
            <a:r>
              <a:rPr lang="ko-KR" altLang="en-US" dirty="0"/>
              <a:t> </a:t>
            </a:r>
            <a:r>
              <a:rPr lang="en-US" altLang="ko-KR" dirty="0"/>
              <a:t>/ 18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68028" y="271681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기능설명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회원등록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87640" y="176752"/>
            <a:ext cx="2080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latin typeface="Trebuchet MS" pitchFamily="34" charset="0"/>
              </a:rPr>
              <a:t>업무관리시스템</a:t>
            </a:r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251" name="그룹 250"/>
          <p:cNvGrpSpPr/>
          <p:nvPr/>
        </p:nvGrpSpPr>
        <p:grpSpPr>
          <a:xfrm>
            <a:off x="1891900" y="1122834"/>
            <a:ext cx="1107996" cy="945248"/>
            <a:chOff x="2164995" y="4624247"/>
            <a:chExt cx="1107996" cy="945248"/>
          </a:xfrm>
        </p:grpSpPr>
        <p:sp>
          <p:nvSpPr>
            <p:cNvPr id="252" name="직사각형 251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164995" y="4624247"/>
              <a:ext cx="748923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회원</a:t>
              </a:r>
              <a:endParaRPr lang="en-US" altLang="ko-KR" sz="1100" b="1" dirty="0" smtClean="0">
                <a:solidFill>
                  <a:srgbClr val="00B0F0"/>
                </a:solidFill>
              </a:endParaRPr>
            </a:p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정보조회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687632" y="1115598"/>
            <a:ext cx="1291832" cy="1070978"/>
            <a:chOff x="687632" y="1115598"/>
            <a:chExt cx="1291832" cy="1070978"/>
          </a:xfrm>
        </p:grpSpPr>
        <p:grpSp>
          <p:nvGrpSpPr>
            <p:cNvPr id="247" name="그룹 246"/>
            <p:cNvGrpSpPr/>
            <p:nvPr/>
          </p:nvGrpSpPr>
          <p:grpSpPr>
            <a:xfrm>
              <a:off x="687632" y="1115598"/>
              <a:ext cx="1220072" cy="945249"/>
              <a:chOff x="2164995" y="4625713"/>
              <a:chExt cx="1080120" cy="876591"/>
            </a:xfrm>
          </p:grpSpPr>
          <p:sp>
            <p:nvSpPr>
              <p:cNvPr id="248" name="직사각형 247"/>
              <p:cNvSpPr/>
              <p:nvPr/>
            </p:nvSpPr>
            <p:spPr>
              <a:xfrm>
                <a:off x="2198788" y="4638715"/>
                <a:ext cx="1046327" cy="8635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2164995" y="4625713"/>
                <a:ext cx="708427" cy="256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회원등록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1557554" y="160180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i="1" dirty="0" smtClean="0">
                  <a:solidFill>
                    <a:srgbClr val="43CEFF"/>
                  </a:solidFill>
                  <a:latin typeface="Trebuchet MS" pitchFamily="34" charset="0"/>
                </a:rPr>
                <a:t>1</a:t>
              </a:r>
              <a:endParaRPr lang="ko-KR" altLang="en-US" sz="3200" b="1" i="1" dirty="0">
                <a:solidFill>
                  <a:srgbClr val="43CEFF"/>
                </a:solidFill>
                <a:latin typeface="Trebuchet MS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5256" y="1052736"/>
            <a:ext cx="2844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제조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Workplace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인증을 사용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51045" y="2700945"/>
            <a:ext cx="6204318" cy="2667210"/>
            <a:chOff x="1551045" y="2700945"/>
            <a:chExt cx="6204318" cy="266721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551045" y="2700945"/>
              <a:ext cx="6204318" cy="2667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 descr="http://12.96.9.178:8080/contents/images/portal/login_image_01.jpg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592" y="3112362"/>
              <a:ext cx="4068000" cy="1760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44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3923928" y="1089"/>
            <a:ext cx="316835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13</a:t>
            </a:fld>
            <a:r>
              <a:rPr lang="ko-KR" altLang="en-US" dirty="0"/>
              <a:t> </a:t>
            </a:r>
            <a:r>
              <a:rPr lang="en-US" altLang="ko-KR" dirty="0"/>
              <a:t>/ 18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68028" y="271681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기능설명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업무등록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87640" y="176752"/>
            <a:ext cx="2080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latin typeface="Trebuchet MS" pitchFamily="34" charset="0"/>
              </a:rPr>
              <a:t>업무관리시스템</a:t>
            </a:r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7632" y="1115856"/>
            <a:ext cx="3405330" cy="1078340"/>
            <a:chOff x="687632" y="2269508"/>
            <a:chExt cx="3405330" cy="1078340"/>
          </a:xfrm>
        </p:grpSpPr>
        <p:grpSp>
          <p:nvGrpSpPr>
            <p:cNvPr id="16" name="그룹 15"/>
            <p:cNvGrpSpPr/>
            <p:nvPr/>
          </p:nvGrpSpPr>
          <p:grpSpPr>
            <a:xfrm>
              <a:off x="1891900" y="2276575"/>
              <a:ext cx="1107996" cy="945248"/>
              <a:chOff x="2164995" y="4631867"/>
              <a:chExt cx="1107996" cy="9452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198788" y="4646335"/>
                <a:ext cx="1074203" cy="9307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64995" y="4631867"/>
                <a:ext cx="748923" cy="43088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단일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업무작</a:t>
                </a:r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성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87632" y="2269508"/>
              <a:ext cx="1291832" cy="1078340"/>
              <a:chOff x="687632" y="2269508"/>
              <a:chExt cx="1291832" cy="107834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687632" y="2269508"/>
                <a:ext cx="1220072" cy="946830"/>
                <a:chOff x="2164995" y="4624247"/>
                <a:chExt cx="1080120" cy="878057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2198788" y="4638715"/>
                  <a:ext cx="1046327" cy="86358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164995" y="4624247"/>
                  <a:ext cx="708427" cy="256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무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등록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557554" y="2763073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i="1" dirty="0" smtClean="0">
                    <a:solidFill>
                      <a:srgbClr val="43CEFF"/>
                    </a:solidFill>
                    <a:latin typeface="Trebuchet MS" pitchFamily="34" charset="0"/>
                  </a:rPr>
                  <a:t>2</a:t>
                </a:r>
                <a:endParaRPr lang="ko-KR" altLang="en-US" sz="3200" b="1" i="1" dirty="0">
                  <a:solidFill>
                    <a:srgbClr val="43CEFF"/>
                  </a:solidFill>
                  <a:latin typeface="Trebuchet MS" pitchFamily="34" charset="0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984966" y="2276575"/>
              <a:ext cx="1107996" cy="945248"/>
              <a:chOff x="2164995" y="4631867"/>
              <a:chExt cx="1107996" cy="94524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2198788" y="4646335"/>
                <a:ext cx="1074203" cy="9307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164995" y="4631867"/>
                <a:ext cx="748923" cy="43088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협업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업무작</a:t>
                </a:r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성</a:t>
                </a: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02359" y="2493132"/>
            <a:ext cx="6539282" cy="3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2012 부품MES\그린라이트\제안서\그림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2359" y="2492896"/>
            <a:ext cx="6673850" cy="36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892210" y="1122537"/>
            <a:ext cx="1107996" cy="945248"/>
            <a:chOff x="2044300" y="1275323"/>
            <a:chExt cx="1107996" cy="945248"/>
          </a:xfrm>
        </p:grpSpPr>
        <p:sp>
          <p:nvSpPr>
            <p:cNvPr id="40" name="직사각형 39"/>
            <p:cNvSpPr/>
            <p:nvPr/>
          </p:nvSpPr>
          <p:spPr>
            <a:xfrm>
              <a:off x="2078093" y="1289791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44300" y="1275323"/>
              <a:ext cx="748923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단일</a:t>
              </a:r>
              <a:endParaRPr lang="en-US" altLang="ko-KR" sz="1100" b="1" dirty="0" smtClean="0">
                <a:solidFill>
                  <a:srgbClr val="00B0F0"/>
                </a:solidFill>
              </a:endParaRPr>
            </a:p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업무작</a:t>
              </a:r>
              <a:r>
                <a:rPr lang="ko-KR" altLang="en-US" sz="1100" b="1" dirty="0">
                  <a:solidFill>
                    <a:srgbClr val="00B0F0"/>
                  </a:solidFill>
                </a:rPr>
                <a:t>성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984966" y="1122537"/>
            <a:ext cx="1107996" cy="945248"/>
            <a:chOff x="3137366" y="1275323"/>
            <a:chExt cx="1107996" cy="945248"/>
          </a:xfrm>
        </p:grpSpPr>
        <p:sp>
          <p:nvSpPr>
            <p:cNvPr id="44" name="직사각형 43"/>
            <p:cNvSpPr/>
            <p:nvPr/>
          </p:nvSpPr>
          <p:spPr>
            <a:xfrm>
              <a:off x="3171159" y="1289791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137366" y="1275323"/>
              <a:ext cx="748923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협업</a:t>
              </a:r>
              <a:endParaRPr lang="en-US" altLang="ko-KR" sz="1100" b="1" dirty="0" smtClean="0">
                <a:solidFill>
                  <a:srgbClr val="00B0F0"/>
                </a:solidFill>
              </a:endParaRPr>
            </a:p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업무작</a:t>
              </a:r>
              <a:r>
                <a:rPr lang="ko-KR" altLang="en-US" sz="1100" b="1" dirty="0">
                  <a:solidFill>
                    <a:srgbClr val="00B0F0"/>
                  </a:solidFill>
                </a:rPr>
                <a:t>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8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3923928" y="1089"/>
            <a:ext cx="316835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14</a:t>
            </a:fld>
            <a:r>
              <a:rPr lang="ko-KR" altLang="en-US" dirty="0"/>
              <a:t> </a:t>
            </a:r>
            <a:r>
              <a:rPr lang="en-US" altLang="ko-KR" dirty="0"/>
              <a:t>/ 18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68028" y="271681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기능설명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업무검색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87640" y="176752"/>
            <a:ext cx="2080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latin typeface="Trebuchet MS" pitchFamily="34" charset="0"/>
              </a:rPr>
              <a:t>업무관리시스템</a:t>
            </a:r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7632" y="1117124"/>
            <a:ext cx="3405330" cy="1073998"/>
            <a:chOff x="687632" y="3424998"/>
            <a:chExt cx="3405330" cy="1073998"/>
          </a:xfrm>
        </p:grpSpPr>
        <p:grpSp>
          <p:nvGrpSpPr>
            <p:cNvPr id="27" name="그룹 26"/>
            <p:cNvGrpSpPr/>
            <p:nvPr/>
          </p:nvGrpSpPr>
          <p:grpSpPr>
            <a:xfrm>
              <a:off x="687632" y="3424998"/>
              <a:ext cx="1291832" cy="1073998"/>
              <a:chOff x="687632" y="3424998"/>
              <a:chExt cx="1291832" cy="107399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87632" y="3424998"/>
                <a:ext cx="1220072" cy="946830"/>
                <a:chOff x="2164995" y="4624247"/>
                <a:chExt cx="1080120" cy="878057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2198788" y="4638715"/>
                  <a:ext cx="1046327" cy="86358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164995" y="4624247"/>
                  <a:ext cx="708427" cy="256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업무검색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1557554" y="3914221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i="1" dirty="0" smtClean="0">
                    <a:solidFill>
                      <a:srgbClr val="43CEFF"/>
                    </a:solidFill>
                    <a:latin typeface="Trebuchet MS" pitchFamily="34" charset="0"/>
                  </a:rPr>
                  <a:t>3</a:t>
                </a:r>
                <a:endParaRPr lang="ko-KR" altLang="en-US" sz="3200" b="1" i="1" dirty="0">
                  <a:solidFill>
                    <a:srgbClr val="43CEFF"/>
                  </a:solidFill>
                  <a:latin typeface="Trebuchet MS" pitchFamily="34" charset="0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891900" y="3426580"/>
              <a:ext cx="1107996" cy="945248"/>
              <a:chOff x="2164995" y="4624247"/>
              <a:chExt cx="1107996" cy="94524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198788" y="4638715"/>
                <a:ext cx="1074203" cy="9307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164995" y="4624247"/>
                <a:ext cx="1080745" cy="43088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게시판</a:t>
                </a:r>
                <a:r>
                  <a:rPr lang="en-US" altLang="ko-KR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형태로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보기</a:t>
                </a:r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984966" y="3430144"/>
              <a:ext cx="1107996" cy="945248"/>
              <a:chOff x="2164995" y="4624247"/>
              <a:chExt cx="1107996" cy="94524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198788" y="4638715"/>
                <a:ext cx="1074203" cy="9307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164995" y="4624247"/>
                <a:ext cx="939681" cy="43088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차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트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형태로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보기</a:t>
                </a:r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pic>
        <p:nvPicPr>
          <p:cNvPr id="41" name="Picture 3" descr="D:\2012 부품MES\그린라이트\제안서\system_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6458" y="2396180"/>
            <a:ext cx="4798799" cy="35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2972" y="2378939"/>
            <a:ext cx="4845770" cy="355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892464" y="1117124"/>
            <a:ext cx="1107996" cy="945248"/>
            <a:chOff x="1892464" y="1117124"/>
            <a:chExt cx="1107996" cy="945248"/>
          </a:xfrm>
        </p:grpSpPr>
        <p:sp>
          <p:nvSpPr>
            <p:cNvPr id="44" name="직사각형 43"/>
            <p:cNvSpPr/>
            <p:nvPr/>
          </p:nvSpPr>
          <p:spPr>
            <a:xfrm>
              <a:off x="1926257" y="1131592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892464" y="1117124"/>
              <a:ext cx="1080745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게시판</a:t>
              </a:r>
              <a:r>
                <a:rPr lang="en-US" altLang="ko-KR" sz="1100" b="1" dirty="0">
                  <a:solidFill>
                    <a:srgbClr val="00B0F0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rgbClr val="00B0F0"/>
                  </a:solidFill>
                </a:rPr>
                <a:t>형태로</a:t>
              </a:r>
              <a:endParaRPr lang="en-US" altLang="ko-KR" sz="1100" b="1" dirty="0" smtClean="0">
                <a:solidFill>
                  <a:srgbClr val="00B0F0"/>
                </a:solidFill>
              </a:endParaRPr>
            </a:p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보기</a:t>
              </a:r>
              <a:endParaRPr lang="ko-KR" altLang="en-US" sz="11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983632" y="1117124"/>
            <a:ext cx="1107996" cy="945248"/>
            <a:chOff x="3137366" y="1274670"/>
            <a:chExt cx="1107996" cy="945248"/>
          </a:xfrm>
        </p:grpSpPr>
        <p:sp>
          <p:nvSpPr>
            <p:cNvPr id="46" name="직사각형 45"/>
            <p:cNvSpPr/>
            <p:nvPr/>
          </p:nvSpPr>
          <p:spPr>
            <a:xfrm>
              <a:off x="3171159" y="1289138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37366" y="1274670"/>
              <a:ext cx="939681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>
                  <a:solidFill>
                    <a:srgbClr val="00B0F0"/>
                  </a:solidFill>
                </a:rPr>
                <a:t>차</a:t>
              </a:r>
              <a:r>
                <a:rPr lang="ko-KR" altLang="en-US" sz="1100" b="1" dirty="0" smtClean="0">
                  <a:solidFill>
                    <a:srgbClr val="00B0F0"/>
                  </a:solidFill>
                </a:rPr>
                <a:t>트</a:t>
              </a:r>
              <a:r>
                <a:rPr lang="en-US" altLang="ko-KR" sz="1100" b="1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rgbClr val="00B0F0"/>
                  </a:solidFill>
                </a:rPr>
                <a:t>형태로</a:t>
              </a:r>
              <a:endParaRPr lang="en-US" altLang="ko-KR" sz="1100" b="1" dirty="0" smtClean="0">
                <a:solidFill>
                  <a:srgbClr val="00B0F0"/>
                </a:solidFill>
              </a:endParaRPr>
            </a:p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보기</a:t>
              </a:r>
              <a:endParaRPr lang="ko-KR" altLang="en-US" sz="11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70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15</a:t>
            </a:fld>
            <a:r>
              <a:rPr lang="ko-KR" altLang="en-US" dirty="0"/>
              <a:t> </a:t>
            </a:r>
            <a:r>
              <a:rPr lang="en-US" altLang="ko-KR" dirty="0"/>
              <a:t>/ 18</a:t>
            </a:r>
            <a:endParaRPr lang="ko-KR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92" y="2492896"/>
            <a:ext cx="6884335" cy="641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9808" y="1089"/>
            <a:ext cx="8568952" cy="2419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168028" y="27168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기능설명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업무상세보기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87640" y="176752"/>
            <a:ext cx="2080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latin typeface="Trebuchet MS" pitchFamily="34" charset="0"/>
              </a:rPr>
              <a:t>업무관리시스템</a:t>
            </a:r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7632" y="1117124"/>
            <a:ext cx="1291832" cy="1071616"/>
            <a:chOff x="687632" y="4580488"/>
            <a:chExt cx="1291832" cy="1071616"/>
          </a:xfrm>
        </p:grpSpPr>
        <p:grpSp>
          <p:nvGrpSpPr>
            <p:cNvPr id="40" name="그룹 39"/>
            <p:cNvGrpSpPr/>
            <p:nvPr/>
          </p:nvGrpSpPr>
          <p:grpSpPr>
            <a:xfrm>
              <a:off x="687632" y="4580488"/>
              <a:ext cx="1220072" cy="946830"/>
              <a:chOff x="2164995" y="4624247"/>
              <a:chExt cx="1080120" cy="87805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198788" y="4638715"/>
                <a:ext cx="1046327" cy="8635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64995" y="4624247"/>
                <a:ext cx="708427" cy="428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업무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상세보기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57554" y="5067329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i="1" dirty="0" smtClean="0">
                  <a:solidFill>
                    <a:srgbClr val="43CEFF"/>
                  </a:solidFill>
                  <a:latin typeface="Trebuchet MS" pitchFamily="34" charset="0"/>
                </a:rPr>
                <a:t>4</a:t>
              </a:r>
              <a:endParaRPr lang="ko-KR" altLang="en-US" sz="3200" b="1" i="1" dirty="0">
                <a:solidFill>
                  <a:srgbClr val="43CEFF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91900" y="1120788"/>
            <a:ext cx="1107996" cy="945248"/>
            <a:chOff x="2164995" y="4624247"/>
            <a:chExt cx="1107996" cy="945248"/>
          </a:xfrm>
        </p:grpSpPr>
        <p:sp>
          <p:nvSpPr>
            <p:cNvPr id="52" name="직사각형 51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4995" y="4624247"/>
              <a:ext cx="748923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업무수정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83818" y="1120788"/>
            <a:ext cx="1107996" cy="945248"/>
            <a:chOff x="2164995" y="4624247"/>
            <a:chExt cx="1107996" cy="945248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64995" y="4624247"/>
              <a:ext cx="939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입력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82670" y="1120788"/>
            <a:ext cx="1107996" cy="945248"/>
            <a:chOff x="2164995" y="4624247"/>
            <a:chExt cx="1107996" cy="945248"/>
          </a:xfrm>
          <a:solidFill>
            <a:schemeClr val="bg1">
              <a:lumMod val="95000"/>
            </a:schemeClr>
          </a:solidFill>
        </p:grpSpPr>
        <p:sp>
          <p:nvSpPr>
            <p:cNvPr id="61" name="직사각형 60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164995" y="4624247"/>
              <a:ext cx="939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수정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272378" y="1120788"/>
            <a:ext cx="1107996" cy="945248"/>
            <a:chOff x="2164995" y="4624247"/>
            <a:chExt cx="1107996" cy="945248"/>
          </a:xfrm>
          <a:solidFill>
            <a:schemeClr val="bg1">
              <a:lumMod val="95000"/>
            </a:schemeClr>
          </a:solidFill>
        </p:grpSpPr>
        <p:sp>
          <p:nvSpPr>
            <p:cNvPr id="64" name="직사각형 63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64995" y="4624247"/>
              <a:ext cx="939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삭제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227692" y="5805264"/>
            <a:ext cx="6884335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283968" y="1089"/>
            <a:ext cx="316835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889416" y="1124744"/>
            <a:ext cx="1107996" cy="945248"/>
            <a:chOff x="2044300" y="1273188"/>
            <a:chExt cx="1107996" cy="945248"/>
          </a:xfrm>
        </p:grpSpPr>
        <p:sp>
          <p:nvSpPr>
            <p:cNvPr id="70" name="직사각형 69"/>
            <p:cNvSpPr/>
            <p:nvPr/>
          </p:nvSpPr>
          <p:spPr>
            <a:xfrm>
              <a:off x="2078093" y="1287656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44300" y="1273188"/>
              <a:ext cx="748923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업무수정</a:t>
              </a:r>
              <a:endParaRPr lang="ko-KR" altLang="en-US" sz="11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987859" y="1120788"/>
            <a:ext cx="4392453" cy="945248"/>
            <a:chOff x="2987859" y="1129932"/>
            <a:chExt cx="4392453" cy="945248"/>
          </a:xfrm>
        </p:grpSpPr>
        <p:sp>
          <p:nvSpPr>
            <p:cNvPr id="55" name="직사각형 54"/>
            <p:cNvSpPr/>
            <p:nvPr/>
          </p:nvSpPr>
          <p:spPr>
            <a:xfrm>
              <a:off x="3021652" y="1144400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987859" y="1129932"/>
              <a:ext cx="939681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기능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016494" y="1929928"/>
              <a:ext cx="3363818" cy="145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87824" y="1123581"/>
            <a:ext cx="1107996" cy="869829"/>
            <a:chOff x="3140259" y="1273188"/>
            <a:chExt cx="1107996" cy="945248"/>
          </a:xfrm>
        </p:grpSpPr>
        <p:sp>
          <p:nvSpPr>
            <p:cNvPr id="72" name="직사각형 71"/>
            <p:cNvSpPr/>
            <p:nvPr/>
          </p:nvSpPr>
          <p:spPr>
            <a:xfrm>
              <a:off x="3174052" y="1287656"/>
              <a:ext cx="1074203" cy="930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140259" y="1273188"/>
              <a:ext cx="939681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B0F0"/>
                  </a:solidFill>
                </a:rPr>
                <a:t>코멘트 기능</a:t>
              </a:r>
              <a:endParaRPr lang="ko-KR" altLang="en-US" sz="11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083756" y="1126884"/>
            <a:ext cx="1107996" cy="479858"/>
            <a:chOff x="2164995" y="4624247"/>
            <a:chExt cx="1107996" cy="945248"/>
          </a:xfrm>
          <a:solidFill>
            <a:schemeClr val="bg1">
              <a:lumMod val="95000"/>
            </a:schemeClr>
          </a:solidFill>
        </p:grpSpPr>
        <p:sp>
          <p:nvSpPr>
            <p:cNvPr id="78" name="직사각형 77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64995" y="4624247"/>
              <a:ext cx="939681" cy="515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입력</a:t>
              </a:r>
              <a:endPara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182608" y="1126884"/>
            <a:ext cx="1107996" cy="479858"/>
            <a:chOff x="2164995" y="4624247"/>
            <a:chExt cx="1107996" cy="945248"/>
          </a:xfrm>
          <a:solidFill>
            <a:schemeClr val="bg1">
              <a:lumMod val="95000"/>
            </a:schemeClr>
          </a:solidFill>
        </p:grpSpPr>
        <p:sp>
          <p:nvSpPr>
            <p:cNvPr id="81" name="직사각형 80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164995" y="4624247"/>
              <a:ext cx="939681" cy="515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수정</a:t>
              </a:r>
              <a:endPara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272316" y="1126884"/>
            <a:ext cx="1107996" cy="479858"/>
            <a:chOff x="2164995" y="4624247"/>
            <a:chExt cx="1107996" cy="945248"/>
          </a:xfrm>
          <a:solidFill>
            <a:schemeClr val="bg1">
              <a:lumMod val="95000"/>
            </a:schemeClr>
          </a:solidFill>
        </p:grpSpPr>
        <p:sp>
          <p:nvSpPr>
            <p:cNvPr id="84" name="직사각형 83"/>
            <p:cNvSpPr/>
            <p:nvPr/>
          </p:nvSpPr>
          <p:spPr>
            <a:xfrm>
              <a:off x="2198788" y="4638715"/>
              <a:ext cx="1074203" cy="93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64995" y="4624247"/>
              <a:ext cx="939681" cy="515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코멘트 삭제</a:t>
              </a:r>
              <a:endPara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864" y="6404104"/>
            <a:ext cx="2654326" cy="24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9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fill="hold" nodeType="clickEffect" p14:presetBounceEnd="3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2.96296E-6 L -2.77778E-7 -0.4882 " pathEditMode="relative" rAng="0" ptsTypes="AA" p14:bounceEnd="31000">
                                          <p:cBhvr>
                                            <p:cTn id="6" dur="10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44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2.96296E-6 L -2.77778E-7 -0.4882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44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402" y="836712"/>
            <a:ext cx="13211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400" b="1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Contents</a:t>
            </a:r>
            <a:endParaRPr lang="ko-KR" altLang="en-US" sz="2400" b="1" i="1" spc="-15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497558"/>
            <a:ext cx="2459328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개 요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업무관리시스템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i="1" dirty="0" smtClean="0">
                <a:solidFill>
                  <a:srgbClr val="00B0F0"/>
                </a:solidFill>
              </a:rPr>
              <a:t>기대효과</a:t>
            </a:r>
            <a:endParaRPr lang="en-US" altLang="ko-KR" i="1" dirty="0" smtClean="0">
              <a:solidFill>
                <a:srgbClr val="00B0F0"/>
              </a:solidFill>
            </a:endParaRPr>
          </a:p>
          <a:p>
            <a:pPr marL="628650" lvl="1" indent="-198438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성과분석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/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향후 계획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97483" y="5523784"/>
            <a:ext cx="216024" cy="216024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44108" y="5841268"/>
            <a:ext cx="108012" cy="108012"/>
          </a:xfrm>
          <a:prstGeom prst="ellipse">
            <a:avLst/>
          </a:prstGeom>
          <a:gradFill flip="none" rotWithShape="1">
            <a:gsLst>
              <a:gs pos="23000">
                <a:schemeClr val="accent3">
                  <a:lumMod val="50000"/>
                </a:schemeClr>
              </a:gs>
              <a:gs pos="52000">
                <a:schemeClr val="accent3">
                  <a:lumMod val="75000"/>
                </a:schemeClr>
              </a:gs>
              <a:gs pos="87000">
                <a:schemeClr val="accent3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5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580978" y="5337212"/>
            <a:ext cx="54006" cy="54006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59832" y="5291249"/>
            <a:ext cx="45963" cy="45963"/>
          </a:xfrm>
          <a:prstGeom prst="ellipse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52000">
                <a:schemeClr val="accent6"/>
              </a:gs>
              <a:gs pos="87000">
                <a:schemeClr val="accent6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21566" y="3906634"/>
            <a:ext cx="2281615" cy="1862626"/>
            <a:chOff x="3321566" y="3906634"/>
            <a:chExt cx="2281615" cy="18626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90500" endPos="19000" dir="5400000" sy="-100000" algn="bl" rotWithShape="0"/>
          </a:effectLst>
        </p:grpSpPr>
        <p:grpSp>
          <p:nvGrpSpPr>
            <p:cNvPr id="17" name="그룹 16"/>
            <p:cNvGrpSpPr/>
            <p:nvPr/>
          </p:nvGrpSpPr>
          <p:grpSpPr>
            <a:xfrm>
              <a:off x="3321566" y="3916120"/>
              <a:ext cx="2276548" cy="1853140"/>
              <a:chOff x="3321566" y="3448068"/>
              <a:chExt cx="2276548" cy="1853140"/>
            </a:xfrm>
            <a:effectLst>
              <a:reflection blurRad="38100" stA="17000" endPos="37000" dir="5400000" sy="-100000" algn="bl" rotWithShape="0"/>
            </a:effectLst>
          </p:grpSpPr>
          <p:pic>
            <p:nvPicPr>
              <p:cNvPr id="19" name="Picture 9" descr="D:\2012 부품MES\그린라이트\제안서\logo_botto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1566" y="3645024"/>
                <a:ext cx="1555574" cy="1555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9" descr="D:\2012 부품MES\그린라이트\제안서\logo_botto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974" y="3448068"/>
                <a:ext cx="1853140" cy="1853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타원 17"/>
            <p:cNvSpPr>
              <a:spLocks noChangeAspect="1"/>
            </p:cNvSpPr>
            <p:nvPr/>
          </p:nvSpPr>
          <p:spPr>
            <a:xfrm>
              <a:off x="3744254" y="3906634"/>
              <a:ext cx="1858927" cy="1858927"/>
            </a:xfrm>
            <a:prstGeom prst="ellipse">
              <a:avLst/>
            </a:prstGeom>
            <a:noFill/>
            <a:ln w="1143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5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3237528" y="1089"/>
            <a:ext cx="316835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17</a:t>
            </a:fld>
            <a:r>
              <a:rPr lang="ko-KR" altLang="en-US" dirty="0"/>
              <a:t> </a:t>
            </a:r>
            <a:r>
              <a:rPr lang="en-US" altLang="ko-KR" dirty="0"/>
              <a:t>/ 18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03648" y="271681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성과분석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향후 계획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87640" y="176752"/>
            <a:ext cx="2080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latin typeface="Trebuchet MS" pitchFamily="34" charset="0"/>
              </a:rPr>
              <a:t>기대효과</a:t>
            </a:r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79959" y="1314946"/>
            <a:ext cx="3312368" cy="931385"/>
            <a:chOff x="725804" y="1093734"/>
            <a:chExt cx="3312368" cy="931385"/>
          </a:xfrm>
        </p:grpSpPr>
        <p:sp>
          <p:nvSpPr>
            <p:cNvPr id="53" name="직사각형 52"/>
            <p:cNvSpPr/>
            <p:nvPr/>
          </p:nvSpPr>
          <p:spPr>
            <a:xfrm>
              <a:off x="725804" y="1132458"/>
              <a:ext cx="3312368" cy="8926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780685" y="1093734"/>
              <a:ext cx="1224507" cy="893599"/>
              <a:chOff x="2541095" y="1207075"/>
              <a:chExt cx="1224507" cy="89359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575387" y="1208013"/>
                <a:ext cx="1190215" cy="8926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6326" y="1575695"/>
                <a:ext cx="791961" cy="496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541095" y="1207075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bg1"/>
                    </a:solidFill>
                  </a:rPr>
                  <a:t>생산적인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1100" dirty="0" smtClean="0">
                    <a:solidFill>
                      <a:schemeClr val="bg1"/>
                    </a:solidFill>
                  </a:rPr>
                  <a:t>미팅수행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557666" y="1093734"/>
              <a:ext cx="1214134" cy="893599"/>
              <a:chOff x="1318076" y="1207075"/>
              <a:chExt cx="1214134" cy="893599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341995" y="1208013"/>
                <a:ext cx="1190215" cy="8926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0830" y="1665605"/>
                <a:ext cx="567771" cy="3469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1318076" y="1207075"/>
                <a:ext cx="93968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bg1"/>
                    </a:solidFill>
                  </a:rPr>
                  <a:t>효율적인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1100" dirty="0" smtClean="0">
                    <a:solidFill>
                      <a:schemeClr val="bg1"/>
                    </a:solidFill>
                  </a:rPr>
                  <a:t>프로젝트 팀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1100" dirty="0" smtClean="0">
                    <a:solidFill>
                      <a:schemeClr val="bg1"/>
                    </a:solidFill>
                  </a:rPr>
                  <a:t>구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성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34943" y="117700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B0F0"/>
                  </a:solidFill>
                </a:rPr>
                <a:t>회의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89098" y="2497615"/>
            <a:ext cx="3312368" cy="931385"/>
            <a:chOff x="734943" y="2374659"/>
            <a:chExt cx="3312368" cy="931385"/>
          </a:xfrm>
        </p:grpSpPr>
        <p:grpSp>
          <p:nvGrpSpPr>
            <p:cNvPr id="61" name="그룹 60"/>
            <p:cNvGrpSpPr/>
            <p:nvPr/>
          </p:nvGrpSpPr>
          <p:grpSpPr>
            <a:xfrm>
              <a:off x="734943" y="2374659"/>
              <a:ext cx="3312368" cy="931385"/>
              <a:chOff x="734943" y="2374659"/>
              <a:chExt cx="3312368" cy="931385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734943" y="2374659"/>
                <a:ext cx="3312368" cy="931385"/>
                <a:chOff x="725804" y="1093734"/>
                <a:chExt cx="3312368" cy="931385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725804" y="1132458"/>
                  <a:ext cx="3312368" cy="89266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/>
                <p:cNvGrpSpPr/>
                <p:nvPr/>
              </p:nvGrpSpPr>
              <p:grpSpPr>
                <a:xfrm>
                  <a:off x="2780685" y="1093734"/>
                  <a:ext cx="1224507" cy="893599"/>
                  <a:chOff x="2541095" y="1207075"/>
                  <a:chExt cx="1224507" cy="893599"/>
                </a:xfrm>
              </p:grpSpPr>
              <p:sp>
                <p:nvSpPr>
                  <p:cNvPr id="71" name="직사각형 70"/>
                  <p:cNvSpPr/>
                  <p:nvPr/>
                </p:nvSpPr>
                <p:spPr>
                  <a:xfrm>
                    <a:off x="2575387" y="1208013"/>
                    <a:ext cx="1190215" cy="8926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541095" y="1207075"/>
                    <a:ext cx="7986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100" dirty="0" smtClean="0">
                        <a:solidFill>
                          <a:schemeClr val="bg1"/>
                        </a:solidFill>
                      </a:rPr>
                      <a:t>기술 보안</a:t>
                    </a:r>
                    <a:endParaRPr lang="en-US" altLang="ko-KR" sz="1100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ko-KR" altLang="en-US" sz="1100" dirty="0" smtClean="0">
                        <a:solidFill>
                          <a:schemeClr val="bg1"/>
                        </a:solidFill>
                      </a:rPr>
                      <a:t>유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지</a:t>
                    </a:r>
                  </a:p>
                </p:txBody>
              </p:sp>
            </p:grpSp>
            <p:grpSp>
              <p:nvGrpSpPr>
                <p:cNvPr id="66" name="그룹 65"/>
                <p:cNvGrpSpPr/>
                <p:nvPr/>
              </p:nvGrpSpPr>
              <p:grpSpPr>
                <a:xfrm>
                  <a:off x="1547764" y="1093734"/>
                  <a:ext cx="1214897" cy="893599"/>
                  <a:chOff x="1308174" y="1207075"/>
                  <a:chExt cx="1214897" cy="893599"/>
                </a:xfrm>
              </p:grpSpPr>
              <p:sp>
                <p:nvSpPr>
                  <p:cNvPr id="68" name="직사각형 67"/>
                  <p:cNvSpPr/>
                  <p:nvPr/>
                </p:nvSpPr>
                <p:spPr>
                  <a:xfrm>
                    <a:off x="1332856" y="1208013"/>
                    <a:ext cx="1190215" cy="8926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308174" y="1207075"/>
                    <a:ext cx="7986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100" dirty="0" smtClean="0">
                        <a:solidFill>
                          <a:schemeClr val="bg1"/>
                        </a:solidFill>
                      </a:rPr>
                      <a:t>라이선스</a:t>
                    </a:r>
                    <a:endParaRPr lang="en-US" altLang="ko-KR" sz="1100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ko-KR" altLang="en-US" sz="1100" dirty="0" smtClean="0">
                        <a:solidFill>
                          <a:schemeClr val="bg1"/>
                        </a:solidFill>
                      </a:rPr>
                      <a:t>비용 절감</a:t>
                    </a:r>
                    <a:endParaRPr lang="en-US" altLang="ko-KR" sz="1100" dirty="0" smtClean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>
                <a:xfrm>
                  <a:off x="734943" y="1177007"/>
                  <a:ext cx="74892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b="1" dirty="0" smtClean="0">
                      <a:solidFill>
                        <a:srgbClr val="00B0F0"/>
                      </a:solidFill>
                    </a:rPr>
                    <a:t>비용절감</a:t>
                  </a:r>
                  <a:endParaRPr lang="en-US" altLang="ko-KR" sz="1100" b="1" dirty="0" smtClean="0">
                    <a:solidFill>
                      <a:srgbClr val="00B0F0"/>
                    </a:solidFill>
                  </a:endParaRPr>
                </a:p>
                <a:p>
                  <a:r>
                    <a:rPr lang="en-US" altLang="ko-KR" sz="1100" b="1" spc="-150" dirty="0" smtClean="0">
                      <a:solidFill>
                        <a:srgbClr val="00B0F0"/>
                      </a:solidFill>
                    </a:rPr>
                    <a:t> / </a:t>
                  </a:r>
                  <a:r>
                    <a:rPr lang="ko-KR" altLang="en-US" sz="1100" b="1" dirty="0" smtClean="0">
                      <a:solidFill>
                        <a:srgbClr val="00B0F0"/>
                      </a:solidFill>
                    </a:rPr>
                    <a:t>보안</a:t>
                  </a:r>
                  <a:endParaRPr lang="ko-KR" altLang="en-US" sz="1100" b="1" dirty="0">
                    <a:solidFill>
                      <a:srgbClr val="00B0F0"/>
                    </a:solidFill>
                  </a:endParaRPr>
                </a:p>
              </p:txBody>
            </p:sp>
          </p:grp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0025" y="2761878"/>
                <a:ext cx="629752" cy="4389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11" y="2805216"/>
              <a:ext cx="407690" cy="390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" name="그룹 104"/>
          <p:cNvGrpSpPr/>
          <p:nvPr/>
        </p:nvGrpSpPr>
        <p:grpSpPr>
          <a:xfrm>
            <a:off x="1500433" y="4269148"/>
            <a:ext cx="6825318" cy="1368152"/>
            <a:chOff x="822510" y="3853766"/>
            <a:chExt cx="6825318" cy="1368152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22510" y="3853766"/>
              <a:ext cx="1368152" cy="1368152"/>
              <a:chOff x="822510" y="3814011"/>
              <a:chExt cx="1368152" cy="136815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822510" y="3814011"/>
                <a:ext cx="1368152" cy="1368152"/>
                <a:chOff x="581774" y="3625385"/>
                <a:chExt cx="2016224" cy="2016224"/>
              </a:xfrm>
            </p:grpSpPr>
            <p:sp>
              <p:nvSpPr>
                <p:cNvPr id="125" name="타원 124"/>
                <p:cNvSpPr/>
                <p:nvPr/>
              </p:nvSpPr>
              <p:spPr>
                <a:xfrm>
                  <a:off x="581774" y="3625385"/>
                  <a:ext cx="2016224" cy="2016224"/>
                </a:xfrm>
                <a:prstGeom prst="ellipse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673421" y="3717032"/>
                  <a:ext cx="1832931" cy="1832931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86064" y="4174921"/>
                <a:ext cx="12410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B0F0"/>
                    </a:solidFill>
                    <a:latin typeface="Trebuchet MS" pitchFamily="34" charset="0"/>
                  </a:rPr>
                  <a:t>S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pace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Management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107" name="타원 106"/>
            <p:cNvSpPr/>
            <p:nvPr/>
          </p:nvSpPr>
          <p:spPr>
            <a:xfrm>
              <a:off x="2186801" y="3853766"/>
              <a:ext cx="1368152" cy="1368152"/>
            </a:xfrm>
            <a:prstGeom prst="ellipse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6279676" y="3853766"/>
              <a:ext cx="1368152" cy="1368152"/>
              <a:chOff x="1879996" y="3865471"/>
              <a:chExt cx="1368152" cy="1368152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1879996" y="3865471"/>
                <a:ext cx="1368152" cy="1368152"/>
                <a:chOff x="581774" y="3625385"/>
                <a:chExt cx="2016224" cy="2016224"/>
              </a:xfrm>
            </p:grpSpPr>
            <p:sp>
              <p:nvSpPr>
                <p:cNvPr id="121" name="타원 120"/>
                <p:cNvSpPr/>
                <p:nvPr/>
              </p:nvSpPr>
              <p:spPr>
                <a:xfrm>
                  <a:off x="581774" y="3625385"/>
                  <a:ext cx="2016224" cy="2016224"/>
                </a:xfrm>
                <a:prstGeom prst="ellipse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673421" y="3717032"/>
                  <a:ext cx="1832931" cy="1832931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1943550" y="4226381"/>
                <a:ext cx="12410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B0F0"/>
                    </a:solidFill>
                    <a:latin typeface="Trebuchet MS" pitchFamily="34" charset="0"/>
                  </a:rPr>
                  <a:t>T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ime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Management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915383" y="3853766"/>
              <a:ext cx="1368152" cy="1368152"/>
              <a:chOff x="1879996" y="3865471"/>
              <a:chExt cx="1368152" cy="1368152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1879996" y="3865471"/>
                <a:ext cx="1368152" cy="1368152"/>
                <a:chOff x="581774" y="3625385"/>
                <a:chExt cx="2016224" cy="2016224"/>
              </a:xfrm>
            </p:grpSpPr>
            <p:sp>
              <p:nvSpPr>
                <p:cNvPr id="117" name="타원 116"/>
                <p:cNvSpPr/>
                <p:nvPr/>
              </p:nvSpPr>
              <p:spPr>
                <a:xfrm>
                  <a:off x="581774" y="3625385"/>
                  <a:ext cx="2016224" cy="2016224"/>
                </a:xfrm>
                <a:prstGeom prst="ellipse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673421" y="3717032"/>
                  <a:ext cx="1832931" cy="1832931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1943550" y="4226381"/>
                <a:ext cx="12410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B0F0"/>
                    </a:solidFill>
                    <a:latin typeface="Trebuchet MS" pitchFamily="34" charset="0"/>
                  </a:rPr>
                  <a:t>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esult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Management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3551092" y="3853766"/>
              <a:ext cx="1368152" cy="1368152"/>
              <a:chOff x="1879996" y="3865471"/>
              <a:chExt cx="1368152" cy="1368152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1879996" y="3865471"/>
                <a:ext cx="1368152" cy="1368152"/>
                <a:chOff x="581774" y="3625385"/>
                <a:chExt cx="2016224" cy="2016224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581774" y="3625385"/>
                  <a:ext cx="2016224" cy="2016224"/>
                </a:xfrm>
                <a:prstGeom prst="ellipse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673421" y="3717032"/>
                  <a:ext cx="1832931" cy="1832931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895460" y="4226381"/>
                <a:ext cx="13372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B0F0"/>
                    </a:solidFill>
                    <a:latin typeface="Trebuchet MS" pitchFamily="34" charset="0"/>
                  </a:rPr>
                  <a:t>A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cquaintance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Management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</p:txBody>
          </p:sp>
        </p:grpSp>
      </p:grpSp>
      <p:grpSp>
        <p:nvGrpSpPr>
          <p:cNvPr id="131" name="그룹 130"/>
          <p:cNvGrpSpPr/>
          <p:nvPr/>
        </p:nvGrpSpPr>
        <p:grpSpPr>
          <a:xfrm>
            <a:off x="5654129" y="4331336"/>
            <a:ext cx="1243775" cy="1243775"/>
            <a:chOff x="5441412" y="2132856"/>
            <a:chExt cx="1243775" cy="1243775"/>
          </a:xfrm>
        </p:grpSpPr>
        <p:sp>
          <p:nvSpPr>
            <p:cNvPr id="132" name="타원 131"/>
            <p:cNvSpPr/>
            <p:nvPr/>
          </p:nvSpPr>
          <p:spPr>
            <a:xfrm>
              <a:off x="5441412" y="2132856"/>
              <a:ext cx="1243775" cy="1243775"/>
            </a:xfrm>
            <a:prstGeom prst="ellipse">
              <a:avLst/>
            </a:prstGeom>
            <a:solidFill>
              <a:srgbClr val="00B0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442777" y="2431577"/>
              <a:ext cx="12410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95000"/>
                    </a:schemeClr>
                  </a:solidFill>
                  <a:latin typeface="Trebuchet MS" pitchFamily="34" charset="0"/>
                </a:rPr>
                <a:t>R</a:t>
              </a:r>
              <a:r>
                <a:rPr lang="en-US" altLang="ko-KR" sz="1400" b="1" dirty="0" smtClean="0">
                  <a:solidFill>
                    <a:schemeClr val="bg1">
                      <a:lumMod val="85000"/>
                    </a:schemeClr>
                  </a:solidFill>
                  <a:latin typeface="Trebuchet MS" pitchFamily="34" charset="0"/>
                </a:rPr>
                <a:t>esult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bg1">
                      <a:lumMod val="85000"/>
                    </a:schemeClr>
                  </a:solidFill>
                  <a:latin typeface="Trebuchet MS" pitchFamily="34" charset="0"/>
                </a:rPr>
                <a:t>Management</a:t>
              </a:r>
              <a:endParaRPr lang="ko-KR" altLang="en-US" sz="1400" b="1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endParaRPr>
            </a:p>
          </p:txBody>
        </p:sp>
      </p:grpSp>
      <p:cxnSp>
        <p:nvCxnSpPr>
          <p:cNvPr id="75" name="직선 연결선 74"/>
          <p:cNvCxnSpPr/>
          <p:nvPr/>
        </p:nvCxnSpPr>
        <p:spPr>
          <a:xfrm>
            <a:off x="4529708" y="1764026"/>
            <a:ext cx="0" cy="1160612"/>
          </a:xfrm>
          <a:prstGeom prst="line">
            <a:avLst/>
          </a:prstGeom>
          <a:ln w="127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4998335" y="1143794"/>
            <a:ext cx="3517864" cy="2092881"/>
            <a:chOff x="4998335" y="1143794"/>
            <a:chExt cx="3517864" cy="2092881"/>
          </a:xfrm>
        </p:grpSpPr>
        <p:sp>
          <p:nvSpPr>
            <p:cNvPr id="104" name="TextBox 103"/>
            <p:cNvSpPr txBox="1"/>
            <p:nvPr/>
          </p:nvSpPr>
          <p:spPr>
            <a:xfrm>
              <a:off x="5131823" y="1143794"/>
              <a:ext cx="3384376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 </a:t>
              </a:r>
              <a:r>
                <a:rPr lang="ko-KR" altLang="en-US" sz="1600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솔루션의 </a:t>
              </a:r>
              <a:r>
                <a:rPr lang="ko-KR" altLang="en-US" sz="1600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한 축으로 자리잡을 수 있도록 시스템의 표준화 목표</a:t>
              </a:r>
              <a:r>
                <a:rPr lang="en-US" altLang="ko-KR" sz="1600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endParaRPr lang="en-US" altLang="ko-KR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SMART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영역 중 업무방식</a:t>
              </a: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</a:rPr>
                <a:t>Method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과 성과</a:t>
              </a: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</a:rPr>
                <a:t>Result</a:t>
              </a:r>
              <a:r>
                <a:rPr lang="en-US" altLang="ko-KR" sz="11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부분을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충족시킬 수 있는 시스템으로 만들어 나갈 예정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4998335" y="1417269"/>
              <a:ext cx="13601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4998335" y="2276872"/>
              <a:ext cx="13601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타원 137"/>
          <p:cNvSpPr/>
          <p:nvPr/>
        </p:nvSpPr>
        <p:spPr>
          <a:xfrm>
            <a:off x="2926912" y="4331335"/>
            <a:ext cx="1243775" cy="1243775"/>
          </a:xfrm>
          <a:prstGeom prst="ellipse">
            <a:avLst/>
          </a:prstGeom>
          <a:solidFill>
            <a:srgbClr val="00B0F0">
              <a:alpha val="20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2928277" y="4630056"/>
            <a:ext cx="12410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B0F0"/>
                </a:solidFill>
                <a:latin typeface="Trebuchet MS" pitchFamily="34" charset="0"/>
              </a:rPr>
              <a:t>M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ethod</a:t>
            </a: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Management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2928277" y="4331334"/>
            <a:ext cx="1243775" cy="1243775"/>
            <a:chOff x="2926913" y="4331337"/>
            <a:chExt cx="1243775" cy="1243775"/>
          </a:xfrm>
        </p:grpSpPr>
        <p:sp>
          <p:nvSpPr>
            <p:cNvPr id="129" name="타원 128"/>
            <p:cNvSpPr/>
            <p:nvPr/>
          </p:nvSpPr>
          <p:spPr>
            <a:xfrm>
              <a:off x="2926913" y="4331337"/>
              <a:ext cx="1243775" cy="1243775"/>
            </a:xfrm>
            <a:prstGeom prst="ellipse">
              <a:avLst/>
            </a:prstGeom>
            <a:solidFill>
              <a:srgbClr val="00B0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928278" y="4630058"/>
              <a:ext cx="12410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95000"/>
                    </a:schemeClr>
                  </a:solidFill>
                  <a:latin typeface="Trebuchet MS" pitchFamily="34" charset="0"/>
                </a:rPr>
                <a:t>M</a:t>
              </a:r>
              <a:r>
                <a:rPr lang="en-US" altLang="ko-KR" sz="1400" b="1" dirty="0" smtClean="0">
                  <a:solidFill>
                    <a:schemeClr val="bg1">
                      <a:lumMod val="85000"/>
                    </a:schemeClr>
                  </a:solidFill>
                  <a:latin typeface="Trebuchet MS" pitchFamily="34" charset="0"/>
                </a:rPr>
                <a:t>ethod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bg1">
                      <a:lumMod val="85000"/>
                    </a:schemeClr>
                  </a:solidFill>
                  <a:latin typeface="Trebuchet MS" pitchFamily="34" charset="0"/>
                </a:rPr>
                <a:t>Management</a:t>
              </a:r>
              <a:endParaRPr lang="ko-KR" altLang="en-US" sz="1400" b="1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8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898142" y="3041098"/>
            <a:ext cx="1347717" cy="775805"/>
            <a:chOff x="3470459" y="3014836"/>
            <a:chExt cx="1347717" cy="775805"/>
          </a:xfrm>
        </p:grpSpPr>
        <p:sp>
          <p:nvSpPr>
            <p:cNvPr id="20" name="타원 19"/>
            <p:cNvSpPr/>
            <p:nvPr/>
          </p:nvSpPr>
          <p:spPr>
            <a:xfrm>
              <a:off x="3566464" y="3040056"/>
              <a:ext cx="653731" cy="65373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470459" y="3014836"/>
              <a:ext cx="1347717" cy="775805"/>
              <a:chOff x="4188404" y="2744688"/>
              <a:chExt cx="1347717" cy="775805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188404" y="2744688"/>
                <a:ext cx="715895" cy="715895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546351" y="3050112"/>
                <a:ext cx="824822" cy="470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11482" y="2995672"/>
                <a:ext cx="10246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Q&amp;A</a:t>
                </a:r>
                <a:endPara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17463" y="3738585"/>
            <a:ext cx="216024" cy="216024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25867" y="4124636"/>
            <a:ext cx="108012" cy="89266"/>
          </a:xfrm>
          <a:prstGeom prst="ellipse">
            <a:avLst/>
          </a:prstGeom>
          <a:gradFill flip="none" rotWithShape="1">
            <a:gsLst>
              <a:gs pos="23000">
                <a:schemeClr val="accent3">
                  <a:lumMod val="50000"/>
                </a:schemeClr>
              </a:gs>
              <a:gs pos="52000">
                <a:schemeClr val="accent3">
                  <a:lumMod val="75000"/>
                </a:schemeClr>
              </a:gs>
              <a:gs pos="87000">
                <a:schemeClr val="accent3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5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400958" y="3552013"/>
            <a:ext cx="54006" cy="54006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879812" y="3506049"/>
            <a:ext cx="45963" cy="45964"/>
          </a:xfrm>
          <a:prstGeom prst="ellipse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52000">
                <a:schemeClr val="accent6"/>
              </a:gs>
              <a:gs pos="87000">
                <a:schemeClr val="accent6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3" descr="D:\2012 부품MES\그린라이트\제안서\sd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6816" y="4219830"/>
            <a:ext cx="2086307" cy="263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5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20447" y="3041098"/>
            <a:ext cx="2303107" cy="775805"/>
            <a:chOff x="3470459" y="3014836"/>
            <a:chExt cx="2303107" cy="775805"/>
          </a:xfrm>
        </p:grpSpPr>
        <p:sp>
          <p:nvSpPr>
            <p:cNvPr id="9" name="타원 8"/>
            <p:cNvSpPr/>
            <p:nvPr/>
          </p:nvSpPr>
          <p:spPr>
            <a:xfrm>
              <a:off x="3566464" y="3040056"/>
              <a:ext cx="653731" cy="65373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470459" y="3014836"/>
              <a:ext cx="2303107" cy="775805"/>
              <a:chOff x="4188404" y="2744688"/>
              <a:chExt cx="2303107" cy="775805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188404" y="2744688"/>
                <a:ext cx="715895" cy="715895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546351" y="3050112"/>
                <a:ext cx="824822" cy="470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511482" y="2995672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감사합니다</a:t>
                </a:r>
                <a:endParaRPr lang="ko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0" name="타원 9"/>
          <p:cNvSpPr/>
          <p:nvPr/>
        </p:nvSpPr>
        <p:spPr>
          <a:xfrm>
            <a:off x="2317463" y="3738585"/>
            <a:ext cx="216024" cy="216024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25867" y="4124636"/>
            <a:ext cx="108012" cy="89266"/>
          </a:xfrm>
          <a:prstGeom prst="ellipse">
            <a:avLst/>
          </a:prstGeom>
          <a:gradFill flip="none" rotWithShape="1">
            <a:gsLst>
              <a:gs pos="23000">
                <a:schemeClr val="accent3">
                  <a:lumMod val="50000"/>
                </a:schemeClr>
              </a:gs>
              <a:gs pos="52000">
                <a:schemeClr val="accent3">
                  <a:lumMod val="75000"/>
                </a:schemeClr>
              </a:gs>
              <a:gs pos="87000">
                <a:schemeClr val="accent3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5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400958" y="3552013"/>
            <a:ext cx="54006" cy="54006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879812" y="3506049"/>
            <a:ext cx="45963" cy="45964"/>
          </a:xfrm>
          <a:prstGeom prst="ellipse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52000">
                <a:schemeClr val="accent6"/>
              </a:gs>
              <a:gs pos="87000">
                <a:schemeClr val="accent6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2497483" y="5523784"/>
            <a:ext cx="216024" cy="216024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544108" y="5841268"/>
            <a:ext cx="108012" cy="108012"/>
          </a:xfrm>
          <a:prstGeom prst="ellipse">
            <a:avLst/>
          </a:prstGeom>
          <a:gradFill flip="none" rotWithShape="1">
            <a:gsLst>
              <a:gs pos="23000">
                <a:schemeClr val="accent3">
                  <a:lumMod val="50000"/>
                </a:schemeClr>
              </a:gs>
              <a:gs pos="52000">
                <a:schemeClr val="accent3">
                  <a:lumMod val="75000"/>
                </a:schemeClr>
              </a:gs>
              <a:gs pos="87000">
                <a:schemeClr val="accent3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5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80978" y="5337212"/>
            <a:ext cx="54006" cy="54006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059832" y="5291249"/>
            <a:ext cx="45963" cy="45963"/>
          </a:xfrm>
          <a:prstGeom prst="ellipse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52000">
                <a:schemeClr val="accent6"/>
              </a:gs>
              <a:gs pos="87000">
                <a:schemeClr val="accent6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9" descr="D:\2012 부품MES\그린라이트\제안서\logo_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566" y="4113076"/>
            <a:ext cx="1555574" cy="15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744254" y="3906634"/>
            <a:ext cx="1858927" cy="1862626"/>
            <a:chOff x="3744254" y="3906634"/>
            <a:chExt cx="1858927" cy="1862626"/>
          </a:xfrm>
          <a:effectLst>
            <a:outerShdw blurRad="50800" dist="38100" dir="2700000" algn="tl" rotWithShape="0">
              <a:prstClr val="black">
                <a:alpha val="34000"/>
              </a:prstClr>
            </a:outerShdw>
            <a:reflection blurRad="63500" stA="56000" endPos="14000" dir="5400000" sy="-100000" algn="bl" rotWithShape="0"/>
          </a:effectLst>
        </p:grpSpPr>
        <p:pic>
          <p:nvPicPr>
            <p:cNvPr id="34" name="Picture 9" descr="D:\2012 부품MES\그린라이트\제안서\logo_botto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974" y="3916120"/>
              <a:ext cx="1853140" cy="1853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3744254" y="3906634"/>
              <a:ext cx="1858927" cy="1858927"/>
            </a:xfrm>
            <a:prstGeom prst="ellipse">
              <a:avLst/>
            </a:prstGeom>
            <a:noFill/>
            <a:ln w="1143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D:\2012 부품MES\그린라이트\제안서\logo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6451" y="1647272"/>
            <a:ext cx="2001143" cy="2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2012 부품MES\그린라이트\제안서\log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3265" y="1857779"/>
            <a:ext cx="2810667" cy="2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2012 부품MES\그린라이트\제안서\logo_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77"/>
          <a:stretch/>
        </p:blipFill>
        <p:spPr bwMode="auto">
          <a:xfrm>
            <a:off x="1558002" y="2022545"/>
            <a:ext cx="5896900" cy="5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2012 부품MES\그린라이트\제안서\logo_4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77"/>
          <a:stretch/>
        </p:blipFill>
        <p:spPr bwMode="auto">
          <a:xfrm>
            <a:off x="1558001" y="2022545"/>
            <a:ext cx="5896900" cy="5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2012 부품MES\그린라이트\제안서\logo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3755" y="2459689"/>
            <a:ext cx="123048" cy="1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6625" y="2719953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2012. 9. 7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8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402" y="836712"/>
            <a:ext cx="13211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400" b="1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Contents</a:t>
            </a:r>
            <a:endParaRPr lang="ko-KR" altLang="en-US" sz="2400" b="1" i="1" spc="-15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497558"/>
            <a:ext cx="214674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개 요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업무관리시스템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기대효과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97483" y="5523784"/>
            <a:ext cx="216024" cy="216024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44108" y="5841268"/>
            <a:ext cx="108012" cy="108012"/>
          </a:xfrm>
          <a:prstGeom prst="ellipse">
            <a:avLst/>
          </a:prstGeom>
          <a:gradFill flip="none" rotWithShape="1">
            <a:gsLst>
              <a:gs pos="23000">
                <a:schemeClr val="accent3">
                  <a:lumMod val="50000"/>
                </a:schemeClr>
              </a:gs>
              <a:gs pos="52000">
                <a:schemeClr val="accent3">
                  <a:lumMod val="75000"/>
                </a:schemeClr>
              </a:gs>
              <a:gs pos="87000">
                <a:schemeClr val="accent3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5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580978" y="5337212"/>
            <a:ext cx="54006" cy="54006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59832" y="5291249"/>
            <a:ext cx="45963" cy="45963"/>
          </a:xfrm>
          <a:prstGeom prst="ellipse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52000">
                <a:schemeClr val="accent6"/>
              </a:gs>
              <a:gs pos="87000">
                <a:schemeClr val="accent6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21566" y="3906634"/>
            <a:ext cx="2281615" cy="1862626"/>
            <a:chOff x="3321566" y="3906634"/>
            <a:chExt cx="2281615" cy="18626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90500" endPos="19000" dir="5400000" sy="-100000" algn="bl" rotWithShape="0"/>
          </a:effectLst>
        </p:grpSpPr>
        <p:grpSp>
          <p:nvGrpSpPr>
            <p:cNvPr id="17" name="그룹 16"/>
            <p:cNvGrpSpPr/>
            <p:nvPr/>
          </p:nvGrpSpPr>
          <p:grpSpPr>
            <a:xfrm>
              <a:off x="3321566" y="3916120"/>
              <a:ext cx="2276548" cy="1853140"/>
              <a:chOff x="3321566" y="3448068"/>
              <a:chExt cx="2276548" cy="1853140"/>
            </a:xfrm>
            <a:effectLst>
              <a:reflection blurRad="38100" stA="17000" endPos="37000" dir="5400000" sy="-100000" algn="bl" rotWithShape="0"/>
            </a:effectLst>
          </p:grpSpPr>
          <p:pic>
            <p:nvPicPr>
              <p:cNvPr id="19" name="Picture 9" descr="D:\2012 부품MES\그린라이트\제안서\logo_botto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1566" y="3645024"/>
                <a:ext cx="1555574" cy="1555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9" descr="D:\2012 부품MES\그린라이트\제안서\logo_botto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974" y="3448068"/>
                <a:ext cx="1853140" cy="1853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타원 17"/>
            <p:cNvSpPr>
              <a:spLocks noChangeAspect="1"/>
            </p:cNvSpPr>
            <p:nvPr/>
          </p:nvSpPr>
          <p:spPr>
            <a:xfrm>
              <a:off x="3744254" y="3906634"/>
              <a:ext cx="1858927" cy="1858927"/>
            </a:xfrm>
            <a:prstGeom prst="ellipse">
              <a:avLst/>
            </a:prstGeom>
            <a:noFill/>
            <a:ln w="1143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402" y="836712"/>
            <a:ext cx="13211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400" b="1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Contents</a:t>
            </a:r>
            <a:endParaRPr lang="ko-KR" altLang="en-US" sz="2400" b="1" i="1" spc="-15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497558"/>
            <a:ext cx="3330784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i="1" dirty="0" smtClean="0">
                <a:solidFill>
                  <a:srgbClr val="00B0F0"/>
                </a:solidFill>
                <a:latin typeface="Trebuchet MS" pitchFamily="34" charset="0"/>
              </a:rPr>
              <a:t>개 요</a:t>
            </a:r>
            <a:endParaRPr lang="en-US" altLang="ko-KR" i="1" dirty="0" smtClean="0">
              <a:solidFill>
                <a:srgbClr val="00B0F0"/>
              </a:solidFill>
              <a:latin typeface="Trebuchet MS" pitchFamily="34" charset="0"/>
            </a:endParaRPr>
          </a:p>
          <a:p>
            <a:pPr marL="628650" lvl="1" indent="-198438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왜 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Work </a:t>
            </a:r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Smart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인가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?</a:t>
            </a:r>
          </a:p>
          <a:p>
            <a:pPr marL="628650" lvl="1" indent="-198438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Work Smart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의 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5</a:t>
            </a:r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대 영역 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SMART</a:t>
            </a:r>
          </a:p>
          <a:p>
            <a:pPr marL="628650" lvl="1" indent="-198438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과제선정배경</a:t>
            </a:r>
            <a:endParaRPr lang="en-US" altLang="ko-KR" sz="1400" i="1" dirty="0" smtClean="0">
              <a:solidFill>
                <a:schemeClr val="bg1">
                  <a:lumMod val="65000"/>
                </a:schemeClr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업무관리시스템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기대효과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97483" y="5523784"/>
            <a:ext cx="216024" cy="216024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44108" y="5841268"/>
            <a:ext cx="108012" cy="108012"/>
          </a:xfrm>
          <a:prstGeom prst="ellipse">
            <a:avLst/>
          </a:prstGeom>
          <a:gradFill flip="none" rotWithShape="1">
            <a:gsLst>
              <a:gs pos="23000">
                <a:schemeClr val="accent3">
                  <a:lumMod val="50000"/>
                </a:schemeClr>
              </a:gs>
              <a:gs pos="52000">
                <a:schemeClr val="accent3">
                  <a:lumMod val="75000"/>
                </a:schemeClr>
              </a:gs>
              <a:gs pos="87000">
                <a:schemeClr val="accent3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5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580978" y="5337212"/>
            <a:ext cx="54006" cy="54006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59832" y="5291249"/>
            <a:ext cx="45963" cy="45963"/>
          </a:xfrm>
          <a:prstGeom prst="ellipse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52000">
                <a:schemeClr val="accent6"/>
              </a:gs>
              <a:gs pos="87000">
                <a:schemeClr val="accent6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21566" y="3906634"/>
            <a:ext cx="2281615" cy="1862626"/>
            <a:chOff x="3321566" y="3906634"/>
            <a:chExt cx="2281615" cy="18626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90500" endPos="19000" dir="5400000" sy="-100000" algn="bl" rotWithShape="0"/>
          </a:effectLst>
        </p:grpSpPr>
        <p:grpSp>
          <p:nvGrpSpPr>
            <p:cNvPr id="17" name="그룹 16"/>
            <p:cNvGrpSpPr/>
            <p:nvPr/>
          </p:nvGrpSpPr>
          <p:grpSpPr>
            <a:xfrm>
              <a:off x="3321566" y="3916120"/>
              <a:ext cx="2276548" cy="1853140"/>
              <a:chOff x="3321566" y="3448068"/>
              <a:chExt cx="2276548" cy="1853140"/>
            </a:xfrm>
            <a:effectLst>
              <a:reflection blurRad="38100" stA="17000" endPos="37000" dir="5400000" sy="-100000" algn="bl" rotWithShape="0"/>
            </a:effectLst>
          </p:grpSpPr>
          <p:pic>
            <p:nvPicPr>
              <p:cNvPr id="19" name="Picture 9" descr="D:\2012 부품MES\그린라이트\제안서\logo_botto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1566" y="3645024"/>
                <a:ext cx="1555574" cy="1555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9" descr="D:\2012 부품MES\그린라이트\제안서\logo_botto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974" y="3448068"/>
                <a:ext cx="1853140" cy="1853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타원 17"/>
            <p:cNvSpPr>
              <a:spLocks noChangeAspect="1"/>
            </p:cNvSpPr>
            <p:nvPr/>
          </p:nvSpPr>
          <p:spPr>
            <a:xfrm>
              <a:off x="3744254" y="3906634"/>
              <a:ext cx="1858927" cy="1858927"/>
            </a:xfrm>
            <a:prstGeom prst="ellipse">
              <a:avLst/>
            </a:prstGeom>
            <a:noFill/>
            <a:ln w="1143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0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802922" y="1796625"/>
            <a:ext cx="7657510" cy="1128320"/>
            <a:chOff x="832532" y="2017420"/>
            <a:chExt cx="7965180" cy="167673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871758" y="2209761"/>
              <a:ext cx="7925954" cy="1484390"/>
            </a:xfrm>
            <a:prstGeom prst="roundRect">
              <a:avLst>
                <a:gd name="adj" fmla="val 9719"/>
              </a:avLst>
            </a:pr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2532" y="2017420"/>
              <a:ext cx="105241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>
                      <a:lumMod val="85000"/>
                    </a:schemeClr>
                  </a:solidFill>
                  <a:latin typeface="MS UI Gothic" pitchFamily="34" charset="-128"/>
                  <a:ea typeface="MS UI Gothic" pitchFamily="34" charset="-128"/>
                </a:rPr>
                <a:t>“</a:t>
              </a:r>
              <a:endParaRPr lang="ko-KR" altLang="en-US" sz="7200" dirty="0">
                <a:solidFill>
                  <a:schemeClr val="bg1">
                    <a:lumMod val="85000"/>
                  </a:schemeClr>
                </a:solidFill>
                <a:latin typeface="MS UI Gothic" pitchFamily="34" charset="-128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640" y="176752"/>
            <a:ext cx="3178696" cy="41805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Trebuchet MS" pitchFamily="34" charset="0"/>
              </a:rPr>
              <a:t>개 요</a:t>
            </a:r>
            <a:endParaRPr lang="ko-KR" altLang="en-US" dirty="0">
              <a:latin typeface="Trebuchet MS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843808" y="1089"/>
            <a:ext cx="288032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995936" y="3212976"/>
            <a:ext cx="2016224" cy="2016224"/>
            <a:chOff x="4355976" y="3429000"/>
            <a:chExt cx="2016224" cy="2016224"/>
          </a:xfrm>
        </p:grpSpPr>
        <p:sp>
          <p:nvSpPr>
            <p:cNvPr id="9" name="타원 8"/>
            <p:cNvSpPr/>
            <p:nvPr/>
          </p:nvSpPr>
          <p:spPr>
            <a:xfrm>
              <a:off x="4355976" y="3429000"/>
              <a:ext cx="2016224" cy="2016224"/>
            </a:xfrm>
            <a:prstGeom prst="ellipse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447623" y="3520647"/>
              <a:ext cx="1832931" cy="1832931"/>
            </a:xfrm>
            <a:prstGeom prst="ellipse">
              <a:avLst/>
            </a:prstGeom>
            <a:noFill/>
            <a:ln w="1143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28791" y="3720570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한국의 생산성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8140" y="3881178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300" dirty="0" smtClean="0">
                <a:solidFill>
                  <a:srgbClr val="00B0F0"/>
                </a:solidFill>
              </a:rPr>
              <a:t>57</a:t>
            </a:r>
            <a:r>
              <a:rPr lang="ko-KR" altLang="en-US" sz="1600" spc="-300" dirty="0" smtClean="0">
                <a:solidFill>
                  <a:schemeClr val="bg1">
                    <a:lumMod val="50000"/>
                  </a:schemeClr>
                </a:solidFill>
              </a:rPr>
              <a:t>천 달러</a:t>
            </a:r>
            <a:endParaRPr lang="ko-KR" altLang="en-US" sz="16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3236" y="533256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일하는 시간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0800000">
            <a:off x="5508105" y="5301208"/>
            <a:ext cx="287971" cy="328681"/>
          </a:xfrm>
          <a:prstGeom prst="downArrow">
            <a:avLst>
              <a:gd name="adj1" fmla="val 50000"/>
              <a:gd name="adj2" fmla="val 756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69752" y="5642084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>
                    <a:lumMod val="65000"/>
                  </a:schemeClr>
                </a:solidFill>
              </a:rPr>
              <a:t>OECD </a:t>
            </a:r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평균 생산성</a:t>
            </a:r>
            <a:endParaRPr lang="en-US" altLang="ko-KR" sz="1400" spc="-1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1400" spc="-100" dirty="0" smtClean="0">
                <a:solidFill>
                  <a:schemeClr val="bg1">
                    <a:lumMod val="65000"/>
                  </a:schemeClr>
                </a:solidFill>
              </a:rPr>
              <a:t>70</a:t>
            </a:r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천 달러</a:t>
            </a:r>
            <a:endParaRPr lang="ko-KR" altLang="en-US" sz="1400" spc="-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444208" y="3212976"/>
            <a:ext cx="2016224" cy="2016224"/>
            <a:chOff x="4355976" y="3429000"/>
            <a:chExt cx="2016224" cy="2016224"/>
          </a:xfrm>
        </p:grpSpPr>
        <p:sp>
          <p:nvSpPr>
            <p:cNvPr id="21" name="타원 20"/>
            <p:cNvSpPr/>
            <p:nvPr/>
          </p:nvSpPr>
          <p:spPr>
            <a:xfrm>
              <a:off x="4355976" y="3429000"/>
              <a:ext cx="2016224" cy="2016224"/>
            </a:xfrm>
            <a:prstGeom prst="ellipse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447623" y="3520647"/>
              <a:ext cx="1832931" cy="1832931"/>
            </a:xfrm>
            <a:prstGeom prst="ellipse">
              <a:avLst/>
            </a:prstGeom>
            <a:noFill/>
            <a:ln w="1143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732240" y="3720570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한국의 근로시간</a:t>
            </a:r>
            <a:endParaRPr lang="ko-KR" altLang="en-US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0996" y="4069577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smtClean="0">
                <a:solidFill>
                  <a:srgbClr val="00B0F0"/>
                </a:solidFill>
              </a:rPr>
              <a:t>2,26</a:t>
            </a:r>
            <a:r>
              <a:rPr lang="en-US" altLang="ko-KR" sz="3600" b="1" spc="-150" dirty="0" smtClean="0">
                <a:solidFill>
                  <a:srgbClr val="00B0F0"/>
                </a:solidFill>
              </a:rPr>
              <a:t>1</a:t>
            </a:r>
            <a:r>
              <a:rPr lang="ko-KR" altLang="en-US" sz="1600" spc="-150" dirty="0" smtClean="0">
                <a:solidFill>
                  <a:schemeClr val="bg1">
                    <a:lumMod val="50000"/>
                  </a:schemeClr>
                </a:solidFill>
              </a:rPr>
              <a:t>시</a:t>
            </a:r>
            <a:r>
              <a:rPr lang="ko-KR" altLang="en-US" sz="1600" spc="-300" dirty="0" smtClean="0">
                <a:solidFill>
                  <a:schemeClr val="bg1">
                    <a:lumMod val="50000"/>
                  </a:schemeClr>
                </a:solidFill>
              </a:rPr>
              <a:t>간</a:t>
            </a:r>
            <a:endParaRPr lang="ko-KR" altLang="en-US" sz="16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03163" y="53325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생산성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7735804" y="5301208"/>
            <a:ext cx="287971" cy="328681"/>
          </a:xfrm>
          <a:prstGeom prst="downArrow">
            <a:avLst>
              <a:gd name="adj1" fmla="val 50000"/>
              <a:gd name="adj2" fmla="val 756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9144" y="564208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40" dirty="0" smtClean="0">
                <a:solidFill>
                  <a:schemeClr val="bg1">
                    <a:lumMod val="65000"/>
                  </a:schemeClr>
                </a:solidFill>
              </a:rPr>
              <a:t>OECD </a:t>
            </a:r>
            <a:r>
              <a:rPr lang="ko-KR" altLang="en-US" sz="1400" spc="-140" dirty="0" smtClean="0">
                <a:solidFill>
                  <a:schemeClr val="bg1">
                    <a:lumMod val="65000"/>
                  </a:schemeClr>
                </a:solidFill>
              </a:rPr>
              <a:t>평균 근로시간</a:t>
            </a:r>
            <a:endParaRPr lang="en-US" altLang="ko-KR" sz="1400" spc="-14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1400" spc="-100" dirty="0" smtClean="0">
                <a:solidFill>
                  <a:schemeClr val="bg1">
                    <a:lumMod val="65000"/>
                  </a:schemeClr>
                </a:solidFill>
              </a:rPr>
              <a:t>1,764</a:t>
            </a:r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시간</a:t>
            </a:r>
            <a:endParaRPr lang="ko-KR" altLang="en-US" sz="1400" spc="-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4283" y="921494"/>
            <a:ext cx="812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창의성이 요구되는 지식정보사회에서</a:t>
            </a:r>
            <a:endParaRPr lang="en-US" altLang="ko-KR" spc="-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선진기업으로 도약하기 위해서는</a:t>
            </a:r>
            <a:r>
              <a:rPr lang="en-US" altLang="ko-KR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pc="-100" dirty="0" smtClean="0"/>
              <a:t>Work Smart</a:t>
            </a:r>
            <a:r>
              <a:rPr lang="ko-KR" altLang="en-US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선택이 아닌 필수임</a:t>
            </a:r>
            <a:r>
              <a:rPr lang="en-US" altLang="ko-KR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3736" y="2058520"/>
            <a:ext cx="716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삼성전자 최지성 사장은 </a:t>
            </a:r>
            <a:r>
              <a:rPr lang="en-US" altLang="ko-KR" sz="1400" i="1" spc="-1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1400" i="1" spc="-100" dirty="0" smtClean="0">
                <a:solidFill>
                  <a:schemeClr val="bg1">
                    <a:lumMod val="65000"/>
                  </a:schemeClr>
                </a:solidFill>
              </a:rPr>
              <a:t>똑똑하게 일하는 직원이 더 많은 혜택을 받도록 하겠다</a:t>
            </a:r>
            <a:r>
              <a:rPr lang="en-US" altLang="ko-KR" sz="1400" i="1" spc="-100" dirty="0" smtClean="0">
                <a:solidFill>
                  <a:schemeClr val="bg1">
                    <a:lumMod val="65000"/>
                  </a:schemeClr>
                </a:solidFill>
              </a:rPr>
              <a:t>.” </a:t>
            </a:r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고 했으며</a:t>
            </a:r>
            <a:r>
              <a:rPr lang="en-US" altLang="ko-KR" sz="1400" spc="-1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spc="-100" dirty="0" err="1" smtClean="0">
                <a:solidFill>
                  <a:schemeClr val="bg1">
                    <a:lumMod val="65000"/>
                  </a:schemeClr>
                </a:solidFill>
              </a:rPr>
              <a:t>포스코</a:t>
            </a:r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 정준양 회장도 </a:t>
            </a:r>
            <a:r>
              <a:rPr lang="en-US" altLang="ko-KR" sz="1400" i="1" spc="-100" dirty="0" smtClean="0">
                <a:solidFill>
                  <a:schemeClr val="bg1">
                    <a:lumMod val="65000"/>
                  </a:schemeClr>
                </a:solidFill>
              </a:rPr>
              <a:t>“Work Smart” </a:t>
            </a:r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를 화두로 제시</a:t>
            </a:r>
            <a:endParaRPr lang="ko-KR" altLang="en-US" sz="1400" spc="-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84214" y="1205988"/>
            <a:ext cx="16457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2129" y="271681"/>
            <a:ext cx="186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왜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Work Smart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인가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8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  <p:bldP spid="20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912129" y="271681"/>
            <a:ext cx="294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Work Smart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대 핵심영역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SMART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제목 1"/>
          <p:cNvSpPr>
            <a:spLocks noGrp="1"/>
          </p:cNvSpPr>
          <p:nvPr>
            <p:ph type="title"/>
          </p:nvPr>
        </p:nvSpPr>
        <p:spPr>
          <a:xfrm>
            <a:off x="187640" y="176752"/>
            <a:ext cx="1028702" cy="418058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Trebuchet MS" pitchFamily="34" charset="0"/>
              </a:rPr>
              <a:t>개 요</a:t>
            </a:r>
            <a:endParaRPr lang="ko-KR" altLang="en-US" dirty="0">
              <a:latin typeface="Trebuchet MS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779912" y="1089"/>
            <a:ext cx="316835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4283" y="921494"/>
            <a:ext cx="812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공간 </a:t>
            </a:r>
            <a:r>
              <a:rPr lang="en-US" altLang="ko-KR" sz="1400" spc="-100" dirty="0" smtClean="0">
                <a:solidFill>
                  <a:schemeClr val="bg1">
                    <a:lumMod val="75000"/>
                  </a:schemeClr>
                </a:solidFill>
              </a:rPr>
              <a:t>Space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업무방식 </a:t>
            </a:r>
            <a:r>
              <a:rPr lang="en-US" altLang="ko-KR" sz="1400" spc="-100" dirty="0" smtClean="0">
                <a:solidFill>
                  <a:schemeClr val="bg1">
                    <a:lumMod val="75000"/>
                  </a:schemeClr>
                </a:solidFill>
              </a:rPr>
              <a:t>Method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지식교류 </a:t>
            </a:r>
            <a:r>
              <a:rPr lang="en-US" altLang="ko-KR" sz="1400" spc="-100" dirty="0" smtClean="0">
                <a:solidFill>
                  <a:schemeClr val="bg1">
                    <a:lumMod val="75000"/>
                  </a:schemeClr>
                </a:solidFill>
              </a:rPr>
              <a:t>Acquaintance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성과 </a:t>
            </a:r>
            <a:r>
              <a:rPr lang="en-US" altLang="ko-KR" sz="1400" spc="-100" dirty="0" smtClean="0">
                <a:solidFill>
                  <a:schemeClr val="bg1">
                    <a:lumMod val="75000"/>
                  </a:schemeClr>
                </a:solidFill>
              </a:rPr>
              <a:t>Result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시간 </a:t>
            </a:r>
            <a:r>
              <a:rPr lang="en-US" altLang="ko-KR" sz="1400" spc="-100" dirty="0" smtClean="0">
                <a:solidFill>
                  <a:schemeClr val="bg1">
                    <a:lumMod val="75000"/>
                  </a:schemeClr>
                </a:solidFill>
              </a:rPr>
              <a:t>Time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 영역을 혁신함으로써 고부가가치 창출에 기여할 수 있는 창조적 조직문화를 구축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84214" y="1205988"/>
            <a:ext cx="16457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00433" y="4269148"/>
            <a:ext cx="6825318" cy="1368152"/>
            <a:chOff x="822510" y="3853766"/>
            <a:chExt cx="6825318" cy="1368152"/>
          </a:xfrm>
        </p:grpSpPr>
        <p:grpSp>
          <p:nvGrpSpPr>
            <p:cNvPr id="11" name="그룹 10"/>
            <p:cNvGrpSpPr/>
            <p:nvPr/>
          </p:nvGrpSpPr>
          <p:grpSpPr>
            <a:xfrm>
              <a:off x="822510" y="3853766"/>
              <a:ext cx="1368152" cy="1368152"/>
              <a:chOff x="822510" y="3814011"/>
              <a:chExt cx="1368152" cy="136815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822510" y="3814011"/>
                <a:ext cx="1368152" cy="1368152"/>
                <a:chOff x="581774" y="3625385"/>
                <a:chExt cx="2016224" cy="2016224"/>
              </a:xfrm>
            </p:grpSpPr>
            <p:sp>
              <p:nvSpPr>
                <p:cNvPr id="37" name="타원 36"/>
                <p:cNvSpPr/>
                <p:nvPr/>
              </p:nvSpPr>
              <p:spPr>
                <a:xfrm>
                  <a:off x="581774" y="3625385"/>
                  <a:ext cx="2016224" cy="2016224"/>
                </a:xfrm>
                <a:prstGeom prst="ellipse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673421" y="3717032"/>
                  <a:ext cx="1832931" cy="1832931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886064" y="4174921"/>
                <a:ext cx="12410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B0F0"/>
                    </a:solidFill>
                    <a:latin typeface="Trebuchet MS" pitchFamily="34" charset="0"/>
                  </a:rPr>
                  <a:t>S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pace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Management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186801" y="3853766"/>
              <a:ext cx="1368152" cy="1368152"/>
              <a:chOff x="1879996" y="3865471"/>
              <a:chExt cx="1368152" cy="1368152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879996" y="3865471"/>
                <a:ext cx="1368152" cy="1368152"/>
                <a:chOff x="581774" y="3625385"/>
                <a:chExt cx="2016224" cy="2016224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581774" y="3625385"/>
                  <a:ext cx="2016224" cy="2016224"/>
                </a:xfrm>
                <a:prstGeom prst="ellipse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673421" y="3717032"/>
                  <a:ext cx="1832931" cy="1832931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1943550" y="4226381"/>
                <a:ext cx="12410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B0F0"/>
                    </a:solidFill>
                    <a:latin typeface="Trebuchet MS" pitchFamily="34" charset="0"/>
                  </a:rPr>
                  <a:t>M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ethod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Management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279676" y="3853766"/>
              <a:ext cx="1368152" cy="1368152"/>
              <a:chOff x="1879996" y="3865471"/>
              <a:chExt cx="1368152" cy="1368152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1879996" y="3865471"/>
                <a:ext cx="1368152" cy="1368152"/>
                <a:chOff x="581774" y="3625385"/>
                <a:chExt cx="2016224" cy="2016224"/>
              </a:xfrm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581774" y="3625385"/>
                  <a:ext cx="2016224" cy="2016224"/>
                </a:xfrm>
                <a:prstGeom prst="ellipse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673421" y="3717032"/>
                  <a:ext cx="1832931" cy="1832931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1943550" y="4226381"/>
                <a:ext cx="12410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B0F0"/>
                    </a:solidFill>
                    <a:latin typeface="Trebuchet MS" pitchFamily="34" charset="0"/>
                  </a:rPr>
                  <a:t>T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ime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Management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915383" y="3853766"/>
              <a:ext cx="1368152" cy="1368152"/>
              <a:chOff x="1879996" y="3865471"/>
              <a:chExt cx="1368152" cy="1368152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1879996" y="3865471"/>
                <a:ext cx="1368152" cy="1368152"/>
                <a:chOff x="581774" y="3625385"/>
                <a:chExt cx="2016224" cy="2016224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581774" y="3625385"/>
                  <a:ext cx="2016224" cy="2016224"/>
                </a:xfrm>
                <a:prstGeom prst="ellipse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673421" y="3717032"/>
                  <a:ext cx="1832931" cy="1832931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1943550" y="4226381"/>
                <a:ext cx="12410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B0F0"/>
                    </a:solidFill>
                    <a:latin typeface="Trebuchet MS" pitchFamily="34" charset="0"/>
                  </a:rPr>
                  <a:t>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esult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Management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3551092" y="3853766"/>
              <a:ext cx="1368152" cy="1368152"/>
              <a:chOff x="1879996" y="3865471"/>
              <a:chExt cx="1368152" cy="1368152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1879996" y="3865471"/>
                <a:ext cx="1368152" cy="1368152"/>
                <a:chOff x="581774" y="3625385"/>
                <a:chExt cx="2016224" cy="2016224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581774" y="3625385"/>
                  <a:ext cx="2016224" cy="2016224"/>
                </a:xfrm>
                <a:prstGeom prst="ellipse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673421" y="3717032"/>
                  <a:ext cx="1832931" cy="1832931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1895460" y="4226381"/>
                <a:ext cx="13372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B0F0"/>
                    </a:solidFill>
                    <a:latin typeface="Trebuchet MS" pitchFamily="34" charset="0"/>
                  </a:rPr>
                  <a:t>A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cquaintance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Management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6063300" y="5661248"/>
            <a:ext cx="2325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>
                    <a:lumMod val="65000"/>
                  </a:schemeClr>
                </a:solidFill>
              </a:rPr>
              <a:t>Work Smart</a:t>
            </a:r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1400" spc="-1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대 핵심 영역</a:t>
            </a:r>
            <a:endParaRPr lang="ko-KR" altLang="en-US" sz="1400" spc="-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22510" y="1909549"/>
            <a:ext cx="7925954" cy="1684013"/>
            <a:chOff x="822510" y="1909549"/>
            <a:chExt cx="7925954" cy="1684013"/>
          </a:xfrm>
        </p:grpSpPr>
        <p:grpSp>
          <p:nvGrpSpPr>
            <p:cNvPr id="69" name="그룹 68"/>
            <p:cNvGrpSpPr/>
            <p:nvPr/>
          </p:nvGrpSpPr>
          <p:grpSpPr>
            <a:xfrm>
              <a:off x="822510" y="1909549"/>
              <a:ext cx="7925954" cy="1684013"/>
              <a:chOff x="822510" y="2042751"/>
              <a:chExt cx="7925954" cy="1550813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822510" y="2109173"/>
                <a:ext cx="7925954" cy="1484391"/>
              </a:xfrm>
              <a:prstGeom prst="roundRect">
                <a:avLst>
                  <a:gd name="adj" fmla="val 9719"/>
                </a:avLst>
              </a:prstGeom>
              <a:solidFill>
                <a:schemeClr val="bg1">
                  <a:lumMod val="9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27584" y="2042751"/>
                <a:ext cx="1052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dirty="0" smtClean="0">
                    <a:solidFill>
                      <a:schemeClr val="bg1">
                        <a:lumMod val="85000"/>
                      </a:schemeClr>
                    </a:solidFill>
                    <a:latin typeface="MS UI Gothic" pitchFamily="34" charset="-128"/>
                    <a:ea typeface="MS UI Gothic" pitchFamily="34" charset="-128"/>
                  </a:rPr>
                  <a:t>“</a:t>
                </a:r>
                <a:endParaRPr lang="ko-KR" altLang="en-US" sz="7200" dirty="0">
                  <a:solidFill>
                    <a:schemeClr val="bg1">
                      <a:lumMod val="85000"/>
                    </a:schemeClr>
                  </a:solidFill>
                  <a:latin typeface="MS UI Gothic" pitchFamily="34" charset="-128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216342" y="2181055"/>
              <a:ext cx="7460114" cy="131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schemeClr val="bg1">
                      <a:lumMod val="50000"/>
                    </a:schemeClr>
                  </a:solidFill>
                  <a:effectLst/>
                </a:rPr>
                <a:t>후지제록스의</a:t>
              </a:r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effectLst/>
                </a:rPr>
                <a:t>OOF(Open Office Frontier) </a:t>
              </a:r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  <a:effectLst/>
                </a:rPr>
                <a:t>스퀘어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’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68288" lvl="1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'</a:t>
              </a:r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인터렉티브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 월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'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로 불리는 전자칠판을 통해 공간을 초월한 자료 공유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토론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메모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의사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결정이 가능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/>
              </a:r>
              <a:b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</a:b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회의 참석자의 발언 내용 및 메모</a:t>
              </a:r>
              <a:r>
                <a:rPr lang="en-US" altLang="ko-KR" sz="105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, </a:t>
              </a:r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아이디어 등을 모두 녹화해 파일로 저장하고</a:t>
              </a:r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이를 공유</a:t>
              </a:r>
              <a:r>
                <a:rPr lang="en-US" altLang="ko-KR" sz="105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)</a:t>
              </a:r>
            </a:p>
            <a:p>
              <a:pPr marL="96838" lvl="1">
                <a:lnSpc>
                  <a:spcPct val="150000"/>
                </a:lnSpc>
              </a:pPr>
              <a:endParaRPr lang="ko-KR" altLang="en-US" sz="4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68288" lvl="1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인트라오피스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(Intra-office)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에서 </a:t>
              </a:r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인터오피스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(Inter-office)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로의 변화를 통해 의사결정 과정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effectLst/>
                </a:rPr>
                <a:t>의 효율성 증대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2723" y="1089"/>
            <a:ext cx="9156723" cy="6856911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972150" y="4066249"/>
            <a:ext cx="3467319" cy="1906967"/>
            <a:chOff x="4282955" y="4563561"/>
            <a:chExt cx="3467319" cy="190696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282955" y="4563561"/>
              <a:ext cx="3467319" cy="1906967"/>
            </a:xfrm>
            <a:prstGeom prst="roundRect">
              <a:avLst>
                <a:gd name="adj" fmla="val 6334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8102" y="4719461"/>
              <a:ext cx="253146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B0F0"/>
                  </a:solidFill>
                </a:rPr>
                <a:t>Q.</a:t>
              </a:r>
            </a:p>
            <a:p>
              <a:endParaRPr lang="en-US" altLang="ko-KR" sz="600" b="1" dirty="0" smtClean="0">
                <a:solidFill>
                  <a:srgbClr val="00B0F0"/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 주위에서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부터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2400" b="1" dirty="0" smtClean="0">
                  <a:solidFill>
                    <a:srgbClr val="00B0F0"/>
                  </a:solidFill>
                </a:rPr>
                <a:t>Work Smart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적용할 부분이 없을까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3075" name="Picture 3" descr="D:\2012 부품MES\그린라이트\제안서\sd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0683" y="2924944"/>
            <a:ext cx="2309789" cy="335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1E74-8EB5-425D-8C4B-6600715451DE}" type="slidenum">
              <a:rPr lang="ko-KR" altLang="en-US" smtClean="0"/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  <p:sp>
        <p:nvSpPr>
          <p:cNvPr id="96" name="제목 1"/>
          <p:cNvSpPr>
            <a:spLocks noGrp="1"/>
          </p:cNvSpPr>
          <p:nvPr>
            <p:ph type="title"/>
          </p:nvPr>
        </p:nvSpPr>
        <p:spPr>
          <a:xfrm>
            <a:off x="187640" y="176752"/>
            <a:ext cx="3178696" cy="41805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Trebuchet MS" pitchFamily="34" charset="0"/>
              </a:rPr>
              <a:t>개 요</a:t>
            </a:r>
            <a:endParaRPr lang="ko-KR" altLang="en-US" dirty="0">
              <a:latin typeface="Trebuchet MS" pitchFamily="34" charset="0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2339752" y="1089"/>
            <a:ext cx="288032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12129" y="271681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과제선정 배경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14667" y="1751728"/>
            <a:ext cx="2932371" cy="3354544"/>
            <a:chOff x="909887" y="1422041"/>
            <a:chExt cx="2932371" cy="3354544"/>
          </a:xfrm>
        </p:grpSpPr>
        <p:grpSp>
          <p:nvGrpSpPr>
            <p:cNvPr id="4" name="그룹 3"/>
            <p:cNvGrpSpPr/>
            <p:nvPr/>
          </p:nvGrpSpPr>
          <p:grpSpPr>
            <a:xfrm>
              <a:off x="1220749" y="1819081"/>
              <a:ext cx="2621509" cy="782702"/>
              <a:chOff x="4630522" y="1250438"/>
              <a:chExt cx="2621509" cy="782702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4630522" y="1250438"/>
                <a:ext cx="2614167" cy="522378"/>
              </a:xfrm>
              <a:prstGeom prst="roundRect">
                <a:avLst>
                  <a:gd name="adj" fmla="val 6114"/>
                </a:avLst>
              </a:prstGeom>
              <a:solidFill>
                <a:srgbClr val="E6E6E6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4815145" y="1317580"/>
                <a:ext cx="2436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문서 </a:t>
                </a:r>
                <a:r>
                  <a:rPr lang="en-US" altLang="ko-KR" sz="1200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 </a:t>
                </a:r>
                <a:r>
                  <a:rPr lang="ko-KR" altLang="en-US" sz="1200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메일로 </a:t>
                </a:r>
                <a:r>
                  <a:rPr lang="ko-KR" altLang="en-US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업무를 공유하고 있음</a:t>
                </a:r>
                <a:r>
                  <a:rPr lang="en-US" altLang="ko-KR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18" name="아래쪽 화살표 17"/>
              <p:cNvSpPr/>
              <p:nvPr/>
            </p:nvSpPr>
            <p:spPr>
              <a:xfrm>
                <a:off x="5762651" y="1784468"/>
                <a:ext cx="287971" cy="248672"/>
              </a:xfrm>
              <a:prstGeom prst="downArrow">
                <a:avLst>
                  <a:gd name="adj1" fmla="val 50000"/>
                  <a:gd name="adj2" fmla="val 7565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218511" y="2626890"/>
              <a:ext cx="2614167" cy="780286"/>
              <a:chOff x="4628284" y="2105298"/>
              <a:chExt cx="2614167" cy="78028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4628284" y="2105298"/>
                <a:ext cx="2614167" cy="522378"/>
              </a:xfrm>
              <a:prstGeom prst="roundRect">
                <a:avLst>
                  <a:gd name="adj" fmla="val 6114"/>
                </a:avLst>
              </a:prstGeom>
              <a:solidFill>
                <a:srgbClr val="E6E6E6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895096" y="2135654"/>
                <a:ext cx="2185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서로 영향을 미치는 개발에 </a:t>
                </a:r>
                <a:r>
                  <a:rPr lang="ko-KR" altLang="en-US" sz="1200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대해</a:t>
                </a:r>
                <a:endParaRPr lang="en-US" altLang="ko-KR" sz="1200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ko-KR" altLang="en-US" sz="1200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알기가 </a:t>
                </a:r>
                <a:r>
                  <a:rPr lang="ko-KR" altLang="en-US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어려움</a:t>
                </a:r>
                <a:r>
                  <a:rPr lang="en-US" altLang="ko-KR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24" name="아래쪽 화살표 23"/>
              <p:cNvSpPr/>
              <p:nvPr/>
            </p:nvSpPr>
            <p:spPr>
              <a:xfrm>
                <a:off x="5762650" y="2636912"/>
                <a:ext cx="287971" cy="248672"/>
              </a:xfrm>
              <a:prstGeom prst="downArrow">
                <a:avLst>
                  <a:gd name="adj1" fmla="val 50000"/>
                  <a:gd name="adj2" fmla="val 7565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221005" y="3432284"/>
              <a:ext cx="2614167" cy="781383"/>
              <a:chOff x="4630778" y="2941686"/>
              <a:chExt cx="2614167" cy="781383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4630778" y="2941686"/>
                <a:ext cx="2614167" cy="522378"/>
              </a:xfrm>
              <a:prstGeom prst="roundRect">
                <a:avLst>
                  <a:gd name="adj" fmla="val 6114"/>
                </a:avLst>
              </a:prstGeom>
              <a:solidFill>
                <a:srgbClr val="E6E6E6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897590" y="2972042"/>
                <a:ext cx="19030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개발 내용을 공유하기 위해 </a:t>
                </a:r>
                <a:endParaRPr lang="en-US" altLang="ko-KR" sz="1200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ko-KR" altLang="en-US" sz="1200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불필요한 </a:t>
                </a:r>
                <a:r>
                  <a:rPr lang="ko-KR" altLang="en-US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회의가 많아짐</a:t>
                </a:r>
                <a:r>
                  <a:rPr lang="en-US" altLang="ko-KR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27" name="아래쪽 화살표 26"/>
              <p:cNvSpPr/>
              <p:nvPr/>
            </p:nvSpPr>
            <p:spPr>
              <a:xfrm>
                <a:off x="5762651" y="3474397"/>
                <a:ext cx="287971" cy="248672"/>
              </a:xfrm>
              <a:prstGeom prst="downArrow">
                <a:avLst>
                  <a:gd name="adj1" fmla="val 50000"/>
                  <a:gd name="adj2" fmla="val 7565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7" name="Picture 3" descr="D:\2012 부품MES\그린라이트\제안서\saram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887" y="1452989"/>
              <a:ext cx="5715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그룹 28"/>
            <p:cNvGrpSpPr/>
            <p:nvPr/>
          </p:nvGrpSpPr>
          <p:grpSpPr>
            <a:xfrm>
              <a:off x="1189778" y="4254207"/>
              <a:ext cx="2614167" cy="522378"/>
              <a:chOff x="4630778" y="2941686"/>
              <a:chExt cx="2614167" cy="522378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4630778" y="2941686"/>
                <a:ext cx="2614167" cy="522378"/>
              </a:xfrm>
              <a:prstGeom prst="roundRect">
                <a:avLst>
                  <a:gd name="adj" fmla="val 6114"/>
                </a:avLst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109742" y="2980575"/>
                <a:ext cx="1651414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spc="-100" dirty="0">
                    <a:solidFill>
                      <a:srgbClr val="00B0F0"/>
                    </a:solidFill>
                  </a:rPr>
                  <a:t>개발 효율이 떨어짐</a:t>
                </a:r>
                <a:r>
                  <a:rPr lang="en-US" altLang="ko-KR" sz="1400" b="1" spc="-100" dirty="0">
                    <a:solidFill>
                      <a:srgbClr val="00B0F0"/>
                    </a:solidFill>
                  </a:rPr>
                  <a:t>.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403648" y="1422041"/>
              <a:ext cx="1707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00B0F0"/>
                  </a:solidFill>
                </a:rPr>
                <a:t>이</a:t>
              </a:r>
              <a:r>
                <a:rPr lang="en-US" altLang="ko-KR" sz="1600" b="1" dirty="0" smtClean="0">
                  <a:solidFill>
                    <a:srgbClr val="00B0F0"/>
                  </a:solidFill>
                </a:rPr>
                <a:t>XX 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선임 </a:t>
              </a:r>
              <a:r>
                <a:rPr lang="en-US" altLang="ko-KR" sz="1200" dirty="0" smtClean="0">
                  <a:solidFill>
                    <a:srgbClr val="00B0F0"/>
                  </a:solidFill>
                </a:rPr>
                <a:t>(</a:t>
              </a:r>
              <a:r>
                <a:rPr lang="ko-KR" altLang="en-US" sz="1200" dirty="0" smtClean="0">
                  <a:solidFill>
                    <a:srgbClr val="00B0F0"/>
                  </a:solidFill>
                </a:rPr>
                <a:t>실</a:t>
              </a:r>
              <a:r>
                <a:rPr lang="ko-KR" altLang="en-US" sz="1200" dirty="0">
                  <a:solidFill>
                    <a:srgbClr val="00B0F0"/>
                  </a:solidFill>
                </a:rPr>
                <a:t>무</a:t>
              </a:r>
              <a:r>
                <a:rPr lang="ko-KR" altLang="en-US" sz="1200" dirty="0" smtClean="0">
                  <a:solidFill>
                    <a:srgbClr val="00B0F0"/>
                  </a:solidFill>
                </a:rPr>
                <a:t>자</a:t>
              </a:r>
              <a:r>
                <a:rPr lang="en-US" altLang="ko-KR" sz="1200" dirty="0" smtClean="0">
                  <a:solidFill>
                    <a:srgbClr val="00B0F0"/>
                  </a:solidFill>
                </a:rPr>
                <a:t>)</a:t>
              </a:r>
              <a:endParaRPr lang="ko-KR" altLang="en-US" sz="12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716016" y="1751728"/>
            <a:ext cx="3068636" cy="3354544"/>
            <a:chOff x="4198615" y="1422905"/>
            <a:chExt cx="3068636" cy="3354544"/>
          </a:xfrm>
        </p:grpSpPr>
        <p:grpSp>
          <p:nvGrpSpPr>
            <p:cNvPr id="34" name="그룹 33"/>
            <p:cNvGrpSpPr/>
            <p:nvPr/>
          </p:nvGrpSpPr>
          <p:grpSpPr>
            <a:xfrm>
              <a:off x="4621873" y="1819945"/>
              <a:ext cx="2645378" cy="782702"/>
              <a:chOff x="4630522" y="1250438"/>
              <a:chExt cx="2645378" cy="782702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4630522" y="1250438"/>
                <a:ext cx="2614167" cy="522378"/>
              </a:xfrm>
              <a:prstGeom prst="roundRect">
                <a:avLst>
                  <a:gd name="adj" fmla="val 6114"/>
                </a:avLst>
              </a:prstGeom>
              <a:solidFill>
                <a:srgbClr val="E6E6E6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839014" y="1317580"/>
                <a:ext cx="2436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문서 </a:t>
                </a:r>
                <a:r>
                  <a:rPr lang="en-US" altLang="ko-KR" sz="1200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 </a:t>
                </a:r>
                <a:r>
                  <a:rPr lang="ko-KR" altLang="en-US" sz="1200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메일로 </a:t>
                </a:r>
                <a:r>
                  <a:rPr lang="ko-KR" altLang="en-US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업무를 공유하고 있음</a:t>
                </a:r>
                <a:r>
                  <a:rPr lang="en-US" altLang="ko-KR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39" name="아래쪽 화살표 38"/>
              <p:cNvSpPr/>
              <p:nvPr/>
            </p:nvSpPr>
            <p:spPr>
              <a:xfrm>
                <a:off x="5762651" y="1784468"/>
                <a:ext cx="287971" cy="248672"/>
              </a:xfrm>
              <a:prstGeom prst="downArrow">
                <a:avLst>
                  <a:gd name="adj1" fmla="val 50000"/>
                  <a:gd name="adj2" fmla="val 7565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619635" y="2627754"/>
              <a:ext cx="2614167" cy="780286"/>
              <a:chOff x="4628284" y="2105298"/>
              <a:chExt cx="2614167" cy="780286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4628284" y="2105298"/>
                <a:ext cx="2614167" cy="522378"/>
              </a:xfrm>
              <a:prstGeom prst="roundRect">
                <a:avLst>
                  <a:gd name="adj" fmla="val 6114"/>
                </a:avLst>
              </a:prstGeom>
              <a:solidFill>
                <a:srgbClr val="E6E6E6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968984" y="2163362"/>
                <a:ext cx="1882247" cy="333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일정을 쉽게 알기가 불가능</a:t>
                </a:r>
                <a:r>
                  <a:rPr lang="en-US" altLang="ko-KR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4" name="아래쪽 화살표 43"/>
              <p:cNvSpPr/>
              <p:nvPr/>
            </p:nvSpPr>
            <p:spPr>
              <a:xfrm>
                <a:off x="5762650" y="2636912"/>
                <a:ext cx="287971" cy="248672"/>
              </a:xfrm>
              <a:prstGeom prst="downArrow">
                <a:avLst>
                  <a:gd name="adj1" fmla="val 50000"/>
                  <a:gd name="adj2" fmla="val 7565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622129" y="3433148"/>
              <a:ext cx="2614167" cy="781383"/>
              <a:chOff x="4630778" y="2941686"/>
              <a:chExt cx="2614167" cy="781383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4630778" y="2941686"/>
                <a:ext cx="2614167" cy="522378"/>
              </a:xfrm>
              <a:prstGeom prst="roundRect">
                <a:avLst>
                  <a:gd name="adj" fmla="val 6114"/>
                </a:avLst>
              </a:prstGeom>
              <a:solidFill>
                <a:srgbClr val="E6E6E6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925298" y="3008986"/>
                <a:ext cx="2023311" cy="333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업무의 효율적 분배가 어려움</a:t>
                </a:r>
                <a:r>
                  <a:rPr lang="en-US" altLang="ko-KR" sz="1200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8" name="아래쪽 화살표 47"/>
              <p:cNvSpPr/>
              <p:nvPr/>
            </p:nvSpPr>
            <p:spPr>
              <a:xfrm>
                <a:off x="5762651" y="3474397"/>
                <a:ext cx="287971" cy="248672"/>
              </a:xfrm>
              <a:prstGeom prst="downArrow">
                <a:avLst>
                  <a:gd name="adj1" fmla="val 50000"/>
                  <a:gd name="adj2" fmla="val 7565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4590902" y="4255071"/>
              <a:ext cx="2614167" cy="522378"/>
              <a:chOff x="4630778" y="2941686"/>
              <a:chExt cx="2614167" cy="52237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4630778" y="2941686"/>
                <a:ext cx="2614167" cy="522378"/>
              </a:xfrm>
              <a:prstGeom prst="roundRect">
                <a:avLst>
                  <a:gd name="adj" fmla="val 6114"/>
                </a:avLst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749538" y="2980575"/>
                <a:ext cx="2367956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spc="-100" dirty="0" smtClean="0">
                    <a:solidFill>
                      <a:srgbClr val="00B0F0"/>
                    </a:solidFill>
                  </a:rPr>
                  <a:t>실무개발자의 </a:t>
                </a:r>
                <a:r>
                  <a:rPr lang="ko-KR" altLang="en-US" sz="1400" b="1" spc="-100" dirty="0">
                    <a:solidFill>
                      <a:srgbClr val="00B0F0"/>
                    </a:solidFill>
                  </a:rPr>
                  <a:t>업무 편중 현상</a:t>
                </a:r>
                <a:r>
                  <a:rPr lang="en-US" altLang="ko-KR" sz="1400" b="1" spc="-100" dirty="0" smtClean="0">
                    <a:solidFill>
                      <a:srgbClr val="00B0F0"/>
                    </a:solidFill>
                  </a:rPr>
                  <a:t>.</a:t>
                </a:r>
                <a:endParaRPr lang="en-US" altLang="ko-KR" sz="1400" b="1" spc="-1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04772" y="1422905"/>
              <a:ext cx="1717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00B0F0"/>
                  </a:solidFill>
                </a:rPr>
                <a:t>박</a:t>
              </a:r>
              <a:r>
                <a:rPr lang="en-US" altLang="ko-KR" sz="1600" b="1" dirty="0" smtClean="0">
                  <a:solidFill>
                    <a:srgbClr val="00B0F0"/>
                  </a:solidFill>
                </a:rPr>
                <a:t>XX 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수석</a:t>
              </a:r>
              <a:r>
                <a:rPr lang="ko-KR" altLang="en-US" sz="1600" b="1" dirty="0" smtClean="0">
                  <a:solidFill>
                    <a:srgbClr val="00B0F0"/>
                  </a:solidFill>
                </a:rPr>
                <a:t> </a:t>
              </a:r>
              <a:r>
                <a:rPr lang="en-US" altLang="ko-KR" sz="1200" dirty="0" smtClean="0">
                  <a:solidFill>
                    <a:srgbClr val="00B0F0"/>
                  </a:solidFill>
                </a:rPr>
                <a:t>(</a:t>
              </a:r>
              <a:r>
                <a:rPr lang="ko-KR" altLang="en-US" sz="1200" dirty="0" smtClean="0">
                  <a:solidFill>
                    <a:srgbClr val="00B0F0"/>
                  </a:solidFill>
                </a:rPr>
                <a:t>관리자</a:t>
              </a:r>
              <a:r>
                <a:rPr lang="en-US" altLang="ko-KR" sz="1200" dirty="0" smtClean="0">
                  <a:solidFill>
                    <a:srgbClr val="00B0F0"/>
                  </a:solidFill>
                </a:rPr>
                <a:t>)</a:t>
              </a:r>
              <a:endParaRPr lang="ko-KR" altLang="en-US" sz="1200" dirty="0">
                <a:solidFill>
                  <a:srgbClr val="00B0F0"/>
                </a:solidFill>
              </a:endParaRPr>
            </a:p>
          </p:txBody>
        </p:sp>
        <p:pic>
          <p:nvPicPr>
            <p:cNvPr id="1026" name="Picture 2" descr="D:\2012 부품MES\그린라이트\제안서\saram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615" y="1453853"/>
              <a:ext cx="733425" cy="2105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1905234" y="4834096"/>
            <a:ext cx="5454749" cy="824149"/>
            <a:chOff x="1787182" y="5157192"/>
            <a:chExt cx="5454749" cy="824149"/>
          </a:xfrm>
        </p:grpSpPr>
        <p:sp>
          <p:nvSpPr>
            <p:cNvPr id="11" name="직사각형 10"/>
            <p:cNvSpPr/>
            <p:nvPr/>
          </p:nvSpPr>
          <p:spPr>
            <a:xfrm>
              <a:off x="1787182" y="5157192"/>
              <a:ext cx="5454749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업무의 현황을 공유할 수 있는 시스템 마련 필요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  <p:pic>
          <p:nvPicPr>
            <p:cNvPr id="1028" name="Picture 4" descr="D:\2012 부품MES\그린라이트\제안서\shado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596" y="5733256"/>
              <a:ext cx="5449335" cy="24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169152" y="620688"/>
            <a:ext cx="473827" cy="677108"/>
            <a:chOff x="690361" y="562496"/>
            <a:chExt cx="473827" cy="677108"/>
          </a:xfrm>
        </p:grpSpPr>
        <p:pic>
          <p:nvPicPr>
            <p:cNvPr id="1029" name="Picture 5" descr="D:\2012 부품MES\그린라이트\제안서\호박툰_말풍선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361" y="692696"/>
              <a:ext cx="473827" cy="422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797270" y="562496"/>
              <a:ext cx="27764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 smtClean="0">
                  <a:solidFill>
                    <a:srgbClr val="81DEFF"/>
                  </a:solidFill>
                  <a:latin typeface="Microsoft Uighur" pitchFamily="2" charset="-78"/>
                  <a:cs typeface="Microsoft Uighur" pitchFamily="2" charset="-78"/>
                </a:rPr>
                <a:t>!</a:t>
              </a:r>
              <a:endParaRPr lang="ko-KR" altLang="en-US" sz="3800" b="1" dirty="0">
                <a:solidFill>
                  <a:srgbClr val="81DEFF"/>
                </a:solidFill>
                <a:latin typeface="Microsoft Uighur" pitchFamily="2" charset="-78"/>
                <a:cs typeface="Microsoft Uighur" pitchFamily="2" charset="-78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593036" y="658960"/>
            <a:ext cx="473827" cy="677108"/>
            <a:chOff x="690361" y="562496"/>
            <a:chExt cx="473827" cy="677108"/>
          </a:xfrm>
        </p:grpSpPr>
        <p:pic>
          <p:nvPicPr>
            <p:cNvPr id="62" name="Picture 5" descr="D:\2012 부품MES\그린라이트\제안서\호박툰_말풍선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361" y="692696"/>
              <a:ext cx="473827" cy="422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797270" y="562496"/>
              <a:ext cx="27764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 smtClean="0">
                  <a:solidFill>
                    <a:srgbClr val="81DEFF"/>
                  </a:solidFill>
                  <a:latin typeface="Microsoft Uighur" pitchFamily="2" charset="-78"/>
                  <a:cs typeface="Microsoft Uighur" pitchFamily="2" charset="-78"/>
                </a:rPr>
                <a:t>!</a:t>
              </a:r>
              <a:endParaRPr lang="ko-KR" altLang="en-US" sz="3800" b="1" dirty="0">
                <a:solidFill>
                  <a:srgbClr val="81DEFF"/>
                </a:solidFill>
                <a:latin typeface="Microsoft Uighur" pitchFamily="2" charset="-78"/>
                <a:cs typeface="Microsoft Uighur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4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nodeType="clickEffect" p14:presetBounceEnd="1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0.01041 L 1.66667E-6 -0.10502 " pathEditMode="relative" rAng="0" ptsTypes="AA" p14:bounceEnd="16000">
                                          <p:cBhvr>
                                            <p:cTn id="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nodeType="withEffect" p14:presetBounceEnd="1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.01041 L -8.33333E-7 -0.10502 " pathEditMode="relative" rAng="0" ptsTypes="AA" p14:bounceEnd="16000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0.01041 L 1.66667E-6 -0.1050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.01041 L -8.33333E-7 -0.10502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402" y="836712"/>
            <a:ext cx="13211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400" b="1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Contents</a:t>
            </a:r>
            <a:endParaRPr lang="ko-KR" altLang="en-US" sz="2400" b="1" i="1" spc="-15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412776"/>
            <a:ext cx="2598788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개 요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i="1" dirty="0" smtClean="0">
                <a:solidFill>
                  <a:srgbClr val="00B0F0"/>
                </a:solidFill>
              </a:rPr>
              <a:t>업무관리시스템</a:t>
            </a:r>
            <a:endParaRPr lang="en-US" altLang="ko-KR" i="1" dirty="0" smtClean="0">
              <a:solidFill>
                <a:srgbClr val="00B0F0"/>
              </a:solidFill>
            </a:endParaRPr>
          </a:p>
          <a:p>
            <a:pPr marL="628650" lvl="1" indent="-198438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요구사항 취합 및 분석</a:t>
            </a:r>
          </a:p>
          <a:p>
            <a:pPr marL="628650" lvl="1" indent="-198438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시스템 </a:t>
            </a:r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개요</a:t>
            </a:r>
          </a:p>
          <a:p>
            <a:pPr marL="628650" lvl="1" indent="-198438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기능설명</a:t>
            </a:r>
            <a:endParaRPr lang="en-US" altLang="ko-KR" sz="1400" i="1" dirty="0" smtClean="0">
              <a:solidFill>
                <a:schemeClr val="bg1">
                  <a:lumMod val="65000"/>
                </a:schemeClr>
              </a:solidFill>
              <a:latin typeface="Trebuchet MS" pitchFamily="34" charset="0"/>
            </a:endParaRPr>
          </a:p>
          <a:p>
            <a:pPr marL="315912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기대효과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97483" y="5523784"/>
            <a:ext cx="216024" cy="216024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44108" y="5841268"/>
            <a:ext cx="108012" cy="108012"/>
          </a:xfrm>
          <a:prstGeom prst="ellipse">
            <a:avLst/>
          </a:prstGeom>
          <a:gradFill flip="none" rotWithShape="1">
            <a:gsLst>
              <a:gs pos="23000">
                <a:schemeClr val="accent3">
                  <a:lumMod val="50000"/>
                </a:schemeClr>
              </a:gs>
              <a:gs pos="52000">
                <a:schemeClr val="accent3">
                  <a:lumMod val="75000"/>
                </a:schemeClr>
              </a:gs>
              <a:gs pos="87000">
                <a:schemeClr val="accent3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0" endPos="5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580978" y="5337212"/>
            <a:ext cx="54006" cy="54006"/>
          </a:xfrm>
          <a:prstGeom prst="ellipse">
            <a:avLst/>
          </a:prstGeom>
          <a:gradFill flip="none" rotWithShape="1">
            <a:gsLst>
              <a:gs pos="23000">
                <a:srgbClr val="01337D"/>
              </a:gs>
              <a:gs pos="52000">
                <a:srgbClr val="0155D1"/>
              </a:gs>
              <a:gs pos="87000">
                <a:srgbClr val="013F99">
                  <a:alpha val="2902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59832" y="5291249"/>
            <a:ext cx="45963" cy="45963"/>
          </a:xfrm>
          <a:prstGeom prst="ellipse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52000">
                <a:schemeClr val="accent6"/>
              </a:gs>
              <a:gs pos="87000">
                <a:schemeClr val="accent6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25400" stA="90000" endPos="72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21566" y="3906634"/>
            <a:ext cx="2281615" cy="1862626"/>
            <a:chOff x="3321566" y="3906634"/>
            <a:chExt cx="2281615" cy="18626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90500" endPos="19000" dir="5400000" sy="-100000" algn="bl" rotWithShape="0"/>
          </a:effectLst>
        </p:grpSpPr>
        <p:grpSp>
          <p:nvGrpSpPr>
            <p:cNvPr id="17" name="그룹 16"/>
            <p:cNvGrpSpPr/>
            <p:nvPr/>
          </p:nvGrpSpPr>
          <p:grpSpPr>
            <a:xfrm>
              <a:off x="3321566" y="3916120"/>
              <a:ext cx="2276548" cy="1853140"/>
              <a:chOff x="3321566" y="3448068"/>
              <a:chExt cx="2276548" cy="1853140"/>
            </a:xfrm>
            <a:effectLst>
              <a:reflection blurRad="38100" stA="17000" endPos="37000" dir="5400000" sy="-100000" algn="bl" rotWithShape="0"/>
            </a:effectLst>
          </p:grpSpPr>
          <p:pic>
            <p:nvPicPr>
              <p:cNvPr id="19" name="Picture 9" descr="D:\2012 부품MES\그린라이트\제안서\logo_botto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1566" y="3645024"/>
                <a:ext cx="1555574" cy="1555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9" descr="D:\2012 부품MES\그린라이트\제안서\logo_botto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974" y="3448068"/>
                <a:ext cx="1853140" cy="1853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타원 17"/>
            <p:cNvSpPr>
              <a:spLocks noChangeAspect="1"/>
            </p:cNvSpPr>
            <p:nvPr/>
          </p:nvSpPr>
          <p:spPr>
            <a:xfrm>
              <a:off x="3744254" y="3906634"/>
              <a:ext cx="1858927" cy="1858927"/>
            </a:xfrm>
            <a:prstGeom prst="ellipse">
              <a:avLst/>
            </a:prstGeom>
            <a:noFill/>
            <a:ln w="1143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1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3651108" y="1089"/>
            <a:ext cx="316835" cy="4824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8028" y="271681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프로젝트 계획서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87640" y="176752"/>
            <a:ext cx="2080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latin typeface="Trebuchet MS" pitchFamily="34" charset="0"/>
              </a:rPr>
              <a:t>업무관리시스템</a:t>
            </a:r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979566" y="1348876"/>
            <a:ext cx="3456383" cy="1224136"/>
            <a:chOff x="979566" y="1348876"/>
            <a:chExt cx="3456383" cy="1224136"/>
          </a:xfrm>
        </p:grpSpPr>
        <p:grpSp>
          <p:nvGrpSpPr>
            <p:cNvPr id="73" name="그룹 72"/>
            <p:cNvGrpSpPr/>
            <p:nvPr/>
          </p:nvGrpSpPr>
          <p:grpSpPr>
            <a:xfrm>
              <a:off x="979566" y="1348876"/>
              <a:ext cx="3456383" cy="1224136"/>
              <a:chOff x="827585" y="1348876"/>
              <a:chExt cx="3456383" cy="122413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827585" y="1348876"/>
                <a:ext cx="1080119" cy="1224136"/>
              </a:xfrm>
              <a:prstGeom prst="rect">
                <a:avLst/>
              </a:prstGeom>
              <a:solidFill>
                <a:srgbClr val="00B0F0"/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827585" y="1348876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추진배경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907703" y="1348876"/>
                <a:ext cx="2376265" cy="12241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2092342" y="1431976"/>
              <a:ext cx="228600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업무관리시스템 도입으로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개발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효율 향상과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업무의 원활한 분배를 꾀하고자 함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6" name="슬라이드 번호 개체 틀 3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21E74-8EB5-425D-8C4B-6600715451DE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4708051" y="1348876"/>
            <a:ext cx="3479895" cy="1224136"/>
            <a:chOff x="4708051" y="1348876"/>
            <a:chExt cx="3479895" cy="1224136"/>
          </a:xfrm>
        </p:grpSpPr>
        <p:grpSp>
          <p:nvGrpSpPr>
            <p:cNvPr id="7" name="그룹 6"/>
            <p:cNvGrpSpPr/>
            <p:nvPr/>
          </p:nvGrpSpPr>
          <p:grpSpPr>
            <a:xfrm>
              <a:off x="4708051" y="1348876"/>
              <a:ext cx="3479895" cy="1224136"/>
              <a:chOff x="4476617" y="1348876"/>
              <a:chExt cx="3479895" cy="122413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499993" y="1348876"/>
                <a:ext cx="1080119" cy="1224136"/>
              </a:xfrm>
              <a:prstGeom prst="rect">
                <a:avLst/>
              </a:prstGeom>
              <a:solidFill>
                <a:srgbClr val="00B0F0"/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476617" y="1348876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문제기술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580247" y="1348876"/>
                <a:ext cx="2376265" cy="12241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5842385" y="1412776"/>
              <a:ext cx="2286000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663" indent="-93663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업무의 규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 커짐에 따라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협업이 많아짐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93663" indent="-93663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업무공유를 위한 잦은 회의로 개발 효율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저하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93663" indent="-93663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특정 개발자의 업무 편중현상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952134" y="2802698"/>
            <a:ext cx="3479895" cy="1224136"/>
            <a:chOff x="952134" y="2784982"/>
            <a:chExt cx="3479895" cy="1224136"/>
          </a:xfrm>
        </p:grpSpPr>
        <p:grpSp>
          <p:nvGrpSpPr>
            <p:cNvPr id="60" name="그룹 59"/>
            <p:cNvGrpSpPr/>
            <p:nvPr/>
          </p:nvGrpSpPr>
          <p:grpSpPr>
            <a:xfrm>
              <a:off x="952134" y="2784982"/>
              <a:ext cx="3479895" cy="1224136"/>
              <a:chOff x="4490683" y="2743104"/>
              <a:chExt cx="3479895" cy="122413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4514059" y="2743104"/>
                <a:ext cx="1080119" cy="1224136"/>
              </a:xfrm>
              <a:prstGeom prst="rect">
                <a:avLst/>
              </a:prstGeom>
              <a:solidFill>
                <a:srgbClr val="00B0F0"/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490683" y="2743104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프로젝트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범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위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594313" y="2743104"/>
                <a:ext cx="2376265" cy="12241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2081925" y="2864554"/>
              <a:ext cx="22860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JCmgr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(A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그룹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DB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설계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유지보수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W/P (B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그룹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UI/WEB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유지보수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708051" y="2802698"/>
            <a:ext cx="3479895" cy="1224136"/>
            <a:chOff x="4708051" y="2784982"/>
            <a:chExt cx="3479895" cy="1224136"/>
          </a:xfrm>
        </p:grpSpPr>
        <p:grpSp>
          <p:nvGrpSpPr>
            <p:cNvPr id="80" name="그룹 79"/>
            <p:cNvGrpSpPr/>
            <p:nvPr/>
          </p:nvGrpSpPr>
          <p:grpSpPr>
            <a:xfrm>
              <a:off x="4708051" y="2784982"/>
              <a:ext cx="3479895" cy="1224136"/>
              <a:chOff x="4490683" y="2743104"/>
              <a:chExt cx="3479895" cy="1224136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514059" y="2743104"/>
                <a:ext cx="1080119" cy="1224136"/>
              </a:xfrm>
              <a:prstGeom prst="rect">
                <a:avLst/>
              </a:prstGeom>
              <a:solidFill>
                <a:srgbClr val="00B0F0"/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490683" y="2743104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예상효과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94313" y="2743104"/>
                <a:ext cx="2376265" cy="12241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5837842" y="2864554"/>
              <a:ext cx="2286000" cy="103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2075" indent="-92075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시스템의 변경을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신속하고 안정적으로 반영하여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생산성이 증대된다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pPr marL="92075" indent="-92075">
                <a:buFont typeface="Arial" pitchFamily="34" charset="0"/>
                <a:buChar char="•"/>
              </a:pPr>
              <a:endPara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92075" indent="-92075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빠른 의사결정이 가능해지며 업무의 공유가 원활해 진다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952134" y="4256520"/>
            <a:ext cx="3479895" cy="1224136"/>
            <a:chOff x="952134" y="4256520"/>
            <a:chExt cx="3479895" cy="1224136"/>
          </a:xfrm>
        </p:grpSpPr>
        <p:grpSp>
          <p:nvGrpSpPr>
            <p:cNvPr id="85" name="그룹 84"/>
            <p:cNvGrpSpPr/>
            <p:nvPr/>
          </p:nvGrpSpPr>
          <p:grpSpPr>
            <a:xfrm>
              <a:off x="952134" y="4256520"/>
              <a:ext cx="3479895" cy="1224136"/>
              <a:chOff x="4490683" y="2743104"/>
              <a:chExt cx="3479895" cy="1224136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4514059" y="2743104"/>
                <a:ext cx="1080119" cy="1224136"/>
              </a:xfrm>
              <a:prstGeom prst="rect">
                <a:avLst/>
              </a:prstGeom>
              <a:solidFill>
                <a:srgbClr val="00B0F0"/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490683" y="2743104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예상일정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5594313" y="2743104"/>
                <a:ext cx="2376265" cy="12241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142016" y="4369853"/>
              <a:ext cx="1481963" cy="3215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요구사항 취합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42015" y="4701625"/>
              <a:ext cx="1481963" cy="3215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개발착수 단계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142016" y="5033397"/>
              <a:ext cx="1481963" cy="3215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최종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 /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적용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41964" y="4372753"/>
              <a:ext cx="707673" cy="3215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05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641964" y="4701625"/>
              <a:ext cx="707673" cy="3215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641964" y="5033397"/>
              <a:ext cx="707673" cy="3215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2155361" y="4367048"/>
              <a:ext cx="2128607" cy="987880"/>
              <a:chOff x="2155361" y="4367048"/>
              <a:chExt cx="2128607" cy="987880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2168028" y="4701625"/>
                <a:ext cx="2115940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2155361" y="5033397"/>
                <a:ext cx="2115940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3684790" y="4367048"/>
                <a:ext cx="0" cy="98788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36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779</Words>
  <Application>Microsoft Office PowerPoint</Application>
  <PresentationFormat>화면 슬라이드 쇼(4:3)</PresentationFormat>
  <Paragraphs>279</Paragraphs>
  <Slides>19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개 요</vt:lpstr>
      <vt:lpstr>개 요</vt:lpstr>
      <vt:lpstr>개 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삼성SDS 김윤성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삼성SDS 김윤성</dc:creator>
  <cp:lastModifiedBy>SDS</cp:lastModifiedBy>
  <cp:revision>227</cp:revision>
  <dcterms:created xsi:type="dcterms:W3CDTF">2012-08-25T06:31:17Z</dcterms:created>
  <dcterms:modified xsi:type="dcterms:W3CDTF">2012-09-04T00:50:31Z</dcterms:modified>
</cp:coreProperties>
</file>