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6EE"/>
          </a:solidFill>
        </a:fill>
      </a:tcStyle>
    </a:wholeTbl>
    <a:band2H>
      <a:tcTxStyle b="def" i="def"/>
      <a:tcStyle>
        <a:tcBdr/>
        <a:fill>
          <a:solidFill>
            <a:srgbClr val="E8F3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6EE"/>
          </a:solidFill>
        </a:fill>
      </a:tcStyle>
    </a:wholeTbl>
    <a:band2H>
      <a:tcTxStyle b="def" i="def"/>
      <a:tcStyle>
        <a:tcBdr/>
        <a:fill>
          <a:solidFill>
            <a:srgbClr val="E8F3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7CB"/>
          </a:solidFill>
        </a:fill>
      </a:tcStyle>
    </a:wholeTbl>
    <a:band2H>
      <a:tcTxStyle b="def" i="def"/>
      <a:tcStyle>
        <a:tcBdr/>
        <a:fill>
          <a:solidFill>
            <a:srgbClr val="EE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CCD"/>
          </a:solidFill>
        </a:fill>
      </a:tcStyle>
    </a:wholeTbl>
    <a:band2H>
      <a:tcTxStyle b="def" i="def"/>
      <a:tcStyle>
        <a:tcBdr/>
        <a:fill>
          <a:solidFill>
            <a:srgbClr val="F7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orbel"/>
      </a:defRPr>
    </a:lvl1pPr>
    <a:lvl2pPr indent="228600" defTabSz="457200" latinLnBrk="0">
      <a:defRPr sz="1200">
        <a:latin typeface="+mj-lt"/>
        <a:ea typeface="+mj-ea"/>
        <a:cs typeface="+mj-cs"/>
        <a:sym typeface="Corbel"/>
      </a:defRPr>
    </a:lvl2pPr>
    <a:lvl3pPr indent="457200" defTabSz="457200" latinLnBrk="0">
      <a:defRPr sz="1200">
        <a:latin typeface="+mj-lt"/>
        <a:ea typeface="+mj-ea"/>
        <a:cs typeface="+mj-cs"/>
        <a:sym typeface="Corbel"/>
      </a:defRPr>
    </a:lvl3pPr>
    <a:lvl4pPr indent="685800" defTabSz="457200" latinLnBrk="0">
      <a:defRPr sz="1200">
        <a:latin typeface="+mj-lt"/>
        <a:ea typeface="+mj-ea"/>
        <a:cs typeface="+mj-cs"/>
        <a:sym typeface="Corbel"/>
      </a:defRPr>
    </a:lvl4pPr>
    <a:lvl5pPr indent="914400" defTabSz="457200" latinLnBrk="0">
      <a:defRPr sz="1200">
        <a:latin typeface="+mj-lt"/>
        <a:ea typeface="+mj-ea"/>
        <a:cs typeface="+mj-cs"/>
        <a:sym typeface="Corbel"/>
      </a:defRPr>
    </a:lvl5pPr>
    <a:lvl6pPr indent="1143000" defTabSz="457200" latinLnBrk="0">
      <a:defRPr sz="1200">
        <a:latin typeface="+mj-lt"/>
        <a:ea typeface="+mj-ea"/>
        <a:cs typeface="+mj-cs"/>
        <a:sym typeface="Corbel"/>
      </a:defRPr>
    </a:lvl6pPr>
    <a:lvl7pPr indent="1371600" defTabSz="457200" latinLnBrk="0">
      <a:defRPr sz="1200">
        <a:latin typeface="+mj-lt"/>
        <a:ea typeface="+mj-ea"/>
        <a:cs typeface="+mj-cs"/>
        <a:sym typeface="Corbel"/>
      </a:defRPr>
    </a:lvl7pPr>
    <a:lvl8pPr indent="1600200" defTabSz="457200" latinLnBrk="0">
      <a:defRPr sz="1200">
        <a:latin typeface="+mj-lt"/>
        <a:ea typeface="+mj-ea"/>
        <a:cs typeface="+mj-cs"/>
        <a:sym typeface="Corbel"/>
      </a:defRPr>
    </a:lvl8pPr>
    <a:lvl9pPr indent="1828800" defTabSz="457200" latinLnBrk="0">
      <a:defRPr sz="1200">
        <a:latin typeface="+mj-lt"/>
        <a:ea typeface="+mj-ea"/>
        <a:cs typeface="+mj-cs"/>
        <a:sym typeface="Corbe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761996"/>
            <a:ext cx="9141619" cy="533400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Rectangle 7"/>
          <p:cNvSpPr/>
          <p:nvPr/>
        </p:nvSpPr>
        <p:spPr>
          <a:xfrm>
            <a:off x="9270262" y="761996"/>
            <a:ext cx="2925321" cy="5334007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1069847" y="1298447"/>
            <a:ext cx="7315201" cy="3255268"/>
          </a:xfrm>
          <a:prstGeom prst="rect">
            <a:avLst/>
          </a:prstGeom>
        </p:spPr>
        <p:txBody>
          <a:bodyPr anchor="b"/>
          <a:lstStyle>
            <a:lvl1pPr>
              <a:defRPr spc="-100" sz="59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1100015" y="4670245"/>
            <a:ext cx="7315201" cy="914403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>
                <a:solidFill>
                  <a:srgbClr val="D9F1F6"/>
                </a:solidFill>
              </a:defRPr>
            </a:lvl1pPr>
            <a:lvl2pPr marL="0" indent="0">
              <a:buClrTx/>
              <a:buSzTx/>
              <a:buNone/>
              <a:defRPr sz="2200">
                <a:solidFill>
                  <a:srgbClr val="D9F1F6"/>
                </a:solidFill>
              </a:defRPr>
            </a:lvl2pPr>
            <a:lvl3pPr marL="0" indent="0">
              <a:buClrTx/>
              <a:buSzTx/>
              <a:buNone/>
              <a:defRPr sz="2200">
                <a:solidFill>
                  <a:srgbClr val="D9F1F6"/>
                </a:solidFill>
              </a:defRPr>
            </a:lvl3pPr>
            <a:lvl4pPr marL="0" indent="0">
              <a:buClrTx/>
              <a:buSzTx/>
              <a:buNone/>
              <a:defRPr sz="2200">
                <a:solidFill>
                  <a:srgbClr val="D9F1F6"/>
                </a:solidFill>
              </a:defRPr>
            </a:lvl4pPr>
            <a:lvl5pPr marL="0" indent="0">
              <a:buClrTx/>
              <a:buSzTx/>
              <a:buNone/>
              <a:defRPr sz="2200">
                <a:solidFill>
                  <a:srgbClr val="D9F1F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idx="1"/>
          </p:nvPr>
        </p:nvSpPr>
        <p:spPr>
          <a:xfrm>
            <a:off x="3867910" y="868680"/>
            <a:ext cx="7315203" cy="5120641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457200">
              <a:lnSpc>
                <a:spcPct val="100000"/>
              </a:lnSpc>
              <a:defRPr spc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342900" indent="-342900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9946818" y="6404292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3867910" y="1298447"/>
            <a:ext cx="7315203" cy="3255268"/>
          </a:xfrm>
          <a:prstGeom prst="rect">
            <a:avLst/>
          </a:prstGeom>
        </p:spPr>
        <p:txBody>
          <a:bodyPr anchor="b"/>
          <a:lstStyle>
            <a:lvl1pPr>
              <a:defRPr spc="-100" sz="5900">
                <a:solidFill>
                  <a:srgbClr val="595959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3886200" y="4672584"/>
            <a:ext cx="7315200" cy="914403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/>
            </a:lvl1pPr>
            <a:lvl2pPr marL="0" indent="0">
              <a:buClrTx/>
              <a:buSzTx/>
              <a:buNone/>
              <a:defRPr sz="2200"/>
            </a:lvl2pPr>
            <a:lvl3pPr marL="0" indent="0">
              <a:buClrTx/>
              <a:buSzTx/>
              <a:buNone/>
              <a:defRPr sz="2200"/>
            </a:lvl3pPr>
            <a:lvl4pPr marL="0" indent="0">
              <a:buClrTx/>
              <a:buSzTx/>
              <a:buNone/>
              <a:defRPr sz="2200"/>
            </a:lvl4pPr>
            <a:lvl5pPr marL="0" indent="0">
              <a:buClrTx/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3867910" y="868680"/>
            <a:ext cx="3474724" cy="51206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3867910" y="1023585"/>
            <a:ext cx="3474724" cy="8077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0">
              <a:spcBef>
                <a:spcPts val="0"/>
              </a:spcBef>
              <a:buClrTx/>
              <a:buSzTx/>
              <a:buNone/>
            </a:lvl2pPr>
            <a:lvl3pPr marL="0" indent="0">
              <a:spcBef>
                <a:spcPts val="0"/>
              </a:spcBef>
              <a:buClrTx/>
              <a:buSzTx/>
              <a:buNone/>
            </a:lvl3pPr>
            <a:lvl4pPr marL="0" indent="0">
              <a:spcBef>
                <a:spcPts val="0"/>
              </a:spcBef>
              <a:buClrTx/>
              <a:buSzTx/>
              <a:buNone/>
            </a:lvl4pPr>
            <a:lvl5pPr marL="0" indent="0">
              <a:spcBef>
                <a:spcPts val="0"/>
              </a:spcBef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/>
          <p:nvPr>
            <p:ph type="body" sz="quarter" idx="13"/>
          </p:nvPr>
        </p:nvSpPr>
        <p:spPr>
          <a:xfrm>
            <a:off x="7818463" y="1023585"/>
            <a:ext cx="3474721" cy="813172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idx="1"/>
          </p:nvPr>
        </p:nvSpPr>
        <p:spPr>
          <a:xfrm>
            <a:off x="3867910" y="868680"/>
            <a:ext cx="7315203" cy="51206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/>
          <p:nvPr>
            <p:ph type="body" sz="quarter" idx="13"/>
          </p:nvPr>
        </p:nvSpPr>
        <p:spPr>
          <a:xfrm>
            <a:off x="256032" y="3494175"/>
            <a:ext cx="2834640" cy="232199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Picture Placeholder 2"/>
          <p:cNvSpPr/>
          <p:nvPr>
            <p:ph type="pic" idx="13"/>
          </p:nvPr>
        </p:nvSpPr>
        <p:spPr>
          <a:xfrm>
            <a:off x="3570644" y="767419"/>
            <a:ext cx="8115232" cy="533095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256031" y="3493008"/>
            <a:ext cx="2834641" cy="23225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758949"/>
            <a:ext cx="3443591" cy="533095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Rectangle 37"/>
          <p:cNvSpPr/>
          <p:nvPr/>
        </p:nvSpPr>
        <p:spPr>
          <a:xfrm>
            <a:off x="11815864" y="758949"/>
            <a:ext cx="384051" cy="5330957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869268" y="864108"/>
            <a:ext cx="7315201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08527" y="6404294"/>
            <a:ext cx="256537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1pPr>
      <a:lvl2pPr marL="706119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2pPr>
      <a:lvl3pPr marL="118871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3pPr>
      <a:lvl4pPr marL="1678576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4pPr>
      <a:lvl5pPr marL="2135776" marR="0" indent="-26125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5pPr>
      <a:lvl6pPr marL="2612569" marR="0" indent="-32656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6pPr>
      <a:lvl7pPr marL="3069769" marR="0" indent="-32656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7pPr>
      <a:lvl8pPr marL="3526971" marR="0" indent="-32656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8pPr>
      <a:lvl9pPr marL="39841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oracle.com/technetwork/java/javase/downloads/jdk8-downloads-2133151.html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hyperlink" Target="http://www.android.com/" TargetMode="External"/><Relationship Id="rId4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developer.android.com/studio/index.html#migrating-to-android-gradle-plugin-300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hyperlink" Target="https://googleblog.blogspot.com/2007/11/wheres-my-gphone.html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1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6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4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5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6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itcuties.com/android/how-to-get-running-process-list-and-traffic-statistics/#sthash.HAPRV4By.dpuf" TargetMode="Externa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7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hyperlink" Target="https://www.raywenderlich.com/78574/android-tutorial-for-beginners-part-1" TargetMode="External"/><Relationship Id="rId4" Type="http://schemas.openxmlformats.org/officeDocument/2006/relationships/hyperlink" Target="http://developer.android.com/reference/packages.html3" TargetMode="External"/><Relationship Id="rId5" Type="http://schemas.openxmlformats.org/officeDocument/2006/relationships/hyperlink" Target="https://www.kingoapp.com/root-tutorials/how-to-enable-usb-debugging-mode-on-android.htm" TargetMode="External"/><Relationship Id="rId6" Type="http://schemas.openxmlformats.org/officeDocument/2006/relationships/hyperlink" Target="http://x-team.com/2016/01/how-get-started-android-programming/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1100015" y="434846"/>
            <a:ext cx="7315201" cy="3255269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Android Tutorial</a:t>
            </a:r>
          </a:p>
        </p:txBody>
      </p:sp>
      <p:sp>
        <p:nvSpPr>
          <p:cNvPr id="126" name="Subtitle 2"/>
          <p:cNvSpPr txBox="1"/>
          <p:nvPr>
            <p:ph type="subTitle" sz="quarter" idx="1"/>
          </p:nvPr>
        </p:nvSpPr>
        <p:spPr>
          <a:xfrm>
            <a:off x="913208" y="4022545"/>
            <a:ext cx="7688813" cy="914403"/>
          </a:xfrm>
          <a:prstGeom prst="rect">
            <a:avLst/>
          </a:prstGeom>
        </p:spPr>
        <p:txBody>
          <a:bodyPr/>
          <a:lstStyle/>
          <a:p>
            <a:pPr lvl="1">
              <a:defRPr b="1" sz="2900">
                <a:solidFill>
                  <a:srgbClr val="000000"/>
                </a:solidFill>
              </a:defRPr>
            </a:pPr>
            <a:r>
              <a:t>                                          CSC 4320/6320</a:t>
            </a:r>
          </a:p>
        </p:txBody>
      </p:sp>
      <p:pic>
        <p:nvPicPr>
          <p:cNvPr id="1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9019" y="723900"/>
            <a:ext cx="2932635" cy="2932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252916" y="1123835"/>
            <a:ext cx="2947487" cy="4601186"/>
          </a:xfrm>
          <a:prstGeom prst="rect">
            <a:avLst/>
          </a:prstGeom>
        </p:spPr>
        <p:txBody>
          <a:bodyPr/>
          <a:lstStyle>
            <a:lvl1pPr>
              <a:defRPr spc="-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Basic Modules</a:t>
            </a:r>
          </a:p>
        </p:txBody>
      </p:sp>
      <p:sp>
        <p:nvSpPr>
          <p:cNvPr id="167" name="Content Placeholder 2"/>
          <p:cNvSpPr txBox="1"/>
          <p:nvPr>
            <p:ph type="body" idx="1"/>
          </p:nvPr>
        </p:nvSpPr>
        <p:spPr>
          <a:xfrm>
            <a:off x="3461327" y="1253331"/>
            <a:ext cx="10515601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185165" indent="-185165" defTabSz="740663">
              <a:spcBef>
                <a:spcPts val="800"/>
              </a:spcBef>
              <a:buClrTx/>
              <a:buSzPct val="80000"/>
              <a:buFont typeface="Arial"/>
              <a:buChar char="•"/>
              <a:defRPr sz="2268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Activity</a:t>
            </a:r>
          </a:p>
          <a:p>
            <a:pPr lvl="1" marL="555498" indent="-185165" defTabSz="740663">
              <a:spcBef>
                <a:spcPts val="400"/>
              </a:spcBef>
              <a:buClrTx/>
              <a:buSzPct val="80000"/>
              <a:buFont typeface="Arial"/>
              <a:buChar char="•"/>
              <a:defRPr sz="194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Presentation Lay of application. Each of UI in application </a:t>
            </a:r>
          </a:p>
          <a:p>
            <a:pPr lvl="1" marL="0" indent="185165" defTabSz="740663">
              <a:spcBef>
                <a:spcPts val="400"/>
              </a:spcBef>
              <a:buClrTx/>
              <a:buSzTx/>
              <a:buNone/>
              <a:defRPr sz="194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is implemented through Activity class or extension. </a:t>
            </a:r>
          </a:p>
          <a:p>
            <a:pPr lvl="1" marL="555498" indent="-185165" defTabSz="740663">
              <a:spcBef>
                <a:spcPts val="400"/>
              </a:spcBef>
              <a:buClrTx/>
              <a:buSzPct val="80000"/>
              <a:buFont typeface="Arial"/>
              <a:buChar char="•"/>
              <a:defRPr sz="194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Using View and Fragment to layout and display information.</a:t>
            </a:r>
          </a:p>
          <a:p>
            <a:pPr marL="185165" indent="-185165" defTabSz="740663">
              <a:spcBef>
                <a:spcPts val="800"/>
              </a:spcBef>
              <a:buClrTx/>
              <a:buSzPct val="80000"/>
              <a:buFont typeface="Arial"/>
              <a:buChar char="•"/>
              <a:defRPr sz="2268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Service</a:t>
            </a:r>
          </a:p>
          <a:p>
            <a:pPr lvl="1" marL="555498" indent="-185165" defTabSz="740663">
              <a:spcBef>
                <a:spcPts val="400"/>
              </a:spcBef>
              <a:buClrTx/>
              <a:buSzPct val="80000"/>
              <a:buFont typeface="Arial"/>
              <a:buChar char="•"/>
              <a:defRPr sz="194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Update data source, activity, trigger notification and </a:t>
            </a:r>
          </a:p>
          <a:p>
            <a:pPr lvl="1" marL="0" indent="185165" defTabSz="740663">
              <a:spcBef>
                <a:spcPts val="400"/>
              </a:spcBef>
              <a:buClrTx/>
              <a:buSzTx/>
              <a:buNone/>
              <a:defRPr sz="194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broadcast intent.</a:t>
            </a:r>
          </a:p>
          <a:p>
            <a:pPr lvl="1" marL="555498" indent="-185165" defTabSz="740663">
              <a:spcBef>
                <a:spcPts val="400"/>
              </a:spcBef>
              <a:buClrTx/>
              <a:buSzPct val="80000"/>
              <a:buFont typeface="Arial"/>
              <a:buChar char="•"/>
              <a:defRPr sz="194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Background processing associated with an application.</a:t>
            </a:r>
          </a:p>
          <a:p>
            <a:pPr marL="185165" indent="-185165" defTabSz="740663">
              <a:spcBef>
                <a:spcPts val="800"/>
              </a:spcBef>
              <a:buClrTx/>
              <a:buSzPct val="80000"/>
              <a:buFont typeface="Arial"/>
              <a:buChar char="•"/>
              <a:defRPr sz="2268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Content Provider</a:t>
            </a:r>
          </a:p>
          <a:p>
            <a:pPr lvl="1" marL="555498" indent="-185165" defTabSz="740663">
              <a:spcBef>
                <a:spcPts val="400"/>
              </a:spcBef>
              <a:buClrTx/>
              <a:buSzPct val="80000"/>
              <a:buFont typeface="Arial"/>
              <a:buChar char="•"/>
              <a:defRPr sz="194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Manage and persist data for application.</a:t>
            </a:r>
          </a:p>
          <a:p>
            <a:pPr lvl="1" marL="555498" indent="-185165" defTabSz="740663">
              <a:spcBef>
                <a:spcPts val="400"/>
              </a:spcBef>
              <a:buClrTx/>
              <a:buSzPct val="80000"/>
              <a:buFont typeface="Arial"/>
              <a:buChar char="•"/>
              <a:defRPr sz="194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Understand like Hibernate or JDBC in web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xfrm>
            <a:off x="252916" y="1123835"/>
            <a:ext cx="2947487" cy="4601186"/>
          </a:xfrm>
          <a:prstGeom prst="rect">
            <a:avLst/>
          </a:prstGeom>
        </p:spPr>
        <p:txBody>
          <a:bodyPr/>
          <a:lstStyle>
            <a:lvl1pPr>
              <a:defRPr spc="-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Basic Modules</a:t>
            </a:r>
          </a:p>
        </p:txBody>
      </p:sp>
      <p:sp>
        <p:nvSpPr>
          <p:cNvPr id="170" name="Content Placeholder 2"/>
          <p:cNvSpPr txBox="1"/>
          <p:nvPr>
            <p:ph type="body" idx="1"/>
          </p:nvPr>
        </p:nvSpPr>
        <p:spPr>
          <a:xfrm>
            <a:off x="3664527" y="1066800"/>
            <a:ext cx="10515601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178307" indent="-178307" defTabSz="713231">
              <a:spcBef>
                <a:spcPts val="700"/>
              </a:spcBef>
              <a:buClrTx/>
              <a:buSzPct val="80000"/>
              <a:buFont typeface="Arial"/>
              <a:buChar char="•"/>
              <a:defRPr sz="202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Intent</a:t>
            </a:r>
          </a:p>
          <a:p>
            <a:pPr lvl="1" marL="534923" indent="-178307" defTabSz="713231">
              <a:spcBef>
                <a:spcPts val="300"/>
              </a:spcBef>
              <a:buClrTx/>
              <a:buSzPct val="80000"/>
              <a:buFont typeface="Arial"/>
              <a:buChar char="•"/>
              <a:defRPr sz="202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Framework communication between different application</a:t>
            </a:r>
          </a:p>
          <a:p>
            <a:pPr lvl="1" marL="0" indent="178307" defTabSz="713231">
              <a:spcBef>
                <a:spcPts val="300"/>
              </a:spcBef>
              <a:buClrTx/>
              <a:buSzTx/>
              <a:buNone/>
              <a:defRPr sz="202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by transfer message.</a:t>
            </a:r>
          </a:p>
          <a:p>
            <a:pPr lvl="1" marL="534923" indent="-178307" defTabSz="713231">
              <a:spcBef>
                <a:spcPts val="300"/>
              </a:spcBef>
              <a:buClrTx/>
              <a:buSzPct val="80000"/>
              <a:buFont typeface="Arial"/>
              <a:buChar char="•"/>
              <a:defRPr sz="202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Startup or shutdown activity and service.</a:t>
            </a:r>
          </a:p>
          <a:p>
            <a:pPr marL="178307" indent="-178307" defTabSz="713231">
              <a:spcBef>
                <a:spcPts val="700"/>
              </a:spcBef>
              <a:buClrTx/>
              <a:buSzPct val="80000"/>
              <a:buFont typeface="Arial"/>
              <a:buChar char="•"/>
              <a:defRPr sz="202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Broadcast Receiver</a:t>
            </a:r>
          </a:p>
          <a:p>
            <a:pPr lvl="1" marL="534923" indent="-178307" defTabSz="713231">
              <a:spcBef>
                <a:spcPts val="300"/>
              </a:spcBef>
              <a:buClrTx/>
              <a:buSzPct val="80000"/>
              <a:buFont typeface="Arial"/>
              <a:buChar char="•"/>
              <a:defRPr sz="202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Intent listener, startup related application to response </a:t>
            </a:r>
          </a:p>
          <a:p>
            <a:pPr lvl="1" marL="0" indent="178307" defTabSz="713231">
              <a:spcBef>
                <a:spcPts val="300"/>
              </a:spcBef>
              <a:buClrTx/>
              <a:buSzTx/>
              <a:buNone/>
              <a:defRPr sz="202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 received intent.</a:t>
            </a:r>
          </a:p>
          <a:p>
            <a:pPr marL="178307" indent="-178307" defTabSz="713231">
              <a:spcBef>
                <a:spcPts val="700"/>
              </a:spcBef>
              <a:buClrTx/>
              <a:buSzPct val="80000"/>
              <a:buFont typeface="Arial"/>
              <a:buChar char="•"/>
              <a:defRPr sz="202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Widget</a:t>
            </a:r>
          </a:p>
          <a:p>
            <a:pPr lvl="1" marL="534923" indent="-178307" defTabSz="713231">
              <a:spcBef>
                <a:spcPts val="300"/>
              </a:spcBef>
              <a:buClrTx/>
              <a:buSzPct val="80000"/>
              <a:buFont typeface="Arial"/>
              <a:buChar char="•"/>
              <a:defRPr sz="202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Special broadcast receiver, for creating dynamic interacted </a:t>
            </a:r>
          </a:p>
          <a:p>
            <a:pPr lvl="1" marL="0" indent="178307" defTabSz="713231">
              <a:spcBef>
                <a:spcPts val="300"/>
              </a:spcBef>
              <a:buClrTx/>
              <a:buSzTx/>
              <a:buNone/>
              <a:defRPr sz="202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application component.</a:t>
            </a:r>
          </a:p>
          <a:p>
            <a:pPr marL="178307" indent="-178307" defTabSz="713231">
              <a:spcBef>
                <a:spcPts val="700"/>
              </a:spcBef>
              <a:buClrTx/>
              <a:buSzPct val="80000"/>
              <a:buFont typeface="Arial"/>
              <a:buChar char="•"/>
              <a:defRPr sz="2027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Notification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" name="Rectangle: Rounded Corners 2"/>
          <p:cNvGrpSpPr/>
          <p:nvPr/>
        </p:nvGrpSpPr>
        <p:grpSpPr>
          <a:xfrm>
            <a:off x="2665042" y="340081"/>
            <a:ext cx="5574308" cy="586737"/>
            <a:chOff x="0" y="0"/>
            <a:chExt cx="5574307" cy="586735"/>
          </a:xfrm>
        </p:grpSpPr>
        <p:sp>
          <p:nvSpPr>
            <p:cNvPr id="173" name="Rounded Rectangle"/>
            <p:cNvSpPr/>
            <p:nvPr/>
          </p:nvSpPr>
          <p:spPr>
            <a:xfrm>
              <a:off x="142221" y="13180"/>
              <a:ext cx="5289865" cy="5603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Install Ubuntu on your VirtualBox - 5"/>
            <p:cNvSpPr txBox="1"/>
            <p:nvPr/>
          </p:nvSpPr>
          <p:spPr>
            <a:xfrm>
              <a:off x="0" y="-1"/>
              <a:ext cx="5574308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Environment Set up</a:t>
              </a:r>
            </a:p>
          </p:txBody>
        </p:sp>
      </p:grpSp>
      <p:sp>
        <p:nvSpPr>
          <p:cNvPr id="176" name="Double-click the virtual machine which your just created, and the system will be started, and the disk image file will be loaded automatically to begin the installation.…"/>
          <p:cNvSpPr txBox="1"/>
          <p:nvPr>
            <p:ph type="body" sz="half" idx="4294967295"/>
          </p:nvPr>
        </p:nvSpPr>
        <p:spPr>
          <a:xfrm>
            <a:off x="2444363" y="1318260"/>
            <a:ext cx="7303274" cy="402336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42900" indent="-342900" defTabSz="457200">
              <a:lnSpc>
                <a:spcPct val="100000"/>
              </a:lnSpc>
              <a:spcBef>
                <a:spcPts val="500"/>
              </a:spcBef>
              <a:buClrTx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Option 1 – Android Studio</a:t>
            </a:r>
          </a:p>
          <a:p>
            <a:pPr lvl="1" marL="544068" indent="-342900" defTabSz="457200">
              <a:lnSpc>
                <a:spcPct val="100000"/>
              </a:lnSpc>
              <a:spcBef>
                <a:spcPts val="500"/>
              </a:spcBef>
              <a:buClrTx/>
              <a:buFont typeface="Arial"/>
              <a:buChar char="–"/>
              <a:defRPr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1: Set up Java SDK</a:t>
            </a:r>
            <a:endParaRPr sz="2800"/>
          </a:p>
          <a:p>
            <a:pPr lvl="1" marL="544068" indent="-342900" defTabSz="457200">
              <a:lnSpc>
                <a:spcPct val="100000"/>
              </a:lnSpc>
              <a:spcBef>
                <a:spcPts val="500"/>
              </a:spcBef>
              <a:buClrTx/>
              <a:buFont typeface="Arial"/>
              <a:buChar char="–"/>
              <a:defRPr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2: Android Studio</a:t>
            </a:r>
            <a:endParaRPr sz="2800"/>
          </a:p>
          <a:p>
            <a:pPr marL="342900" indent="-342900" defTabSz="457200">
              <a:lnSpc>
                <a:spcPct val="100000"/>
              </a:lnSpc>
              <a:spcBef>
                <a:spcPts val="500"/>
              </a:spcBef>
              <a:buClrTx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Option 2 – Eclipse with ADT</a:t>
            </a:r>
          </a:p>
          <a:p>
            <a:pPr lvl="1" marL="544068" indent="-342900" defTabSz="457200">
              <a:lnSpc>
                <a:spcPct val="100000"/>
              </a:lnSpc>
              <a:spcBef>
                <a:spcPts val="500"/>
              </a:spcBef>
              <a:buClrTx/>
              <a:buFont typeface="Arial"/>
              <a:buChar char="–"/>
              <a:defRPr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1: Set up Java SDK</a:t>
            </a:r>
            <a:endParaRPr sz="2800"/>
          </a:p>
          <a:p>
            <a:pPr lvl="1" marL="544068" indent="-342900" defTabSz="457200">
              <a:lnSpc>
                <a:spcPct val="100000"/>
              </a:lnSpc>
              <a:spcBef>
                <a:spcPts val="500"/>
              </a:spcBef>
              <a:buClrTx/>
              <a:buFont typeface="Arial"/>
              <a:buChar char="–"/>
              <a:defRPr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2: Setup Android SDK</a:t>
            </a:r>
            <a:endParaRPr sz="2800"/>
          </a:p>
          <a:p>
            <a:pPr lvl="1" marL="544068" indent="-342900" defTabSz="457200">
              <a:lnSpc>
                <a:spcPct val="100000"/>
              </a:lnSpc>
              <a:spcBef>
                <a:spcPts val="500"/>
              </a:spcBef>
              <a:buClrTx/>
              <a:buFont typeface="Arial"/>
              <a:buChar char="–"/>
              <a:defRPr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3: Setup Eclipse IDE</a:t>
            </a:r>
            <a:endParaRPr sz="2800"/>
          </a:p>
          <a:p>
            <a:pPr lvl="1" marL="544068" indent="-342900" defTabSz="457200">
              <a:lnSpc>
                <a:spcPct val="100000"/>
              </a:lnSpc>
              <a:spcBef>
                <a:spcPts val="500"/>
              </a:spcBef>
              <a:buClrTx/>
              <a:buFont typeface="Arial"/>
              <a:buChar char="–"/>
              <a:defRPr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4: Setup Android Development Tools (ADT) Plugin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Environment Config - Option 1</a:t>
            </a:r>
          </a:p>
        </p:txBody>
      </p:sp>
      <p:sp>
        <p:nvSpPr>
          <p:cNvPr id="179" name="JDK Installation…"/>
          <p:cNvSpPr txBox="1"/>
          <p:nvPr>
            <p:ph type="body" idx="1"/>
          </p:nvPr>
        </p:nvSpPr>
        <p:spPr>
          <a:xfrm>
            <a:off x="3702627" y="1562100"/>
            <a:ext cx="10515601" cy="435133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80000"/>
              <a:buFont typeface="Arial"/>
              <a:buChar char="•"/>
              <a:defRPr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JDK Installation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Download JDK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buSzPct val="80000"/>
              <a:buFont typeface="Arial"/>
              <a:buChar char="•"/>
              <a:def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Search “JDK” in google, find the download page, or directly 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buSzPct val="80000"/>
              <a:buFont typeface="Arial"/>
              <a:buChar char="•"/>
              <a:def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click the link below </a:t>
            </a:r>
            <a:r>
              <a:rPr u="sng">
                <a:uFill>
                  <a:solidFill>
                    <a:srgbClr val="F49100"/>
                  </a:solidFill>
                </a:uFill>
                <a:hlinkClick r:id="rId2" invalidUrl="" action="" tgtFrame="" tooltip="" history="1" highlightClick="0" endSnd="0"/>
              </a:rPr>
              <a:t>http://www.oracle.com/technetwork/java/javase/downloads/jdk8-downloads-2133151.html</a:t>
            </a:r>
            <a:r>
              <a:t> 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buSzPct val="80000"/>
              <a:buFont typeface="Arial"/>
              <a:buChar char="•"/>
              <a:def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Check the “Accept License Agreement” to accept 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buSzPct val="80000"/>
              <a:buFont typeface="Arial"/>
              <a:buChar char="•"/>
              <a:def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download agreement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buSzPct val="80000"/>
              <a:buFont typeface="Arial"/>
              <a:buChar char="•"/>
              <a:def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Choose the correct version of JDK for your PC’s 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buSzPct val="80000"/>
              <a:buFont typeface="Arial"/>
              <a:buChar char="•"/>
              <a:def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Operating System.</a:t>
            </a:r>
          </a:p>
          <a:p>
            <a:pPr lvl="3" marL="1600200" indent="-228600">
              <a:lnSpc>
                <a:spcPct val="90000"/>
              </a:lnSpc>
              <a:spcBef>
                <a:spcPts val="500"/>
              </a:spcBef>
              <a:buSzPct val="80000"/>
              <a:buFont typeface="Arial"/>
              <a:buChar char="•"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Ubuntu: Linux x86.tar.gz / Linux x64.tar.gz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stall JDK…"/>
          <p:cNvSpPr txBox="1"/>
          <p:nvPr>
            <p:ph type="body" idx="1"/>
          </p:nvPr>
        </p:nvSpPr>
        <p:spPr>
          <a:xfrm>
            <a:off x="2877127" y="1253331"/>
            <a:ext cx="10515601" cy="4351338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1" marL="541781" indent="-180594" defTabSz="722376">
              <a:lnSpc>
                <a:spcPct val="90000"/>
              </a:lnSpc>
              <a:spcBef>
                <a:spcPts val="300"/>
              </a:spcBef>
              <a:buSzPct val="80000"/>
              <a:buFont typeface="Arial"/>
              <a:buChar char="•"/>
              <a:defRPr sz="1896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Install JDK</a:t>
            </a:r>
          </a:p>
          <a:p>
            <a:pPr lvl="2" marL="902969" indent="-180594" defTabSz="722376">
              <a:lnSpc>
                <a:spcPct val="90000"/>
              </a:lnSpc>
              <a:spcBef>
                <a:spcPts val="300"/>
              </a:spcBef>
              <a:buSzPct val="80000"/>
              <a:buFont typeface="Arial"/>
              <a:buChar char="•"/>
              <a:defRPr sz="158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Ubuntu (Mac is similar):</a:t>
            </a:r>
          </a:p>
          <a:p>
            <a:pPr lvl="3" marL="1264158" indent="-180594" defTabSz="722376">
              <a:lnSpc>
                <a:spcPct val="90000"/>
              </a:lnSpc>
              <a:spcBef>
                <a:spcPts val="300"/>
              </a:spcBef>
              <a:buSzPct val="80000"/>
              <a:buFont typeface="Arial"/>
              <a:buChar char="•"/>
              <a:defRPr sz="142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Unzip file, and move it into “/usr/local/java/”</a:t>
            </a:r>
          </a:p>
          <a:p>
            <a:pPr lvl="3" marL="1264158" indent="-180594" defTabSz="722376">
              <a:lnSpc>
                <a:spcPct val="90000"/>
              </a:lnSpc>
              <a:spcBef>
                <a:spcPts val="300"/>
              </a:spcBef>
              <a:buSzPct val="80000"/>
              <a:buFont typeface="Arial"/>
              <a:buChar char="•"/>
              <a:defRPr sz="142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Create a Java environment variable ”JAVA_HOME”</a:t>
            </a:r>
          </a:p>
          <a:p>
            <a:pPr lvl="4" marL="1625346" indent="-180594" defTabSz="722376">
              <a:lnSpc>
                <a:spcPct val="90000"/>
              </a:lnSpc>
              <a:spcBef>
                <a:spcPts val="300"/>
              </a:spcBef>
              <a:buSzPct val="80000"/>
              <a:buFont typeface="Arial"/>
              <a:buChar char="•"/>
              <a:defRPr sz="142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Edit profile file in /etc/, and append the following sentences on</a:t>
            </a:r>
          </a:p>
          <a:p>
            <a:pPr lvl="4" marL="1625346" indent="-180594" defTabSz="722376">
              <a:lnSpc>
                <a:spcPct val="90000"/>
              </a:lnSpc>
              <a:spcBef>
                <a:spcPts val="300"/>
              </a:spcBef>
              <a:buSzPct val="80000"/>
              <a:buFont typeface="Arial"/>
              <a:buChar char="•"/>
              <a:defRPr sz="142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it.</a:t>
            </a:r>
          </a:p>
          <a:p>
            <a:pPr lvl="5" marL="1986533" indent="-180594" defTabSz="722376">
              <a:lnSpc>
                <a:spcPct val="100000"/>
              </a:lnSpc>
              <a:spcBef>
                <a:spcPts val="300"/>
              </a:spcBef>
              <a:buClrTx/>
              <a:buFont typeface="Arial"/>
              <a:buChar char="•"/>
              <a:defRPr sz="158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#JAVA_HOME</a:t>
            </a:r>
          </a:p>
          <a:p>
            <a:pPr lvl="5" marL="1986533" indent="-180594" defTabSz="722376">
              <a:lnSpc>
                <a:spcPct val="100000"/>
              </a:lnSpc>
              <a:spcBef>
                <a:spcPts val="300"/>
              </a:spcBef>
              <a:buClrTx/>
              <a:buFont typeface="Arial"/>
              <a:buChar char="•"/>
              <a:defRPr sz="158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Export JAVA_HOME=“/usr/local/java/jdk1.8.0_121”</a:t>
            </a:r>
          </a:p>
          <a:p>
            <a:pPr lvl="5" marL="1986533" indent="-180594" defTabSz="722376">
              <a:lnSpc>
                <a:spcPct val="100000"/>
              </a:lnSpc>
              <a:spcBef>
                <a:spcPts val="300"/>
              </a:spcBef>
              <a:buClrTx/>
              <a:buFont typeface="Arial"/>
              <a:buChar char="•"/>
              <a:defRPr sz="158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Export JRE_HOME=“/usr/local/java/jre1.8.0_121”</a:t>
            </a:r>
          </a:p>
          <a:p>
            <a:pPr lvl="5" marL="1986533" indent="-180594" defTabSz="722376">
              <a:lnSpc>
                <a:spcPct val="100000"/>
              </a:lnSpc>
              <a:spcBef>
                <a:spcPts val="300"/>
              </a:spcBef>
              <a:buClrTx/>
              <a:buFont typeface="Arial"/>
              <a:buChar char="•"/>
              <a:defRPr sz="158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Export PATH=“$PATH:$JAVA_HOME/bin:$JRE_HOME</a:t>
            </a:r>
          </a:p>
          <a:p>
            <a:pPr lvl="5" marL="1986533" indent="-180594" defTabSz="722376">
              <a:lnSpc>
                <a:spcPct val="100000"/>
              </a:lnSpc>
              <a:spcBef>
                <a:spcPts val="300"/>
              </a:spcBef>
              <a:buClrTx/>
              <a:buFont typeface="Arial"/>
              <a:buChar char="•"/>
              <a:defRPr sz="158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/bin”</a:t>
            </a:r>
          </a:p>
          <a:p>
            <a:pPr lvl="4" marL="1625346" indent="-180594" defTabSz="722376">
              <a:lnSpc>
                <a:spcPct val="90000"/>
              </a:lnSpc>
              <a:spcBef>
                <a:spcPts val="300"/>
              </a:spcBef>
              <a:buSzPct val="80000"/>
              <a:buFont typeface="Arial"/>
              <a:buChar char="•"/>
              <a:defRPr sz="142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Execute profile file, “source /etc/profile”</a:t>
            </a:r>
          </a:p>
          <a:p>
            <a:pPr lvl="3" marL="1264158" indent="-180594" defTabSz="722376">
              <a:lnSpc>
                <a:spcPct val="90000"/>
              </a:lnSpc>
              <a:spcBef>
                <a:spcPts val="300"/>
              </a:spcBef>
              <a:buSzPct val="80000"/>
              <a:buFont typeface="Arial"/>
              <a:buChar char="•"/>
              <a:defRPr sz="142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Test java installation success or not</a:t>
            </a:r>
          </a:p>
          <a:p>
            <a:pPr lvl="4" marL="1625346" indent="-180594" defTabSz="722376">
              <a:lnSpc>
                <a:spcPct val="90000"/>
              </a:lnSpc>
              <a:spcBef>
                <a:spcPts val="300"/>
              </a:spcBef>
              <a:buSzPct val="80000"/>
              <a:buFont typeface="Arial"/>
              <a:buChar char="•"/>
              <a:defRPr sz="142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“java -version”</a:t>
            </a:r>
          </a:p>
        </p:txBody>
      </p:sp>
      <p:sp>
        <p:nvSpPr>
          <p:cNvPr id="182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Environment Config - Option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nstall JDK…"/>
          <p:cNvSpPr txBox="1"/>
          <p:nvPr>
            <p:ph type="body" idx="1"/>
          </p:nvPr>
        </p:nvSpPr>
        <p:spPr>
          <a:xfrm>
            <a:off x="2712027" y="990600"/>
            <a:ext cx="10515601" cy="4572001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1" marL="576071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2016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Install JDK</a:t>
            </a:r>
          </a:p>
          <a:p>
            <a:pPr lvl="2" marL="960119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67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Windows: </a:t>
            </a:r>
          </a:p>
          <a:p>
            <a:pPr lvl="3" marL="1344167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5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Execute jdk1.8.0_121.exe with default setting.</a:t>
            </a:r>
          </a:p>
          <a:p>
            <a:pPr lvl="3" marL="1344167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5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Right click “This PC” -&gt; click properties</a:t>
            </a:r>
          </a:p>
          <a:p>
            <a:pPr lvl="3" marL="1344167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5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Click “Environment Variables…” in Advanced tab</a:t>
            </a:r>
          </a:p>
          <a:p>
            <a:pPr lvl="3" marL="1344167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5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 the System variables field, click “New” to create a new variable</a:t>
            </a:r>
          </a:p>
          <a:p>
            <a:pPr lvl="4" marL="1728216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5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Variable name :JAVA_HOME</a:t>
            </a:r>
          </a:p>
          <a:p>
            <a:pPr lvl="4" marL="1728216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5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Variable value: </a:t>
            </a:r>
            <a:r>
              <a:t>C:\Program Files\Java\jdk1.8.0_121</a:t>
            </a:r>
          </a:p>
          <a:p>
            <a:pPr lvl="3" marL="1344167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5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Find “CLASSPATH”, if no, create new one</a:t>
            </a:r>
          </a:p>
          <a:p>
            <a:pPr lvl="4" marL="1728216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5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Variable name: CLASSPATH</a:t>
            </a:r>
          </a:p>
          <a:p>
            <a:pPr lvl="4" marL="1728216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5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Variable value: %JAVA_HOME%\lib\dt.jar;%JAVA_HOME%\lib\</a:t>
            </a:r>
          </a:p>
          <a:p>
            <a:pPr lvl="4" indent="768095" defTabSz="768095">
              <a:lnSpc>
                <a:spcPct val="90000"/>
              </a:lnSpc>
              <a:spcBef>
                <a:spcPts val="400"/>
              </a:spcBef>
              <a:defRPr sz="15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tools.jar;</a:t>
            </a:r>
          </a:p>
          <a:p>
            <a:pPr lvl="3" marL="1344167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5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Find “PATH”, if no, create new one; if there is, append it</a:t>
            </a:r>
          </a:p>
          <a:p>
            <a:pPr lvl="4" marL="1728216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5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Double click Path, and click “New” in pop window</a:t>
            </a:r>
          </a:p>
          <a:p>
            <a:pPr lvl="4" marL="1728216" indent="-192023" defTabSz="768095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5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Add “%JAVA_HOME%\bin” in it.</a:t>
            </a:r>
          </a:p>
        </p:txBody>
      </p:sp>
      <p:sp>
        <p:nvSpPr>
          <p:cNvPr id="185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Environment Config - Option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0" name="Rectangle: Rounded Corners 2"/>
          <p:cNvGrpSpPr/>
          <p:nvPr/>
        </p:nvGrpSpPr>
        <p:grpSpPr>
          <a:xfrm>
            <a:off x="2665042" y="340081"/>
            <a:ext cx="5574308" cy="586737"/>
            <a:chOff x="0" y="0"/>
            <a:chExt cx="5574307" cy="586735"/>
          </a:xfrm>
        </p:grpSpPr>
        <p:sp>
          <p:nvSpPr>
            <p:cNvPr id="188" name="Rounded Rectangle"/>
            <p:cNvSpPr/>
            <p:nvPr/>
          </p:nvSpPr>
          <p:spPr>
            <a:xfrm>
              <a:off x="142221" y="13180"/>
              <a:ext cx="5289865" cy="5603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Install Ubuntu on your VirtualBox - 5"/>
            <p:cNvSpPr txBox="1"/>
            <p:nvPr/>
          </p:nvSpPr>
          <p:spPr>
            <a:xfrm>
              <a:off x="0" y="-1"/>
              <a:ext cx="5574308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Android Studio</a:t>
              </a:r>
            </a:p>
          </p:txBody>
        </p:sp>
      </p:grpSp>
      <p:sp>
        <p:nvSpPr>
          <p:cNvPr id="191" name="Double-click the virtual machine which your just created, and the system will be started, and the disk image file will be loaded automatically to begin the installation.…"/>
          <p:cNvSpPr txBox="1"/>
          <p:nvPr>
            <p:ph type="body" idx="4294967295"/>
          </p:nvPr>
        </p:nvSpPr>
        <p:spPr>
          <a:xfrm>
            <a:off x="845126" y="1828800"/>
            <a:ext cx="10515601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28600" indent="-228600">
              <a:spcBef>
                <a:spcPts val="1000"/>
              </a:spcBef>
              <a:buClrTx/>
              <a:buSzPct val="80000"/>
              <a:buFont typeface="Arial"/>
              <a:buChar char="•"/>
              <a:defRPr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Android Studio Installation (Windows)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Download Android Studio</a:t>
            </a:r>
          </a:p>
          <a:p>
            <a:pPr lvl="2" marL="1143000">
              <a:spcBef>
                <a:spcPts val="500"/>
              </a:spcBef>
              <a:buClrTx/>
              <a:buSzPct val="80000"/>
              <a:buFont typeface="Arial"/>
              <a:buChar char="•"/>
              <a:defRPr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Go to </a:t>
            </a:r>
            <a:r>
              <a:rPr u="sng">
                <a:uFill>
                  <a:solidFill>
                    <a:srgbClr val="F49100"/>
                  </a:solidFill>
                </a:uFill>
                <a:hlinkClick r:id="rId3" invalidUrl="" action="" tgtFrame="" tooltip="" history="1" highlightClick="0" endSnd="0"/>
              </a:rPr>
              <a:t>www.android.com</a:t>
            </a:r>
            <a:r>
              <a:t> scroll down and click “Developers” -&gt; “App Developer Resources”</a:t>
            </a:r>
          </a:p>
        </p:txBody>
      </p:sp>
      <p:pic>
        <p:nvPicPr>
          <p:cNvPr id="192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1787" y="3422731"/>
            <a:ext cx="6258281" cy="2717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Android Studio</a:t>
            </a:r>
          </a:p>
        </p:txBody>
      </p:sp>
      <p:sp>
        <p:nvSpPr>
          <p:cNvPr id="195" name="On the left menu, click “Android Studio”…"/>
          <p:cNvSpPr txBox="1"/>
          <p:nvPr>
            <p:ph type="body" idx="1"/>
          </p:nvPr>
        </p:nvSpPr>
        <p:spPr>
          <a:xfrm>
            <a:off x="2673927" y="956151"/>
            <a:ext cx="10515601" cy="4351338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2" marL="1143000" indent="-228600">
              <a:lnSpc>
                <a:spcPct val="90000"/>
              </a:lnSpc>
              <a:spcBef>
                <a:spcPts val="500"/>
              </a:spcBef>
              <a:buSzPct val="80000"/>
              <a:buFont typeface="Arial"/>
              <a:buChar char="•"/>
              <a:def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On the left menu, click “Android Studio”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buSzPct val="80000"/>
              <a:buFont typeface="Arial"/>
              <a:buChar char="•"/>
              <a:def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buSzPct val="80000"/>
              <a:buFont typeface="Arial"/>
              <a:buChar char="•"/>
              <a:defRPr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Then click “Download Android Studio”</a:t>
            </a:r>
          </a:p>
        </p:txBody>
      </p:sp>
      <p:pic>
        <p:nvPicPr>
          <p:cNvPr id="19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18452" y="914400"/>
            <a:ext cx="2001161" cy="3916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7700" y="2373843"/>
            <a:ext cx="5446644" cy="2494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Android Studio</a:t>
            </a:r>
          </a:p>
        </p:txBody>
      </p:sp>
      <p:sp>
        <p:nvSpPr>
          <p:cNvPr id="200" name="Check agree checkbox, and click “Download Android Studio for Window”.…"/>
          <p:cNvSpPr txBox="1"/>
          <p:nvPr>
            <p:ph type="body" idx="1"/>
          </p:nvPr>
        </p:nvSpPr>
        <p:spPr>
          <a:xfrm>
            <a:off x="2470727" y="1016000"/>
            <a:ext cx="10515601" cy="4492488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2" marL="1005839" indent="-201168" defTabSz="804672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Check agree checkbox, and click “Download Android Studio for Window”.</a:t>
            </a:r>
          </a:p>
          <a:p>
            <a:pPr lvl="2" marL="1005839" indent="-201168" defTabSz="804672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lvl="2" marL="1005839" indent="-201168" defTabSz="804672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lvl="2" marL="1005839" indent="-201168" defTabSz="804672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lvl="2" marL="1005839" indent="-201168" defTabSz="804672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lvl="2" marL="1005839" indent="-201168" defTabSz="804672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lvl="2" marL="1005839" indent="-201168" defTabSz="804672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lvl="2" marL="1005839" indent="-201168" defTabSz="804672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lvl="2" marL="1005839" indent="-201168" defTabSz="804672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lvl="2" marL="1005839" indent="-201168" defTabSz="804672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lvl="2" marL="1005839" indent="-201168" defTabSz="804672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lvl="2" marL="1005839" indent="-201168" defTabSz="804672">
              <a:lnSpc>
                <a:spcPct val="90000"/>
              </a:lnSpc>
              <a:spcBef>
                <a:spcPts val="400"/>
              </a:spcBef>
              <a:buSzPct val="80000"/>
              <a:buFont typeface="Arial"/>
              <a:buChar char="•"/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You will be brined to a simple official installation video tutorial,</a:t>
            </a:r>
          </a:p>
          <a:p>
            <a:pPr lvl="2" indent="402336" defTabSz="804672">
              <a:lnSpc>
                <a:spcPct val="90000"/>
              </a:lnSpc>
              <a:spcBef>
                <a:spcPts val="400"/>
              </a:spcBef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follow that to complete installation.</a:t>
            </a:r>
          </a:p>
        </p:txBody>
      </p:sp>
      <p:pic>
        <p:nvPicPr>
          <p:cNvPr id="20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5865" y="1461541"/>
            <a:ext cx="4711040" cy="3213855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Rectangle 10"/>
          <p:cNvSpPr/>
          <p:nvPr/>
        </p:nvSpPr>
        <p:spPr>
          <a:xfrm>
            <a:off x="4777543" y="4264735"/>
            <a:ext cx="2095919" cy="339293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10CF9B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Rectangle: Rounded Corners 2"/>
          <p:cNvGrpSpPr/>
          <p:nvPr/>
        </p:nvGrpSpPr>
        <p:grpSpPr>
          <a:xfrm>
            <a:off x="2665042" y="340081"/>
            <a:ext cx="5574308" cy="586737"/>
            <a:chOff x="0" y="0"/>
            <a:chExt cx="5574307" cy="586735"/>
          </a:xfrm>
        </p:grpSpPr>
        <p:sp>
          <p:nvSpPr>
            <p:cNvPr id="205" name="Rounded Rectangle"/>
            <p:cNvSpPr/>
            <p:nvPr/>
          </p:nvSpPr>
          <p:spPr>
            <a:xfrm>
              <a:off x="142221" y="13180"/>
              <a:ext cx="5289865" cy="5603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Install Ubuntu on your VirtualBox - 5"/>
            <p:cNvSpPr txBox="1"/>
            <p:nvPr/>
          </p:nvSpPr>
          <p:spPr>
            <a:xfrm>
              <a:off x="0" y="-1"/>
              <a:ext cx="5574308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Android Studio</a:t>
              </a:r>
            </a:p>
          </p:txBody>
        </p:sp>
      </p:grpSp>
      <p:sp>
        <p:nvSpPr>
          <p:cNvPr id="208" name="Double-click the virtual machine which your just created, and the system will be started, and the disk image file will be loaded automatically to begin the installation.…"/>
          <p:cNvSpPr txBox="1"/>
          <p:nvPr>
            <p:ph type="body" idx="4294967295"/>
          </p:nvPr>
        </p:nvSpPr>
        <p:spPr>
          <a:xfrm>
            <a:off x="838200" y="1371600"/>
            <a:ext cx="10515600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Execute Android Studio Installer</a:t>
            </a:r>
          </a:p>
          <a:p>
            <a:pPr lvl="2" marL="1143000">
              <a:spcBef>
                <a:spcPts val="500"/>
              </a:spcBef>
              <a:buClrTx/>
              <a:buSzPct val="80000"/>
              <a:buFont typeface="Arial"/>
              <a:buChar char="•"/>
              <a:defRPr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Following the default setting, and then you can finish the installation.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Launch the Android Studio</a:t>
            </a:r>
          </a:p>
          <a:p>
            <a:pPr lvl="2" marL="1143000">
              <a:spcBef>
                <a:spcPts val="500"/>
              </a:spcBef>
              <a:buClrTx/>
              <a:buSzPct val="80000"/>
              <a:buFont typeface="Arial"/>
              <a:buChar char="•"/>
              <a:defRPr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First time to use will pop setup wizard, and following default setting to complete it.</a:t>
            </a:r>
          </a:p>
        </p:txBody>
      </p:sp>
      <p:pic>
        <p:nvPicPr>
          <p:cNvPr id="20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6996" y="3438940"/>
            <a:ext cx="4071343" cy="3061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87219" y="3438940"/>
            <a:ext cx="4067182" cy="306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252916" y="1123835"/>
            <a:ext cx="2947487" cy="4601186"/>
          </a:xfrm>
          <a:prstGeom prst="rect">
            <a:avLst/>
          </a:prstGeom>
        </p:spPr>
        <p:txBody>
          <a:bodyPr/>
          <a:lstStyle>
            <a:lvl1pPr>
              <a:defRPr spc="-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3682617" y="956606"/>
            <a:ext cx="7651031" cy="5757588"/>
          </a:xfrm>
          <a:prstGeom prst="rect">
            <a:avLst/>
          </a:prstGeom>
        </p:spPr>
        <p:txBody>
          <a:bodyPr anchor="t"/>
          <a:lstStyle/>
          <a:p>
            <a:pPr marL="342899" indent="-342899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Introduction of Android App Development.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80000"/>
              <a:buFont typeface="Arial"/>
              <a:buChar char="•"/>
              <a:defRPr sz="2200">
                <a:solidFill>
                  <a:srgbClr val="0433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What is Android?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80000"/>
              <a:buFont typeface="Arial"/>
              <a:buChar char="•"/>
              <a:defRPr sz="2200">
                <a:solidFill>
                  <a:srgbClr val="0433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Android Architecture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80000"/>
              <a:buFont typeface="Arial"/>
              <a:buChar char="•"/>
              <a:defRPr sz="2200">
                <a:solidFill>
                  <a:srgbClr val="0433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Basic Modules/Components</a:t>
            </a:r>
          </a:p>
          <a:p>
            <a:pPr marL="342899" indent="-342899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Configure development Environment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80000"/>
              <a:buFont typeface="Arial"/>
              <a:buChar char="•"/>
              <a:defRPr sz="2200">
                <a:solidFill>
                  <a:srgbClr val="0433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How to install Android Studio?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80000"/>
              <a:buFont typeface="Arial"/>
              <a:buChar char="•"/>
              <a:defRPr sz="2200">
                <a:solidFill>
                  <a:srgbClr val="0433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Environment setup in Android Studio.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80000"/>
              <a:buFont typeface="Arial"/>
              <a:buChar char="•"/>
              <a:defRPr sz="2200">
                <a:solidFill>
                  <a:srgbClr val="0433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File Structure</a:t>
            </a:r>
          </a:p>
          <a:p>
            <a:pPr marL="342899" indent="-342899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Demo 1: Develop a Hello World App.</a:t>
            </a:r>
          </a:p>
          <a:p>
            <a:pPr marL="342899" indent="-342899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Demo 2: A simple Process Manager App.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5" name="Rectangle: Rounded Corners 2"/>
          <p:cNvGrpSpPr/>
          <p:nvPr/>
        </p:nvGrpSpPr>
        <p:grpSpPr>
          <a:xfrm>
            <a:off x="2665042" y="340081"/>
            <a:ext cx="5574308" cy="586737"/>
            <a:chOff x="0" y="0"/>
            <a:chExt cx="5574307" cy="586735"/>
          </a:xfrm>
        </p:grpSpPr>
        <p:sp>
          <p:nvSpPr>
            <p:cNvPr id="213" name="Rounded Rectangle"/>
            <p:cNvSpPr/>
            <p:nvPr/>
          </p:nvSpPr>
          <p:spPr>
            <a:xfrm>
              <a:off x="142221" y="13180"/>
              <a:ext cx="5289865" cy="5603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Install Ubuntu on your VirtualBox - 5"/>
            <p:cNvSpPr txBox="1"/>
            <p:nvPr/>
          </p:nvSpPr>
          <p:spPr>
            <a:xfrm>
              <a:off x="0" y="-1"/>
              <a:ext cx="5574308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Android Studio - ubuntu</a:t>
              </a:r>
            </a:p>
          </p:txBody>
        </p:sp>
      </p:grpSp>
      <p:sp>
        <p:nvSpPr>
          <p:cNvPr id="216" name="Double-click the virtual machine which your just created, and the system will be started, and the disk image file will be loaded automatically to begin the installation.…"/>
          <p:cNvSpPr txBox="1"/>
          <p:nvPr>
            <p:ph type="body" idx="4294967295"/>
          </p:nvPr>
        </p:nvSpPr>
        <p:spPr>
          <a:xfrm>
            <a:off x="548390" y="1364341"/>
            <a:ext cx="10515601" cy="4631637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buClrTx/>
              <a:buSzPct val="80000"/>
              <a:buFont typeface="Arial"/>
              <a:buChar char="•"/>
              <a:defRPr sz="246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Android Studio Installation (Ubuntu)</a:t>
            </a:r>
          </a:p>
          <a:p>
            <a:pPr lvl="1" marL="603504" indent="-201168" defTabSz="804672">
              <a:lnSpc>
                <a:spcPct val="81000"/>
              </a:lnSpc>
              <a:spcBef>
                <a:spcPts val="400"/>
              </a:spcBef>
              <a:buClrTx/>
              <a:buSzPct val="80000"/>
              <a:buFont typeface="Arial"/>
              <a:buChar char="•"/>
              <a:defRPr sz="21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Download Android Studio follow instructions on Windows platform.</a:t>
            </a:r>
          </a:p>
          <a:p>
            <a:pPr lvl="1" marL="603504" indent="-201168" defTabSz="804672">
              <a:lnSpc>
                <a:spcPct val="81000"/>
              </a:lnSpc>
              <a:spcBef>
                <a:spcPts val="400"/>
              </a:spcBef>
              <a:buClrTx/>
              <a:buSzPct val="80000"/>
              <a:buFont typeface="Arial"/>
              <a:buChar char="•"/>
              <a:defRPr sz="21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Unzip the installation file. </a:t>
            </a:r>
          </a:p>
          <a:p>
            <a:pPr lvl="1" marL="603504" indent="-201168" defTabSz="804672">
              <a:lnSpc>
                <a:spcPct val="81000"/>
              </a:lnSpc>
              <a:spcBef>
                <a:spcPts val="400"/>
              </a:spcBef>
              <a:buClrTx/>
              <a:buSzPct val="80000"/>
              <a:buFont typeface="Arial"/>
              <a:buChar char="•"/>
              <a:defRPr sz="21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Move the folder to /opt/ by using command, for example the unzipped file is located in my download folder, </a:t>
            </a:r>
          </a:p>
          <a:p>
            <a:pPr lvl="1" marL="0" indent="402336" defTabSz="804672">
              <a:lnSpc>
                <a:spcPct val="81000"/>
              </a:lnSpc>
              <a:spcBef>
                <a:spcPts val="400"/>
              </a:spcBef>
              <a:buClrTx/>
              <a:buSzTx/>
              <a:buFont typeface="Arial"/>
              <a:buNone/>
              <a:defRPr sz="21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		then “sudo mv ~/Download/android-studio/ /opt/” </a:t>
            </a:r>
          </a:p>
          <a:p>
            <a:pPr lvl="1" marL="603504" indent="-201168" defTabSz="804672">
              <a:lnSpc>
                <a:spcPct val="81000"/>
              </a:lnSpc>
              <a:spcBef>
                <a:spcPts val="400"/>
              </a:spcBef>
              <a:buClrTx/>
              <a:buSzPct val="80000"/>
              <a:buFont typeface="Arial"/>
              <a:buChar char="•"/>
              <a:defRPr sz="21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Go to the folder /opt/, and execute the installer by “./studio.sh”</a:t>
            </a:r>
          </a:p>
          <a:p>
            <a:pPr lvl="1" marL="603504" indent="-201168" defTabSz="804672">
              <a:lnSpc>
                <a:spcPct val="81000"/>
              </a:lnSpc>
              <a:spcBef>
                <a:spcPts val="400"/>
              </a:spcBef>
              <a:buClrTx/>
              <a:buSzPct val="80000"/>
              <a:buFont typeface="Arial"/>
              <a:buChar char="•"/>
              <a:defRPr sz="21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Following the default setting, then complete installation.</a:t>
            </a:r>
          </a:p>
          <a:p>
            <a:pPr lvl="1" marL="603504" indent="-201168" defTabSz="804672">
              <a:lnSpc>
                <a:spcPct val="81000"/>
              </a:lnSpc>
              <a:spcBef>
                <a:spcPts val="400"/>
              </a:spcBef>
              <a:buClrTx/>
              <a:buSzPct val="80000"/>
              <a:buFont typeface="Arial"/>
              <a:buChar char="•"/>
              <a:defRPr sz="21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If your computer is x64 processer, after complete installation, type the following command to install x86 libraries.</a:t>
            </a:r>
          </a:p>
          <a:p>
            <a:pPr lvl="2" marL="0" indent="804672" defTabSz="804672">
              <a:lnSpc>
                <a:spcPct val="81000"/>
              </a:lnSpc>
              <a:spcBef>
                <a:spcPts val="400"/>
              </a:spcBef>
              <a:buClrTx/>
              <a:buSzTx/>
              <a:buFont typeface="Arial"/>
              <a:buNone/>
              <a:defRPr sz="17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“sudo apt-get install libc6:i386 libncurses5:i386 libstdc++6:i386 lib32z1 libbz2-1.0:i386”</a:t>
            </a:r>
          </a:p>
          <a:p>
            <a:pPr lvl="1" marL="603504" indent="-201168" defTabSz="804672">
              <a:lnSpc>
                <a:spcPct val="81000"/>
              </a:lnSpc>
              <a:spcBef>
                <a:spcPts val="400"/>
              </a:spcBef>
              <a:buClrTx/>
              <a:buSzPct val="80000"/>
              <a:buFont typeface="Arial"/>
              <a:buChar char="•"/>
              <a:defRPr sz="211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Create a Desktop icon, click Tool -&gt; Create Desktop Entry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Rectangle: Rounded Corners 2"/>
          <p:cNvGrpSpPr/>
          <p:nvPr/>
        </p:nvGrpSpPr>
        <p:grpSpPr>
          <a:xfrm>
            <a:off x="2665042" y="340081"/>
            <a:ext cx="5574308" cy="586737"/>
            <a:chOff x="0" y="0"/>
            <a:chExt cx="5574307" cy="586735"/>
          </a:xfrm>
        </p:grpSpPr>
        <p:sp>
          <p:nvSpPr>
            <p:cNvPr id="219" name="Rounded Rectangle"/>
            <p:cNvSpPr/>
            <p:nvPr/>
          </p:nvSpPr>
          <p:spPr>
            <a:xfrm>
              <a:off x="142221" y="13180"/>
              <a:ext cx="5289865" cy="5603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Install Ubuntu on your VirtualBox - 5"/>
            <p:cNvSpPr txBox="1"/>
            <p:nvPr/>
          </p:nvSpPr>
          <p:spPr>
            <a:xfrm>
              <a:off x="0" y="-1"/>
              <a:ext cx="5574308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Android Studio - Mac</a:t>
              </a:r>
            </a:p>
          </p:txBody>
        </p:sp>
      </p:grpSp>
      <p:sp>
        <p:nvSpPr>
          <p:cNvPr id="222" name="Double-click the virtual machine which your just created, and the system will be started, and the disk image file will be loaded automatically to begin the installation.…"/>
          <p:cNvSpPr txBox="1"/>
          <p:nvPr>
            <p:ph type="body" idx="4294967295"/>
          </p:nvPr>
        </p:nvSpPr>
        <p:spPr>
          <a:xfrm>
            <a:off x="845126" y="1828799"/>
            <a:ext cx="10515601" cy="4631636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28600" indent="-228600">
              <a:spcBef>
                <a:spcPts val="1000"/>
              </a:spcBef>
              <a:buClrTx/>
              <a:buSzPct val="8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r>
              <a:t>Android Studio Installation (Mac)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Drag icon into application folder.</a:t>
            </a:r>
            <a:br/>
          </a:p>
        </p:txBody>
      </p:sp>
      <p:pic>
        <p:nvPicPr>
          <p:cNvPr id="22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2453" y="2882631"/>
            <a:ext cx="4840946" cy="3339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Developer workflow</a:t>
            </a:r>
          </a:p>
        </p:txBody>
      </p:sp>
      <p:sp>
        <p:nvSpPr>
          <p:cNvPr id="226" name="Environment Setup.…"/>
          <p:cNvSpPr txBox="1"/>
          <p:nvPr>
            <p:ph type="body" idx="1"/>
          </p:nvPr>
        </p:nvSpPr>
        <p:spPr>
          <a:xfrm>
            <a:off x="3682596" y="1290562"/>
            <a:ext cx="8229601" cy="4525963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b="1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Environment Setup</a:t>
            </a:r>
            <a:r>
              <a:rPr b="0"/>
              <a:t>.</a:t>
            </a:r>
          </a:p>
          <a:p>
            <a:pPr lvl="1" marL="742950" indent="-285750" defTabSz="4572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–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Install Android SDK.</a:t>
            </a:r>
          </a:p>
          <a:p>
            <a:pPr lvl="1" marL="742950" indent="-285750" defTabSz="4572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–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Create Android Virtual Device or connect an Android device.</a:t>
            </a:r>
          </a:p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Project Setup and Development.</a:t>
            </a:r>
          </a:p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Build</a:t>
            </a:r>
          </a:p>
          <a:p>
            <a:pPr lvl="1" marL="742950" indent="-285750" defTabSz="4572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–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Generate .apk file using Gradle.</a:t>
            </a:r>
          </a:p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Debug</a:t>
            </a:r>
          </a:p>
          <a:p>
            <a:pPr lvl="1" marL="742950" indent="-285750" defTabSz="4572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–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Device log messages(logcat)</a:t>
            </a:r>
          </a:p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Test</a:t>
            </a:r>
          </a:p>
          <a:p>
            <a:pPr lvl="1" marL="742950" indent="-285750" defTabSz="4572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–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 emulator or your Android device.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escription"/>
          <p:cNvSpPr txBox="1"/>
          <p:nvPr>
            <p:ph type="title"/>
          </p:nvPr>
        </p:nvSpPr>
        <p:spPr>
          <a:xfrm>
            <a:off x="110950" y="1059744"/>
            <a:ext cx="2834644" cy="2377441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433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Project1 : HelloWorld</a:t>
            </a:r>
          </a:p>
        </p:txBody>
      </p:sp>
      <p:sp>
        <p:nvSpPr>
          <p:cNvPr id="229" name="Run Android Studio • Create a new Android Studio Project"/>
          <p:cNvSpPr txBox="1"/>
          <p:nvPr>
            <p:ph type="body" idx="1"/>
          </p:nvPr>
        </p:nvSpPr>
        <p:spPr>
          <a:xfrm>
            <a:off x="1812746" y="1351441"/>
            <a:ext cx="10515601" cy="435133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b="1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Run Android Studio	</a:t>
            </a:r>
            <a:r>
              <a:rPr sz="1800"/>
              <a:t>• </a:t>
            </a:r>
            <a:r>
              <a:t>Create a new Android Studio Project</a:t>
            </a:r>
          </a:p>
        </p:txBody>
      </p:sp>
      <p:pic>
        <p:nvPicPr>
          <p:cNvPr id="23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137" y="2580258"/>
            <a:ext cx="3321399" cy="2491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7096" y="2125690"/>
            <a:ext cx="5743356" cy="3400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escription"/>
          <p:cNvSpPr txBox="1"/>
          <p:nvPr>
            <p:ph type="title"/>
          </p:nvPr>
        </p:nvSpPr>
        <p:spPr>
          <a:xfrm>
            <a:off x="110950" y="1059744"/>
            <a:ext cx="2834644" cy="2377441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433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Project1 : HelloWorld</a:t>
            </a:r>
          </a:p>
        </p:txBody>
      </p:sp>
      <p:sp>
        <p:nvSpPr>
          <p:cNvPr id="234" name="Give a Application Name and Company Name to…"/>
          <p:cNvSpPr txBox="1"/>
          <p:nvPr>
            <p:ph type="body" idx="1"/>
          </p:nvPr>
        </p:nvSpPr>
        <p:spPr>
          <a:xfrm>
            <a:off x="3219019" y="1141077"/>
            <a:ext cx="10515601" cy="435133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b="1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Give a Application Name and Company Name to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defRPr b="1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your first project</a:t>
            </a:r>
          </a:p>
        </p:txBody>
      </p:sp>
      <p:pic>
        <p:nvPicPr>
          <p:cNvPr id="23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532" y="2267702"/>
            <a:ext cx="6236391" cy="3978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Description"/>
          <p:cNvSpPr txBox="1"/>
          <p:nvPr>
            <p:ph type="title"/>
          </p:nvPr>
        </p:nvSpPr>
        <p:spPr>
          <a:xfrm>
            <a:off x="110950" y="1059744"/>
            <a:ext cx="2834644" cy="2377441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433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Project1 : HelloWorld</a:t>
            </a:r>
          </a:p>
        </p:txBody>
      </p:sp>
      <p:sp>
        <p:nvSpPr>
          <p:cNvPr id="238" name="Decide your develop platform and a minimum SDK version"/>
          <p:cNvSpPr txBox="1"/>
          <p:nvPr>
            <p:ph type="body" idx="1"/>
          </p:nvPr>
        </p:nvSpPr>
        <p:spPr>
          <a:xfrm>
            <a:off x="2393317" y="1016000"/>
            <a:ext cx="10515601" cy="4351338"/>
          </a:xfrm>
          <a:prstGeom prst="rect">
            <a:avLst/>
          </a:prstGeom>
        </p:spPr>
        <p:txBody>
          <a:bodyPr lIns="45719" tIns="45719" rIns="45719" bIns="45719"/>
          <a:lstStyle>
            <a:lvl1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b="1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Decide your develop platform and a minimum SDK version</a:t>
            </a:r>
          </a:p>
        </p:txBody>
      </p:sp>
      <p:pic>
        <p:nvPicPr>
          <p:cNvPr id="23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8772" y="1613660"/>
            <a:ext cx="6224690" cy="3978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escription"/>
          <p:cNvSpPr txBox="1"/>
          <p:nvPr>
            <p:ph type="title"/>
          </p:nvPr>
        </p:nvSpPr>
        <p:spPr>
          <a:xfrm>
            <a:off x="110950" y="1059744"/>
            <a:ext cx="2834644" cy="2377441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433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Project1 : HelloWorld</a:t>
            </a:r>
          </a:p>
        </p:txBody>
      </p:sp>
      <p:sp>
        <p:nvSpPr>
          <p:cNvPr id="242" name="Add an Empty Activity to Mobile"/>
          <p:cNvSpPr txBox="1"/>
          <p:nvPr>
            <p:ph type="body" idx="1"/>
          </p:nvPr>
        </p:nvSpPr>
        <p:spPr>
          <a:xfrm>
            <a:off x="3180314" y="874082"/>
            <a:ext cx="10515601" cy="4351338"/>
          </a:xfrm>
          <a:prstGeom prst="rect">
            <a:avLst/>
          </a:prstGeom>
        </p:spPr>
        <p:txBody>
          <a:bodyPr lIns="45719" tIns="45719" rIns="45719" bIns="45719"/>
          <a:lstStyle>
            <a:lvl1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b="1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Add an Empty Activity to Mobile</a:t>
            </a:r>
          </a:p>
        </p:txBody>
      </p:sp>
      <p:pic>
        <p:nvPicPr>
          <p:cNvPr id="24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1979" y="1471742"/>
            <a:ext cx="6212269" cy="3978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Description"/>
          <p:cNvSpPr txBox="1"/>
          <p:nvPr>
            <p:ph type="title"/>
          </p:nvPr>
        </p:nvSpPr>
        <p:spPr>
          <a:xfrm>
            <a:off x="110950" y="1059744"/>
            <a:ext cx="2834644" cy="2377441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433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Project1 : HelloWorld</a:t>
            </a:r>
          </a:p>
        </p:txBody>
      </p:sp>
      <p:sp>
        <p:nvSpPr>
          <p:cNvPr id="246" name="Finish with default setting"/>
          <p:cNvSpPr txBox="1"/>
          <p:nvPr>
            <p:ph type="body" idx="1"/>
          </p:nvPr>
        </p:nvSpPr>
        <p:spPr>
          <a:xfrm>
            <a:off x="3348034" y="1132114"/>
            <a:ext cx="10515601" cy="4351338"/>
          </a:xfrm>
          <a:prstGeom prst="rect">
            <a:avLst/>
          </a:prstGeom>
        </p:spPr>
        <p:txBody>
          <a:bodyPr lIns="45719" tIns="45719" rIns="45719" bIns="45719"/>
          <a:lstStyle>
            <a:lvl1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b="1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Finish with default setting</a:t>
            </a:r>
          </a:p>
        </p:txBody>
      </p:sp>
      <p:pic>
        <p:nvPicPr>
          <p:cNvPr id="24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9699" y="1730824"/>
            <a:ext cx="6212270" cy="3976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Description"/>
          <p:cNvSpPr txBox="1"/>
          <p:nvPr>
            <p:ph type="title"/>
          </p:nvPr>
        </p:nvSpPr>
        <p:spPr>
          <a:xfrm>
            <a:off x="110950" y="1059744"/>
            <a:ext cx="2834644" cy="2377441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433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Project1 : HelloWorld</a:t>
            </a:r>
          </a:p>
        </p:txBody>
      </p:sp>
      <p:sp>
        <p:nvSpPr>
          <p:cNvPr id="250" name="If you cannot see the file explorer, please…"/>
          <p:cNvSpPr txBox="1"/>
          <p:nvPr>
            <p:ph type="body" idx="1"/>
          </p:nvPr>
        </p:nvSpPr>
        <p:spPr>
          <a:xfrm>
            <a:off x="3296428" y="886984"/>
            <a:ext cx="10515601" cy="435133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b="1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If you cannot see the file explorer, please 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defRPr b="1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click the project button</a:t>
            </a:r>
          </a:p>
        </p:txBody>
      </p:sp>
      <p:pic>
        <p:nvPicPr>
          <p:cNvPr id="25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4900" y="1950151"/>
            <a:ext cx="5556890" cy="3976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escription"/>
          <p:cNvSpPr txBox="1"/>
          <p:nvPr>
            <p:ph type="title"/>
          </p:nvPr>
        </p:nvSpPr>
        <p:spPr>
          <a:xfrm>
            <a:off x="110950" y="1059744"/>
            <a:ext cx="2834644" cy="2377441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433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Project1 : HelloWorld</a:t>
            </a:r>
          </a:p>
        </p:txBody>
      </p:sp>
      <p:sp>
        <p:nvSpPr>
          <p:cNvPr id="254" name="Error : Gradle Project Sync Fails…"/>
          <p:cNvSpPr txBox="1"/>
          <p:nvPr>
            <p:ph type="body" idx="1"/>
          </p:nvPr>
        </p:nvSpPr>
        <p:spPr>
          <a:xfrm>
            <a:off x="3220228" y="1750584"/>
            <a:ext cx="10515601" cy="435133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b="1" sz="270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Error : Gradle Project Sync Fails</a:t>
            </a:r>
          </a:p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b="1" sz="270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8001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b="1" sz="230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Follow the tutorial in the below link:</a:t>
            </a:r>
          </a:p>
          <a:p>
            <a:pPr lvl="1" marL="800100" indent="-342900" defTabSz="4572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b="1" sz="230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indent="228600" defTabSz="457200">
              <a:lnSpc>
                <a:spcPct val="80000"/>
              </a:lnSpc>
              <a:spcBef>
                <a:spcPts val="600"/>
              </a:spcBef>
              <a:defRPr b="1" sz="1600" u="sng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https://developer.android.com/studio/index.html#migrating-to-android-gradle-plugin-300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5" name="Rectangle: Rounded Corners 2"/>
          <p:cNvGrpSpPr/>
          <p:nvPr/>
        </p:nvGrpSpPr>
        <p:grpSpPr>
          <a:xfrm>
            <a:off x="2665042" y="340081"/>
            <a:ext cx="5574308" cy="586737"/>
            <a:chOff x="0" y="0"/>
            <a:chExt cx="5574307" cy="586735"/>
          </a:xfrm>
        </p:grpSpPr>
        <p:sp>
          <p:nvSpPr>
            <p:cNvPr id="133" name="Rounded Rectangle"/>
            <p:cNvSpPr/>
            <p:nvPr/>
          </p:nvSpPr>
          <p:spPr>
            <a:xfrm>
              <a:off x="142221" y="13180"/>
              <a:ext cx="5289865" cy="5603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Install Ubuntu on your VirtualBox - 5"/>
            <p:cNvSpPr txBox="1"/>
            <p:nvPr/>
          </p:nvSpPr>
          <p:spPr>
            <a:xfrm>
              <a:off x="0" y="-1"/>
              <a:ext cx="5574308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What is Android?</a:t>
              </a:r>
            </a:p>
          </p:txBody>
        </p:sp>
      </p:grpSp>
      <p:sp>
        <p:nvSpPr>
          <p:cNvPr id="136" name="Double-click the virtual machine which your just created, and the system will be started, and the disk image file will be loaded automatically to begin the installation.…"/>
          <p:cNvSpPr txBox="1"/>
          <p:nvPr>
            <p:ph type="body" idx="4294967295"/>
          </p:nvPr>
        </p:nvSpPr>
        <p:spPr>
          <a:xfrm>
            <a:off x="838200" y="1428850"/>
            <a:ext cx="10515600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10311" indent="-210311" defTabSz="841247">
              <a:spcBef>
                <a:spcPts val="900"/>
              </a:spcBef>
              <a:buClrTx/>
              <a:buSzPct val="80000"/>
              <a:buFont typeface="Arial"/>
              <a:buChar char="•"/>
              <a:defRPr sz="239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Android is the first truly open and comprehensive platform for mobile devices. It includes an operating system, user-interface and applications -- all of the software to run a mobile phone, but without the proprietary obstacles that have hindered mobile innovation.</a:t>
            </a:r>
          </a:p>
          <a:p>
            <a:pPr lvl="1" marL="630936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239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Referred from </a:t>
            </a:r>
            <a:r>
              <a:rPr u="sng">
                <a:uFill>
                  <a:solidFill>
                    <a:srgbClr val="F49100"/>
                  </a:solidFill>
                </a:uFill>
                <a:hlinkClick r:id="rId3" invalidUrl="" action="" tgtFrame="" tooltip="" history="1" highlightClick="0" endSnd="0"/>
              </a:rPr>
              <a:t>https://googleblog.blogspot.com/2007/11/wheres-my-gphone.html</a:t>
            </a:r>
            <a:r>
              <a:t> </a:t>
            </a:r>
          </a:p>
          <a:p>
            <a:pPr marL="210311" indent="-210311" defTabSz="841247">
              <a:spcBef>
                <a:spcPts val="900"/>
              </a:spcBef>
              <a:buClrTx/>
              <a:buSzPct val="80000"/>
              <a:buFont typeface="Arial"/>
              <a:buChar char="•"/>
              <a:defRPr sz="239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3 main parts</a:t>
            </a:r>
          </a:p>
          <a:p>
            <a:pPr lvl="1" marL="630936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239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Operating System for embedded device</a:t>
            </a:r>
          </a:p>
          <a:p>
            <a:pPr lvl="1" marL="630936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239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Open-source development platform for application</a:t>
            </a:r>
          </a:p>
          <a:p>
            <a:pPr lvl="1" marL="630936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239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 device which runs Android OS and the application for this 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Rectangle: Rounded Corners 2"/>
          <p:cNvGrpSpPr/>
          <p:nvPr/>
        </p:nvGrpSpPr>
        <p:grpSpPr>
          <a:xfrm>
            <a:off x="2665042" y="340081"/>
            <a:ext cx="5574308" cy="586737"/>
            <a:chOff x="0" y="0"/>
            <a:chExt cx="5574307" cy="586735"/>
          </a:xfrm>
        </p:grpSpPr>
        <p:sp>
          <p:nvSpPr>
            <p:cNvPr id="257" name="Rounded Rectangle"/>
            <p:cNvSpPr/>
            <p:nvPr/>
          </p:nvSpPr>
          <p:spPr>
            <a:xfrm>
              <a:off x="142221" y="13180"/>
              <a:ext cx="5289865" cy="5603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8" name="Install Ubuntu on your VirtualBox - 5"/>
            <p:cNvSpPr txBox="1"/>
            <p:nvPr/>
          </p:nvSpPr>
          <p:spPr>
            <a:xfrm>
              <a:off x="0" y="-1"/>
              <a:ext cx="5574308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Project1 : HelloWorld</a:t>
              </a:r>
            </a:p>
          </p:txBody>
        </p:sp>
      </p:grpSp>
      <p:sp>
        <p:nvSpPr>
          <p:cNvPr id="260" name="Double-click the virtual machine which your just created, and the system will be started, and the disk image file will be loaded automatically to begin the installation.…"/>
          <p:cNvSpPr txBox="1"/>
          <p:nvPr>
            <p:ph type="body" idx="4294967295"/>
          </p:nvPr>
        </p:nvSpPr>
        <p:spPr>
          <a:xfrm>
            <a:off x="838200" y="1364342"/>
            <a:ext cx="10515600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08026" indent="-208026" defTabSz="832104">
              <a:spcBef>
                <a:spcPts val="900"/>
              </a:spcBef>
              <a:buClrTx/>
              <a:buSzPct val="80000"/>
              <a:buFont typeface="Arial"/>
              <a:buChar char="•"/>
              <a:defRPr sz="2548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Configure your virtual device if there is no physical device connected to computer</a:t>
            </a:r>
          </a:p>
          <a:p>
            <a:pPr lvl="1" marL="624078" indent="-208026" defTabSz="832104">
              <a:spcBef>
                <a:spcPts val="400"/>
              </a:spcBef>
              <a:buClrTx/>
              <a:buSzPct val="80000"/>
              <a:buFont typeface="Arial"/>
              <a:buChar char="•"/>
              <a:defRPr sz="218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Click the Android Virtual Device Manager button in the tool bar</a:t>
            </a:r>
          </a:p>
          <a:p>
            <a:pPr lvl="1" marL="624078" indent="-208026" defTabSz="832104">
              <a:spcBef>
                <a:spcPts val="400"/>
              </a:spcBef>
              <a:buClrTx/>
              <a:buSzPct val="80000"/>
              <a:buFont typeface="Arial"/>
              <a:buChar char="•"/>
              <a:defRPr sz="218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lvl="1" marL="624078" indent="-208026" defTabSz="832104">
              <a:spcBef>
                <a:spcPts val="400"/>
              </a:spcBef>
              <a:buClrTx/>
              <a:buSzPct val="80000"/>
              <a:buFont typeface="Arial"/>
              <a:buChar char="•"/>
              <a:defRPr sz="218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Create a Virtual Device</a:t>
            </a:r>
          </a:p>
          <a:p>
            <a:pPr lvl="1" marL="624078" indent="-208026" defTabSz="832104">
              <a:spcBef>
                <a:spcPts val="400"/>
              </a:spcBef>
              <a:buClrTx/>
              <a:buSzPct val="80000"/>
              <a:buFont typeface="Arial"/>
              <a:buChar char="•"/>
              <a:defRPr sz="218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Select a device you prefer (You’d better to choose smaller screen for acquire high emulate speed if you have no physical device need to test)</a:t>
            </a:r>
          </a:p>
          <a:p>
            <a:pPr lvl="1" marL="624078" indent="-208026" defTabSz="832104">
              <a:spcBef>
                <a:spcPts val="400"/>
              </a:spcBef>
              <a:buClrTx/>
              <a:buSzPct val="80000"/>
              <a:buFont typeface="Arial"/>
              <a:buChar char="•"/>
              <a:defRPr sz="218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Choose corresponding system image (If you use Ubuntu, you should choose arm processer to implement emulate, click “other image” -&gt; “Nougat with arm64 for x64 system” / “Nougat with armeabi for x86 system”)</a:t>
            </a:r>
          </a:p>
          <a:p>
            <a:pPr lvl="1" marL="624078" indent="-208026" defTabSz="832104">
              <a:spcBef>
                <a:spcPts val="400"/>
              </a:spcBef>
              <a:buClrTx/>
              <a:buSzPct val="80000"/>
              <a:buFont typeface="Arial"/>
              <a:buChar char="•"/>
              <a:defRPr sz="218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Keep default setting, and then click icon  </a:t>
            </a:r>
          </a:p>
        </p:txBody>
      </p:sp>
      <p:pic>
        <p:nvPicPr>
          <p:cNvPr id="26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1977" y="2813729"/>
            <a:ext cx="7078064" cy="295317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7"/>
          <p:cNvSpPr/>
          <p:nvPr/>
        </p:nvSpPr>
        <p:spPr>
          <a:xfrm>
            <a:off x="7849143" y="2722848"/>
            <a:ext cx="367749" cy="477079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10CF9B"/>
                </a:solidFill>
              </a:defRPr>
            </a:pPr>
          </a:p>
        </p:txBody>
      </p:sp>
      <p:pic>
        <p:nvPicPr>
          <p:cNvPr id="26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1089" y="5386437"/>
            <a:ext cx="329650" cy="329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8" name="Rectangle: Rounded Corners 2"/>
          <p:cNvGrpSpPr/>
          <p:nvPr/>
        </p:nvGrpSpPr>
        <p:grpSpPr>
          <a:xfrm>
            <a:off x="2665042" y="340081"/>
            <a:ext cx="5574308" cy="586737"/>
            <a:chOff x="0" y="0"/>
            <a:chExt cx="5574307" cy="586735"/>
          </a:xfrm>
        </p:grpSpPr>
        <p:sp>
          <p:nvSpPr>
            <p:cNvPr id="266" name="Rounded Rectangle"/>
            <p:cNvSpPr/>
            <p:nvPr/>
          </p:nvSpPr>
          <p:spPr>
            <a:xfrm>
              <a:off x="142221" y="13180"/>
              <a:ext cx="5289865" cy="5603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7" name="Install Ubuntu on your VirtualBox - 5"/>
            <p:cNvSpPr txBox="1"/>
            <p:nvPr/>
          </p:nvSpPr>
          <p:spPr>
            <a:xfrm>
              <a:off x="0" y="-1"/>
              <a:ext cx="5574308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Project1 : HelloWorld</a:t>
              </a:r>
            </a:p>
          </p:txBody>
        </p:sp>
      </p:grpSp>
      <p:sp>
        <p:nvSpPr>
          <p:cNvPr id="269" name="Double-click the virtual machine which your just created, and the system will be started, and the disk image file will be loaded automatically to begin the installation.…"/>
          <p:cNvSpPr txBox="1"/>
          <p:nvPr>
            <p:ph type="body" idx="4294967295"/>
          </p:nvPr>
        </p:nvSpPr>
        <p:spPr>
          <a:xfrm>
            <a:off x="838200" y="1411260"/>
            <a:ext cx="10515600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28600" indent="-228600">
              <a:spcBef>
                <a:spcPts val="1000"/>
              </a:spcBef>
              <a:buClrTx/>
              <a:buSzPct val="80000"/>
              <a:buFont typeface="Arial"/>
              <a:buChar char="•"/>
              <a:defRPr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If you haven’t installed haxm, please following instructions below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Click Default Setting button in the tool bar</a:t>
            </a:r>
          </a:p>
          <a:p>
            <a:pPr lvl="1" marL="0" indent="457200">
              <a:spcBef>
                <a:spcPts val="500"/>
              </a:spcBef>
              <a:buClrTx/>
              <a:buSzTx/>
              <a:buFont typeface="Arial"/>
              <a:buNone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Go to “SDK Update Sites” tab, install “Intel HAXM” tool.</a:t>
            </a:r>
          </a:p>
        </p:txBody>
      </p:sp>
      <p:pic>
        <p:nvPicPr>
          <p:cNvPr id="270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7590" y="2830250"/>
            <a:ext cx="7078064" cy="295317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ectangle 10"/>
          <p:cNvSpPr/>
          <p:nvPr/>
        </p:nvSpPr>
        <p:spPr>
          <a:xfrm>
            <a:off x="9069217" y="2739370"/>
            <a:ext cx="367749" cy="477079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10CF9B"/>
                </a:solidFill>
              </a:defRPr>
            </a:pPr>
          </a:p>
        </p:txBody>
      </p:sp>
      <p:pic>
        <p:nvPicPr>
          <p:cNvPr id="272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86288" y="3730025"/>
            <a:ext cx="4219424" cy="2880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Rectangle: Rounded Corners 2"/>
          <p:cNvGrpSpPr/>
          <p:nvPr/>
        </p:nvGrpSpPr>
        <p:grpSpPr>
          <a:xfrm>
            <a:off x="2665042" y="340081"/>
            <a:ext cx="5574308" cy="586737"/>
            <a:chOff x="0" y="0"/>
            <a:chExt cx="5574307" cy="586735"/>
          </a:xfrm>
        </p:grpSpPr>
        <p:sp>
          <p:nvSpPr>
            <p:cNvPr id="275" name="Rounded Rectangle"/>
            <p:cNvSpPr/>
            <p:nvPr/>
          </p:nvSpPr>
          <p:spPr>
            <a:xfrm>
              <a:off x="142221" y="13180"/>
              <a:ext cx="5289865" cy="56037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Install Ubuntu on your VirtualBox - 5"/>
            <p:cNvSpPr txBox="1"/>
            <p:nvPr/>
          </p:nvSpPr>
          <p:spPr>
            <a:xfrm>
              <a:off x="0" y="-1"/>
              <a:ext cx="5574308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Project1 : HelloWorld</a:t>
              </a:r>
            </a:p>
          </p:txBody>
        </p:sp>
      </p:grpSp>
      <p:sp>
        <p:nvSpPr>
          <p:cNvPr id="278" name="Double-click the virtual machine which your just created, and the system will be started, and the disk image file will be loaded automatically to begin the installation.…"/>
          <p:cNvSpPr txBox="1"/>
          <p:nvPr>
            <p:ph type="body" sz="half" idx="4294967295"/>
          </p:nvPr>
        </p:nvSpPr>
        <p:spPr>
          <a:xfrm>
            <a:off x="845126" y="1828800"/>
            <a:ext cx="7613076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28600" indent="-228600">
              <a:spcBef>
                <a:spcPts val="1000"/>
              </a:spcBef>
              <a:buClrTx/>
              <a:buSzPct val="80000"/>
              <a:buFont typeface="Arial"/>
              <a:buChar char="•"/>
              <a:defRPr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If there is no any problem, you should see the emulator after you click the “Run” button.</a:t>
            </a:r>
          </a:p>
          <a:p>
            <a:pPr marL="228600" indent="-228600">
              <a:spcBef>
                <a:spcPts val="1000"/>
              </a:spcBef>
              <a:buClrTx/>
              <a:buSzPct val="8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</a:p>
          <a:p>
            <a:pPr lvl="1" marL="0" indent="457200">
              <a:spcBef>
                <a:spcPts val="500"/>
              </a:spcBef>
              <a:buClrTx/>
              <a:buSzTx/>
              <a:buFont typeface="Arial"/>
              <a:buNone/>
              <a:defRPr i="1">
                <a:solidFill>
                  <a:srgbClr val="000000"/>
                </a:solidFill>
              </a:defRPr>
            </a:pPr>
            <a:r>
              <a:t>The right figure is shown the emulator with NEXUS 5x API 25, Android 7.1.1 version Operating System.</a:t>
            </a:r>
          </a:p>
        </p:txBody>
      </p:sp>
      <p:pic>
        <p:nvPicPr>
          <p:cNvPr id="27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8200" y="1028540"/>
            <a:ext cx="2915480" cy="5393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Rectangle: Rounded Corners 2"/>
          <p:cNvGrpSpPr/>
          <p:nvPr/>
        </p:nvGrpSpPr>
        <p:grpSpPr>
          <a:xfrm>
            <a:off x="2665042" y="92432"/>
            <a:ext cx="8059822" cy="1564503"/>
            <a:chOff x="0" y="-358074"/>
            <a:chExt cx="8059820" cy="1564502"/>
          </a:xfrm>
        </p:grpSpPr>
        <p:sp>
          <p:nvSpPr>
            <p:cNvPr id="282" name="Rounded Rectangle"/>
            <p:cNvSpPr/>
            <p:nvPr/>
          </p:nvSpPr>
          <p:spPr>
            <a:xfrm>
              <a:off x="205636" y="19056"/>
              <a:ext cx="7648548" cy="8102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Install Ubuntu on your VirtualBox - 5"/>
            <p:cNvSpPr txBox="1"/>
            <p:nvPr/>
          </p:nvSpPr>
          <p:spPr>
            <a:xfrm>
              <a:off x="0" y="-358075"/>
              <a:ext cx="8059821" cy="1564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File Structure</a:t>
              </a:r>
            </a:p>
          </p:txBody>
        </p:sp>
      </p:grpSp>
      <p:sp>
        <p:nvSpPr>
          <p:cNvPr id="285" name="Double-click the virtual machine which your just created, and the system will be started, and the disk image file will be loaded automatically to begin the installation.…"/>
          <p:cNvSpPr txBox="1"/>
          <p:nvPr>
            <p:ph type="body" sz="half" idx="4294967295"/>
          </p:nvPr>
        </p:nvSpPr>
        <p:spPr>
          <a:xfrm>
            <a:off x="845126" y="1828800"/>
            <a:ext cx="7333214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28600" indent="-228600">
              <a:spcBef>
                <a:spcPts val="1000"/>
              </a:spcBef>
              <a:buClrTx/>
              <a:buSzPct val="80000"/>
              <a:buFont typeface="Arial"/>
              <a:buChar char="•"/>
              <a:defRPr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java (src)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Java source code, including package, and class.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Important files:</a:t>
            </a:r>
          </a:p>
          <a:p>
            <a:pPr lvl="2" marL="1143000">
              <a:spcBef>
                <a:spcPts val="500"/>
              </a:spcBef>
              <a:buClrTx/>
              <a:buSzPct val="80000"/>
              <a:buFont typeface="Arial"/>
              <a:buChar char="•"/>
              <a:defRPr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MainActivity.java</a:t>
            </a:r>
          </a:p>
          <a:p>
            <a:pPr lvl="3" marL="16002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Java code for activity class that gets executed when application is running.</a:t>
            </a:r>
          </a:p>
          <a:p>
            <a:pPr lvl="2" marL="1143000">
              <a:spcBef>
                <a:spcPts val="500"/>
              </a:spcBef>
              <a:buClrTx/>
              <a:buSzPct val="80000"/>
              <a:buFont typeface="Arial"/>
              <a:buChar char="•"/>
              <a:defRPr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xxxUnitTest</a:t>
            </a:r>
          </a:p>
          <a:p>
            <a:pPr lvl="3" marL="16002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Do the unit test for class. You can test your code without execute entirely project.</a:t>
            </a:r>
          </a:p>
        </p:txBody>
      </p:sp>
      <p:pic>
        <p:nvPicPr>
          <p:cNvPr id="28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0512" y="896794"/>
            <a:ext cx="3098042" cy="562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1" name="Rectangle: Rounded Corners 2"/>
          <p:cNvGrpSpPr/>
          <p:nvPr/>
        </p:nvGrpSpPr>
        <p:grpSpPr>
          <a:xfrm>
            <a:off x="2665042" y="92432"/>
            <a:ext cx="8059822" cy="1564503"/>
            <a:chOff x="0" y="-358074"/>
            <a:chExt cx="8059820" cy="1564502"/>
          </a:xfrm>
        </p:grpSpPr>
        <p:sp>
          <p:nvSpPr>
            <p:cNvPr id="289" name="Rounded Rectangle"/>
            <p:cNvSpPr/>
            <p:nvPr/>
          </p:nvSpPr>
          <p:spPr>
            <a:xfrm>
              <a:off x="205636" y="19056"/>
              <a:ext cx="7648548" cy="8102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Install Ubuntu on your VirtualBox - 5"/>
            <p:cNvSpPr txBox="1"/>
            <p:nvPr/>
          </p:nvSpPr>
          <p:spPr>
            <a:xfrm>
              <a:off x="0" y="-358075"/>
              <a:ext cx="8059821" cy="1564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File Structure</a:t>
              </a:r>
            </a:p>
          </p:txBody>
        </p:sp>
      </p:grpSp>
      <p:sp>
        <p:nvSpPr>
          <p:cNvPr id="292" name="Double-click the virtual machine which your just created, and the system will be started, and the disk image file will be loaded automatically to begin the installation.…"/>
          <p:cNvSpPr txBox="1"/>
          <p:nvPr>
            <p:ph type="body" sz="half" idx="4294967295"/>
          </p:nvPr>
        </p:nvSpPr>
        <p:spPr>
          <a:xfrm>
            <a:off x="845126" y="1828800"/>
            <a:ext cx="7333214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10311" indent="-210311" defTabSz="841247">
              <a:spcBef>
                <a:spcPts val="900"/>
              </a:spcBef>
              <a:buClrTx/>
              <a:buSzPct val="80000"/>
              <a:buFont typeface="Arial"/>
              <a:buChar char="•"/>
              <a:defRPr sz="2576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manifests</a:t>
            </a:r>
          </a:p>
          <a:p>
            <a:pPr lvl="1" marL="630936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2208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Important files:</a:t>
            </a:r>
          </a:p>
          <a:p>
            <a:pPr lvl="2" marL="1051560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184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AndroidManifests.xml</a:t>
            </a:r>
          </a:p>
          <a:p>
            <a:pPr lvl="3" marL="0" indent="1261872" defTabSz="841247">
              <a:spcBef>
                <a:spcPts val="400"/>
              </a:spcBef>
              <a:buClrTx/>
              <a:buSzTx/>
              <a:buFont typeface="Arial"/>
              <a:buNone/>
              <a:defRPr sz="1656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List file for entirely project, configures a lot of important information, like package name, permission, and program components.</a:t>
            </a:r>
          </a:p>
          <a:p>
            <a:pPr marL="210311" indent="-210311" defTabSz="841247">
              <a:spcBef>
                <a:spcPts val="900"/>
              </a:spcBef>
              <a:buClrTx/>
              <a:buSzPct val="80000"/>
              <a:buFont typeface="Arial"/>
              <a:buChar char="•"/>
              <a:defRPr sz="2576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res</a:t>
            </a:r>
          </a:p>
          <a:p>
            <a:pPr lvl="1" marL="630936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2208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Layout</a:t>
            </a:r>
          </a:p>
          <a:p>
            <a:pPr lvl="2" marL="1051560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184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Important files:</a:t>
            </a:r>
          </a:p>
          <a:p>
            <a:pPr lvl="3" marL="1472184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1656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Activity_main.xml</a:t>
            </a:r>
          </a:p>
          <a:p>
            <a:pPr lvl="4" marL="0" indent="1682495" defTabSz="841247">
              <a:spcBef>
                <a:spcPts val="400"/>
              </a:spcBef>
              <a:buClrTx/>
              <a:buSzTx/>
              <a:buFont typeface="Arial"/>
              <a:buNone/>
              <a:defRPr sz="1656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Default file for xml layout file for the activity. Provides both text view and preview of the screen UI</a:t>
            </a:r>
          </a:p>
        </p:txBody>
      </p:sp>
      <p:pic>
        <p:nvPicPr>
          <p:cNvPr id="29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0512" y="896794"/>
            <a:ext cx="3098042" cy="562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8" name="Rectangle: Rounded Corners 2"/>
          <p:cNvGrpSpPr/>
          <p:nvPr/>
        </p:nvGrpSpPr>
        <p:grpSpPr>
          <a:xfrm>
            <a:off x="2665042" y="92432"/>
            <a:ext cx="8059822" cy="1564503"/>
            <a:chOff x="0" y="-358074"/>
            <a:chExt cx="8059820" cy="1564502"/>
          </a:xfrm>
        </p:grpSpPr>
        <p:sp>
          <p:nvSpPr>
            <p:cNvPr id="296" name="Rounded Rectangle"/>
            <p:cNvSpPr/>
            <p:nvPr/>
          </p:nvSpPr>
          <p:spPr>
            <a:xfrm>
              <a:off x="205636" y="19056"/>
              <a:ext cx="7648548" cy="8102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7" name="Install Ubuntu on your VirtualBox - 5"/>
            <p:cNvSpPr txBox="1"/>
            <p:nvPr/>
          </p:nvSpPr>
          <p:spPr>
            <a:xfrm>
              <a:off x="0" y="-358075"/>
              <a:ext cx="8059821" cy="1564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File Structure</a:t>
              </a:r>
            </a:p>
          </p:txBody>
        </p:sp>
      </p:grpSp>
      <p:sp>
        <p:nvSpPr>
          <p:cNvPr id="299" name="Double-click the virtual machine which your just created, and the system will be started, and the disk image file will be loaded automatically to begin the installation.…"/>
          <p:cNvSpPr txBox="1"/>
          <p:nvPr>
            <p:ph type="body" idx="4294967295"/>
          </p:nvPr>
        </p:nvSpPr>
        <p:spPr>
          <a:xfrm>
            <a:off x="690307" y="1506260"/>
            <a:ext cx="7333214" cy="50292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lvl="1" marL="630936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2208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drawable</a:t>
            </a:r>
          </a:p>
          <a:p>
            <a:pPr lvl="2" marL="1051560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184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Different resolution will pick different resources in this folder.</a:t>
            </a:r>
          </a:p>
          <a:p>
            <a:pPr marL="210311" indent="-210311" defTabSz="841247">
              <a:spcBef>
                <a:spcPts val="900"/>
              </a:spcBef>
              <a:buClrTx/>
              <a:buSzPct val="80000"/>
              <a:buFont typeface="Arial"/>
              <a:buChar char="•"/>
              <a:defRPr sz="2576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values</a:t>
            </a:r>
          </a:p>
          <a:p>
            <a:pPr lvl="1" marL="630936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2208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Store string, theme, color, style and other resources.</a:t>
            </a:r>
          </a:p>
          <a:p>
            <a:pPr marL="210311" indent="-210311" defTabSz="841247">
              <a:spcBef>
                <a:spcPts val="900"/>
              </a:spcBef>
              <a:buClrTx/>
              <a:buSzPct val="80000"/>
              <a:buFont typeface="Arial"/>
              <a:buChar char="•"/>
              <a:defRPr sz="2576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Gradle</a:t>
            </a:r>
          </a:p>
          <a:p>
            <a:pPr lvl="1" marL="630936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2208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It’s a kind of dependency management tool, based on Groovy language, replaces configuration in xml. </a:t>
            </a:r>
          </a:p>
          <a:p>
            <a:pPr lvl="1" marL="630936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2208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Important files:</a:t>
            </a:r>
          </a:p>
          <a:p>
            <a:pPr lvl="2" marL="1051560" indent="-210311" defTabSz="841247">
              <a:spcBef>
                <a:spcPts val="400"/>
              </a:spcBef>
              <a:buClrTx/>
              <a:buSzPct val="80000"/>
              <a:buFont typeface="Arial"/>
              <a:buChar char="•"/>
              <a:defRPr sz="184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build.gradle</a:t>
            </a:r>
          </a:p>
          <a:p>
            <a:pPr lvl="3" marL="0" indent="1261872" defTabSz="841247">
              <a:spcBef>
                <a:spcPts val="400"/>
              </a:spcBef>
              <a:buClrTx/>
              <a:buSzTx/>
              <a:buFont typeface="Arial"/>
              <a:buNone/>
              <a:defRPr sz="1656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Configure versions of sdk, build tools, application packages, java, and others. </a:t>
            </a:r>
          </a:p>
        </p:txBody>
      </p:sp>
      <p:pic>
        <p:nvPicPr>
          <p:cNvPr id="30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0512" y="896794"/>
            <a:ext cx="3098042" cy="562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5" name="Rectangle: Rounded Corners 2"/>
          <p:cNvGrpSpPr/>
          <p:nvPr/>
        </p:nvGrpSpPr>
        <p:grpSpPr>
          <a:xfrm>
            <a:off x="2665042" y="92432"/>
            <a:ext cx="8059822" cy="1564503"/>
            <a:chOff x="0" y="-358074"/>
            <a:chExt cx="8059820" cy="1564502"/>
          </a:xfrm>
        </p:grpSpPr>
        <p:sp>
          <p:nvSpPr>
            <p:cNvPr id="303" name="Rounded Rectangle"/>
            <p:cNvSpPr/>
            <p:nvPr/>
          </p:nvSpPr>
          <p:spPr>
            <a:xfrm>
              <a:off x="205636" y="19056"/>
              <a:ext cx="7648548" cy="8102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Install Ubuntu on your VirtualBox - 5"/>
            <p:cNvSpPr txBox="1"/>
            <p:nvPr/>
          </p:nvSpPr>
          <p:spPr>
            <a:xfrm>
              <a:off x="0" y="-358075"/>
              <a:ext cx="8059821" cy="1564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File Structure</a:t>
              </a:r>
            </a:p>
          </p:txBody>
        </p:sp>
      </p:grpSp>
      <p:pic>
        <p:nvPicPr>
          <p:cNvPr id="30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7720" y="1767232"/>
            <a:ext cx="8334634" cy="4134039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Rectangle 9"/>
          <p:cNvSpPr/>
          <p:nvPr/>
        </p:nvSpPr>
        <p:spPr>
          <a:xfrm>
            <a:off x="3971148" y="2896111"/>
            <a:ext cx="2509097" cy="1077322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8" name="Left Arrow 10"/>
          <p:cNvSpPr/>
          <p:nvPr/>
        </p:nvSpPr>
        <p:spPr>
          <a:xfrm>
            <a:off x="6571598" y="3293017"/>
            <a:ext cx="815818" cy="170105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F80CE"/>
              </a:gs>
              <a:gs pos="100000">
                <a:srgbClr val="A2C3FF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9" name="TextBox 11"/>
          <p:cNvSpPr txBox="1"/>
          <p:nvPr/>
        </p:nvSpPr>
        <p:spPr>
          <a:xfrm>
            <a:off x="7549784" y="3088895"/>
            <a:ext cx="222257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Settings for supported Android SDK.</a:t>
            </a:r>
          </a:p>
        </p:txBody>
      </p:sp>
      <p:sp>
        <p:nvSpPr>
          <p:cNvPr id="310" name="Straight Connector 13"/>
          <p:cNvSpPr/>
          <p:nvPr/>
        </p:nvSpPr>
        <p:spPr>
          <a:xfrm>
            <a:off x="1343388" y="3293017"/>
            <a:ext cx="2233910" cy="1"/>
          </a:xfrm>
          <a:prstGeom prst="line">
            <a:avLst/>
          </a:prstGeom>
          <a:ln w="38100">
            <a:solidFill>
              <a:srgbClr val="C0504D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5" name="Rectangle: Rounded Corners 2"/>
          <p:cNvGrpSpPr/>
          <p:nvPr/>
        </p:nvGrpSpPr>
        <p:grpSpPr>
          <a:xfrm>
            <a:off x="2665042" y="92432"/>
            <a:ext cx="8059822" cy="1564503"/>
            <a:chOff x="0" y="-358074"/>
            <a:chExt cx="8059820" cy="1564502"/>
          </a:xfrm>
        </p:grpSpPr>
        <p:sp>
          <p:nvSpPr>
            <p:cNvPr id="313" name="Rounded Rectangle"/>
            <p:cNvSpPr/>
            <p:nvPr/>
          </p:nvSpPr>
          <p:spPr>
            <a:xfrm>
              <a:off x="205636" y="19056"/>
              <a:ext cx="7648548" cy="8102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Install Ubuntu on your VirtualBox - 5"/>
            <p:cNvSpPr txBox="1"/>
            <p:nvPr/>
          </p:nvSpPr>
          <p:spPr>
            <a:xfrm>
              <a:off x="0" y="-358075"/>
              <a:ext cx="8059821" cy="1564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File Structure</a:t>
              </a:r>
            </a:p>
          </p:txBody>
        </p:sp>
      </p:grpSp>
      <p:sp>
        <p:nvSpPr>
          <p:cNvPr id="316" name="Double-click the virtual machine which your just created, and the system will be started, and the disk image file will be loaded automatically to begin the installation.…"/>
          <p:cNvSpPr txBox="1"/>
          <p:nvPr>
            <p:ph type="body" idx="4294967295"/>
          </p:nvPr>
        </p:nvSpPr>
        <p:spPr>
          <a:xfrm>
            <a:off x="845126" y="1828800"/>
            <a:ext cx="10515601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28600" indent="-228600">
              <a:spcBef>
                <a:spcPts val="1000"/>
              </a:spcBef>
              <a:buClrTx/>
              <a:buSzPct val="80000"/>
              <a:buFont typeface="Arial"/>
              <a:buChar char="•"/>
              <a:defRPr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Not just UI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Integrate View and Model together.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One activity is a java file, and corresponding view is its xml file.</a:t>
            </a:r>
          </a:p>
        </p:txBody>
      </p:sp>
      <p:pic>
        <p:nvPicPr>
          <p:cNvPr id="317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126" y="3427028"/>
            <a:ext cx="4582166" cy="2753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59297" y="3741396"/>
            <a:ext cx="5401430" cy="2124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3" name="Rectangle: Rounded Corners 2"/>
          <p:cNvGrpSpPr/>
          <p:nvPr/>
        </p:nvGrpSpPr>
        <p:grpSpPr>
          <a:xfrm>
            <a:off x="2665042" y="92432"/>
            <a:ext cx="8059822" cy="1564503"/>
            <a:chOff x="0" y="-358074"/>
            <a:chExt cx="8059820" cy="1564502"/>
          </a:xfrm>
        </p:grpSpPr>
        <p:sp>
          <p:nvSpPr>
            <p:cNvPr id="321" name="Rounded Rectangle"/>
            <p:cNvSpPr/>
            <p:nvPr/>
          </p:nvSpPr>
          <p:spPr>
            <a:xfrm>
              <a:off x="205636" y="19056"/>
              <a:ext cx="7648548" cy="8102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Install Ubuntu on your VirtualBox - 5"/>
            <p:cNvSpPr txBox="1"/>
            <p:nvPr/>
          </p:nvSpPr>
          <p:spPr>
            <a:xfrm>
              <a:off x="0" y="-358075"/>
              <a:ext cx="8059821" cy="1564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File Structure</a:t>
              </a:r>
            </a:p>
          </p:txBody>
        </p:sp>
      </p:grpSp>
      <p:sp>
        <p:nvSpPr>
          <p:cNvPr id="324" name="Double-click the virtual machine which your just created, and the system will be started, and the disk image file will be loaded automatically to begin the installation.…"/>
          <p:cNvSpPr txBox="1"/>
          <p:nvPr>
            <p:ph type="body" idx="4294967295"/>
          </p:nvPr>
        </p:nvSpPr>
        <p:spPr>
          <a:xfrm>
            <a:off x="845126" y="1828800"/>
            <a:ext cx="10515601" cy="435133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342900" indent="-342900" defTabSz="457200">
              <a:lnSpc>
                <a:spcPct val="80000"/>
              </a:lnSpc>
              <a:spcBef>
                <a:spcPts val="600"/>
              </a:spcBef>
              <a:buClrTx/>
              <a:buFont typeface="Arial"/>
              <a:buChar char="•"/>
              <a:defRPr sz="2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UI Design</a:t>
            </a:r>
          </a:p>
        </p:txBody>
      </p:sp>
      <p:pic>
        <p:nvPicPr>
          <p:cNvPr id="32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6855" y="2341964"/>
            <a:ext cx="6992142" cy="3975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0" name="Rectangle: Rounded Corners 2"/>
          <p:cNvGrpSpPr/>
          <p:nvPr/>
        </p:nvGrpSpPr>
        <p:grpSpPr>
          <a:xfrm>
            <a:off x="187938" y="324660"/>
            <a:ext cx="8059821" cy="1564503"/>
            <a:chOff x="0" y="-358074"/>
            <a:chExt cx="8059820" cy="1564502"/>
          </a:xfrm>
        </p:grpSpPr>
        <p:sp>
          <p:nvSpPr>
            <p:cNvPr id="328" name="Rounded Rectangle"/>
            <p:cNvSpPr/>
            <p:nvPr/>
          </p:nvSpPr>
          <p:spPr>
            <a:xfrm>
              <a:off x="205636" y="19056"/>
              <a:ext cx="7648548" cy="8102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Install Ubuntu on your VirtualBox - 5"/>
            <p:cNvSpPr txBox="1"/>
            <p:nvPr/>
          </p:nvSpPr>
          <p:spPr>
            <a:xfrm>
              <a:off x="0" y="-358075"/>
              <a:ext cx="8059821" cy="1564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Life Cycle</a:t>
              </a:r>
            </a:p>
          </p:txBody>
        </p:sp>
      </p:grpSp>
      <p:sp>
        <p:nvSpPr>
          <p:cNvPr id="331" name="Double-click the virtual machine which your just created, and the system will be started, and the disk image file will be loaded automatically to begin the installation.…"/>
          <p:cNvSpPr txBox="1"/>
          <p:nvPr>
            <p:ph type="body" sz="quarter" idx="4294967295"/>
          </p:nvPr>
        </p:nvSpPr>
        <p:spPr>
          <a:xfrm>
            <a:off x="845126" y="1828800"/>
            <a:ext cx="2822414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onCreate()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onStart()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onResume()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onPause()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onStop()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onDestroy()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onRestart()</a:t>
            </a:r>
          </a:p>
        </p:txBody>
      </p:sp>
      <p:pic>
        <p:nvPicPr>
          <p:cNvPr id="33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1235" y="572454"/>
            <a:ext cx="4827698" cy="5989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252916" y="1123835"/>
            <a:ext cx="2947487" cy="4601186"/>
          </a:xfrm>
          <a:prstGeom prst="rect">
            <a:avLst/>
          </a:prstGeom>
        </p:spPr>
        <p:txBody>
          <a:bodyPr/>
          <a:lstStyle>
            <a:lvl1pPr>
              <a:defRPr spc="-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Android Architecture</a:t>
            </a:r>
          </a:p>
        </p:txBody>
      </p:sp>
      <p:sp>
        <p:nvSpPr>
          <p:cNvPr id="139" name="Content Placeholder 2"/>
          <p:cNvSpPr txBox="1"/>
          <p:nvPr>
            <p:ph type="body" sz="half" idx="1"/>
          </p:nvPr>
        </p:nvSpPr>
        <p:spPr>
          <a:xfrm>
            <a:off x="3204911" y="1016000"/>
            <a:ext cx="5782178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28600" indent="-228600">
              <a:spcBef>
                <a:spcPts val="1000"/>
              </a:spcBef>
              <a:buClrTx/>
              <a:buSzPct val="8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r>
              <a:t>Linux Kernel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Hardware Drivers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Process management 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Memory management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Security management 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Internet management 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Power managements</a:t>
            </a:r>
          </a:p>
        </p:txBody>
      </p:sp>
      <p:pic>
        <p:nvPicPr>
          <p:cNvPr id="14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1816" y="760390"/>
            <a:ext cx="4655112" cy="5012423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 8"/>
          <p:cNvSpPr/>
          <p:nvPr/>
        </p:nvSpPr>
        <p:spPr>
          <a:xfrm>
            <a:off x="6609452" y="4675501"/>
            <a:ext cx="4999838" cy="1174459"/>
          </a:xfrm>
          <a:prstGeom prst="rect">
            <a:avLst/>
          </a:prstGeom>
          <a:ln w="38100">
            <a:solidFill>
              <a:srgbClr val="FF99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10CF9B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>
            <a:lvl1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Testing an Android App</a:t>
            </a:r>
          </a:p>
        </p:txBody>
      </p:sp>
      <p:sp>
        <p:nvSpPr>
          <p:cNvPr id="335" name="Run on Emulator – Android Virtual Device…"/>
          <p:cNvSpPr txBox="1"/>
          <p:nvPr>
            <p:ph type="body" idx="1"/>
          </p:nvPr>
        </p:nvSpPr>
        <p:spPr>
          <a:xfrm>
            <a:off x="3761619" y="1561495"/>
            <a:ext cx="8229601" cy="4525964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buSzPct val="100000"/>
              <a:buChar char="▪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Run on Emulator – Android Virtual Device</a:t>
            </a:r>
          </a:p>
          <a:p>
            <a:pPr lvl="1" indent="201168" defTabSz="457200">
              <a:spcBef>
                <a:spcPts val="500"/>
              </a:spcBef>
              <a:buFont typeface="Arial"/>
              <a:defRPr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AVD Manager is used to configure a virtual device that models a specific device</a:t>
            </a:r>
            <a:endParaRPr sz="2800"/>
          </a:p>
          <a:p>
            <a:pPr marL="342900" indent="-342900" defTabSz="457200">
              <a:spcBef>
                <a:spcPts val="500"/>
              </a:spcBef>
              <a:buSzPct val="100000"/>
              <a:buChar char="▪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Run on real Android device</a:t>
            </a:r>
          </a:p>
          <a:p>
            <a:pPr lvl="1" indent="201168" defTabSz="457200">
              <a:spcBef>
                <a:spcPts val="500"/>
              </a:spcBef>
              <a:buFont typeface="Arial"/>
              <a:defRPr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Developer mode should enabled on the mobile device</a:t>
            </a:r>
            <a:endParaRPr sz="2800"/>
          </a:p>
          <a:p>
            <a:pPr marL="342900" indent="-342900" defTabSz="457200">
              <a:spcBef>
                <a:spcPts val="500"/>
              </a:spcBef>
              <a:buSzPct val="100000"/>
              <a:buChar char="▪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Run on an Android VM</a:t>
            </a:r>
          </a:p>
          <a:p>
            <a:pPr lvl="1" indent="201168" defTabSz="457200">
              <a:spcBef>
                <a:spcPts val="500"/>
              </a:spcBef>
              <a:buFont typeface="Arial"/>
              <a:defRPr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>
            <a:lvl1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Testing an Android App</a:t>
            </a:r>
          </a:p>
        </p:txBody>
      </p:sp>
      <p:pic>
        <p:nvPicPr>
          <p:cNvPr id="33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1923" y="1231005"/>
            <a:ext cx="9144001" cy="4395990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Oval 5"/>
          <p:cNvSpPr/>
          <p:nvPr/>
        </p:nvSpPr>
        <p:spPr>
          <a:xfrm>
            <a:off x="6045153" y="1378318"/>
            <a:ext cx="578323" cy="351549"/>
          </a:xfrm>
          <a:prstGeom prst="ellipse">
            <a:avLst/>
          </a:prstGeom>
          <a:ln w="28575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0" name="TextBox 6"/>
          <p:cNvSpPr txBox="1"/>
          <p:nvPr/>
        </p:nvSpPr>
        <p:spPr>
          <a:xfrm>
            <a:off x="6838928" y="1378318"/>
            <a:ext cx="239140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(1) Click here.</a:t>
            </a:r>
          </a:p>
        </p:txBody>
      </p:sp>
      <p:sp>
        <p:nvSpPr>
          <p:cNvPr id="341" name="TextBox 7"/>
          <p:cNvSpPr txBox="1"/>
          <p:nvPr/>
        </p:nvSpPr>
        <p:spPr>
          <a:xfrm>
            <a:off x="5965776" y="2984614"/>
            <a:ext cx="5634454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(2) Select an option in this pop-up window.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/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Testing an Android App</a:t>
            </a:r>
          </a:p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Option1</a:t>
            </a:r>
          </a:p>
        </p:txBody>
      </p:sp>
      <p:sp>
        <p:nvSpPr>
          <p:cNvPr id="344" name="Option 1: Test your App in an Android device.…"/>
          <p:cNvSpPr txBox="1"/>
          <p:nvPr>
            <p:ph type="body" idx="1"/>
          </p:nvPr>
        </p:nvSpPr>
        <p:spPr>
          <a:xfrm>
            <a:off x="3514927" y="1393774"/>
            <a:ext cx="8229601" cy="4525964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899" indent="-342899" defTabSz="4572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Option 1: Test your App in an Android device.</a:t>
            </a:r>
          </a:p>
          <a:p>
            <a:pPr lvl="1" indent="457200" defTabSz="457200">
              <a:lnSpc>
                <a:spcPct val="90000"/>
              </a:lnSpc>
              <a:spcBef>
                <a:spcPts val="600"/>
              </a:spcBef>
              <a:buFont typeface="Arial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Step 1: In your Android device, </a:t>
            </a:r>
          </a:p>
          <a:p>
            <a:pPr lvl="1" marL="742950" indent="-285750" defTabSz="4572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Enable USB debugging mode. (Note: the steps may depend on what device you are using)</a:t>
            </a:r>
          </a:p>
          <a:p>
            <a:pPr lvl="2" marL="1143000" indent="-228600" defTabSz="4572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E.g. Go to Settings -&gt; About -&gt; Software information -&gt; More . And then tap “Build number” 7 times to become developer.</a:t>
            </a:r>
          </a:p>
          <a:p>
            <a:pPr lvl="1" marL="742950" indent="-285750" defTabSz="4572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Connect your Android device to computer via USB.</a:t>
            </a:r>
          </a:p>
          <a:p>
            <a:pPr lvl="1" marL="742950" indent="-285750" defTabSz="4572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Allow USB debugging in your Android Device.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/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Testing an Android App</a:t>
            </a:r>
          </a:p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Option1</a:t>
            </a:r>
          </a:p>
        </p:txBody>
      </p:sp>
      <p:sp>
        <p:nvSpPr>
          <p:cNvPr id="347" name="Option 1: Test your App in an Android device.…"/>
          <p:cNvSpPr txBox="1"/>
          <p:nvPr>
            <p:ph type="body" idx="1"/>
          </p:nvPr>
        </p:nvSpPr>
        <p:spPr>
          <a:xfrm>
            <a:off x="3362690" y="1166018"/>
            <a:ext cx="8229601" cy="4525964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25754" indent="-325754" defTabSz="434340">
              <a:spcBef>
                <a:spcPts val="700"/>
              </a:spcBef>
              <a:buSzPct val="100000"/>
              <a:buFont typeface="Arial"/>
              <a:buChar char="•"/>
              <a:defRPr sz="2565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Option 1: Test your App in an Android device.</a:t>
            </a:r>
          </a:p>
          <a:p>
            <a:pPr lvl="1" indent="434340" defTabSz="434340">
              <a:spcBef>
                <a:spcPts val="600"/>
              </a:spcBef>
              <a:buFont typeface="Arial"/>
              <a:defRPr sz="2565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Step 2: Go back to “Device Chooser” in Android Studio. </a:t>
            </a:r>
          </a:p>
          <a:p>
            <a:pPr lvl="1" marL="705802" indent="-271462" defTabSz="434340">
              <a:spcBef>
                <a:spcPts val="600"/>
              </a:spcBef>
              <a:buSzPct val="100000"/>
              <a:buFont typeface="Arial"/>
              <a:buChar char="–"/>
              <a:defRPr sz="2565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Make sure that the state of device now is “online”.</a:t>
            </a:r>
          </a:p>
          <a:p>
            <a:pPr lvl="1" marL="705802" indent="-271462" defTabSz="434340">
              <a:spcBef>
                <a:spcPts val="600"/>
              </a:spcBef>
              <a:buSzPct val="100000"/>
              <a:buFont typeface="Arial"/>
              <a:buChar char="–"/>
              <a:defRPr sz="2565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Choose a running device.</a:t>
            </a:r>
          </a:p>
          <a:p>
            <a:pPr lvl="1" marL="705802" indent="-271462" defTabSz="434340">
              <a:spcBef>
                <a:spcPts val="600"/>
              </a:spcBef>
              <a:buSzPct val="100000"/>
              <a:buFont typeface="Arial"/>
              <a:buChar char="–"/>
              <a:defRPr sz="2565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Click “Ok”.</a:t>
            </a:r>
          </a:p>
          <a:p>
            <a:pPr lvl="1" indent="434340" defTabSz="434340">
              <a:spcBef>
                <a:spcPts val="600"/>
              </a:spcBef>
              <a:buFont typeface="Arial"/>
              <a:defRPr sz="2565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Step 3: Find your Hello App in your Android Studio.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/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Testing an Android App</a:t>
            </a:r>
          </a:p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Option2</a:t>
            </a:r>
          </a:p>
        </p:txBody>
      </p:sp>
      <p:sp>
        <p:nvSpPr>
          <p:cNvPr id="350" name="Option 2: Test your App in an Emulator.…"/>
          <p:cNvSpPr txBox="1"/>
          <p:nvPr>
            <p:ph type="body" idx="1"/>
          </p:nvPr>
        </p:nvSpPr>
        <p:spPr>
          <a:xfrm>
            <a:off x="3618088" y="1393774"/>
            <a:ext cx="8229601" cy="4525964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899" indent="-342899" defTabSz="457200">
              <a:spcBef>
                <a:spcPts val="700"/>
              </a:spcBef>
              <a:buSzPct val="100000"/>
              <a:buFont typeface="Arial"/>
              <a:buChar char="•"/>
              <a:defRPr sz="2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Option 2: Test your App in an Emulator.</a:t>
            </a:r>
          </a:p>
          <a:p>
            <a:pPr lvl="1" marL="742950" indent="-285750" defTabSz="457200">
              <a:spcBef>
                <a:spcPts val="600"/>
              </a:spcBef>
              <a:buSzPct val="100000"/>
              <a:buFont typeface="Arial"/>
              <a:buChar char="–"/>
              <a:defRPr sz="2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Select “Launch emulator” in “Device Chooser”.</a:t>
            </a:r>
          </a:p>
          <a:p>
            <a:pPr lvl="1" marL="742950" indent="-285750" defTabSz="457200">
              <a:spcBef>
                <a:spcPts val="600"/>
              </a:spcBef>
              <a:buSzPct val="100000"/>
              <a:buFont typeface="Arial"/>
              <a:buChar char="–"/>
              <a:defRPr sz="2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Create an Android Virtual Device(AVD) in virtual device manager.</a:t>
            </a:r>
          </a:p>
          <a:p>
            <a:pPr lvl="1" marL="742950" indent="-285750" defTabSz="457200">
              <a:spcBef>
                <a:spcPts val="600"/>
              </a:spcBef>
              <a:buSzPct val="100000"/>
              <a:buFont typeface="Arial"/>
              <a:buChar char="–"/>
              <a:defRPr sz="2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Select an AVD and install your App in the emulator.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/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Testing an Android App</a:t>
            </a:r>
          </a:p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Option2</a:t>
            </a:r>
          </a:p>
        </p:txBody>
      </p:sp>
      <p:pic>
        <p:nvPicPr>
          <p:cNvPr id="35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8294" y="857250"/>
            <a:ext cx="71882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Oval 8"/>
          <p:cNvSpPr/>
          <p:nvPr/>
        </p:nvSpPr>
        <p:spPr>
          <a:xfrm>
            <a:off x="3757671" y="4324878"/>
            <a:ext cx="2267929" cy="498971"/>
          </a:xfrm>
          <a:prstGeom prst="ellipse">
            <a:avLst/>
          </a:prstGeom>
          <a:ln w="28575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5" name="TextBox 10"/>
          <p:cNvSpPr txBox="1"/>
          <p:nvPr/>
        </p:nvSpPr>
        <p:spPr>
          <a:xfrm>
            <a:off x="9265260" y="3751424"/>
            <a:ext cx="300807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Click here to create a new</a:t>
            </a:r>
          </a:p>
          <a:p>
            <a:pPr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Android Virtual Device.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/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Testing an Android App</a:t>
            </a:r>
          </a:p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Option2</a:t>
            </a:r>
          </a:p>
        </p:txBody>
      </p:sp>
      <p:pic>
        <p:nvPicPr>
          <p:cNvPr id="3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7415" y="1089119"/>
            <a:ext cx="9144001" cy="4493921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TextBox 3"/>
          <p:cNvSpPr txBox="1"/>
          <p:nvPr/>
        </p:nvSpPr>
        <p:spPr>
          <a:xfrm>
            <a:off x="2567415" y="4288657"/>
            <a:ext cx="300807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Click here to create a new</a:t>
            </a:r>
          </a:p>
          <a:p>
            <a:pPr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Android Virtual Device.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/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Testing an Android App</a:t>
            </a:r>
          </a:p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Option2</a:t>
            </a:r>
          </a:p>
        </p:txBody>
      </p:sp>
      <p:pic>
        <p:nvPicPr>
          <p:cNvPr id="36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6793" y="694245"/>
            <a:ext cx="9144001" cy="6073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/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Testing an Android App</a:t>
            </a:r>
          </a:p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Option2</a:t>
            </a:r>
          </a:p>
        </p:txBody>
      </p:sp>
      <p:pic>
        <p:nvPicPr>
          <p:cNvPr id="36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5829" t="2580" r="9347" b="5945"/>
          <a:stretch>
            <a:fillRect/>
          </a:stretch>
        </p:blipFill>
        <p:spPr>
          <a:xfrm>
            <a:off x="3599426" y="814982"/>
            <a:ext cx="7756314" cy="5227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/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Testing an Android App</a:t>
            </a:r>
          </a:p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Option2</a:t>
            </a:r>
          </a:p>
        </p:txBody>
      </p:sp>
      <p:pic>
        <p:nvPicPr>
          <p:cNvPr id="3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8309" t="14328" r="8107" b="20190"/>
          <a:stretch>
            <a:fillRect/>
          </a:stretch>
        </p:blipFill>
        <p:spPr>
          <a:xfrm>
            <a:off x="3655981" y="734185"/>
            <a:ext cx="7642915" cy="3742276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TextBox 4"/>
          <p:cNvSpPr txBox="1"/>
          <p:nvPr/>
        </p:nvSpPr>
        <p:spPr>
          <a:xfrm>
            <a:off x="3655981" y="4698874"/>
            <a:ext cx="6977352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Once the configuration is finished, a new Android Virtual Device named “Demos Nexus S API 19 ” will be created in the list. After that, please close this window.</a:t>
            </a:r>
          </a:p>
          <a:p>
            <a:pPr>
              <a:defRPr b="1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Note: if it failed to load, please restart your Android Studio.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xfrm>
            <a:off x="252916" y="1123835"/>
            <a:ext cx="2947487" cy="4601186"/>
          </a:xfrm>
          <a:prstGeom prst="rect">
            <a:avLst/>
          </a:prstGeom>
        </p:spPr>
        <p:txBody>
          <a:bodyPr/>
          <a:lstStyle>
            <a:lvl1pPr>
              <a:defRPr spc="-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Android Architecture</a:t>
            </a:r>
          </a:p>
        </p:txBody>
      </p:sp>
      <p:sp>
        <p:nvSpPr>
          <p:cNvPr id="144" name="Content Placeholder 2"/>
          <p:cNvSpPr txBox="1"/>
          <p:nvPr>
            <p:ph type="body" sz="half" idx="1"/>
          </p:nvPr>
        </p:nvSpPr>
        <p:spPr>
          <a:xfrm>
            <a:off x="3204911" y="876300"/>
            <a:ext cx="5782178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28600" indent="-228600">
              <a:spcBef>
                <a:spcPts val="1000"/>
              </a:spcBef>
              <a:buClrTx/>
              <a:buSzPct val="8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r>
              <a:t>Libraries (C/C++ core libraries)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libc or SSL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Media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Appearance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SGL and OpenGL (2D/3D)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SQLite (DB)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WebKit (browser &amp; SSL)</a:t>
            </a:r>
          </a:p>
        </p:txBody>
      </p:sp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0916" y="1395368"/>
            <a:ext cx="4655112" cy="501242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 8"/>
          <p:cNvSpPr/>
          <p:nvPr/>
        </p:nvSpPr>
        <p:spPr>
          <a:xfrm>
            <a:off x="7028552" y="3901580"/>
            <a:ext cx="2971476" cy="1394671"/>
          </a:xfrm>
          <a:prstGeom prst="rect">
            <a:avLst/>
          </a:prstGeom>
          <a:ln w="38100">
            <a:solidFill>
              <a:srgbClr val="FF99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10CF9B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/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Testing an Android App</a:t>
            </a:r>
          </a:p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Option2</a:t>
            </a:r>
          </a:p>
        </p:txBody>
      </p:sp>
      <p:pic>
        <p:nvPicPr>
          <p:cNvPr id="37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7412" y="812800"/>
            <a:ext cx="7302501" cy="52324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extBox 5"/>
          <p:cNvSpPr txBox="1"/>
          <p:nvPr/>
        </p:nvSpPr>
        <p:spPr>
          <a:xfrm>
            <a:off x="6191648" y="3882731"/>
            <a:ext cx="552647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Select the android virtual device we just created.</a:t>
            </a:r>
          </a:p>
          <a:p>
            <a:pPr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Then click Ok.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Description"/>
          <p:cNvSpPr txBox="1"/>
          <p:nvPr>
            <p:ph type="title"/>
          </p:nvPr>
        </p:nvSpPr>
        <p:spPr>
          <a:xfrm>
            <a:off x="304473" y="1511300"/>
            <a:ext cx="2834645" cy="2377440"/>
          </a:xfrm>
          <a:prstGeom prst="rect">
            <a:avLst/>
          </a:prstGeom>
        </p:spPr>
        <p:txBody>
          <a:bodyPr/>
          <a:lstStyle/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Testing an Android App</a:t>
            </a:r>
          </a:p>
          <a:p>
            <a:pPr>
              <a:defRPr b="1" spc="0" sz="2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Option2</a:t>
            </a:r>
          </a:p>
        </p:txBody>
      </p:sp>
      <p:pic>
        <p:nvPicPr>
          <p:cNvPr id="3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2850" y="300515"/>
            <a:ext cx="3868814" cy="625697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extBox 4"/>
          <p:cNvSpPr txBox="1"/>
          <p:nvPr/>
        </p:nvSpPr>
        <p:spPr>
          <a:xfrm>
            <a:off x="4207790" y="2311142"/>
            <a:ext cx="2589224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An emulator will be generated. Android App “Hello” will run on this emulator and print out string “Hello World!”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2" name="Rectangle: Rounded Corners 2"/>
          <p:cNvGrpSpPr/>
          <p:nvPr/>
        </p:nvGrpSpPr>
        <p:grpSpPr>
          <a:xfrm>
            <a:off x="2665042" y="92432"/>
            <a:ext cx="8059822" cy="1564503"/>
            <a:chOff x="0" y="-358074"/>
            <a:chExt cx="8059820" cy="1564502"/>
          </a:xfrm>
        </p:grpSpPr>
        <p:sp>
          <p:nvSpPr>
            <p:cNvPr id="380" name="Rounded Rectangle"/>
            <p:cNvSpPr/>
            <p:nvPr/>
          </p:nvSpPr>
          <p:spPr>
            <a:xfrm>
              <a:off x="205636" y="19056"/>
              <a:ext cx="7648548" cy="8102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Install Ubuntu on your VirtualBox - 5"/>
            <p:cNvSpPr txBox="1"/>
            <p:nvPr/>
          </p:nvSpPr>
          <p:spPr>
            <a:xfrm>
              <a:off x="0" y="-358075"/>
              <a:ext cx="8059821" cy="1564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b="1" sz="28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Extra Feature</a:t>
              </a:r>
            </a:p>
          </p:txBody>
        </p:sp>
      </p:grpSp>
      <p:sp>
        <p:nvSpPr>
          <p:cNvPr id="383" name="Double-click the virtual machine which your just created, and the system will be started, and the disk image file will be loaded automatically to begin the installation.…"/>
          <p:cNvSpPr txBox="1"/>
          <p:nvPr>
            <p:ph type="body" idx="4294967295"/>
          </p:nvPr>
        </p:nvSpPr>
        <p:spPr>
          <a:xfrm>
            <a:off x="2400300" y="1447800"/>
            <a:ext cx="8229600" cy="4525963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ClrTx/>
              <a:buFont typeface="Arial"/>
              <a:buChar char="•"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Display current process ID.</a:t>
            </a:r>
          </a:p>
          <a:p>
            <a:pPr lvl="1" marL="742950" indent="-285750" defTabSz="457200">
              <a:lnSpc>
                <a:spcPct val="80000"/>
              </a:lnSpc>
              <a:spcBef>
                <a:spcPts val="600"/>
              </a:spcBef>
              <a:buClrTx/>
              <a:buFont typeface="Arial"/>
              <a:buChar char="–"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Open activity_main.java</a:t>
            </a:r>
          </a:p>
          <a:p>
            <a:pPr lvl="1" marL="742950" indent="-285750" defTabSz="457200">
              <a:lnSpc>
                <a:spcPct val="80000"/>
              </a:lnSpc>
              <a:spcBef>
                <a:spcPts val="600"/>
              </a:spcBef>
              <a:buClrTx/>
              <a:buFont typeface="Arial"/>
              <a:buChar char="–"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Add an id for the component TextView.</a:t>
            </a:r>
          </a:p>
          <a:p>
            <a:pPr lvl="1" marL="0" indent="400050" defTabSz="457200">
              <a:lnSpc>
                <a:spcPct val="80000"/>
              </a:lnSpc>
              <a:spcBef>
                <a:spcPts val="300"/>
              </a:spcBef>
              <a:buClrTx/>
              <a:buSzTx/>
              <a:buFont typeface="Arial"/>
              <a:buNone/>
              <a:defRPr sz="1800">
                <a:solidFill>
                  <a:srgbClr val="00808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  </a:t>
            </a:r>
            <a:r>
              <a:rPr>
                <a:solidFill>
                  <a:srgbClr val="000000"/>
                </a:solidFill>
              </a:rPr>
              <a:t>&lt;</a:t>
            </a:r>
            <a:r>
              <a:rPr b="1">
                <a:solidFill>
                  <a:srgbClr val="000080"/>
                </a:solidFill>
              </a:rPr>
              <a:t>TextView</a:t>
            </a:r>
            <a:br>
              <a:rPr b="1">
                <a:solidFill>
                  <a:srgbClr val="000080"/>
                </a:solidFill>
              </a:rPr>
            </a:br>
            <a:r>
              <a:rPr b="1">
                <a:solidFill>
                  <a:srgbClr val="000080"/>
                </a:solidFill>
              </a:rPr>
              <a:t>    		</a:t>
            </a:r>
            <a:r>
              <a:rPr b="1">
                <a:solidFill>
                  <a:srgbClr val="660E7A"/>
                </a:solidFill>
              </a:rPr>
              <a:t>android</a:t>
            </a:r>
            <a:r>
              <a:rPr b="1">
                <a:solidFill>
                  <a:srgbClr val="0000FF"/>
                </a:solidFill>
              </a:rPr>
              <a:t>:id=</a:t>
            </a:r>
            <a:r>
              <a:rPr b="1">
                <a:solidFill>
                  <a:srgbClr val="008000"/>
                </a:solidFill>
              </a:rPr>
              <a:t>"@+id/textViewHello"</a:t>
            </a:r>
            <a:br>
              <a:rPr b="1">
                <a:solidFill>
                  <a:srgbClr val="008000"/>
                </a:solidFill>
              </a:rPr>
            </a:br>
            <a:r>
              <a:rPr b="1">
                <a:solidFill>
                  <a:srgbClr val="008000"/>
                </a:solidFill>
              </a:rPr>
              <a:t>    		</a:t>
            </a:r>
            <a:r>
              <a:rPr b="1">
                <a:solidFill>
                  <a:srgbClr val="660E7A"/>
                </a:solidFill>
              </a:rPr>
              <a:t>android</a:t>
            </a:r>
            <a:r>
              <a:rPr b="1">
                <a:solidFill>
                  <a:srgbClr val="0000FF"/>
                </a:solidFill>
              </a:rPr>
              <a:t>:text=</a:t>
            </a:r>
            <a:r>
              <a:rPr b="1">
                <a:solidFill>
                  <a:srgbClr val="008000"/>
                </a:solidFill>
              </a:rPr>
              <a:t>"Hello World!"</a:t>
            </a:r>
            <a:br>
              <a:rPr b="1">
                <a:solidFill>
                  <a:srgbClr val="008000"/>
                </a:solidFill>
              </a:rPr>
            </a:br>
            <a:r>
              <a:rPr b="1">
                <a:solidFill>
                  <a:srgbClr val="008000"/>
                </a:solidFill>
              </a:rPr>
              <a:t>    		</a:t>
            </a:r>
            <a:r>
              <a:rPr b="1">
                <a:solidFill>
                  <a:srgbClr val="660E7A"/>
                </a:solidFill>
              </a:rPr>
              <a:t>android</a:t>
            </a:r>
            <a:r>
              <a:rPr b="1">
                <a:solidFill>
                  <a:srgbClr val="0000FF"/>
                </a:solidFill>
              </a:rPr>
              <a:t>:layout_width=</a:t>
            </a:r>
            <a:r>
              <a:rPr b="1">
                <a:solidFill>
                  <a:srgbClr val="008000"/>
                </a:solidFill>
              </a:rPr>
              <a:t>"wrap_content"</a:t>
            </a:r>
            <a:br>
              <a:rPr b="1">
                <a:solidFill>
                  <a:srgbClr val="008000"/>
                </a:solidFill>
              </a:rPr>
            </a:br>
            <a:r>
              <a:rPr b="1">
                <a:solidFill>
                  <a:srgbClr val="008000"/>
                </a:solidFill>
              </a:rPr>
              <a:t>    		</a:t>
            </a:r>
            <a:r>
              <a:rPr b="1">
                <a:solidFill>
                  <a:srgbClr val="660E7A"/>
                </a:solidFill>
              </a:rPr>
              <a:t>android</a:t>
            </a:r>
            <a:r>
              <a:rPr b="1">
                <a:solidFill>
                  <a:srgbClr val="0000FF"/>
                </a:solidFill>
              </a:rPr>
              <a:t>:layout_height=</a:t>
            </a:r>
            <a:r>
              <a:rPr b="1">
                <a:solidFill>
                  <a:srgbClr val="008000"/>
                </a:solidFill>
              </a:rPr>
              <a:t>"wrap_content" </a:t>
            </a:r>
            <a:r>
              <a:rPr>
                <a:solidFill>
                  <a:srgbClr val="000000"/>
                </a:solidFill>
              </a:rPr>
              <a:t>/&gt;</a:t>
            </a:r>
          </a:p>
          <a:p>
            <a:pPr lvl="1" marL="742950" indent="-285750" defTabSz="457200">
              <a:lnSpc>
                <a:spcPct val="80000"/>
              </a:lnSpc>
              <a:spcBef>
                <a:spcPts val="600"/>
              </a:spcBef>
              <a:buClrTx/>
              <a:buFont typeface="Arial"/>
              <a:buChar char="–"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Open MainActivity.java</a:t>
            </a:r>
          </a:p>
          <a:p>
            <a:pPr lvl="2" marL="1143000" defTabSz="457200">
              <a:lnSpc>
                <a:spcPct val="80000"/>
              </a:lnSpc>
              <a:spcBef>
                <a:spcPts val="500"/>
              </a:spcBef>
              <a:buClrTx/>
              <a:buFont typeface="Arial"/>
              <a:buChar char="•"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Add statement “ </a:t>
            </a:r>
            <a:r>
              <a:rPr b="1">
                <a:solidFill>
                  <a:srgbClr val="000080"/>
                </a:solidFill>
              </a:rPr>
              <a:t>import </a:t>
            </a:r>
            <a:r>
              <a:t>android.widget.TextView; “</a:t>
            </a:r>
          </a:p>
          <a:p>
            <a:pPr lvl="2" marL="1143000" defTabSz="457200">
              <a:lnSpc>
                <a:spcPct val="80000"/>
              </a:lnSpc>
              <a:spcBef>
                <a:spcPts val="500"/>
              </a:spcBef>
              <a:buClrTx/>
              <a:buFont typeface="Arial"/>
              <a:buChar char="•"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Type the following statements at the end of onCreate().</a:t>
            </a:r>
          </a:p>
          <a:p>
            <a:pPr lvl="1" marL="0" indent="457200" defTabSz="457200">
              <a:lnSpc>
                <a:spcPct val="80000"/>
              </a:lnSpc>
              <a:spcBef>
                <a:spcPts val="600"/>
              </a:spcBef>
              <a:buClrTx/>
              <a:buSzTx/>
              <a:buFont typeface="Arial"/>
              <a:buNone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		 </a:t>
            </a:r>
            <a:r>
              <a:t> </a:t>
            </a:r>
            <a:r>
              <a:rPr>
                <a:solidFill>
                  <a:srgbClr val="7F0055"/>
                </a:solidFill>
              </a:rPr>
              <a:t>int</a:t>
            </a:r>
            <a:r>
              <a:t> id= android.os.Process.myPid();</a:t>
            </a:r>
            <a:r>
              <a:t>  </a:t>
            </a:r>
          </a:p>
          <a:p>
            <a:pPr marL="0" indent="0" defTabSz="457200">
              <a:lnSpc>
                <a:spcPct val="80000"/>
              </a:lnSpc>
              <a:spcBef>
                <a:spcPts val="300"/>
              </a:spcBef>
              <a:buClrTx/>
              <a:buSzTx/>
              <a:buFont typeface="Arial"/>
              <a:buNone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	TextView text = (TextView) findViewById(R.id.</a:t>
            </a:r>
            <a:r>
              <a:rPr>
                <a:solidFill>
                  <a:srgbClr val="0000C0"/>
                </a:solidFill>
              </a:rPr>
              <a:t>textViewHello</a:t>
            </a:r>
            <a:r>
              <a:t>);</a:t>
            </a:r>
          </a:p>
          <a:p>
            <a:pPr marL="0" indent="0" defTabSz="457200">
              <a:lnSpc>
                <a:spcPct val="80000"/>
              </a:lnSpc>
              <a:spcBef>
                <a:spcPts val="300"/>
              </a:spcBef>
              <a:buClrTx/>
              <a:buSzTx/>
              <a:buFont typeface="Arial"/>
              <a:buNone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        text.setText(</a:t>
            </a:r>
            <a:r>
              <a:rPr>
                <a:solidFill>
                  <a:srgbClr val="2A00FF"/>
                </a:solidFill>
              </a:rPr>
              <a:t>"Current Procee ID :"</a:t>
            </a:r>
            <a:r>
              <a:t>+Integer.toString(id));</a:t>
            </a:r>
          </a:p>
        </p:txBody>
      </p:sp>
      <p:sp>
        <p:nvSpPr>
          <p:cNvPr id="384" name="Rectangle 3"/>
          <p:cNvSpPr/>
          <p:nvPr/>
        </p:nvSpPr>
        <p:spPr>
          <a:xfrm>
            <a:off x="2724822" y="5889747"/>
            <a:ext cx="7948933" cy="41525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Notę: R is a class automatically generated for resources.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Extra Feature"/>
          <p:cNvSpPr txBox="1"/>
          <p:nvPr/>
        </p:nvSpPr>
        <p:spPr>
          <a:xfrm>
            <a:off x="441448" y="2900682"/>
            <a:ext cx="2560694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Extra Feature</a:t>
            </a:r>
          </a:p>
        </p:txBody>
      </p:sp>
      <p:pic>
        <p:nvPicPr>
          <p:cNvPr id="38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2685" y="1006344"/>
            <a:ext cx="3296709" cy="5330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Description"/>
          <p:cNvSpPr txBox="1"/>
          <p:nvPr>
            <p:ph type="title"/>
          </p:nvPr>
        </p:nvSpPr>
        <p:spPr>
          <a:xfrm>
            <a:off x="110950" y="1059744"/>
            <a:ext cx="2834644" cy="2377441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433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Project2 : Process Manager</a:t>
            </a:r>
          </a:p>
        </p:txBody>
      </p:sp>
      <p:sp>
        <p:nvSpPr>
          <p:cNvPr id="390" name="A simple Process Manager…"/>
          <p:cNvSpPr txBox="1"/>
          <p:nvPr>
            <p:ph type="body" idx="1"/>
          </p:nvPr>
        </p:nvSpPr>
        <p:spPr>
          <a:xfrm>
            <a:off x="3514927" y="1270000"/>
            <a:ext cx="8229601" cy="4525963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 simple Process Manager</a:t>
            </a:r>
          </a:p>
          <a:p>
            <a:pPr lvl="1" marL="742950" indent="-285750" defTabSz="457200">
              <a:spcBef>
                <a:spcPts val="600"/>
              </a:spcBef>
              <a:buSzPct val="100000"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List the processes in Android System.</a:t>
            </a:r>
          </a:p>
          <a:p>
            <a:pPr lvl="1" marL="742950" indent="-285750" defTabSz="457200">
              <a:spcBef>
                <a:spcPts val="600"/>
              </a:spcBef>
              <a:buSzPct val="100000"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Displaying the traffic statistics.</a:t>
            </a:r>
          </a:p>
          <a:p>
            <a:pPr defTabSz="457200">
              <a:spcBef>
                <a:spcPts val="300"/>
              </a:spcBef>
              <a:buFont typeface="Arial"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See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://www.itcuties.com/android/how-to-get-running-process-list-and-traffic-statistics/#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sthash.HAPRV4By.dpuf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Description"/>
          <p:cNvSpPr txBox="1"/>
          <p:nvPr>
            <p:ph type="title"/>
          </p:nvPr>
        </p:nvSpPr>
        <p:spPr>
          <a:xfrm>
            <a:off x="110950" y="1059744"/>
            <a:ext cx="2834644" cy="2377441"/>
          </a:xfrm>
          <a:prstGeom prst="rect">
            <a:avLst/>
          </a:prstGeom>
        </p:spPr>
        <p:txBody>
          <a:bodyPr/>
          <a:lstStyle>
            <a:lvl1pPr>
              <a:defRPr b="1" spc="0" sz="2300">
                <a:solidFill>
                  <a:srgbClr val="0433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Project2 : Process Manager</a:t>
            </a:r>
          </a:p>
        </p:txBody>
      </p:sp>
      <p:pic>
        <p:nvPicPr>
          <p:cNvPr id="39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500" y="1292879"/>
            <a:ext cx="6017803" cy="4272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Rectangle: Rounded Corners 2"/>
          <p:cNvGrpSpPr/>
          <p:nvPr/>
        </p:nvGrpSpPr>
        <p:grpSpPr>
          <a:xfrm>
            <a:off x="2536824" y="333257"/>
            <a:ext cx="7989849" cy="846399"/>
            <a:chOff x="0" y="0"/>
            <a:chExt cx="7989848" cy="846397"/>
          </a:xfrm>
        </p:grpSpPr>
        <p:sp>
          <p:nvSpPr>
            <p:cNvPr id="395" name="Rounded Rectangle"/>
            <p:cNvSpPr/>
            <p:nvPr/>
          </p:nvSpPr>
          <p:spPr>
            <a:xfrm>
              <a:off x="0" y="-1"/>
              <a:ext cx="7989849" cy="8463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6" name="Install Ubuntu on your VirtualBox - 5"/>
            <p:cNvSpPr txBox="1"/>
            <p:nvPr/>
          </p:nvSpPr>
          <p:spPr>
            <a:xfrm>
              <a:off x="41317" y="98078"/>
              <a:ext cx="7907214" cy="65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Process Manager Step 1</a:t>
              </a:r>
            </a:p>
          </p:txBody>
        </p:sp>
      </p:grpSp>
      <p:pic>
        <p:nvPicPr>
          <p:cNvPr id="3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Layout design (res/layout/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42899" indent="-342899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Layout design (res/layout/</a:t>
            </a:r>
          </a:p>
          <a:p>
            <a:pPr marL="0" indent="0" defTabSz="457200">
              <a:lnSpc>
                <a:spcPct val="100000"/>
              </a:lnSpc>
              <a:spcBef>
                <a:spcPts val="700"/>
              </a:spcBef>
              <a:buClrTx/>
              <a:buSzTx/>
              <a:buNone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activity_main.xml)</a:t>
            </a:r>
          </a:p>
          <a:p>
            <a:pPr lvl="1" marL="742950" indent="-285750" defTabSz="457200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Linear layout</a:t>
            </a:r>
          </a:p>
          <a:p>
            <a:pPr lvl="2" marL="1143000" defTabSz="457200">
              <a:lnSpc>
                <a:spcPct val="100000"/>
              </a:lnSpc>
              <a:spcBef>
                <a:spcPts val="500"/>
              </a:spcBef>
              <a:buClrTx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Image </a:t>
            </a:r>
          </a:p>
          <a:p>
            <a:pPr lvl="2" marL="1143000" defTabSz="457200">
              <a:lnSpc>
                <a:spcPct val="100000"/>
              </a:lnSpc>
              <a:spcBef>
                <a:spcPts val="500"/>
              </a:spcBef>
              <a:buClrTx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Text</a:t>
            </a:r>
          </a:p>
        </p:txBody>
      </p:sp>
      <p:sp>
        <p:nvSpPr>
          <p:cNvPr id="400" name="Rectangle 3"/>
          <p:cNvSpPr/>
          <p:nvPr/>
        </p:nvSpPr>
        <p:spPr>
          <a:xfrm>
            <a:off x="5242860" y="1732391"/>
            <a:ext cx="6559176" cy="4670821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u="sng">
                <a:solidFill>
                  <a:srgbClr val="008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</a:t>
            </a:r>
            <a:r>
              <a:rPr>
                <a:solidFill>
                  <a:srgbClr val="3F7F7F"/>
                </a:solidFill>
              </a:rPr>
              <a:t>LinearLayout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F007F"/>
                </a:solidFill>
              </a:rPr>
              <a:t>xmlns:android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2A00FF"/>
                </a:solidFill>
              </a:rPr>
              <a:t>"http://schemas.android.com/apk/res/android"</a:t>
            </a:r>
            <a:endParaRPr>
              <a:solidFill>
                <a:srgbClr val="2A00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7F"/>
                </a:solidFill>
              </a:rPr>
              <a:t>android:id</a:t>
            </a:r>
            <a:r>
              <a:t>=</a:t>
            </a:r>
            <a:r>
              <a:rPr>
                <a:solidFill>
                  <a:srgbClr val="2A00FF"/>
                </a:solidFill>
              </a:rPr>
              <a:t>"@+id/linearLayout1"</a:t>
            </a:r>
            <a:endParaRPr>
              <a:solidFill>
                <a:srgbClr val="2A00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7F"/>
                </a:solidFill>
              </a:rPr>
              <a:t>android:layout_width</a:t>
            </a:r>
            <a:r>
              <a:t>=</a:t>
            </a:r>
            <a:r>
              <a:rPr>
                <a:solidFill>
                  <a:srgbClr val="2A00FF"/>
                </a:solidFill>
              </a:rPr>
              <a:t>"fill_parent"</a:t>
            </a:r>
            <a:endParaRPr>
              <a:solidFill>
                <a:srgbClr val="2A00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7F"/>
                </a:solidFill>
              </a:rPr>
              <a:t>android:layout_height</a:t>
            </a:r>
            <a:r>
              <a:t>=</a:t>
            </a:r>
            <a:r>
              <a:rPr>
                <a:solidFill>
                  <a:srgbClr val="2A00FF"/>
                </a:solidFill>
              </a:rPr>
              <a:t>"fill_parent"</a:t>
            </a:r>
            <a:endParaRPr>
              <a:solidFill>
                <a:srgbClr val="2A00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7F"/>
                </a:solidFill>
              </a:rPr>
              <a:t>android:layout_alignParentTop</a:t>
            </a:r>
            <a:r>
              <a:t>=</a:t>
            </a:r>
            <a:r>
              <a:rPr>
                <a:solidFill>
                  <a:srgbClr val="2A00FF"/>
                </a:solidFill>
              </a:rPr>
              <a:t>"true"</a:t>
            </a:r>
            <a:endParaRPr>
              <a:solidFill>
                <a:srgbClr val="2A00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7F"/>
                </a:solidFill>
              </a:rPr>
              <a:t>android:orientation</a:t>
            </a:r>
            <a:r>
              <a:t>=</a:t>
            </a:r>
            <a:r>
              <a:rPr>
                <a:solidFill>
                  <a:srgbClr val="2A00FF"/>
                </a:solidFill>
              </a:rPr>
              <a:t>"horizontal" </a:t>
            </a:r>
            <a:r>
              <a:rPr>
                <a:solidFill>
                  <a:srgbClr val="008080"/>
                </a:solidFill>
              </a:rPr>
              <a:t>&gt;</a:t>
            </a:r>
            <a:r>
              <a:t>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 u="sng">
                <a:solidFill>
                  <a:srgbClr val="008080"/>
                </a:solidFill>
              </a:rPr>
              <a:t>&lt;</a:t>
            </a:r>
            <a:r>
              <a:rPr u="sng">
                <a:solidFill>
                  <a:srgbClr val="3F7F7F"/>
                </a:solidFill>
              </a:rPr>
              <a:t>ImageView</a:t>
            </a:r>
            <a:endParaRPr u="sng">
              <a:solidFill>
                <a:srgbClr val="3F7F7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7F"/>
                </a:solidFill>
              </a:rPr>
              <a:t>android:id</a:t>
            </a:r>
            <a:r>
              <a:t>=</a:t>
            </a:r>
            <a:r>
              <a:rPr>
                <a:solidFill>
                  <a:srgbClr val="2A00FF"/>
                </a:solidFill>
              </a:rPr>
              <a:t>"@+id/detailsIco"</a:t>
            </a:r>
            <a:endParaRPr>
              <a:solidFill>
                <a:srgbClr val="2A00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7F"/>
                </a:solidFill>
              </a:rPr>
              <a:t>android:layout_width</a:t>
            </a:r>
            <a:r>
              <a:t>=</a:t>
            </a:r>
            <a:r>
              <a:rPr>
                <a:solidFill>
                  <a:srgbClr val="2A00FF"/>
                </a:solidFill>
              </a:rPr>
              <a:t>"wrap_content"</a:t>
            </a:r>
            <a:endParaRPr>
              <a:solidFill>
                <a:srgbClr val="2A00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7F"/>
                </a:solidFill>
              </a:rPr>
              <a:t>android:layout_height</a:t>
            </a:r>
            <a:r>
              <a:t>=</a:t>
            </a:r>
            <a:r>
              <a:rPr>
                <a:solidFill>
                  <a:srgbClr val="2A00FF"/>
                </a:solidFill>
              </a:rPr>
              <a:t>"wrap_content"</a:t>
            </a:r>
            <a:endParaRPr>
              <a:solidFill>
                <a:srgbClr val="2A00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7F"/>
                </a:solidFill>
              </a:rPr>
              <a:t>android:src</a:t>
            </a:r>
            <a:r>
              <a:t>=</a:t>
            </a:r>
            <a:r>
              <a:rPr>
                <a:solidFill>
                  <a:srgbClr val="2A00FF"/>
                </a:solidFill>
              </a:rPr>
              <a:t>"@drawable/ic_launcher" </a:t>
            </a:r>
            <a:r>
              <a:rPr>
                <a:solidFill>
                  <a:srgbClr val="008080"/>
                </a:solidFill>
              </a:rPr>
              <a:t>/&gt;</a:t>
            </a:r>
            <a:endParaRPr sz="110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08080"/>
                </a:solidFill>
              </a:rPr>
              <a:t>&lt;</a:t>
            </a:r>
            <a:r>
              <a:rPr>
                <a:solidFill>
                  <a:srgbClr val="3F7F7F"/>
                </a:solidFill>
              </a:rPr>
              <a:t>TextView</a:t>
            </a:r>
            <a:endParaRPr>
              <a:solidFill>
                <a:srgbClr val="3F7F7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>
                <a:solidFill>
                  <a:srgbClr val="7F007F"/>
                </a:solidFill>
              </a:rPr>
              <a:t>android:id</a:t>
            </a:r>
            <a:r>
              <a:t>=</a:t>
            </a:r>
            <a:r>
              <a:rPr>
                <a:solidFill>
                  <a:srgbClr val="2A00FF"/>
                </a:solidFill>
              </a:rPr>
              <a:t>"@+id/appNameText"</a:t>
            </a:r>
            <a:endParaRPr>
              <a:solidFill>
                <a:srgbClr val="2A00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>
                <a:solidFill>
                  <a:srgbClr val="7F007F"/>
                </a:solidFill>
              </a:rPr>
              <a:t>android:layout_width</a:t>
            </a:r>
            <a:r>
              <a:t>=</a:t>
            </a:r>
            <a:r>
              <a:rPr>
                <a:solidFill>
                  <a:srgbClr val="2A00FF"/>
                </a:solidFill>
              </a:rPr>
              <a:t>"fill_parent"</a:t>
            </a:r>
            <a:endParaRPr>
              <a:solidFill>
                <a:srgbClr val="2A00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>
                <a:solidFill>
                  <a:srgbClr val="7F007F"/>
                </a:solidFill>
              </a:rPr>
              <a:t>android:layout_height</a:t>
            </a:r>
            <a:r>
              <a:t>=</a:t>
            </a:r>
            <a:r>
              <a:rPr>
                <a:solidFill>
                  <a:srgbClr val="2A00FF"/>
                </a:solidFill>
              </a:rPr>
              <a:t>"wrap_content"</a:t>
            </a:r>
            <a:endParaRPr>
              <a:solidFill>
                <a:srgbClr val="2A00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 u="sng">
                <a:solidFill>
                  <a:srgbClr val="7F007F"/>
                </a:solidFill>
              </a:rPr>
              <a:t>android:text</a:t>
            </a:r>
            <a:r>
              <a:rPr u="sng"/>
              <a:t>=</a:t>
            </a:r>
            <a:r>
              <a:rPr u="sng">
                <a:solidFill>
                  <a:srgbClr val="2A00FF"/>
                </a:solidFill>
              </a:rPr>
              <a:t>"APP NAME GOES HERE" </a:t>
            </a:r>
            <a:r>
              <a:rPr u="sng">
                <a:solidFill>
                  <a:srgbClr val="008080"/>
                </a:solidFill>
              </a:rPr>
              <a:t>/&gt;</a:t>
            </a:r>
            <a:endParaRPr u="sng">
              <a:solidFill>
                <a:srgbClr val="00808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08080"/>
                </a:solidFill>
              </a:rPr>
              <a:t>&lt;/</a:t>
            </a:r>
            <a:r>
              <a:rPr>
                <a:solidFill>
                  <a:srgbClr val="3F7F7F"/>
                </a:solidFill>
              </a:rPr>
              <a:t>LinearLayout</a:t>
            </a:r>
            <a:r>
              <a:rPr>
                <a:solidFill>
                  <a:srgbClr val="008080"/>
                </a:solidFill>
              </a:rPr>
              <a:t>&gt;</a:t>
            </a:r>
          </a:p>
        </p:txBody>
      </p:sp>
      <p:sp>
        <p:nvSpPr>
          <p:cNvPr id="401" name="TextBox 6"/>
          <p:cNvSpPr txBox="1"/>
          <p:nvPr/>
        </p:nvSpPr>
        <p:spPr>
          <a:xfrm>
            <a:off x="1327101" y="4403156"/>
            <a:ext cx="269117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Note: You need to copy ic_launcher.png from folder “mipmap” to folder “drawable”.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Rectangle: Rounded Corners 2"/>
          <p:cNvGrpSpPr/>
          <p:nvPr/>
        </p:nvGrpSpPr>
        <p:grpSpPr>
          <a:xfrm>
            <a:off x="2536824" y="333257"/>
            <a:ext cx="7989849" cy="846399"/>
            <a:chOff x="0" y="0"/>
            <a:chExt cx="7989848" cy="846397"/>
          </a:xfrm>
        </p:grpSpPr>
        <p:sp>
          <p:nvSpPr>
            <p:cNvPr id="403" name="Rounded Rectangle"/>
            <p:cNvSpPr/>
            <p:nvPr/>
          </p:nvSpPr>
          <p:spPr>
            <a:xfrm>
              <a:off x="0" y="-1"/>
              <a:ext cx="7989849" cy="8463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Install Ubuntu on your VirtualBox - 5"/>
            <p:cNvSpPr txBox="1"/>
            <p:nvPr/>
          </p:nvSpPr>
          <p:spPr>
            <a:xfrm>
              <a:off x="41317" y="98078"/>
              <a:ext cx="7907214" cy="65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Process Manager Step 2</a:t>
              </a:r>
            </a:p>
          </p:txBody>
        </p:sp>
      </p:grpSp>
      <p:pic>
        <p:nvPicPr>
          <p:cNvPr id="40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Building a list for processes…"/>
          <p:cNvSpPr txBox="1"/>
          <p:nvPr>
            <p:ph type="body" idx="4294967295"/>
          </p:nvPr>
        </p:nvSpPr>
        <p:spPr>
          <a:xfrm>
            <a:off x="1854200" y="1676400"/>
            <a:ext cx="8229600" cy="4525963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42900" indent="-342900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Building a list for processes </a:t>
            </a:r>
          </a:p>
          <a:p>
            <a:pPr lvl="1" marL="742950" indent="-285750" defTabSz="457200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Create a file ListAdapter.java under folder “java”.</a:t>
            </a:r>
          </a:p>
          <a:p>
            <a:pPr lvl="1" marL="742950" indent="-285750" defTabSz="457200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Import following packages.</a:t>
            </a:r>
          </a:p>
        </p:txBody>
      </p:sp>
      <p:sp>
        <p:nvSpPr>
          <p:cNvPr id="408" name="Rectangle 7"/>
          <p:cNvSpPr/>
          <p:nvPr/>
        </p:nvSpPr>
        <p:spPr>
          <a:xfrm>
            <a:off x="2816411" y="3623893"/>
            <a:ext cx="6738471" cy="2257820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java.util.List;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android.app.ActivityManager.RunningAppProcessInfo;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android.content.Context;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android.view.LayoutInflater;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android.view.View;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android.view.ViewGroup;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android.widget.ArrayAdapter;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android.widget.TextView;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Rectangle: Rounded Corners 2"/>
          <p:cNvGrpSpPr/>
          <p:nvPr/>
        </p:nvGrpSpPr>
        <p:grpSpPr>
          <a:xfrm>
            <a:off x="2536824" y="333257"/>
            <a:ext cx="7989849" cy="846399"/>
            <a:chOff x="0" y="0"/>
            <a:chExt cx="7989848" cy="846397"/>
          </a:xfrm>
        </p:grpSpPr>
        <p:sp>
          <p:nvSpPr>
            <p:cNvPr id="410" name="Rounded Rectangle"/>
            <p:cNvSpPr/>
            <p:nvPr/>
          </p:nvSpPr>
          <p:spPr>
            <a:xfrm>
              <a:off x="0" y="-1"/>
              <a:ext cx="7989849" cy="8463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Install Ubuntu on your VirtualBox - 5"/>
            <p:cNvSpPr txBox="1"/>
            <p:nvPr/>
          </p:nvSpPr>
          <p:spPr>
            <a:xfrm>
              <a:off x="41317" y="98078"/>
              <a:ext cx="7907214" cy="65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Process Manager Step 3</a:t>
              </a:r>
            </a:p>
          </p:txBody>
        </p:sp>
      </p:grpSp>
      <p:pic>
        <p:nvPicPr>
          <p:cNvPr id="41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Building a list for processes(continues)…"/>
          <p:cNvSpPr txBox="1"/>
          <p:nvPr>
            <p:ph type="body" idx="4294967295"/>
          </p:nvPr>
        </p:nvSpPr>
        <p:spPr>
          <a:xfrm>
            <a:off x="1562100" y="1549400"/>
            <a:ext cx="8229600" cy="4525963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42900" indent="-342900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Building a list for processes(continues) </a:t>
            </a:r>
          </a:p>
          <a:p>
            <a:pPr lvl="1" marL="742950" indent="-285750" defTabSz="457200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Let ListAdapter extends   ArrayAdapter&lt;RunningAppProcessInfo&gt;</a:t>
            </a:r>
          </a:p>
          <a:p>
            <a:pPr lvl="1" marL="742950" indent="-285750" defTabSz="457200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Create a constructor for ListApdapter.</a:t>
            </a:r>
          </a:p>
        </p:txBody>
      </p:sp>
      <p:sp>
        <p:nvSpPr>
          <p:cNvPr id="415" name="Rectangle 7"/>
          <p:cNvSpPr/>
          <p:nvPr/>
        </p:nvSpPr>
        <p:spPr>
          <a:xfrm>
            <a:off x="1523257" y="3721008"/>
            <a:ext cx="8680824" cy="2981720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ListAdapter </a:t>
            </a:r>
            <a:r>
              <a:t>extends</a:t>
            </a:r>
            <a:r>
              <a:rPr>
                <a:solidFill>
                  <a:srgbClr val="000000"/>
                </a:solidFill>
              </a:rPr>
              <a:t> ArrayAdapter&lt;RunningAppProcessInfo&gt;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F7F5F"/>
                </a:solidFill>
              </a:rPr>
              <a:t>// List context</a:t>
            </a:r>
            <a:endParaRPr>
              <a:solidFill>
                <a:srgbClr val="3F7F5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F0055"/>
                </a:solidFill>
              </a:rPr>
              <a:t>private</a:t>
            </a:r>
            <a:r>
              <a:t> </a:t>
            </a:r>
            <a:r>
              <a:rPr>
                <a:solidFill>
                  <a:srgbClr val="7F0055"/>
                </a:solidFill>
              </a:rPr>
              <a:t>final</a:t>
            </a:r>
            <a:r>
              <a:t> Context </a:t>
            </a:r>
            <a:r>
              <a:rPr>
                <a:solidFill>
                  <a:srgbClr val="0000C0"/>
                </a:solidFill>
              </a:rPr>
              <a:t>context</a:t>
            </a:r>
            <a:r>
              <a:t>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F7F5F"/>
                </a:solidFill>
              </a:rPr>
              <a:t>// List values</a:t>
            </a:r>
            <a:endParaRPr>
              <a:solidFill>
                <a:srgbClr val="3F7F5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F0055"/>
                </a:solidFill>
              </a:rPr>
              <a:t>private</a:t>
            </a:r>
            <a:r>
              <a:t> </a:t>
            </a:r>
            <a:r>
              <a:rPr>
                <a:solidFill>
                  <a:srgbClr val="7F0055"/>
                </a:solidFill>
              </a:rPr>
              <a:t>final</a:t>
            </a:r>
            <a:r>
              <a:t> List&lt;RunningAppProcessInfo&gt; </a:t>
            </a:r>
            <a:r>
              <a:rPr>
                <a:solidFill>
                  <a:srgbClr val="0000C0"/>
                </a:solidFill>
              </a:rPr>
              <a:t>values</a:t>
            </a:r>
            <a:r>
              <a:t>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F0055"/>
                </a:solidFill>
              </a:rPr>
              <a:t>public</a:t>
            </a:r>
            <a:r>
              <a:t> ListAdapter(Context context, List&lt;RunningAppProcessInfo&gt; values)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55"/>
                </a:solidFill>
              </a:rPr>
              <a:t>super</a:t>
            </a:r>
            <a:r>
              <a:t>(context, R.layout.</a:t>
            </a:r>
            <a:r>
              <a:rPr>
                <a:solidFill>
                  <a:srgbClr val="0000C0"/>
                </a:solidFill>
              </a:rPr>
              <a:t>activity_main</a:t>
            </a:r>
            <a:r>
              <a:t>, values);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55"/>
                </a:solidFill>
              </a:rPr>
              <a:t>this</a:t>
            </a:r>
            <a:r>
              <a:t>.</a:t>
            </a:r>
            <a:r>
              <a:rPr>
                <a:solidFill>
                  <a:srgbClr val="0000C0"/>
                </a:solidFill>
              </a:rPr>
              <a:t>context</a:t>
            </a:r>
            <a:r>
              <a:t> = context;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55"/>
                </a:solidFill>
              </a:rPr>
              <a:t>this</a:t>
            </a:r>
            <a:r>
              <a:t>.</a:t>
            </a:r>
            <a:r>
              <a:rPr>
                <a:solidFill>
                  <a:srgbClr val="0000C0"/>
                </a:solidFill>
              </a:rPr>
              <a:t>values</a:t>
            </a:r>
            <a:r>
              <a:t> = values;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Rectangle: Rounded Corners 2"/>
          <p:cNvGrpSpPr/>
          <p:nvPr/>
        </p:nvGrpSpPr>
        <p:grpSpPr>
          <a:xfrm>
            <a:off x="2536824" y="333257"/>
            <a:ext cx="7989849" cy="846399"/>
            <a:chOff x="0" y="0"/>
            <a:chExt cx="7989848" cy="846397"/>
          </a:xfrm>
        </p:grpSpPr>
        <p:sp>
          <p:nvSpPr>
            <p:cNvPr id="417" name="Rounded Rectangle"/>
            <p:cNvSpPr/>
            <p:nvPr/>
          </p:nvSpPr>
          <p:spPr>
            <a:xfrm>
              <a:off x="0" y="-1"/>
              <a:ext cx="7989849" cy="8463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Install Ubuntu on your VirtualBox - 5"/>
            <p:cNvSpPr txBox="1"/>
            <p:nvPr/>
          </p:nvSpPr>
          <p:spPr>
            <a:xfrm>
              <a:off x="41317" y="98078"/>
              <a:ext cx="7907214" cy="65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Process Manager Step 4</a:t>
              </a:r>
            </a:p>
          </p:txBody>
        </p:sp>
      </p:grpSp>
      <p:pic>
        <p:nvPicPr>
          <p:cNvPr id="42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Building a list for processes(continues)…"/>
          <p:cNvSpPr txBox="1"/>
          <p:nvPr>
            <p:ph type="body" idx="4294967295"/>
          </p:nvPr>
        </p:nvSpPr>
        <p:spPr>
          <a:xfrm>
            <a:off x="2230179" y="1689100"/>
            <a:ext cx="8229601" cy="4525963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342900" indent="-342900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285750" defTabSz="457200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</a:lstStyle>
          <a:p>
            <a:pPr/>
            <a:r>
              <a:t>Building a list for processes(continues) </a:t>
            </a:r>
          </a:p>
          <a:p>
            <a:pPr lvl="1"/>
            <a:r>
              <a:t>Override method getView()</a:t>
            </a:r>
          </a:p>
        </p:txBody>
      </p:sp>
      <p:sp>
        <p:nvSpPr>
          <p:cNvPr id="422" name="Rectangle 7"/>
          <p:cNvSpPr/>
          <p:nvPr/>
        </p:nvSpPr>
        <p:spPr>
          <a:xfrm>
            <a:off x="2191336" y="3248119"/>
            <a:ext cx="8680825" cy="3223021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646464"/>
                </a:solidFill>
              </a:rPr>
              <a:t>@Override</a:t>
            </a:r>
            <a:endParaRPr>
              <a:solidFill>
                <a:srgbClr val="646464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7F0055"/>
                </a:solidFill>
              </a:rPr>
              <a:t>public</a:t>
            </a:r>
            <a:r>
              <a:t> View getView(</a:t>
            </a:r>
            <a:r>
              <a:rPr>
                <a:solidFill>
                  <a:srgbClr val="7F0055"/>
                </a:solidFill>
              </a:rPr>
              <a:t>int</a:t>
            </a:r>
            <a:r>
              <a:t> position, View convertView, ViewGroup parent)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LayoutInflater inflater = (LayoutInflater) </a:t>
            </a:r>
            <a:r>
              <a:rPr>
                <a:solidFill>
                  <a:srgbClr val="0000C0"/>
                </a:solidFill>
              </a:rPr>
              <a:t>context</a:t>
            </a:r>
            <a:r>
              <a:t>.getSystemService(Context.</a:t>
            </a:r>
            <a:r>
              <a:rPr>
                <a:solidFill>
                  <a:srgbClr val="0000C0"/>
                </a:solidFill>
              </a:rPr>
              <a:t>LAYOUT_INFLATER_SERVICE</a:t>
            </a:r>
            <a:r>
              <a:t>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View rowView = </a:t>
            </a:r>
            <a:r>
              <a:rPr u="sng"/>
              <a:t>inflater.inflate(R.layout.</a:t>
            </a:r>
            <a:r>
              <a:rPr u="sng">
                <a:solidFill>
                  <a:srgbClr val="0000C0"/>
                </a:solidFill>
              </a:rPr>
              <a:t>activity_main</a:t>
            </a:r>
            <a:r>
              <a:rPr u="sng"/>
              <a:t>, parent, </a:t>
            </a:r>
            <a:r>
              <a:rPr u="sng">
                <a:solidFill>
                  <a:srgbClr val="7F0055"/>
                </a:solidFill>
              </a:rPr>
              <a:t>false</a:t>
            </a:r>
            <a:r>
              <a:rPr u="sng"/>
              <a:t>);</a:t>
            </a:r>
            <a:endParaRPr u="sng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TextView appName = (TextView) rowView.findViewById(R.id.</a:t>
            </a:r>
            <a:r>
              <a:rPr>
                <a:solidFill>
                  <a:srgbClr val="0000C0"/>
                </a:solidFill>
              </a:rPr>
              <a:t>appNameText</a:t>
            </a:r>
            <a:r>
              <a:t>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appName.setText(</a:t>
            </a:r>
            <a:r>
              <a:rPr>
                <a:solidFill>
                  <a:srgbClr val="0000C0"/>
                </a:solidFill>
              </a:rPr>
              <a:t>values</a:t>
            </a:r>
            <a:r>
              <a:t>.get(position).</a:t>
            </a:r>
            <a:r>
              <a:rPr>
                <a:solidFill>
                  <a:srgbClr val="0000C0"/>
                </a:solidFill>
              </a:rPr>
              <a:t>processName</a:t>
            </a:r>
            <a:r>
              <a:t>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55"/>
                </a:solidFill>
              </a:rPr>
              <a:t>return</a:t>
            </a:r>
            <a:r>
              <a:t> rowView;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252916" y="1123835"/>
            <a:ext cx="2947487" cy="4601186"/>
          </a:xfrm>
          <a:prstGeom prst="rect">
            <a:avLst/>
          </a:prstGeom>
        </p:spPr>
        <p:txBody>
          <a:bodyPr/>
          <a:lstStyle>
            <a:lvl1pPr>
              <a:defRPr spc="-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Android Architecture</a:t>
            </a:r>
          </a:p>
        </p:txBody>
      </p:sp>
      <p:sp>
        <p:nvSpPr>
          <p:cNvPr id="149" name="Content Placeholder 2"/>
          <p:cNvSpPr txBox="1"/>
          <p:nvPr>
            <p:ph type="body" sz="half" idx="1"/>
          </p:nvPr>
        </p:nvSpPr>
        <p:spPr>
          <a:xfrm>
            <a:off x="3204911" y="889000"/>
            <a:ext cx="5782178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28600" indent="-228600">
              <a:spcBef>
                <a:spcPts val="1000"/>
              </a:spcBef>
              <a:buClrTx/>
              <a:buSzPct val="8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r>
              <a:t>Android Run Time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Android Libraries</a:t>
            </a:r>
          </a:p>
          <a:p>
            <a:pPr lvl="2" marL="1143000">
              <a:spcBef>
                <a:spcPts val="500"/>
              </a:spcBef>
              <a:buClrTx/>
              <a:buSzPct val="8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t>Java core libraries</a:t>
            </a:r>
          </a:p>
          <a:p>
            <a:pPr lvl="2" marL="1143000">
              <a:spcBef>
                <a:spcPts val="500"/>
              </a:spcBef>
              <a:buClrTx/>
              <a:buSzPct val="8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t>Android specific libraries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Dalvik Virtual Machine</a:t>
            </a:r>
          </a:p>
          <a:p>
            <a:pPr lvl="2" marL="1143000">
              <a:spcBef>
                <a:spcPts val="500"/>
              </a:spcBef>
              <a:buClrTx/>
              <a:buSzPct val="8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t>Based on register of </a:t>
            </a:r>
          </a:p>
          <a:p>
            <a:pPr lvl="2" marL="0" indent="457200">
              <a:spcBef>
                <a:spcPts val="500"/>
              </a:spcBef>
              <a:buClrTx/>
              <a:buSzTx/>
              <a:buNone/>
              <a:defRPr>
                <a:solidFill>
                  <a:srgbClr val="000000"/>
                </a:solidFill>
              </a:defRPr>
            </a:pPr>
            <a:r>
              <a:t>Operating System</a:t>
            </a:r>
          </a:p>
          <a:p>
            <a:pPr lvl="2" marL="1143000">
              <a:spcBef>
                <a:spcPts val="500"/>
              </a:spcBef>
              <a:buClrTx/>
              <a:buSzPct val="8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t>Depends on the</a:t>
            </a:r>
          </a:p>
          <a:p>
            <a:pPr lvl="2" marL="0" indent="457200">
              <a:spcBef>
                <a:spcPts val="500"/>
              </a:spcBef>
              <a:buClrTx/>
              <a:buSzTx/>
              <a:buNone/>
              <a:defRPr>
                <a:solidFill>
                  <a:srgbClr val="000000"/>
                </a:solidFill>
              </a:defRPr>
            </a:pPr>
            <a:r>
              <a:t> Linux kernel thread and </a:t>
            </a:r>
          </a:p>
          <a:p>
            <a:pPr lvl="2" marL="0" indent="457200">
              <a:spcBef>
                <a:spcPts val="500"/>
              </a:spcBef>
              <a:buClrTx/>
              <a:buSzTx/>
              <a:buNone/>
              <a:defRPr>
                <a:solidFill>
                  <a:srgbClr val="000000"/>
                </a:solidFill>
              </a:defRPr>
            </a:pPr>
            <a:r>
              <a:t>memory management</a:t>
            </a:r>
          </a:p>
          <a:p>
            <a:pPr lvl="2" marL="1143000">
              <a:spcBef>
                <a:spcPts val="500"/>
              </a:spcBef>
              <a:buClrTx/>
              <a:buSzPct val="8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t>Kink of like a Java virtual </a:t>
            </a:r>
          </a:p>
          <a:p>
            <a:pPr lvl="2" marL="0" indent="457200">
              <a:spcBef>
                <a:spcPts val="500"/>
              </a:spcBef>
              <a:buClrTx/>
              <a:buSzTx/>
              <a:buNone/>
              <a:defRPr>
                <a:solidFill>
                  <a:srgbClr val="000000"/>
                </a:solidFill>
              </a:defRPr>
            </a:pPr>
            <a:r>
              <a:t>machine for Android</a:t>
            </a:r>
          </a:p>
        </p:txBody>
      </p:sp>
      <p:pic>
        <p:nvPicPr>
          <p:cNvPr id="15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3416" y="747668"/>
            <a:ext cx="4655112" cy="5012423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 8"/>
          <p:cNvSpPr/>
          <p:nvPr/>
        </p:nvSpPr>
        <p:spPr>
          <a:xfrm>
            <a:off x="9632192" y="3253880"/>
            <a:ext cx="2046914" cy="1394671"/>
          </a:xfrm>
          <a:prstGeom prst="rect">
            <a:avLst/>
          </a:prstGeom>
          <a:ln w="38100">
            <a:solidFill>
              <a:srgbClr val="FF99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10CF9B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Rectangle: Rounded Corners 2"/>
          <p:cNvGrpSpPr/>
          <p:nvPr/>
        </p:nvGrpSpPr>
        <p:grpSpPr>
          <a:xfrm>
            <a:off x="2536824" y="333257"/>
            <a:ext cx="7989849" cy="846399"/>
            <a:chOff x="0" y="0"/>
            <a:chExt cx="7989848" cy="846397"/>
          </a:xfrm>
        </p:grpSpPr>
        <p:sp>
          <p:nvSpPr>
            <p:cNvPr id="424" name="Rounded Rectangle"/>
            <p:cNvSpPr/>
            <p:nvPr/>
          </p:nvSpPr>
          <p:spPr>
            <a:xfrm>
              <a:off x="0" y="-1"/>
              <a:ext cx="7989849" cy="8463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Install Ubuntu on your VirtualBox - 5"/>
            <p:cNvSpPr txBox="1"/>
            <p:nvPr/>
          </p:nvSpPr>
          <p:spPr>
            <a:xfrm>
              <a:off x="41317" y="98078"/>
              <a:ext cx="7907214" cy="65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Process Manager step 5</a:t>
              </a:r>
            </a:p>
          </p:txBody>
        </p:sp>
      </p:grpSp>
      <p:pic>
        <p:nvPicPr>
          <p:cNvPr id="4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Display process list and show traffic statistics…"/>
          <p:cNvSpPr txBox="1"/>
          <p:nvPr>
            <p:ph type="body" idx="4294967295"/>
          </p:nvPr>
        </p:nvSpPr>
        <p:spPr>
          <a:xfrm>
            <a:off x="2082800" y="1625600"/>
            <a:ext cx="8229600" cy="4525963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42900" indent="-342900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Display process list and show traffic statistics</a:t>
            </a:r>
          </a:p>
          <a:p>
            <a:pPr lvl="1" marL="742950" indent="-285750" defTabSz="457200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Modify MainActivity.java</a:t>
            </a:r>
          </a:p>
          <a:p>
            <a:pPr lvl="2" marL="1143000" defTabSz="457200">
              <a:lnSpc>
                <a:spcPct val="100000"/>
              </a:lnSpc>
              <a:spcBef>
                <a:spcPts val="500"/>
              </a:spcBef>
              <a:buClrTx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Extends class ListActivity</a:t>
            </a:r>
          </a:p>
          <a:p>
            <a:pPr lvl="2" marL="1143000" defTabSz="457200">
              <a:lnSpc>
                <a:spcPct val="100000"/>
              </a:lnSpc>
              <a:spcBef>
                <a:spcPts val="500"/>
              </a:spcBef>
              <a:buClrTx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Modify OnCreate() so that once app is open all the processes are listed.</a:t>
            </a:r>
          </a:p>
          <a:p>
            <a:pPr lvl="2" marL="1143000" defTabSz="457200">
              <a:lnSpc>
                <a:spcPct val="100000"/>
              </a:lnSpc>
              <a:spcBef>
                <a:spcPts val="500"/>
              </a:spcBef>
              <a:buClrTx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Override OnListItemClick() so that once an item in the list is clicked the traffic statistics will be displayed.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Rectangle: Rounded Corners 2"/>
          <p:cNvGrpSpPr/>
          <p:nvPr/>
        </p:nvGrpSpPr>
        <p:grpSpPr>
          <a:xfrm>
            <a:off x="2536824" y="333257"/>
            <a:ext cx="7989849" cy="846399"/>
            <a:chOff x="0" y="0"/>
            <a:chExt cx="7989848" cy="846397"/>
          </a:xfrm>
        </p:grpSpPr>
        <p:sp>
          <p:nvSpPr>
            <p:cNvPr id="430" name="Rounded Rectangle"/>
            <p:cNvSpPr/>
            <p:nvPr/>
          </p:nvSpPr>
          <p:spPr>
            <a:xfrm>
              <a:off x="0" y="-1"/>
              <a:ext cx="7989849" cy="8463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1" name="Install Ubuntu on your VirtualBox - 5"/>
            <p:cNvSpPr txBox="1"/>
            <p:nvPr/>
          </p:nvSpPr>
          <p:spPr>
            <a:xfrm>
              <a:off x="41317" y="98078"/>
              <a:ext cx="7907214" cy="65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Process Manager Step 5</a:t>
              </a:r>
            </a:p>
          </p:txBody>
        </p:sp>
      </p:grpSp>
      <p:pic>
        <p:nvPicPr>
          <p:cNvPr id="43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Display process list and show traffic statistics…"/>
          <p:cNvSpPr txBox="1"/>
          <p:nvPr>
            <p:ph type="body" idx="4294967295"/>
          </p:nvPr>
        </p:nvSpPr>
        <p:spPr>
          <a:xfrm>
            <a:off x="1741484" y="1790700"/>
            <a:ext cx="8229601" cy="4525963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342900" indent="-342900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285750" defTabSz="457200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</a:lstStyle>
          <a:p>
            <a:pPr/>
            <a:r>
              <a:t>Display process list and show traffic statistics</a:t>
            </a:r>
          </a:p>
          <a:p>
            <a:pPr lvl="1"/>
            <a:r>
              <a:t>Import Packages</a:t>
            </a:r>
          </a:p>
        </p:txBody>
      </p:sp>
      <p:sp>
        <p:nvSpPr>
          <p:cNvPr id="435" name="Rectangle 5"/>
          <p:cNvSpPr/>
          <p:nvPr/>
        </p:nvSpPr>
        <p:spPr>
          <a:xfrm>
            <a:off x="1755588" y="3439525"/>
            <a:ext cx="8680824" cy="2499121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java.util.List;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android.app.ActivityManager;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android.app.ActivityManager.RunningAppProcessInfo;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android.app.ListActivity;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android.net.TrafficStats;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u="sng">
                <a:solidFill>
                  <a:srgbClr val="000000"/>
                </a:solidFill>
              </a:rPr>
              <a:t>android.os.Bundle;</a:t>
            </a:r>
            <a:endParaRPr u="sng"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android.view.View;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android.widget.ListView;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android.widget.Toast;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Rectangle: Rounded Corners 2"/>
          <p:cNvGrpSpPr/>
          <p:nvPr/>
        </p:nvGrpSpPr>
        <p:grpSpPr>
          <a:xfrm>
            <a:off x="2536824" y="333257"/>
            <a:ext cx="7989849" cy="846399"/>
            <a:chOff x="0" y="0"/>
            <a:chExt cx="7989848" cy="846397"/>
          </a:xfrm>
        </p:grpSpPr>
        <p:sp>
          <p:nvSpPr>
            <p:cNvPr id="437" name="Rounded Rectangle"/>
            <p:cNvSpPr/>
            <p:nvPr/>
          </p:nvSpPr>
          <p:spPr>
            <a:xfrm>
              <a:off x="0" y="-1"/>
              <a:ext cx="7989849" cy="8463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" name="Install Ubuntu on your VirtualBox - 5"/>
            <p:cNvSpPr txBox="1"/>
            <p:nvPr/>
          </p:nvSpPr>
          <p:spPr>
            <a:xfrm>
              <a:off x="41317" y="98078"/>
              <a:ext cx="7907214" cy="65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Process Manager Step 6</a:t>
              </a:r>
            </a:p>
          </p:txBody>
        </p:sp>
      </p:grpSp>
      <p:pic>
        <p:nvPicPr>
          <p:cNvPr id="4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Display process list and show traffic statistics…"/>
          <p:cNvSpPr txBox="1"/>
          <p:nvPr>
            <p:ph type="body" idx="4294967295"/>
          </p:nvPr>
        </p:nvSpPr>
        <p:spPr>
          <a:xfrm>
            <a:off x="2489200" y="1587500"/>
            <a:ext cx="8229600" cy="4525963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342900" indent="-342900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285750" defTabSz="457200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</a:lstStyle>
          <a:p>
            <a:pPr/>
            <a:r>
              <a:t>Display process list and show traffic statistics</a:t>
            </a:r>
          </a:p>
          <a:p>
            <a:pPr lvl="1"/>
            <a:r>
              <a:t>Definition of MainActivity.java</a:t>
            </a:r>
          </a:p>
        </p:txBody>
      </p:sp>
      <p:sp>
        <p:nvSpPr>
          <p:cNvPr id="442" name="Rectangle 5"/>
          <p:cNvSpPr/>
          <p:nvPr/>
        </p:nvSpPr>
        <p:spPr>
          <a:xfrm>
            <a:off x="2435411" y="3363325"/>
            <a:ext cx="8337178" cy="1292621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7F005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MainActivity </a:t>
            </a:r>
            <a:r>
              <a:t>extends</a:t>
            </a:r>
            <a:r>
              <a:rPr>
                <a:solidFill>
                  <a:srgbClr val="000000"/>
                </a:solidFill>
              </a:rPr>
              <a:t> ListActivity {</a:t>
            </a:r>
            <a:endParaRPr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Rectangle: Rounded Corners 2"/>
          <p:cNvGrpSpPr/>
          <p:nvPr/>
        </p:nvGrpSpPr>
        <p:grpSpPr>
          <a:xfrm>
            <a:off x="2536824" y="333257"/>
            <a:ext cx="7989849" cy="846399"/>
            <a:chOff x="0" y="0"/>
            <a:chExt cx="7989848" cy="846397"/>
          </a:xfrm>
        </p:grpSpPr>
        <p:sp>
          <p:nvSpPr>
            <p:cNvPr id="444" name="Rounded Rectangle"/>
            <p:cNvSpPr/>
            <p:nvPr/>
          </p:nvSpPr>
          <p:spPr>
            <a:xfrm>
              <a:off x="0" y="-1"/>
              <a:ext cx="7989849" cy="8463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5" name="Install Ubuntu on your VirtualBox - 5"/>
            <p:cNvSpPr txBox="1"/>
            <p:nvPr/>
          </p:nvSpPr>
          <p:spPr>
            <a:xfrm>
              <a:off x="41317" y="98078"/>
              <a:ext cx="7907214" cy="65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Process Manager Step 7</a:t>
              </a:r>
            </a:p>
          </p:txBody>
        </p:sp>
      </p:grpSp>
      <p:pic>
        <p:nvPicPr>
          <p:cNvPr id="44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Display process list and show traffic statistics…"/>
          <p:cNvSpPr txBox="1"/>
          <p:nvPr>
            <p:ph type="body" idx="4294967295"/>
          </p:nvPr>
        </p:nvSpPr>
        <p:spPr>
          <a:xfrm>
            <a:off x="1981200" y="1270000"/>
            <a:ext cx="8229600" cy="4525963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342899" indent="-342899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285750" defTabSz="457200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</a:lstStyle>
          <a:p>
            <a:pPr/>
            <a:r>
              <a:t>Display process list and show traffic statistics</a:t>
            </a:r>
          </a:p>
          <a:p>
            <a:pPr lvl="1"/>
            <a:r>
              <a:t>Override OnCreate()</a:t>
            </a:r>
          </a:p>
        </p:txBody>
      </p:sp>
      <p:sp>
        <p:nvSpPr>
          <p:cNvPr id="449" name="Rectangle 5"/>
          <p:cNvSpPr/>
          <p:nvPr/>
        </p:nvSpPr>
        <p:spPr>
          <a:xfrm>
            <a:off x="1407458" y="2431752"/>
            <a:ext cx="8815297" cy="4670821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646464"/>
                </a:solidFill>
              </a:rPr>
              <a:t>@Override</a:t>
            </a:r>
            <a:endParaRPr>
              <a:solidFill>
                <a:srgbClr val="646464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void</a:t>
            </a:r>
            <a:r>
              <a:t> onCreate(Bundle savedInstanceState)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55"/>
                </a:solidFill>
              </a:rPr>
              <a:t>super</a:t>
            </a:r>
            <a:r>
              <a:t>.onCreate(savedInstanceState);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3F7F5F"/>
                </a:solidFill>
              </a:rPr>
              <a:t>// Get running processes</a:t>
            </a:r>
            <a:endParaRPr>
              <a:solidFill>
                <a:srgbClr val="3F7F5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ActivityManager manager = (ActivityManager) getSystemService(</a:t>
            </a:r>
            <a:r>
              <a:rPr>
                <a:solidFill>
                  <a:srgbClr val="0000C0"/>
                </a:solidFill>
              </a:rPr>
              <a:t>ACTIVITY_SERVICE</a:t>
            </a:r>
            <a:r>
              <a:t>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List&lt;RunningAppProcessInfo&gt; runningProcesses = manager.getRunningAppProcesses();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55"/>
                </a:solidFill>
              </a:rPr>
              <a:t>if</a:t>
            </a:r>
            <a:r>
              <a:t> (runningProcesses != </a:t>
            </a:r>
            <a:r>
              <a:rPr>
                <a:solidFill>
                  <a:srgbClr val="7F0055"/>
                </a:solidFill>
              </a:rPr>
              <a:t>null</a:t>
            </a:r>
            <a:r>
              <a:t> &amp;&amp; runningProcesses.size() &gt; 0)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3F7F5F"/>
                </a:solidFill>
              </a:rPr>
              <a:t>// Set data to the list adapter</a:t>
            </a:r>
            <a:endParaRPr>
              <a:solidFill>
                <a:srgbClr val="3F7F5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setListAdapter(</a:t>
            </a:r>
            <a:r>
              <a:rPr>
                <a:solidFill>
                  <a:srgbClr val="7F0055"/>
                </a:solidFill>
              </a:rPr>
              <a:t>new</a:t>
            </a:r>
            <a:r>
              <a:t> ListAdapter(</a:t>
            </a:r>
            <a:r>
              <a:rPr>
                <a:solidFill>
                  <a:srgbClr val="7F0055"/>
                </a:solidFill>
              </a:rPr>
              <a:t>this</a:t>
            </a:r>
            <a:r>
              <a:t>, runningProcesses));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} </a:t>
            </a:r>
            <a:r>
              <a:rPr>
                <a:solidFill>
                  <a:srgbClr val="7F0055"/>
                </a:solidFill>
              </a:rPr>
              <a:t>else</a:t>
            </a:r>
            <a:r>
              <a:t>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3F7F5F"/>
                </a:solidFill>
              </a:rPr>
              <a:t>// In case there are no processes running (not a chance :))</a:t>
            </a:r>
            <a:endParaRPr>
              <a:solidFill>
                <a:srgbClr val="3F7F5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Toast.makeText(getApplicationContext(), </a:t>
            </a:r>
            <a:r>
              <a:rPr>
                <a:solidFill>
                  <a:srgbClr val="2A00FF"/>
                </a:solidFill>
              </a:rPr>
              <a:t>"No application is running"</a:t>
            </a:r>
            <a:r>
              <a:t>, Toast.</a:t>
            </a:r>
            <a:r>
              <a:rPr>
                <a:solidFill>
                  <a:srgbClr val="0000C0"/>
                </a:solidFill>
              </a:rPr>
              <a:t>LENGTH_LONG</a:t>
            </a:r>
            <a:r>
              <a:t>).show();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Rectangle: Rounded Corners 2"/>
          <p:cNvGrpSpPr/>
          <p:nvPr/>
        </p:nvGrpSpPr>
        <p:grpSpPr>
          <a:xfrm>
            <a:off x="2536824" y="333257"/>
            <a:ext cx="7989849" cy="846399"/>
            <a:chOff x="0" y="0"/>
            <a:chExt cx="7989848" cy="846397"/>
          </a:xfrm>
        </p:grpSpPr>
        <p:sp>
          <p:nvSpPr>
            <p:cNvPr id="451" name="Rounded Rectangle"/>
            <p:cNvSpPr/>
            <p:nvPr/>
          </p:nvSpPr>
          <p:spPr>
            <a:xfrm>
              <a:off x="0" y="-1"/>
              <a:ext cx="7989849" cy="8463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2" name="Install Ubuntu on your VirtualBox - 5"/>
            <p:cNvSpPr txBox="1"/>
            <p:nvPr/>
          </p:nvSpPr>
          <p:spPr>
            <a:xfrm>
              <a:off x="41317" y="98078"/>
              <a:ext cx="7907214" cy="65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Process Manager Step 8</a:t>
              </a:r>
            </a:p>
          </p:txBody>
        </p:sp>
      </p:grpSp>
      <p:pic>
        <p:nvPicPr>
          <p:cNvPr id="45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Display process list and show traffic statistics…"/>
          <p:cNvSpPr txBox="1"/>
          <p:nvPr>
            <p:ph type="body" idx="4294967295"/>
          </p:nvPr>
        </p:nvSpPr>
        <p:spPr>
          <a:xfrm>
            <a:off x="1981200" y="1333500"/>
            <a:ext cx="8229600" cy="4525963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342899" indent="-342899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285750" defTabSz="457200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–"/>
              <a:defRPr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</a:lstStyle>
          <a:p>
            <a:pPr/>
            <a:r>
              <a:t>Display process list and show traffic statistics</a:t>
            </a:r>
          </a:p>
          <a:p>
            <a:pPr lvl="1"/>
            <a:r>
              <a:t>Override OnListItemClick()</a:t>
            </a:r>
          </a:p>
        </p:txBody>
      </p:sp>
      <p:sp>
        <p:nvSpPr>
          <p:cNvPr id="456" name="Rectangle 5"/>
          <p:cNvSpPr/>
          <p:nvPr/>
        </p:nvSpPr>
        <p:spPr>
          <a:xfrm>
            <a:off x="1851958" y="2241252"/>
            <a:ext cx="8815297" cy="4188221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646464"/>
                </a:solidFill>
              </a:rPr>
              <a:t>@Override</a:t>
            </a:r>
            <a:endParaRPr>
              <a:solidFill>
                <a:srgbClr val="646464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F0055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7F0055"/>
                </a:solidFill>
              </a:rPr>
              <a:t>void</a:t>
            </a:r>
            <a:r>
              <a:t> onListItemClick(ListView l, View v, </a:t>
            </a:r>
            <a:r>
              <a:rPr>
                <a:solidFill>
                  <a:srgbClr val="7F0055"/>
                </a:solidFill>
              </a:rPr>
              <a:t>int</a:t>
            </a:r>
            <a:r>
              <a:t> position, </a:t>
            </a:r>
            <a:r>
              <a:rPr>
                <a:solidFill>
                  <a:srgbClr val="7F0055"/>
                </a:solidFill>
              </a:rPr>
              <a:t>long</a:t>
            </a:r>
            <a:r>
              <a:t> id)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55"/>
                </a:solidFill>
              </a:rPr>
              <a:t>long</a:t>
            </a:r>
            <a:r>
              <a:t> send       = 0;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55"/>
                </a:solidFill>
              </a:rPr>
              <a:t>long</a:t>
            </a:r>
            <a:r>
              <a:t> recived    = 0;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3F7F5F"/>
                </a:solidFill>
              </a:rPr>
              <a:t>// Get UID of the selected process</a:t>
            </a:r>
            <a:endParaRPr>
              <a:solidFill>
                <a:srgbClr val="3F7F5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F0055"/>
                </a:solidFill>
              </a:rPr>
              <a:t>int</a:t>
            </a:r>
            <a:r>
              <a:t> uid = ((RunningAppProcessInfo)getListAdapter().getItem(position)).</a:t>
            </a:r>
            <a:r>
              <a:rPr>
                <a:solidFill>
                  <a:srgbClr val="0000C0"/>
                </a:solidFill>
              </a:rPr>
              <a:t>uid</a:t>
            </a:r>
            <a:r>
              <a:t>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3F7F5F"/>
                </a:solidFill>
              </a:rPr>
              <a:t>// Get traffic data</a:t>
            </a:r>
            <a:endParaRPr>
              <a:solidFill>
                <a:srgbClr val="3F7F5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recived = TrafficStats.getUidRxBytes(uid);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send = TrafficStats.getUidTxBytes(uid);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3F7F5F"/>
                </a:solidFill>
              </a:rPr>
              <a:t>// Display data</a:t>
            </a:r>
            <a:endParaRPr>
              <a:solidFill>
                <a:srgbClr val="3F7F5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Toast.makeText(getApplicationContext(), </a:t>
            </a:r>
            <a:r>
              <a:rPr>
                <a:solidFill>
                  <a:srgbClr val="2A00FF"/>
                </a:solidFill>
              </a:rPr>
              <a:t>"UID "</a:t>
            </a:r>
            <a:r>
              <a:t> + uid + </a:t>
            </a:r>
            <a:r>
              <a:rPr>
                <a:solidFill>
                  <a:srgbClr val="2A00FF"/>
                </a:solidFill>
              </a:rPr>
              <a:t>" details...\n send: "</a:t>
            </a:r>
            <a:r>
              <a:t> + send/1000 + </a:t>
            </a:r>
            <a:r>
              <a:rPr>
                <a:solidFill>
                  <a:srgbClr val="2A00FF"/>
                </a:solidFill>
              </a:rPr>
              <a:t>"kB"</a:t>
            </a:r>
            <a:r>
              <a:t> + </a:t>
            </a:r>
            <a:r>
              <a:rPr>
                <a:solidFill>
                  <a:srgbClr val="2A00FF"/>
                </a:solidFill>
              </a:rPr>
              <a:t>" \n recived: "</a:t>
            </a:r>
            <a:r>
              <a:t> + recived/1000 + </a:t>
            </a:r>
            <a:r>
              <a:rPr>
                <a:solidFill>
                  <a:srgbClr val="2A00FF"/>
                </a:solidFill>
              </a:rPr>
              <a:t>"kB"</a:t>
            </a:r>
            <a:r>
              <a:t>, Toast.</a:t>
            </a:r>
            <a:r>
              <a:rPr>
                <a:solidFill>
                  <a:srgbClr val="0000C0"/>
                </a:solidFill>
              </a:rPr>
              <a:t>LENGTH_LONG</a:t>
            </a:r>
            <a:r>
              <a:t>).show();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Rectangle: Rounded Corners 2"/>
          <p:cNvGrpSpPr/>
          <p:nvPr/>
        </p:nvGrpSpPr>
        <p:grpSpPr>
          <a:xfrm>
            <a:off x="2536824" y="333257"/>
            <a:ext cx="7989849" cy="846399"/>
            <a:chOff x="0" y="0"/>
            <a:chExt cx="7989848" cy="846397"/>
          </a:xfrm>
        </p:grpSpPr>
        <p:sp>
          <p:nvSpPr>
            <p:cNvPr id="458" name="Rounded Rectangle"/>
            <p:cNvSpPr/>
            <p:nvPr/>
          </p:nvSpPr>
          <p:spPr>
            <a:xfrm>
              <a:off x="0" y="-1"/>
              <a:ext cx="7989849" cy="8463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9" name="Install Ubuntu on your VirtualBox - 5"/>
            <p:cNvSpPr txBox="1"/>
            <p:nvPr/>
          </p:nvSpPr>
          <p:spPr>
            <a:xfrm>
              <a:off x="41317" y="98078"/>
              <a:ext cx="7907214" cy="65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Process Manager Step 9</a:t>
              </a:r>
            </a:p>
          </p:txBody>
        </p:sp>
      </p:grpSp>
      <p:pic>
        <p:nvPicPr>
          <p:cNvPr id="46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Test your App in your Android Device or Emulator."/>
          <p:cNvSpPr txBox="1"/>
          <p:nvPr>
            <p:ph type="body" idx="4294967295"/>
          </p:nvPr>
        </p:nvSpPr>
        <p:spPr>
          <a:xfrm>
            <a:off x="2463800" y="1825596"/>
            <a:ext cx="8229600" cy="4525964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342900" indent="-342900" defTabSz="457200">
              <a:lnSpc>
                <a:spcPct val="100000"/>
              </a:lnSpc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Test your App in your Android Device or Emulator.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Rectangle: Rounded Corners 2"/>
          <p:cNvGrpSpPr/>
          <p:nvPr/>
        </p:nvGrpSpPr>
        <p:grpSpPr>
          <a:xfrm>
            <a:off x="2536824" y="333257"/>
            <a:ext cx="7989849" cy="846399"/>
            <a:chOff x="0" y="0"/>
            <a:chExt cx="7989848" cy="846397"/>
          </a:xfrm>
        </p:grpSpPr>
        <p:sp>
          <p:nvSpPr>
            <p:cNvPr id="464" name="Rounded Rectangle"/>
            <p:cNvSpPr/>
            <p:nvPr/>
          </p:nvSpPr>
          <p:spPr>
            <a:xfrm>
              <a:off x="0" y="-1"/>
              <a:ext cx="7989849" cy="8463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795" cap="flat">
              <a:solidFill>
                <a:srgbClr val="2F889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Install Ubuntu on your VirtualBox - 5"/>
            <p:cNvSpPr txBox="1"/>
            <p:nvPr/>
          </p:nvSpPr>
          <p:spPr>
            <a:xfrm>
              <a:off x="41317" y="98078"/>
              <a:ext cx="7907214" cy="65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Useful Links</a:t>
              </a:r>
            </a:p>
          </p:txBody>
        </p:sp>
      </p:grpSp>
      <p:pic>
        <p:nvPicPr>
          <p:cNvPr id="4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3741" y="3384963"/>
            <a:ext cx="675172" cy="619830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1. Android tutorial for beginners.…"/>
          <p:cNvSpPr txBox="1"/>
          <p:nvPr>
            <p:ph type="body" idx="4294967295"/>
          </p:nvPr>
        </p:nvSpPr>
        <p:spPr>
          <a:xfrm>
            <a:off x="845126" y="1828800"/>
            <a:ext cx="10515601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457200">
              <a:lnSpc>
                <a:spcPct val="80000"/>
              </a:lnSpc>
              <a:spcBef>
                <a:spcPts val="500"/>
              </a:spcBef>
              <a:buClrTx/>
              <a:buSzTx/>
              <a:buNone/>
              <a:defRPr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1. </a:t>
            </a:r>
            <a:r>
              <a:rPr b="1"/>
              <a:t>Android tutorial for beginners.</a:t>
            </a:r>
          </a:p>
          <a:p>
            <a:pPr marL="0" indent="0" defTabSz="457200">
              <a:lnSpc>
                <a:spcPct val="80000"/>
              </a:lnSpc>
              <a:spcBef>
                <a:spcPts val="500"/>
              </a:spcBef>
              <a:buClrTx/>
              <a:buSzTx/>
              <a:buNone/>
              <a:defRPr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https://www.raywenderlich.com/78574/android-tutorial-for-beginners-part-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1</a:t>
            </a:r>
          </a:p>
          <a:p>
            <a:pPr marL="0" indent="0" defTabSz="457200">
              <a:lnSpc>
                <a:spcPct val="80000"/>
              </a:lnSpc>
              <a:spcBef>
                <a:spcPts val="500"/>
              </a:spcBef>
              <a:buClrTx/>
              <a:buSzTx/>
              <a:buNone/>
              <a:defRPr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2.</a:t>
            </a:r>
            <a:r>
              <a:rPr b="1"/>
              <a:t>Android APIs.</a:t>
            </a:r>
          </a:p>
          <a:p>
            <a:pPr marL="0" indent="0" defTabSz="457200">
              <a:lnSpc>
                <a:spcPct val="80000"/>
              </a:lnSpc>
              <a:spcBef>
                <a:spcPts val="500"/>
              </a:spcBef>
              <a:buClrTx/>
              <a:buSzTx/>
              <a:buNone/>
              <a:defRPr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://developer.android.com/reference/packages.html3</a:t>
            </a:r>
            <a:r>
              <a:t>. </a:t>
            </a:r>
          </a:p>
          <a:p>
            <a:pPr marL="0" indent="0" defTabSz="457200">
              <a:lnSpc>
                <a:spcPct val="80000"/>
              </a:lnSpc>
              <a:spcBef>
                <a:spcPts val="500"/>
              </a:spcBef>
              <a:buClrTx/>
              <a:buSzTx/>
              <a:buNone/>
              <a:defRPr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3. </a:t>
            </a:r>
            <a:r>
              <a:rPr b="1"/>
              <a:t>How to enable USB debugging mode on Android. </a:t>
            </a:r>
          </a:p>
          <a:p>
            <a:pPr marL="0" indent="0" defTabSz="457200">
              <a:lnSpc>
                <a:spcPct val="80000"/>
              </a:lnSpc>
              <a:spcBef>
                <a:spcPts val="500"/>
              </a:spcBef>
              <a:buClrTx/>
              <a:buSzTx/>
              <a:buNone/>
              <a:defRPr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https://www.kingoapp.com/root-tutorials/how-to-enable-usb-debugging-mode-on-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android.htm</a:t>
            </a:r>
          </a:p>
          <a:p>
            <a:pPr marL="0" indent="0" defTabSz="457200">
              <a:lnSpc>
                <a:spcPct val="80000"/>
              </a:lnSpc>
              <a:spcBef>
                <a:spcPts val="500"/>
              </a:spcBef>
              <a:buClrTx/>
              <a:buSzTx/>
              <a:buNone/>
              <a:defRPr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4. </a:t>
            </a:r>
            <a:r>
              <a:rPr b="1"/>
              <a:t>How to get started with Android Programming.</a:t>
            </a:r>
          </a:p>
          <a:p>
            <a:pPr marL="0" indent="0" defTabSz="457200">
              <a:lnSpc>
                <a:spcPct val="80000"/>
              </a:lnSpc>
              <a:spcBef>
                <a:spcPts val="500"/>
              </a:spcBef>
              <a:buClrTx/>
              <a:buSzTx/>
              <a:buNone/>
              <a:defRPr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http://x-team.com/2016/01/how-get-started-android-programming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/</a:t>
            </a:r>
          </a:p>
          <a:p>
            <a:pPr marL="0" indent="0" defTabSz="457200">
              <a:lnSpc>
                <a:spcPct val="80000"/>
              </a:lnSpc>
              <a:spcBef>
                <a:spcPts val="500"/>
              </a:spcBef>
              <a:buClrTx/>
              <a:buSzTx/>
              <a:buNone/>
              <a:defRPr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5.</a:t>
            </a:r>
            <a:r>
              <a:rPr b="1"/>
              <a:t>“Android Tablet Application Development For Dummies”    </a:t>
            </a:r>
            <a:r>
              <a:t>By Gerhard Franken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252916" y="1123835"/>
            <a:ext cx="2947487" cy="4601186"/>
          </a:xfrm>
          <a:prstGeom prst="rect">
            <a:avLst/>
          </a:prstGeom>
        </p:spPr>
        <p:txBody>
          <a:bodyPr/>
          <a:lstStyle>
            <a:lvl1pPr>
              <a:defRPr spc="-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Android Architecture</a:t>
            </a:r>
          </a:p>
        </p:txBody>
      </p:sp>
      <p:sp>
        <p:nvSpPr>
          <p:cNvPr id="154" name="Content Placeholder 2"/>
          <p:cNvSpPr txBox="1"/>
          <p:nvPr>
            <p:ph type="body" sz="half" idx="1"/>
          </p:nvPr>
        </p:nvSpPr>
        <p:spPr>
          <a:xfrm>
            <a:off x="3204911" y="965200"/>
            <a:ext cx="5782178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28600" indent="-228600">
              <a:spcBef>
                <a:spcPts val="1000"/>
              </a:spcBef>
              <a:buClrTx/>
              <a:buSzPct val="8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r>
              <a:t>Application Framework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Classes which for create</a:t>
            </a:r>
          </a:p>
          <a:p>
            <a:pPr lvl="1" marL="0" indent="228600">
              <a:spcBef>
                <a:spcPts val="500"/>
              </a:spcBef>
              <a:buClrTx/>
              <a:buSzTx/>
              <a:buNone/>
              <a:defRPr sz="2400">
                <a:solidFill>
                  <a:srgbClr val="000000"/>
                </a:solidFill>
              </a:defRPr>
            </a:pPr>
            <a:r>
              <a:t> application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Abstract for access </a:t>
            </a:r>
          </a:p>
          <a:p>
            <a:pPr lvl="1" marL="0" indent="228600">
              <a:spcBef>
                <a:spcPts val="500"/>
              </a:spcBef>
              <a:buClrTx/>
              <a:buSzTx/>
              <a:buNone/>
              <a:defRPr sz="2400">
                <a:solidFill>
                  <a:srgbClr val="000000"/>
                </a:solidFill>
              </a:defRPr>
            </a:pPr>
            <a:r>
              <a:t>hardware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User interface and </a:t>
            </a:r>
          </a:p>
          <a:p>
            <a:pPr lvl="1" marL="0" indent="228600">
              <a:spcBef>
                <a:spcPts val="500"/>
              </a:spcBef>
              <a:buClrTx/>
              <a:buSzTx/>
              <a:buNone/>
              <a:defRPr sz="2400">
                <a:solidFill>
                  <a:srgbClr val="000000"/>
                </a:solidFill>
              </a:defRPr>
            </a:pPr>
            <a:r>
              <a:t>App source management</a:t>
            </a:r>
          </a:p>
        </p:txBody>
      </p:sp>
      <p:pic>
        <p:nvPicPr>
          <p:cNvPr id="15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8816" y="922789"/>
            <a:ext cx="4655112" cy="5012422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ectangle 8"/>
          <p:cNvSpPr/>
          <p:nvPr/>
        </p:nvSpPr>
        <p:spPr>
          <a:xfrm>
            <a:off x="6755692" y="1979072"/>
            <a:ext cx="4961359" cy="1449930"/>
          </a:xfrm>
          <a:prstGeom prst="rect">
            <a:avLst/>
          </a:prstGeom>
          <a:ln w="38100">
            <a:solidFill>
              <a:srgbClr val="FF99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10CF9B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252916" y="1123835"/>
            <a:ext cx="2947487" cy="4601186"/>
          </a:xfrm>
          <a:prstGeom prst="rect">
            <a:avLst/>
          </a:prstGeom>
        </p:spPr>
        <p:txBody>
          <a:bodyPr/>
          <a:lstStyle>
            <a:lvl1pPr>
              <a:defRPr spc="-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Android Architecture</a:t>
            </a:r>
          </a:p>
        </p:txBody>
      </p:sp>
      <p:sp>
        <p:nvSpPr>
          <p:cNvPr id="159" name="Content Placeholder 2"/>
          <p:cNvSpPr txBox="1"/>
          <p:nvPr>
            <p:ph type="body" sz="half" idx="1"/>
          </p:nvPr>
        </p:nvSpPr>
        <p:spPr>
          <a:xfrm>
            <a:off x="3204911" y="1003300"/>
            <a:ext cx="5782178" cy="4351338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228600" indent="-228600">
              <a:spcBef>
                <a:spcPts val="1000"/>
              </a:spcBef>
              <a:buClrTx/>
              <a:buSzPct val="8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r>
              <a:t>Application Layer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Native application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Third-part application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Run in Android Run Time</a:t>
            </a:r>
          </a:p>
          <a:p>
            <a:pPr lvl="1" marL="685800" indent="-228600">
              <a:spcBef>
                <a:spcPts val="500"/>
              </a:spcBef>
              <a:buClrTx/>
              <a:buSzPct val="80000"/>
              <a:buFont typeface="Arial"/>
              <a:buChar char="•"/>
              <a:defRPr sz="2400">
                <a:solidFill>
                  <a:srgbClr val="000000"/>
                </a:solidFill>
              </a:defRPr>
            </a:pPr>
            <a:r>
              <a:t>Use the service from </a:t>
            </a:r>
          </a:p>
          <a:p>
            <a:pPr lvl="1" marL="0" indent="228600">
              <a:spcBef>
                <a:spcPts val="500"/>
              </a:spcBef>
              <a:buClrTx/>
              <a:buSzTx/>
              <a:buNone/>
              <a:defRPr sz="2400">
                <a:solidFill>
                  <a:srgbClr val="000000"/>
                </a:solidFill>
              </a:defRPr>
            </a:pPr>
            <a:r>
              <a:t>Application Framework.</a:t>
            </a:r>
          </a:p>
        </p:txBody>
      </p:sp>
      <p:pic>
        <p:nvPicPr>
          <p:cNvPr id="16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1516" y="994497"/>
            <a:ext cx="4655112" cy="501242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ectangle 8"/>
          <p:cNvSpPr/>
          <p:nvPr/>
        </p:nvSpPr>
        <p:spPr>
          <a:xfrm>
            <a:off x="6768392" y="870130"/>
            <a:ext cx="4961359" cy="1240285"/>
          </a:xfrm>
          <a:prstGeom prst="rect">
            <a:avLst/>
          </a:prstGeom>
          <a:ln w="38100">
            <a:solidFill>
              <a:srgbClr val="FF99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10CF9B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xfrm>
            <a:off x="252916" y="1123835"/>
            <a:ext cx="2947487" cy="4601186"/>
          </a:xfrm>
          <a:prstGeom prst="rect">
            <a:avLst/>
          </a:prstGeom>
        </p:spPr>
        <p:txBody>
          <a:bodyPr/>
          <a:lstStyle>
            <a:lvl1pPr>
              <a:defRPr spc="-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Managing Activity life cycle</a:t>
            </a:r>
          </a:p>
        </p:txBody>
      </p:sp>
      <p:pic>
        <p:nvPicPr>
          <p:cNvPr id="16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818" y="1584325"/>
            <a:ext cx="5765007" cy="396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0000FF"/>
      </a:hlink>
      <a:folHlink>
        <a:srgbClr val="FF00FF"/>
      </a:folHlink>
    </a:clrScheme>
    <a:fontScheme name="Frame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Fra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0000FF"/>
      </a:hlink>
      <a:folHlink>
        <a:srgbClr val="FF00FF"/>
      </a:folHlink>
    </a:clrScheme>
    <a:fontScheme name="Frame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Fra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