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5" r:id="rId3"/>
    <p:sldMasterId id="2147483697" r:id="rId4"/>
    <p:sldMasterId id="2147483709" r:id="rId5"/>
    <p:sldMasterId id="2147483721" r:id="rId6"/>
    <p:sldMasterId id="2147483733" r:id="rId7"/>
  </p:sldMasterIdLst>
  <p:notesMasterIdLst>
    <p:notesMasterId r:id="rId39"/>
  </p:notesMasterIdLst>
  <p:sldIdLst>
    <p:sldId id="472" r:id="rId8"/>
    <p:sldId id="473" r:id="rId9"/>
    <p:sldId id="481" r:id="rId10"/>
    <p:sldId id="482" r:id="rId11"/>
    <p:sldId id="483" r:id="rId12"/>
    <p:sldId id="475" r:id="rId13"/>
    <p:sldId id="476" r:id="rId14"/>
    <p:sldId id="477" r:id="rId15"/>
    <p:sldId id="478" r:id="rId16"/>
    <p:sldId id="479" r:id="rId17"/>
    <p:sldId id="480" r:id="rId18"/>
    <p:sldId id="485" r:id="rId19"/>
    <p:sldId id="486" r:id="rId20"/>
    <p:sldId id="488" r:id="rId21"/>
    <p:sldId id="489" r:id="rId22"/>
    <p:sldId id="490" r:id="rId23"/>
    <p:sldId id="492" r:id="rId24"/>
    <p:sldId id="493" r:id="rId25"/>
    <p:sldId id="495" r:id="rId26"/>
    <p:sldId id="496" r:id="rId27"/>
    <p:sldId id="499" r:id="rId28"/>
    <p:sldId id="497" r:id="rId29"/>
    <p:sldId id="498" r:id="rId30"/>
    <p:sldId id="500" r:id="rId31"/>
    <p:sldId id="501" r:id="rId32"/>
    <p:sldId id="502" r:id="rId33"/>
    <p:sldId id="503" r:id="rId34"/>
    <p:sldId id="504" r:id="rId35"/>
    <p:sldId id="507" r:id="rId36"/>
    <p:sldId id="505" r:id="rId37"/>
    <p:sldId id="50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2" autoAdjust="0"/>
    <p:restoredTop sz="62676" autoAdjust="0"/>
  </p:normalViewPr>
  <p:slideViewPr>
    <p:cSldViewPr snapToGrid="0" snapToObjects="1">
      <p:cViewPr varScale="1">
        <p:scale>
          <a:sx n="60" d="100"/>
          <a:sy n="60" d="100"/>
        </p:scale>
        <p:origin x="-96" y="-1200"/>
      </p:cViewPr>
      <p:guideLst>
        <p:guide orient="horz" pos="2160"/>
        <p:guide pos="384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B99DE-D43D-8F40-BB2B-C87FB37B3B64}"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FB9FA-6C0A-B04C-8A7E-9DB303EFE20B}" type="slidenum">
              <a:rPr lang="en-US" smtClean="0"/>
              <a:t>‹#›</a:t>
            </a:fld>
            <a:endParaRPr lang="en-US"/>
          </a:p>
        </p:txBody>
      </p:sp>
    </p:spTree>
    <p:extLst>
      <p:ext uri="{BB962C8B-B14F-4D97-AF65-F5344CB8AC3E}">
        <p14:creationId xmlns:p14="http://schemas.microsoft.com/office/powerpoint/2010/main" val="1900490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E6D9D5-C376-431A-92CA-898449B7D002}" type="slidenum">
              <a:rPr lang="en-US" smtClean="0"/>
              <a:t>2</a:t>
            </a:fld>
            <a:endParaRPr lang="en-US"/>
          </a:p>
        </p:txBody>
      </p:sp>
    </p:spTree>
    <p:extLst>
      <p:ext uri="{BB962C8B-B14F-4D97-AF65-F5344CB8AC3E}">
        <p14:creationId xmlns:p14="http://schemas.microsoft.com/office/powerpoint/2010/main" val="368637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3EFAA58D-F21F-4573-AC25-168DD1E3A70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EB5161D2-864C-4175-98C0-8C6D2770AB2E}" type="slidenum">
              <a:rPr lang="en-CA" altLang="zh-CN" sz="1200">
                <a:latin typeface="Tahoma" panose="020B0604030504040204" pitchFamily="34" charset="0"/>
              </a:rPr>
              <a:pPr eaLnBrk="1" hangingPunct="1"/>
              <a:t>11</a:t>
            </a:fld>
            <a:endParaRPr lang="en-CA" altLang="zh-CN" sz="1200">
              <a:latin typeface="Tahoma" panose="020B0604030504040204" pitchFamily="34" charset="0"/>
            </a:endParaRPr>
          </a:p>
        </p:txBody>
      </p:sp>
      <p:sp>
        <p:nvSpPr>
          <p:cNvPr id="66563" name="Rectangle 2">
            <a:extLst>
              <a:ext uri="{FF2B5EF4-FFF2-40B4-BE49-F238E27FC236}">
                <a16:creationId xmlns="" xmlns:a16="http://schemas.microsoft.com/office/drawing/2014/main" id="{7602797C-8A09-4EF9-B171-451BE4E5AB0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51DF5159-1EE8-43AE-8AEB-209AFD5BEE0C}"/>
              </a:ext>
            </a:extLst>
          </p:cNvPr>
          <p:cNvSpPr>
            <a:spLocks noGrp="1" noChangeArrowheads="1"/>
          </p:cNvSpPr>
          <p:nvPr>
            <p:ph type="body" idx="1"/>
          </p:nvPr>
        </p:nvSpPr>
        <p:spPr>
          <a:noFill/>
        </p:spPr>
        <p:txBody>
          <a:bodyPr/>
          <a:lstStyle/>
          <a:p>
            <a:pPr marL="0" indent="0" eaLnBrk="1" hangingPunct="1">
              <a:buNone/>
            </a:pP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45590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a:t>The first step shown is requirements collection and analysis</a:t>
            </a:r>
          </a:p>
          <a:p>
            <a:pPr marL="228600" indent="-228600">
              <a:buAutoNum type="arabicPeriod"/>
            </a:pPr>
            <a:r>
              <a:rPr lang="en-US" altLang="zh-CN" dirty="0"/>
              <a:t>During this step, the database designers interview prospective database users to understand and document their data requirements. The results of this step is a concisely written set of users’ requirements. These requirements should be specified in as detailed and complete a form as possible.</a:t>
            </a:r>
          </a:p>
          <a:p>
            <a:pPr marL="0" indent="0">
              <a:buNone/>
            </a:pPr>
            <a:r>
              <a:rPr lang="en-US" altLang="zh-CN" dirty="0"/>
              <a:t>%%%%%%%%%%%%%</a:t>
            </a:r>
          </a:p>
          <a:p>
            <a:pPr marL="228600" indent="-228600" algn="l" defTabSz="914400" rtl="0" eaLnBrk="1" latinLnBrk="0" hangingPunct="1">
              <a:buAutoNum type="arabicPeriod"/>
            </a:pPr>
            <a:r>
              <a:rPr lang="en-US" altLang="zh-CN" sz="1200" kern="1200" dirty="0">
                <a:solidFill>
                  <a:schemeClr val="tx1"/>
                </a:solidFill>
                <a:latin typeface="+mn-lt"/>
                <a:ea typeface="+mn-ea"/>
                <a:cs typeface="+mn-cs"/>
              </a:rPr>
              <a:t>Once the requirements have been collected and analyzed, the next step is to create a conceptual schema for the database, using a high-level conceptual data model. This step is called conceptual design.</a:t>
            </a:r>
          </a:p>
          <a:p>
            <a:pPr marL="228600" indent="-228600" algn="l" defTabSz="914400" rtl="0" eaLnBrk="1" latinLnBrk="0" hangingPunct="1">
              <a:buAutoNum type="arabicPeriod"/>
            </a:pPr>
            <a:r>
              <a:rPr lang="en-US" altLang="zh-CN" dirty="0"/>
              <a:t>The conceptual schema is a concise description of the data requirements of the users and includes detailed descriptions of the entity types, relationships, and constraints; these are expressed using the concepts provided by the high-level data model.</a:t>
            </a:r>
          </a:p>
          <a:p>
            <a:pPr marL="228600" indent="-228600" algn="l" defTabSz="914400" rtl="0" eaLnBrk="1" latinLnBrk="0" hangingPunct="1">
              <a:buAutoNum type="arabicPeriod"/>
            </a:pPr>
            <a:r>
              <a:rPr lang="en-US" altLang="zh-CN" dirty="0"/>
              <a:t>Because these concepts do not include implementation details, they are usually easier to understand and can be used to communicate with nontechnical users. This approach enables database designers to concentrate on specifying the properties of the data, without being concerned with storage and implementation details, which makes it is easier to create a good conceptual database design.</a:t>
            </a:r>
          </a:p>
          <a:p>
            <a:pPr marL="0" indent="0">
              <a:buNone/>
            </a:pPr>
            <a:r>
              <a:rPr lang="en-US" altLang="zh-CN" dirty="0"/>
              <a:t>%%%%%%%%%%%%%%%%</a:t>
            </a:r>
          </a:p>
          <a:p>
            <a:pPr marL="228600" indent="-228600">
              <a:buAutoNum type="arabicPeriod"/>
            </a:pPr>
            <a:r>
              <a:rPr lang="en-US" altLang="zh-CN" dirty="0"/>
              <a:t>The next step in database design is the actual implementation of the database, using a commercial DBMS</a:t>
            </a:r>
          </a:p>
          <a:p>
            <a:pPr marL="228600" indent="-228600">
              <a:buAutoNum type="arabicPeriod"/>
            </a:pPr>
            <a:r>
              <a:rPr lang="en-US" altLang="zh-CN" dirty="0"/>
              <a:t>Most current commercial DBMSs use an implementation data model---such as the relational (SQL) model---so that conceptual schema is transformed from the high-level data model into the implementation data model.</a:t>
            </a:r>
          </a:p>
          <a:p>
            <a:pPr marL="0" indent="0">
              <a:buNone/>
            </a:pPr>
            <a:r>
              <a:rPr lang="en-US" altLang="zh-CN" dirty="0"/>
              <a:t>%%%%%%%%%%%%%%%%%%</a:t>
            </a:r>
          </a:p>
          <a:p>
            <a:pPr marL="228600" indent="-228600" algn="l" defTabSz="914400" rtl="0" eaLnBrk="1" latinLnBrk="0" hangingPunct="1">
              <a:buAutoNum type="arabicPeriod"/>
            </a:pPr>
            <a:r>
              <a:rPr lang="en-US" altLang="zh-CN" sz="1200" kern="1200" dirty="0">
                <a:solidFill>
                  <a:schemeClr val="tx1"/>
                </a:solidFill>
                <a:latin typeface="+mn-lt"/>
                <a:ea typeface="+mn-ea"/>
                <a:cs typeface="+mn-cs"/>
              </a:rPr>
              <a:t>The last step is the physical design phase, during which the internal storage structures, file organizations, indexes, access paths, and physical design parameters for the database files are specified</a:t>
            </a:r>
          </a:p>
          <a:p>
            <a:pPr marL="0" indent="0">
              <a:buNone/>
            </a:pPr>
            <a:r>
              <a:rPr lang="en-US" altLang="zh-CN" dirty="0"/>
              <a:t>%%%%%%%%%%%%%%%%%%</a:t>
            </a:r>
          </a:p>
          <a:p>
            <a:pPr marL="228600" indent="-228600" algn="l" defTabSz="914400" rtl="0" eaLnBrk="1" latinLnBrk="0" hangingPunct="1">
              <a:buAutoNum type="arabicPeriod"/>
            </a:pPr>
            <a:r>
              <a:rPr lang="en-US" altLang="zh-CN" sz="1200" kern="1200" dirty="0">
                <a:solidFill>
                  <a:schemeClr val="tx1"/>
                </a:solidFill>
                <a:latin typeface="+mn-lt"/>
                <a:ea typeface="+mn-ea"/>
                <a:cs typeface="+mn-cs"/>
              </a:rPr>
              <a:t>We present only the basic ER model concepts for conceptual schema design in this chapter. Additional modeling concepts are discussed in Chapter 4, when we introduce the EER model.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4" name="Slide Number Placeholder 3"/>
          <p:cNvSpPr>
            <a:spLocks noGrp="1"/>
          </p:cNvSpPr>
          <p:nvPr>
            <p:ph type="sldNum" sz="quarter" idx="10"/>
          </p:nvPr>
        </p:nvSpPr>
        <p:spPr/>
        <p:txBody>
          <a:bodyPr/>
          <a:lstStyle/>
          <a:p>
            <a:fld id="{6D8FB9FA-6C0A-B04C-8A7E-9DB303EFE20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00524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3EFAA58D-F21F-4573-AC25-168DD1E3A70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EB5161D2-864C-4175-98C0-8C6D2770AB2E}" type="slidenum">
              <a:rPr lang="en-CA" altLang="zh-CN" sz="1200">
                <a:latin typeface="Tahoma" panose="020B0604030504040204" pitchFamily="34" charset="0"/>
              </a:rPr>
              <a:pPr eaLnBrk="1" hangingPunct="1"/>
              <a:t>13</a:t>
            </a:fld>
            <a:endParaRPr lang="en-CA" altLang="zh-CN" sz="1200">
              <a:latin typeface="Tahoma" panose="020B0604030504040204" pitchFamily="34" charset="0"/>
            </a:endParaRPr>
          </a:p>
        </p:txBody>
      </p:sp>
      <p:sp>
        <p:nvSpPr>
          <p:cNvPr id="66563" name="Rectangle 2">
            <a:extLst>
              <a:ext uri="{FF2B5EF4-FFF2-40B4-BE49-F238E27FC236}">
                <a16:creationId xmlns="" xmlns:a16="http://schemas.microsoft.com/office/drawing/2014/main" id="{7602797C-8A09-4EF9-B171-451BE4E5AB0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51DF5159-1EE8-43AE-8AEB-209AFD5BEE0C}"/>
              </a:ext>
            </a:extLst>
          </p:cNvPr>
          <p:cNvSpPr>
            <a:spLocks noGrp="1" noChangeArrowheads="1"/>
          </p:cNvSpPr>
          <p:nvPr>
            <p:ph type="body" idx="1"/>
          </p:nvPr>
        </p:nvSpPr>
        <p:spPr>
          <a:noFill/>
        </p:spPr>
        <p:txBody>
          <a:bodyPr/>
          <a:lstStyle/>
          <a:p>
            <a:pPr marL="342900" indent="-342900" eaLnBrk="1" hangingPunct="1">
              <a:buAutoNum type="arabicPeriod"/>
            </a:pPr>
            <a:r>
              <a:rPr lang="en-US" altLang="zh-CN" dirty="0">
                <a:latin typeface="Arial" panose="020B0604020202020204" pitchFamily="34" charset="0"/>
              </a:rPr>
              <a:t>Definition of </a:t>
            </a:r>
            <a:r>
              <a:rPr lang="en-US" altLang="zh-CN" dirty="0" err="1">
                <a:latin typeface="Arial" panose="020B0604020202020204" pitchFamily="34" charset="0"/>
              </a:rPr>
              <a:t>LogDataIndep</a:t>
            </a:r>
            <a:r>
              <a:rPr lang="en-US" altLang="zh-CN" dirty="0">
                <a:latin typeface="Arial" panose="020B0604020202020204" pitchFamily="34" charset="0"/>
              </a:rPr>
              <a:t>: the capacity to change the conceptual schema without having to change the external schemas and their associated application programs.</a:t>
            </a:r>
          </a:p>
          <a:p>
            <a:pPr marL="342900" indent="-342900" eaLnBrk="1" hangingPunct="1">
              <a:buAutoNum type="arabicPeriod"/>
            </a:pP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72574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Cardinality /</a:t>
            </a:r>
            <a:r>
              <a:rPr lang="en-US" altLang="zh-CN" sz="1200" b="0" i="0" kern="1200" dirty="0" err="1">
                <a:solidFill>
                  <a:schemeClr val="tx1"/>
                </a:solidFill>
                <a:effectLst/>
                <a:latin typeface="+mn-lt"/>
                <a:ea typeface="+mn-ea"/>
                <a:cs typeface="+mn-cs"/>
              </a:rPr>
              <a:t>kɑːdɪ'nælɪtɪ</a:t>
            </a:r>
            <a:r>
              <a:rPr lang="en-US"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Meaning that each department can be related to (that is, employs) any number of employees (N), but an employee can be related to (work for) at most one department (1)</a:t>
            </a:r>
          </a:p>
          <a:p>
            <a:pPr marL="228600" indent="-228600">
              <a:buAutoNum type="arabicPeriod"/>
            </a:pPr>
            <a:r>
              <a:rPr lang="en-US" altLang="zh-CN" baseline="0" dirty="0"/>
              <a:t>N indicates there is no maximum number</a:t>
            </a:r>
          </a:p>
          <a:p>
            <a:pPr marL="228600" indent="-228600">
              <a:buAutoNum type="arabicPeriod"/>
            </a:pPr>
            <a:endParaRPr lang="en-US" altLang="zh-CN"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D8FB9FA-6C0A-B04C-8A7E-9DB303EFE20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589430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D8FB9FA-6C0A-B04C-8A7E-9DB303EFE20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91699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3097C5EF-08E5-4740-BAB3-E8202DA4325D}"/>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D7B217C-49D4-400C-BECF-B4C58E4F9EA3}" type="slidenum">
              <a:rPr lang="en-CA" altLang="zh-CN" sz="1200">
                <a:solidFill>
                  <a:prstClr val="black"/>
                </a:solidFill>
                <a:latin typeface="Tahoma" panose="020B0604030504040204" pitchFamily="34" charset="0"/>
              </a:rPr>
              <a:pPr eaLnBrk="1" hangingPunct="1"/>
              <a:t>16</a:t>
            </a:fld>
            <a:endParaRPr lang="en-CA" altLang="zh-CN" sz="1200">
              <a:solidFill>
                <a:prstClr val="black"/>
              </a:solidFill>
              <a:latin typeface="Tahoma" panose="020B0604030504040204" pitchFamily="34" charset="0"/>
            </a:endParaRPr>
          </a:p>
        </p:txBody>
      </p:sp>
      <p:sp>
        <p:nvSpPr>
          <p:cNvPr id="60419" name="Rectangle 2">
            <a:extLst>
              <a:ext uri="{FF2B5EF4-FFF2-40B4-BE49-F238E27FC236}">
                <a16:creationId xmlns="" xmlns:a16="http://schemas.microsoft.com/office/drawing/2014/main" id="{E8A418D5-A7A5-42E1-AF36-16CD8ECDC38B}"/>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44C6F22A-9409-468A-A915-DFB4B721D551}"/>
              </a:ext>
            </a:extLst>
          </p:cNvPr>
          <p:cNvSpPr>
            <a:spLocks noGrp="1" noChangeArrowheads="1"/>
          </p:cNvSpPr>
          <p:nvPr>
            <p:ph type="body" idx="1"/>
          </p:nvPr>
        </p:nvSpPr>
        <p:spPr>
          <a:noFill/>
        </p:spPr>
        <p:txBody>
          <a:bodyPr/>
          <a:lstStyle/>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Every time we insert or delete a record or change the value of a data item in a record, we change one state of the database into another state.</a:t>
            </a:r>
          </a:p>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Instance: at any particular point in time, what is the state of database with data values in its object is called database instance. It changes from time to time</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414425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 xmlns:a16="http://schemas.microsoft.com/office/drawing/2014/main" id="{697D5CBA-AB1F-4D62-9AF4-4224053D99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6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6358B21-3097-4B07-BF6C-FE0976CFE65B}" type="slidenum">
              <a:rPr lang="en-CA" altLang="en-US">
                <a:latin typeface="Tahoma" panose="020B0604030504040204" pitchFamily="34" charset="0"/>
              </a:rPr>
              <a:pPr eaLnBrk="1" hangingPunct="1">
                <a:spcBef>
                  <a:spcPct val="0"/>
                </a:spcBef>
              </a:pPr>
              <a:t>17</a:t>
            </a:fld>
            <a:endParaRPr lang="en-CA" altLang="en-US">
              <a:latin typeface="Tahoma" panose="020B0604030504040204" pitchFamily="34" charset="0"/>
            </a:endParaRPr>
          </a:p>
        </p:txBody>
      </p:sp>
      <p:sp>
        <p:nvSpPr>
          <p:cNvPr id="82947" name="Rectangle 2">
            <a:extLst>
              <a:ext uri="{FF2B5EF4-FFF2-40B4-BE49-F238E27FC236}">
                <a16:creationId xmlns="" xmlns:a16="http://schemas.microsoft.com/office/drawing/2014/main" id="{F868C676-11A5-4FB2-9FEA-E1EF91D287A2}"/>
              </a:ext>
            </a:extLst>
          </p:cNvPr>
          <p:cNvSpPr>
            <a:spLocks noGrp="1" noRot="1" noChangeAspect="1" noChangeArrowheads="1" noTextEdit="1"/>
          </p:cNvSpPr>
          <p:nvPr>
            <p:ph type="sldImg"/>
          </p:nvPr>
        </p:nvSpPr>
        <p:spPr>
          <a:ln/>
        </p:spPr>
      </p:sp>
      <p:sp>
        <p:nvSpPr>
          <p:cNvPr id="82948" name="Rectangle 3">
            <a:extLst>
              <a:ext uri="{FF2B5EF4-FFF2-40B4-BE49-F238E27FC236}">
                <a16:creationId xmlns="" xmlns:a16="http://schemas.microsoft.com/office/drawing/2014/main" id="{8AA6A949-295B-477E-AF14-9196A5F40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AutoNum type="arabicPeriod"/>
            </a:pPr>
            <a:r>
              <a:rPr lang="en-US" altLang="en-US" sz="1800" dirty="0">
                <a:latin typeface="Arial" panose="020B0604020202020204" pitchFamily="34" charset="0"/>
              </a:rPr>
              <a:t>For example, in Figure 5.6, the</a:t>
            </a:r>
            <a:r>
              <a:rPr lang="en-US" altLang="en-US" sz="1800" baseline="0" dirty="0">
                <a:latin typeface="Arial" panose="020B0604020202020204" pitchFamily="34" charset="0"/>
              </a:rPr>
              <a:t> </a:t>
            </a:r>
            <a:r>
              <a:rPr lang="en-US" altLang="en-US" sz="1800" dirty="0">
                <a:latin typeface="Arial" panose="020B0604020202020204" pitchFamily="34" charset="0"/>
              </a:rPr>
              <a:t>attribute </a:t>
            </a:r>
            <a:r>
              <a:rPr lang="en-US" altLang="en-US" sz="1800" dirty="0" err="1">
                <a:latin typeface="Arial" panose="020B0604020202020204" pitchFamily="34" charset="0"/>
              </a:rPr>
              <a:t>Dno</a:t>
            </a:r>
            <a:r>
              <a:rPr lang="en-US" altLang="en-US" sz="1800" dirty="0">
                <a:latin typeface="Arial" panose="020B0604020202020204" pitchFamily="34" charset="0"/>
              </a:rPr>
              <a:t> of EMPLOYEE gives the department number for which each employee</a:t>
            </a:r>
            <a:r>
              <a:rPr lang="en-US" altLang="en-US" sz="1800" baseline="0" dirty="0">
                <a:latin typeface="Arial" panose="020B0604020202020204" pitchFamily="34" charset="0"/>
              </a:rPr>
              <a:t> </a:t>
            </a:r>
            <a:r>
              <a:rPr lang="en-US" altLang="en-US" sz="1800" dirty="0">
                <a:latin typeface="Arial" panose="020B0604020202020204" pitchFamily="34" charset="0"/>
              </a:rPr>
              <a:t>works; hence, its value in every EMPLOYEE tuple must match the </a:t>
            </a:r>
            <a:r>
              <a:rPr lang="en-US" altLang="en-US" sz="1800" dirty="0" err="1">
                <a:latin typeface="Arial" panose="020B0604020202020204" pitchFamily="34" charset="0"/>
              </a:rPr>
              <a:t>Dnumber</a:t>
            </a:r>
            <a:r>
              <a:rPr lang="en-US" altLang="en-US" sz="1800" dirty="0">
                <a:latin typeface="Arial" panose="020B0604020202020204" pitchFamily="34" charset="0"/>
              </a:rPr>
              <a:t> value of</a:t>
            </a:r>
            <a:r>
              <a:rPr lang="en-US" altLang="en-US" sz="1800" baseline="0" dirty="0">
                <a:latin typeface="Arial" panose="020B0604020202020204" pitchFamily="34" charset="0"/>
              </a:rPr>
              <a:t> </a:t>
            </a:r>
            <a:r>
              <a:rPr lang="en-US" altLang="en-US" sz="1800" dirty="0">
                <a:latin typeface="Arial" panose="020B0604020202020204" pitchFamily="34" charset="0"/>
              </a:rPr>
              <a:t>some tuple in the DEPARTMENT relation.</a:t>
            </a:r>
          </a:p>
        </p:txBody>
      </p:sp>
    </p:spTree>
    <p:extLst>
      <p:ext uri="{BB962C8B-B14F-4D97-AF65-F5344CB8AC3E}">
        <p14:creationId xmlns:p14="http://schemas.microsoft.com/office/powerpoint/2010/main" val="4070921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8FB9FA-6C0A-B04C-8A7E-9DB303EFE20B}" type="slidenum">
              <a:rPr lang="en-US" smtClean="0"/>
              <a:t>18</a:t>
            </a:fld>
            <a:endParaRPr lang="en-US"/>
          </a:p>
        </p:txBody>
      </p:sp>
    </p:spTree>
    <p:extLst>
      <p:ext uri="{BB962C8B-B14F-4D97-AF65-F5344CB8AC3E}">
        <p14:creationId xmlns:p14="http://schemas.microsoft.com/office/powerpoint/2010/main" val="3639154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19</a:t>
            </a:fld>
            <a:endParaRPr lang="en-US"/>
          </a:p>
        </p:txBody>
      </p:sp>
    </p:spTree>
    <p:extLst>
      <p:ext uri="{BB962C8B-B14F-4D97-AF65-F5344CB8AC3E}">
        <p14:creationId xmlns:p14="http://schemas.microsoft.com/office/powerpoint/2010/main" val="1985270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attribute_list</a:t>
            </a:r>
            <a:r>
              <a:rPr lang="en-US" dirty="0" smtClean="0"/>
              <a:t>: a list of attributes from the relations in the</a:t>
            </a:r>
            <a:r>
              <a:rPr lang="en-US" baseline="0" dirty="0" smtClean="0"/>
              <a:t> </a:t>
            </a:r>
            <a:r>
              <a:rPr lang="en-US" dirty="0" err="1" smtClean="0"/>
              <a:t>relation_list</a:t>
            </a: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20</a:t>
            </a:fld>
            <a:endParaRPr lang="en-US"/>
          </a:p>
        </p:txBody>
      </p:sp>
    </p:spTree>
    <p:extLst>
      <p:ext uri="{BB962C8B-B14F-4D97-AF65-F5344CB8AC3E}">
        <p14:creationId xmlns:p14="http://schemas.microsoft.com/office/powerpoint/2010/main" val="237033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3097C5EF-08E5-4740-BAB3-E8202DA4325D}"/>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D7B217C-49D4-400C-BECF-B4C58E4F9EA3}" type="slidenum">
              <a:rPr lang="en-CA" altLang="zh-CN" sz="1200">
                <a:latin typeface="Tahoma" panose="020B0604030504040204" pitchFamily="34" charset="0"/>
              </a:rPr>
              <a:pPr eaLnBrk="1" hangingPunct="1"/>
              <a:t>3</a:t>
            </a:fld>
            <a:endParaRPr lang="en-CA" altLang="zh-CN" sz="1200">
              <a:latin typeface="Tahoma" panose="020B0604030504040204" pitchFamily="34" charset="0"/>
            </a:endParaRPr>
          </a:p>
        </p:txBody>
      </p:sp>
      <p:sp>
        <p:nvSpPr>
          <p:cNvPr id="60419" name="Rectangle 2">
            <a:extLst>
              <a:ext uri="{FF2B5EF4-FFF2-40B4-BE49-F238E27FC236}">
                <a16:creationId xmlns="" xmlns:a16="http://schemas.microsoft.com/office/drawing/2014/main" id="{E8A418D5-A7A5-42E1-AF36-16CD8ECDC38B}"/>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44C6F22A-9409-468A-A915-DFB4B721D551}"/>
              </a:ext>
            </a:extLst>
          </p:cNvPr>
          <p:cNvSpPr>
            <a:spLocks noGrp="1" noChangeArrowheads="1"/>
          </p:cNvSpPr>
          <p:nvPr>
            <p:ph type="body" idx="1"/>
          </p:nvPr>
        </p:nvSpPr>
        <p:spPr>
          <a:noFill/>
        </p:spPr>
        <p:txBody>
          <a:bodyPr/>
          <a:lstStyle/>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Every time we insert or delete a record or change the value of a data item in a record, we change one state of the database into another state.</a:t>
            </a:r>
          </a:p>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Instance: at any particular point in time, what is the state of database with data values in its object is called database instance. It changes from time to time</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414425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Qualifying an attribute names with the relation name will not make the attribute name un-ambiguous</a:t>
            </a:r>
          </a:p>
          <a:p>
            <a:pPr marL="228600" indent="-228600">
              <a:buAutoNum type="arabicPeriod"/>
            </a:pPr>
            <a:r>
              <a:rPr lang="en-US" dirty="0"/>
              <a:t>(Because it's the same relation name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21</a:t>
            </a:fld>
            <a:endParaRPr lang="en-US"/>
          </a:p>
        </p:txBody>
      </p:sp>
    </p:spTree>
    <p:extLst>
      <p:ext uri="{BB962C8B-B14F-4D97-AF65-F5344CB8AC3E}">
        <p14:creationId xmlns:p14="http://schemas.microsoft.com/office/powerpoint/2010/main" val="181398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22</a:t>
            </a:fld>
            <a:endParaRPr lang="en-US"/>
          </a:p>
        </p:txBody>
      </p:sp>
    </p:spTree>
    <p:extLst>
      <p:ext uri="{BB962C8B-B14F-4D97-AF65-F5344CB8AC3E}">
        <p14:creationId xmlns:p14="http://schemas.microsoft.com/office/powerpoint/2010/main" val="203547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a:t>These functions can also be used in selection conditions involving nested queries</a:t>
            </a:r>
          </a:p>
          <a:p>
            <a:pPr marL="228600" indent="-228600">
              <a:buAutoNum type="arabicPeriod"/>
            </a:pPr>
            <a:r>
              <a:rPr lang="en-US" baseline="0" dirty="0"/>
              <a:t>We can specify a correlated nested query with an aggregate function, and then use the nested query in the WHERE clause of an outer query.</a:t>
            </a:r>
          </a:p>
        </p:txBody>
      </p:sp>
      <p:sp>
        <p:nvSpPr>
          <p:cNvPr id="4" name="Slide Number Placeholder 3"/>
          <p:cNvSpPr>
            <a:spLocks noGrp="1"/>
          </p:cNvSpPr>
          <p:nvPr>
            <p:ph type="sldNum" sz="quarter" idx="10"/>
          </p:nvPr>
        </p:nvSpPr>
        <p:spPr/>
        <p:txBody>
          <a:bodyPr/>
          <a:lstStyle/>
          <a:p>
            <a:fld id="{8807C9EC-6344-46D0-ADA9-294A7D3D533F}" type="slidenum">
              <a:rPr lang="en-US" smtClean="0"/>
              <a:pPr/>
              <a:t>23</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a:t>Aggregate functions are used to summarize information from multiple tuples</a:t>
            </a:r>
            <a:r>
              <a:rPr lang="en-US" baseline="0" dirty="0"/>
              <a:t> </a:t>
            </a:r>
            <a:r>
              <a:rPr lang="en-US" dirty="0"/>
              <a:t>into a single-tuple summary. </a:t>
            </a:r>
          </a:p>
          <a:p>
            <a:pPr marL="228600" indent="-228600">
              <a:buAutoNum type="arabicPeriod"/>
            </a:pPr>
            <a:r>
              <a:rPr lang="en-US" dirty="0"/>
              <a:t>Grouping is used to create subgroups of tuples</a:t>
            </a:r>
            <a:r>
              <a:rPr lang="en-US" baseline="0" dirty="0"/>
              <a:t> </a:t>
            </a:r>
            <a:r>
              <a:rPr lang="en-US" dirty="0"/>
              <a:t>before summarization.</a:t>
            </a:r>
          </a:p>
        </p:txBody>
      </p:sp>
      <p:sp>
        <p:nvSpPr>
          <p:cNvPr id="4" name="Slide Number Placeholder 3"/>
          <p:cNvSpPr>
            <a:spLocks noGrp="1"/>
          </p:cNvSpPr>
          <p:nvPr>
            <p:ph type="sldNum" sz="quarter" idx="10"/>
          </p:nvPr>
        </p:nvSpPr>
        <p:spPr/>
        <p:txBody>
          <a:bodyPr/>
          <a:lstStyle/>
          <a:p>
            <a:fld id="{8807C9EC-6344-46D0-ADA9-294A7D3D533F}" type="slidenum">
              <a:rPr lang="en-US" smtClean="0"/>
              <a:pPr/>
              <a:t>24</a:t>
            </a:fld>
            <a:endParaRPr lang="en-US"/>
          </a:p>
        </p:txBody>
      </p:sp>
    </p:spTree>
    <p:extLst>
      <p:ext uri="{BB962C8B-B14F-4D97-AF65-F5344CB8AC3E}">
        <p14:creationId xmlns:p14="http://schemas.microsoft.com/office/powerpoint/2010/main" val="222643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25</a:t>
            </a:fld>
            <a:endParaRPr lang="en-US"/>
          </a:p>
        </p:txBody>
      </p:sp>
    </p:spTree>
    <p:extLst>
      <p:ext uri="{BB962C8B-B14F-4D97-AF65-F5344CB8AC3E}">
        <p14:creationId xmlns:p14="http://schemas.microsoft.com/office/powerpoint/2010/main" val="2675995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26</a:t>
            </a:fld>
            <a:endParaRPr lang="en-US"/>
          </a:p>
        </p:txBody>
      </p:sp>
    </p:spTree>
    <p:extLst>
      <p:ext uri="{BB962C8B-B14F-4D97-AF65-F5344CB8AC3E}">
        <p14:creationId xmlns:p14="http://schemas.microsoft.com/office/powerpoint/2010/main" val="224653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8807C9EC-6344-46D0-ADA9-294A7D3D533F}" type="slidenum">
              <a:rPr lang="en-US" smtClean="0"/>
              <a:pPr/>
              <a:t>27</a:t>
            </a:fld>
            <a:endParaRPr lang="en-US"/>
          </a:p>
        </p:txBody>
      </p:sp>
    </p:spTree>
    <p:extLst>
      <p:ext uri="{BB962C8B-B14F-4D97-AF65-F5344CB8AC3E}">
        <p14:creationId xmlns:p14="http://schemas.microsoft.com/office/powerpoint/2010/main" val="2497253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relational algebra is often considered to be an integral part of the relations data model</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26FFE73-487A-6E4F-A170-9F501B811025}" type="slidenum">
              <a:rPr lang="en-US" smtClean="0"/>
              <a:t>28</a:t>
            </a:fld>
            <a:endParaRPr lang="en-US"/>
          </a:p>
        </p:txBody>
      </p:sp>
    </p:spTree>
    <p:extLst>
      <p:ext uri="{BB962C8B-B14F-4D97-AF65-F5344CB8AC3E}">
        <p14:creationId xmlns:p14="http://schemas.microsoft.com/office/powerpoint/2010/main" val="520683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JOIN operation, denoted by, is used to combine related tuples from two relations into single “longer” tuples.</a:t>
            </a:r>
          </a:p>
          <a:p>
            <a:pPr marL="228600" indent="-228600">
              <a:buAutoNum type="arabicPeriod"/>
            </a:pPr>
            <a:r>
              <a:rPr lang="en-US" dirty="0"/>
              <a:t>To get the manager’s name, we need to combine each department tuple with the employee tuple whose </a:t>
            </a:r>
            <a:r>
              <a:rPr lang="en-US" dirty="0" err="1"/>
              <a:t>Ssn</a:t>
            </a:r>
            <a:r>
              <a:rPr lang="en-US" dirty="0"/>
              <a:t> value matches the </a:t>
            </a:r>
            <a:r>
              <a:rPr lang="en-US" dirty="0" err="1"/>
              <a:t>Mgr_ssn</a:t>
            </a:r>
            <a:r>
              <a:rPr lang="en-US" dirty="0"/>
              <a:t> value in the department tuple.</a:t>
            </a:r>
          </a:p>
        </p:txBody>
      </p:sp>
      <p:sp>
        <p:nvSpPr>
          <p:cNvPr id="4" name="Slide Number Placeholder 3"/>
          <p:cNvSpPr>
            <a:spLocks noGrp="1"/>
          </p:cNvSpPr>
          <p:nvPr>
            <p:ph type="sldNum" sz="quarter" idx="10"/>
          </p:nvPr>
        </p:nvSpPr>
        <p:spPr/>
        <p:txBody>
          <a:bodyPr/>
          <a:lstStyle/>
          <a:p>
            <a:fld id="{F26FFE73-487A-6E4F-A170-9F501B81102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679820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These functions are used in simple statistical queries that summarize information from the database tuples.</a:t>
            </a:r>
          </a:p>
        </p:txBody>
      </p:sp>
      <p:sp>
        <p:nvSpPr>
          <p:cNvPr id="4" name="Slide Number Placeholder 3"/>
          <p:cNvSpPr>
            <a:spLocks noGrp="1"/>
          </p:cNvSpPr>
          <p:nvPr>
            <p:ph type="sldNum" sz="quarter" idx="10"/>
          </p:nvPr>
        </p:nvSpPr>
        <p:spPr/>
        <p:txBody>
          <a:bodyPr/>
          <a:lstStyle/>
          <a:p>
            <a:fld id="{F26FFE73-487A-6E4F-A170-9F501B811025}" type="slidenum">
              <a:rPr lang="en-US" smtClean="0"/>
              <a:t>30</a:t>
            </a:fld>
            <a:endParaRPr lang="en-US"/>
          </a:p>
        </p:txBody>
      </p:sp>
    </p:spTree>
    <p:extLst>
      <p:ext uri="{BB962C8B-B14F-4D97-AF65-F5344CB8AC3E}">
        <p14:creationId xmlns:p14="http://schemas.microsoft.com/office/powerpoint/2010/main" val="102280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941E356-D1EC-4748-A93D-86AAEC56AB0A}"/>
              </a:ext>
            </a:extLst>
          </p:cNvPr>
          <p:cNvSpPr>
            <a:spLocks noGrp="1" noChangeArrowheads="1"/>
          </p:cNvSpPr>
          <p:nvPr>
            <p:ph type="sldNum" sz="quarter" idx="5"/>
          </p:nvPr>
        </p:nvSpPr>
        <p:spPr>
          <a:ln/>
        </p:spPr>
        <p:txBody>
          <a:bodyPr/>
          <a:lstStyle/>
          <a:p>
            <a:fld id="{A6C5F50E-0F31-49CF-A9E7-BAF5AF4FBFAA}" type="slidenum">
              <a:rPr lang="en-CA" altLang="zh-CN"/>
              <a:pPr/>
              <a:t>4</a:t>
            </a:fld>
            <a:endParaRPr lang="en-CA" altLang="zh-CN"/>
          </a:p>
        </p:txBody>
      </p:sp>
      <p:sp>
        <p:nvSpPr>
          <p:cNvPr id="655362" name="Rectangle 2">
            <a:extLst>
              <a:ext uri="{FF2B5EF4-FFF2-40B4-BE49-F238E27FC236}">
                <a16:creationId xmlns="" xmlns:a16="http://schemas.microsoft.com/office/drawing/2014/main" id="{5F43C762-8853-444C-96DA-A7F54EB7662F}"/>
              </a:ext>
            </a:extLst>
          </p:cNvPr>
          <p:cNvSpPr>
            <a:spLocks noGrp="1" noRot="1" noChangeAspect="1" noChangeArrowheads="1" noTextEdit="1"/>
          </p:cNvSpPr>
          <p:nvPr>
            <p:ph type="sldImg"/>
          </p:nvPr>
        </p:nvSpPr>
        <p:spPr>
          <a:ln/>
        </p:spPr>
      </p:sp>
      <p:sp>
        <p:nvSpPr>
          <p:cNvPr id="655363" name="Rectangle 3">
            <a:extLst>
              <a:ext uri="{FF2B5EF4-FFF2-40B4-BE49-F238E27FC236}">
                <a16:creationId xmlns="" xmlns:a16="http://schemas.microsoft.com/office/drawing/2014/main" id="{E10CDC1F-4A9B-484C-B63C-186ECD97C157}"/>
              </a:ext>
            </a:extLst>
          </p:cNvPr>
          <p:cNvSpPr>
            <a:spLocks noGrp="1" noChangeArrowheads="1"/>
          </p:cNvSpPr>
          <p:nvPr>
            <p:ph type="body" idx="1"/>
          </p:nvPr>
        </p:nvSpPr>
        <p:spPr>
          <a:xfrm>
            <a:off x="685800" y="4343400"/>
            <a:ext cx="5486400" cy="4114800"/>
          </a:xfrm>
        </p:spPr>
        <p:txBody>
          <a:bodyPr/>
          <a:lstStyle/>
          <a:p>
            <a:pPr marL="342900" indent="-342900">
              <a:buAutoNum type="arabicPeriod"/>
            </a:pPr>
            <a:r>
              <a:rPr lang="en-US" altLang="zh-CN" dirty="0"/>
              <a:t>The database definition or descriptive information is also stored by the DBMS in the form of a database catalog or dictionary; it is called meta-data. </a:t>
            </a:r>
          </a:p>
          <a:p>
            <a:pPr marL="342900" indent="-342900">
              <a:buAutoNum type="arabicPeriod"/>
            </a:pPr>
            <a:endParaRPr lang="en-US" altLang="zh-CN" dirty="0"/>
          </a:p>
          <a:p>
            <a:endParaRPr lang="en-US" altLang="zh-CN" dirty="0"/>
          </a:p>
        </p:txBody>
      </p:sp>
    </p:spTree>
    <p:extLst>
      <p:ext uri="{BB962C8B-B14F-4D97-AF65-F5344CB8AC3E}">
        <p14:creationId xmlns:p14="http://schemas.microsoft.com/office/powerpoint/2010/main" val="374951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6FFE73-487A-6E4F-A170-9F501B811025}" type="slidenum">
              <a:rPr lang="en-US" smtClean="0"/>
              <a:t>31</a:t>
            </a:fld>
            <a:endParaRPr lang="en-US" dirty="0"/>
          </a:p>
        </p:txBody>
      </p:sp>
    </p:spTree>
    <p:extLst>
      <p:ext uri="{BB962C8B-B14F-4D97-AF65-F5344CB8AC3E}">
        <p14:creationId xmlns:p14="http://schemas.microsoft.com/office/powerpoint/2010/main" val="93899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3097C5EF-08E5-4740-BAB3-E8202DA4325D}"/>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D7B217C-49D4-400C-BECF-B4C58E4F9EA3}" type="slidenum">
              <a:rPr lang="en-CA" altLang="zh-CN" sz="1200">
                <a:latin typeface="Tahoma" panose="020B0604030504040204" pitchFamily="34" charset="0"/>
              </a:rPr>
              <a:pPr eaLnBrk="1" hangingPunct="1"/>
              <a:t>5</a:t>
            </a:fld>
            <a:endParaRPr lang="en-CA" altLang="zh-CN" sz="1200">
              <a:latin typeface="Tahoma" panose="020B0604030504040204" pitchFamily="34" charset="0"/>
            </a:endParaRPr>
          </a:p>
        </p:txBody>
      </p:sp>
      <p:sp>
        <p:nvSpPr>
          <p:cNvPr id="60419" name="Rectangle 2">
            <a:extLst>
              <a:ext uri="{FF2B5EF4-FFF2-40B4-BE49-F238E27FC236}">
                <a16:creationId xmlns="" xmlns:a16="http://schemas.microsoft.com/office/drawing/2014/main" id="{E8A418D5-A7A5-42E1-AF36-16CD8ECDC38B}"/>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44C6F22A-9409-468A-A915-DFB4B721D551}"/>
              </a:ext>
            </a:extLst>
          </p:cNvPr>
          <p:cNvSpPr>
            <a:spLocks noGrp="1" noChangeArrowheads="1"/>
          </p:cNvSpPr>
          <p:nvPr>
            <p:ph type="body" idx="1"/>
          </p:nvPr>
        </p:nvSpPr>
        <p:spPr>
          <a:noFill/>
        </p:spPr>
        <p:txBody>
          <a:bodyPr/>
          <a:lstStyle/>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Every time we insert or delete a record or change the value of a data item in a record, we change one state of the database into another state.</a:t>
            </a:r>
          </a:p>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Instance: at any particular point in time, what is the state of database with data values in its object is called database instance. It changes from time to time</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9879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3097C5EF-08E5-4740-BAB3-E8202DA4325D}"/>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0D7B217C-49D4-400C-BECF-B4C58E4F9EA3}" type="slidenum">
              <a:rPr lang="en-CA" altLang="zh-CN" sz="1200">
                <a:latin typeface="Tahoma" panose="020B0604030504040204" pitchFamily="34" charset="0"/>
              </a:rPr>
              <a:pPr eaLnBrk="1" hangingPunct="1"/>
              <a:t>6</a:t>
            </a:fld>
            <a:endParaRPr lang="en-CA" altLang="zh-CN" sz="1200">
              <a:latin typeface="Tahoma" panose="020B0604030504040204" pitchFamily="34" charset="0"/>
            </a:endParaRPr>
          </a:p>
        </p:txBody>
      </p:sp>
      <p:sp>
        <p:nvSpPr>
          <p:cNvPr id="60419" name="Rectangle 2">
            <a:extLst>
              <a:ext uri="{FF2B5EF4-FFF2-40B4-BE49-F238E27FC236}">
                <a16:creationId xmlns="" xmlns:a16="http://schemas.microsoft.com/office/drawing/2014/main" id="{E8A418D5-A7A5-42E1-AF36-16CD8ECDC38B}"/>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44C6F22A-9409-468A-A915-DFB4B721D551}"/>
              </a:ext>
            </a:extLst>
          </p:cNvPr>
          <p:cNvSpPr>
            <a:spLocks noGrp="1" noChangeArrowheads="1"/>
          </p:cNvSpPr>
          <p:nvPr>
            <p:ph type="body" idx="1"/>
          </p:nvPr>
        </p:nvSpPr>
        <p:spPr>
          <a:noFill/>
        </p:spPr>
        <p:txBody>
          <a:bodyPr/>
          <a:lstStyle/>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Every time we insert or delete a record or change the value of a data item in a record, we change one state of the database into another state.</a:t>
            </a:r>
          </a:p>
          <a:p>
            <a:pPr marL="342900" marR="0" lvl="0" indent="-342900" algn="l" defTabSz="914400" rtl="0" eaLnBrk="1" fontAlgn="base" latinLnBrk="0" hangingPunct="1">
              <a:lnSpc>
                <a:spcPct val="100000"/>
              </a:lnSpc>
              <a:spcBef>
                <a:spcPct val="30000"/>
              </a:spcBef>
              <a:spcAft>
                <a:spcPct val="0"/>
              </a:spcAft>
              <a:buClrTx/>
              <a:buSzTx/>
              <a:buFontTx/>
              <a:buAutoNum type="arabicPeriod"/>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Instance: at any particular point in time, what is the state of database with data values in its object is called database instance. It changes from time to time</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1818793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F14FEFF-3AAB-49A4-A113-7F3F3408D49B}"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AutoNum type="arabicPeriod"/>
            </a:pPr>
            <a:r>
              <a:rPr lang="en-US" altLang="zh-CN" dirty="0"/>
              <a:t>The external schema represents how you view the data</a:t>
            </a:r>
          </a:p>
          <a:p>
            <a:pPr marL="342900" indent="-342900">
              <a:buAutoNum type="arabicPeriod"/>
            </a:pPr>
            <a:r>
              <a:rPr lang="en-US" altLang="zh-CN" dirty="0"/>
              <a:t>The conceptual schema represent how you store the data in the databases</a:t>
            </a:r>
          </a:p>
          <a:p>
            <a:pPr marL="342900" indent="-342900">
              <a:buAutoNum type="arabicPeriod"/>
            </a:pPr>
            <a:r>
              <a:rPr lang="en-US" altLang="zh-CN" dirty="0"/>
              <a:t>The mapping between an external schema and the conceptual schema give rise to another type of data independence</a:t>
            </a:r>
          </a:p>
          <a:p>
            <a:pPr marL="342900" indent="-342900">
              <a:buAutoNum type="arabicPeriod"/>
            </a:pPr>
            <a:r>
              <a:rPr lang="en-US" altLang="zh-CN" dirty="0"/>
              <a:t>It looks that the way you view the data can be independent from the way you store it </a:t>
            </a:r>
            <a:endParaRPr lang="zh-CN" altLang="en-US" dirty="0"/>
          </a:p>
          <a:p>
            <a:endParaRPr lang="zh-CN" altLang="en-US" dirty="0"/>
          </a:p>
        </p:txBody>
      </p:sp>
    </p:spTree>
    <p:extLst>
      <p:ext uri="{BB962C8B-B14F-4D97-AF65-F5344CB8AC3E}">
        <p14:creationId xmlns:p14="http://schemas.microsoft.com/office/powerpoint/2010/main" val="415256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3EFAA58D-F21F-4573-AC25-168DD1E3A70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EB5161D2-864C-4175-98C0-8C6D2770AB2E}" type="slidenum">
              <a:rPr lang="en-CA" altLang="zh-CN" sz="1200">
                <a:latin typeface="Tahoma" panose="020B0604030504040204" pitchFamily="34" charset="0"/>
              </a:rPr>
              <a:pPr eaLnBrk="1" hangingPunct="1"/>
              <a:t>8</a:t>
            </a:fld>
            <a:endParaRPr lang="en-CA" altLang="zh-CN" sz="1200">
              <a:latin typeface="Tahoma" panose="020B0604030504040204" pitchFamily="34" charset="0"/>
            </a:endParaRPr>
          </a:p>
        </p:txBody>
      </p:sp>
      <p:sp>
        <p:nvSpPr>
          <p:cNvPr id="66563" name="Rectangle 2">
            <a:extLst>
              <a:ext uri="{FF2B5EF4-FFF2-40B4-BE49-F238E27FC236}">
                <a16:creationId xmlns="" xmlns:a16="http://schemas.microsoft.com/office/drawing/2014/main" id="{7602797C-8A09-4EF9-B171-451BE4E5AB0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51DF5159-1EE8-43AE-8AEB-209AFD5BEE0C}"/>
              </a:ext>
            </a:extLst>
          </p:cNvPr>
          <p:cNvSpPr>
            <a:spLocks noGrp="1" noChangeArrowheads="1"/>
          </p:cNvSpPr>
          <p:nvPr>
            <p:ph type="body" idx="1"/>
          </p:nvPr>
        </p:nvSpPr>
        <p:spPr>
          <a:noFill/>
        </p:spPr>
        <p:txBody>
          <a:bodyPr/>
          <a:lstStyle/>
          <a:p>
            <a:pPr marL="342900" indent="-342900" eaLnBrk="1" hangingPunct="1">
              <a:buAutoNum type="arabicPeriod"/>
            </a:pPr>
            <a:r>
              <a:rPr lang="en-US" altLang="zh-CN" dirty="0">
                <a:latin typeface="Arial" panose="020B0604020202020204" pitchFamily="34" charset="0"/>
              </a:rPr>
              <a:t>Definition of </a:t>
            </a:r>
            <a:r>
              <a:rPr lang="en-US" altLang="zh-CN" dirty="0" err="1">
                <a:latin typeface="Arial" panose="020B0604020202020204" pitchFamily="34" charset="0"/>
              </a:rPr>
              <a:t>LogDataIndep</a:t>
            </a:r>
            <a:r>
              <a:rPr lang="en-US" altLang="zh-CN" dirty="0">
                <a:latin typeface="Arial" panose="020B0604020202020204" pitchFamily="34" charset="0"/>
              </a:rPr>
              <a:t>: the capacity to change the conceptual schema without having to change the external schemas and their associated application programs.</a:t>
            </a:r>
          </a:p>
          <a:p>
            <a:pPr marL="342900" indent="-342900" eaLnBrk="1" hangingPunct="1">
              <a:buAutoNum type="arabicPeriod"/>
            </a:pP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725747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3EFAA58D-F21F-4573-AC25-168DD1E3A70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B5161D2-864C-4175-98C0-8C6D2770AB2E}" type="slidenum">
              <a:rPr kumimoji="0" lang="en-CA"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CA"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63" name="Rectangle 2">
            <a:extLst>
              <a:ext uri="{FF2B5EF4-FFF2-40B4-BE49-F238E27FC236}">
                <a16:creationId xmlns="" xmlns:a16="http://schemas.microsoft.com/office/drawing/2014/main" id="{7602797C-8A09-4EF9-B171-451BE4E5AB0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51DF5159-1EE8-43AE-8AEB-209AFD5BEE0C}"/>
              </a:ext>
            </a:extLst>
          </p:cNvPr>
          <p:cNvSpPr>
            <a:spLocks noGrp="1" noChangeArrowheads="1"/>
          </p:cNvSpPr>
          <p:nvPr>
            <p:ph type="body" idx="1"/>
          </p:nvPr>
        </p:nvSpPr>
        <p:spPr>
          <a:noFill/>
        </p:spPr>
        <p:txBody>
          <a:bodyPr/>
          <a:lstStyle/>
          <a:p>
            <a:pPr marL="342900" indent="-342900" eaLnBrk="1" hangingPunct="1">
              <a:buAutoNum type="arabicPeriod"/>
            </a:pPr>
            <a:r>
              <a:rPr lang="en-US" altLang="zh-CN" dirty="0">
                <a:latin typeface="Arial" panose="020B0604020202020204" pitchFamily="34" charset="0"/>
              </a:rPr>
              <a:t>Definition of </a:t>
            </a:r>
            <a:r>
              <a:rPr lang="en-US" altLang="zh-CN" dirty="0" err="1">
                <a:latin typeface="Arial" panose="020B0604020202020204" pitchFamily="34" charset="0"/>
              </a:rPr>
              <a:t>LogDataIndep</a:t>
            </a:r>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1752023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 xmlns:a16="http://schemas.microsoft.com/office/drawing/2014/main" id="{3EFAA58D-F21F-4573-AC25-168DD1E3A70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B5161D2-864C-4175-98C0-8C6D2770AB2E}" type="slidenum">
              <a:rPr kumimoji="0" lang="en-CA"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CA"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6563" name="Rectangle 2">
            <a:extLst>
              <a:ext uri="{FF2B5EF4-FFF2-40B4-BE49-F238E27FC236}">
                <a16:creationId xmlns="" xmlns:a16="http://schemas.microsoft.com/office/drawing/2014/main" id="{7602797C-8A09-4EF9-B171-451BE4E5AB05}"/>
              </a:ext>
            </a:extLst>
          </p:cNvPr>
          <p:cNvSpPr>
            <a:spLocks noGrp="1" noRot="1" noChangeAspect="1" noChangeArrowheads="1" noTextEdit="1"/>
          </p:cNvSpPr>
          <p:nvPr>
            <p:ph type="sldImg"/>
          </p:nvPr>
        </p:nvSpPr>
        <p:spPr>
          <a:ln/>
        </p:spPr>
      </p:sp>
      <p:sp>
        <p:nvSpPr>
          <p:cNvPr id="66564" name="Rectangle 3">
            <a:extLst>
              <a:ext uri="{FF2B5EF4-FFF2-40B4-BE49-F238E27FC236}">
                <a16:creationId xmlns="" xmlns:a16="http://schemas.microsoft.com/office/drawing/2014/main" id="{51DF5159-1EE8-43AE-8AEB-209AFD5BEE0C}"/>
              </a:ext>
            </a:extLst>
          </p:cNvPr>
          <p:cNvSpPr>
            <a:spLocks noGrp="1" noChangeArrowheads="1"/>
          </p:cNvSpPr>
          <p:nvPr>
            <p:ph type="body" idx="1"/>
          </p:nvPr>
        </p:nvSpPr>
        <p:spPr>
          <a:noFill/>
        </p:spPr>
        <p:txBody>
          <a:bodyPr/>
          <a:lstStyle/>
          <a:p>
            <a:pPr marL="342900" indent="-342900" eaLnBrk="1" hangingPunct="1">
              <a:buAutoNum type="arabicPeriod"/>
            </a:pPr>
            <a:r>
              <a:rPr lang="en-US" altLang="zh-CN" dirty="0">
                <a:latin typeface="Arial" panose="020B0604020202020204" pitchFamily="34" charset="0"/>
              </a:rPr>
              <a:t>Definition of </a:t>
            </a:r>
            <a:r>
              <a:rPr lang="en-US" altLang="zh-CN" dirty="0" err="1">
                <a:latin typeface="Arial" panose="020B0604020202020204" pitchFamily="34" charset="0"/>
              </a:rPr>
              <a:t>LogDataIndep</a:t>
            </a:r>
            <a:r>
              <a:rPr lang="en-US" altLang="zh-CN" dirty="0">
                <a:latin typeface="Arial" panose="020B0604020202020204" pitchFamily="34" charset="0"/>
              </a:rPr>
              <a:t>:</a:t>
            </a:r>
          </a:p>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357904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1817B-4AAF-0040-9060-2F9962E6E12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33213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53245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422424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 name="Rectangle 44">
            <a:extLst>
              <a:ext uri="{FF2B5EF4-FFF2-40B4-BE49-F238E27FC236}">
                <a16:creationId xmlns="" xmlns:a16="http://schemas.microsoft.com/office/drawing/2014/main" id="{1A7BA66B-5844-4735-AE4D-2745090C1A34}"/>
              </a:ext>
            </a:extLst>
          </p:cNvPr>
          <p:cNvSpPr>
            <a:spLocks noChangeArrowheads="1"/>
          </p:cNvSpPr>
          <p:nvPr/>
        </p:nvSpPr>
        <p:spPr bwMode="auto">
          <a:xfrm>
            <a:off x="11074400" y="0"/>
            <a:ext cx="812800" cy="6858000"/>
          </a:xfrm>
          <a:prstGeom prst="rect">
            <a:avLst/>
          </a:prstGeom>
          <a:gradFill rotWithShape="1">
            <a:gsLst>
              <a:gs pos="0">
                <a:srgbClr val="677228">
                  <a:alpha val="43999"/>
                </a:srgbClr>
              </a:gs>
              <a:gs pos="100000">
                <a:srgbClr val="5A642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sz="2400"/>
          </a:p>
        </p:txBody>
      </p:sp>
      <p:sp>
        <p:nvSpPr>
          <p:cNvPr id="4" name="Rectangle 47">
            <a:extLst>
              <a:ext uri="{FF2B5EF4-FFF2-40B4-BE49-F238E27FC236}">
                <a16:creationId xmlns="" xmlns:a16="http://schemas.microsoft.com/office/drawing/2014/main" id="{50EDF8C4-25C8-4D84-96F2-E7BC2D37CF14}"/>
              </a:ext>
            </a:extLst>
          </p:cNvPr>
          <p:cNvSpPr>
            <a:spLocks noChangeArrowheads="1"/>
          </p:cNvSpPr>
          <p:nvPr userDrawn="1"/>
        </p:nvSpPr>
        <p:spPr bwMode="auto">
          <a:xfrm rot="16200000">
            <a:off x="5024438" y="-2509837"/>
            <a:ext cx="2143125" cy="12192000"/>
          </a:xfrm>
          <a:prstGeom prst="rect">
            <a:avLst/>
          </a:prstGeom>
          <a:solidFill>
            <a:srgbClr val="677228">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sz="2400"/>
          </a:p>
        </p:txBody>
      </p:sp>
      <p:sp>
        <p:nvSpPr>
          <p:cNvPr id="5" name="Rectangle 48">
            <a:extLst>
              <a:ext uri="{FF2B5EF4-FFF2-40B4-BE49-F238E27FC236}">
                <a16:creationId xmlns="" xmlns:a16="http://schemas.microsoft.com/office/drawing/2014/main" id="{C50811C8-5E65-47CE-9F42-6E19676689EA}"/>
              </a:ext>
            </a:extLst>
          </p:cNvPr>
          <p:cNvSpPr>
            <a:spLocks noChangeArrowheads="1"/>
          </p:cNvSpPr>
          <p:nvPr userDrawn="1"/>
        </p:nvSpPr>
        <p:spPr bwMode="auto">
          <a:xfrm>
            <a:off x="9753600" y="2438401"/>
            <a:ext cx="24384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sz="2400"/>
          </a:p>
        </p:txBody>
      </p:sp>
      <p:sp>
        <p:nvSpPr>
          <p:cNvPr id="6" name="Rectangle 49">
            <a:extLst>
              <a:ext uri="{FF2B5EF4-FFF2-40B4-BE49-F238E27FC236}">
                <a16:creationId xmlns="" xmlns:a16="http://schemas.microsoft.com/office/drawing/2014/main" id="{C8BC3163-987D-4125-A6E5-42D218151B58}"/>
              </a:ext>
            </a:extLst>
          </p:cNvPr>
          <p:cNvSpPr>
            <a:spLocks noChangeArrowheads="1"/>
          </p:cNvSpPr>
          <p:nvPr userDrawn="1"/>
        </p:nvSpPr>
        <p:spPr bwMode="auto">
          <a:xfrm rot="16200000">
            <a:off x="9901238" y="2366963"/>
            <a:ext cx="2143125" cy="2438400"/>
          </a:xfrm>
          <a:prstGeom prst="rect">
            <a:avLst/>
          </a:prstGeom>
          <a:solidFill>
            <a:srgbClr val="677228">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zh-CN" sz="2400"/>
          </a:p>
        </p:txBody>
      </p:sp>
      <p:sp>
        <p:nvSpPr>
          <p:cNvPr id="4134" name="Rectangle 38" descr="Pink tissue paper"/>
          <p:cNvSpPr>
            <a:spLocks noGrp="1" noChangeArrowheads="1"/>
          </p:cNvSpPr>
          <p:nvPr>
            <p:ph type="subTitle" sz="quarter" idx="1"/>
          </p:nvPr>
        </p:nvSpPr>
        <p:spPr>
          <a:xfrm>
            <a:off x="406400" y="2590800"/>
            <a:ext cx="88392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noProof="0"/>
              <a:t>Click to edit Master subtitle style</a:t>
            </a:r>
          </a:p>
        </p:txBody>
      </p:sp>
    </p:spTree>
    <p:extLst>
      <p:ext uri="{BB962C8B-B14F-4D97-AF65-F5344CB8AC3E}">
        <p14:creationId xmlns:p14="http://schemas.microsoft.com/office/powerpoint/2010/main" val="31457100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3214"/>
            <a:ext cx="12192000" cy="763587"/>
          </a:xfrm>
        </p:spPr>
        <p:txBody>
          <a:bodyPr/>
          <a:lstStyle>
            <a:lvl1pPr algn="ctr">
              <a:lnSpc>
                <a:spcPct val="150000"/>
              </a:lnSpc>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3">
            <a:extLst>
              <a:ext uri="{FF2B5EF4-FFF2-40B4-BE49-F238E27FC236}">
                <a16:creationId xmlns="" xmlns:a16="http://schemas.microsoft.com/office/drawing/2014/main" id="{3986F6B7-76A3-43CB-AC04-73294A9963C2}"/>
              </a:ext>
            </a:extLst>
          </p:cNvPr>
          <p:cNvSpPr>
            <a:spLocks noGrp="1"/>
          </p:cNvSpPr>
          <p:nvPr>
            <p:ph type="sldNum" sz="quarter" idx="10"/>
          </p:nvPr>
        </p:nvSpPr>
        <p:spPr/>
        <p:txBody>
          <a:bodyPr/>
          <a:lstStyle>
            <a:lvl1pPr>
              <a:defRPr/>
            </a:lvl1pPr>
          </a:lstStyle>
          <a:p>
            <a:r>
              <a:rPr lang="en-US" altLang="zh-CN"/>
              <a:t>Slide 2- </a:t>
            </a:r>
            <a:fld id="{E37D35AC-CCA5-4724-96C2-BFB4FEA36BC2}"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221026820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 xmlns:a16="http://schemas.microsoft.com/office/drawing/2014/main" id="{E4579764-E305-4664-A462-8A2FFCA247AA}"/>
              </a:ext>
            </a:extLst>
          </p:cNvPr>
          <p:cNvSpPr>
            <a:spLocks noGrp="1" noChangeArrowheads="1"/>
          </p:cNvSpPr>
          <p:nvPr>
            <p:ph type="sldNum" sz="quarter" idx="10"/>
          </p:nvPr>
        </p:nvSpPr>
        <p:spPr>
          <a:ln/>
        </p:spPr>
        <p:txBody>
          <a:bodyPr/>
          <a:lstStyle>
            <a:lvl1pPr>
              <a:defRPr/>
            </a:lvl1pPr>
          </a:lstStyle>
          <a:p>
            <a:r>
              <a:rPr lang="en-US" altLang="zh-CN"/>
              <a:t>Slide 2- </a:t>
            </a:r>
            <a:fld id="{86772EB1-36DC-48AE-A8A2-4E530ED7BDA0}"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17485196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0581"/>
            <a:ext cx="12192000" cy="992187"/>
          </a:xfrm>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319618" y="1600200"/>
            <a:ext cx="542713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9952" y="1600200"/>
            <a:ext cx="5429249"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 xmlns:a16="http://schemas.microsoft.com/office/drawing/2014/main" id="{4C22E409-BE35-4A5D-959C-22AC61B3F65D}"/>
              </a:ext>
            </a:extLst>
          </p:cNvPr>
          <p:cNvSpPr>
            <a:spLocks noGrp="1" noChangeArrowheads="1"/>
          </p:cNvSpPr>
          <p:nvPr>
            <p:ph type="sldNum" sz="quarter" idx="10"/>
          </p:nvPr>
        </p:nvSpPr>
        <p:spPr>
          <a:ln/>
        </p:spPr>
        <p:txBody>
          <a:bodyPr/>
          <a:lstStyle>
            <a:lvl1pPr>
              <a:defRPr/>
            </a:lvl1pPr>
          </a:lstStyle>
          <a:p>
            <a:r>
              <a:rPr lang="en-US" altLang="zh-CN"/>
              <a:t>Slide 2- </a:t>
            </a:r>
            <a:fld id="{5200FB43-BB5A-44EC-835B-3B038042E94A}"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110629291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 xmlns:a16="http://schemas.microsoft.com/office/drawing/2014/main" id="{E890471C-31CD-4F0F-BEFD-A7C45EE3B187}"/>
              </a:ext>
            </a:extLst>
          </p:cNvPr>
          <p:cNvSpPr>
            <a:spLocks noGrp="1" noChangeArrowheads="1"/>
          </p:cNvSpPr>
          <p:nvPr>
            <p:ph type="sldNum" sz="quarter" idx="10"/>
          </p:nvPr>
        </p:nvSpPr>
        <p:spPr>
          <a:ln/>
        </p:spPr>
        <p:txBody>
          <a:bodyPr/>
          <a:lstStyle>
            <a:lvl1pPr>
              <a:defRPr/>
            </a:lvl1pPr>
          </a:lstStyle>
          <a:p>
            <a:r>
              <a:rPr lang="en-US" altLang="zh-CN"/>
              <a:t>Slide 2- </a:t>
            </a:r>
            <a:fld id="{85C7B51A-6C87-4966-87D9-11980138701B}"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71219648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 xmlns:a16="http://schemas.microsoft.com/office/drawing/2014/main" id="{29FF46FD-1F7E-4F8A-9123-105C86EA1FC8}"/>
              </a:ext>
            </a:extLst>
          </p:cNvPr>
          <p:cNvSpPr>
            <a:spLocks noGrp="1" noChangeArrowheads="1"/>
          </p:cNvSpPr>
          <p:nvPr>
            <p:ph type="sldNum" sz="quarter" idx="10"/>
          </p:nvPr>
        </p:nvSpPr>
        <p:spPr>
          <a:ln/>
        </p:spPr>
        <p:txBody>
          <a:bodyPr/>
          <a:lstStyle>
            <a:lvl1pPr>
              <a:defRPr/>
            </a:lvl1pPr>
          </a:lstStyle>
          <a:p>
            <a:r>
              <a:rPr lang="en-US" altLang="zh-CN"/>
              <a:t>Slide 2- </a:t>
            </a:r>
            <a:fld id="{681A6CFD-9867-4008-939F-2B2200C9C9FF}"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120336843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 xmlns:a16="http://schemas.microsoft.com/office/drawing/2014/main" id="{979232D1-5694-4A72-B807-5FE79FF8DA6A}"/>
              </a:ext>
            </a:extLst>
          </p:cNvPr>
          <p:cNvSpPr>
            <a:spLocks noGrp="1" noChangeArrowheads="1"/>
          </p:cNvSpPr>
          <p:nvPr>
            <p:ph type="sldNum" sz="quarter" idx="10"/>
          </p:nvPr>
        </p:nvSpPr>
        <p:spPr>
          <a:ln/>
        </p:spPr>
        <p:txBody>
          <a:bodyPr/>
          <a:lstStyle>
            <a:lvl1pPr>
              <a:defRPr/>
            </a:lvl1pPr>
          </a:lstStyle>
          <a:p>
            <a:r>
              <a:rPr lang="en-US" altLang="zh-CN"/>
              <a:t>Slide 2- </a:t>
            </a:r>
            <a:fld id="{91D00759-C4DD-450B-9653-78C34C9B72A8}"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48849009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 xmlns:a16="http://schemas.microsoft.com/office/drawing/2014/main" id="{CB0666CB-0AC6-4B56-85CB-477B2560A8F1}"/>
              </a:ext>
            </a:extLst>
          </p:cNvPr>
          <p:cNvSpPr>
            <a:spLocks noGrp="1" noChangeArrowheads="1"/>
          </p:cNvSpPr>
          <p:nvPr>
            <p:ph type="sldNum" sz="quarter" idx="10"/>
          </p:nvPr>
        </p:nvSpPr>
        <p:spPr>
          <a:ln/>
        </p:spPr>
        <p:txBody>
          <a:bodyPr/>
          <a:lstStyle>
            <a:lvl1pPr>
              <a:defRPr/>
            </a:lvl1pPr>
          </a:lstStyle>
          <a:p>
            <a:r>
              <a:rPr lang="en-US" altLang="zh-CN"/>
              <a:t>Slide 2- </a:t>
            </a:r>
            <a:fld id="{260ED792-388E-4B4C-8BD0-4D98FC00FB5E}"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41791415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594566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 xmlns:a16="http://schemas.microsoft.com/office/drawing/2014/main" id="{0731B3FA-6936-4620-AA09-9EEDE5A76781}"/>
              </a:ext>
            </a:extLst>
          </p:cNvPr>
          <p:cNvSpPr>
            <a:spLocks noGrp="1" noChangeArrowheads="1"/>
          </p:cNvSpPr>
          <p:nvPr>
            <p:ph type="sldNum" sz="quarter" idx="10"/>
          </p:nvPr>
        </p:nvSpPr>
        <p:spPr>
          <a:ln/>
        </p:spPr>
        <p:txBody>
          <a:bodyPr/>
          <a:lstStyle>
            <a:lvl1pPr>
              <a:defRPr/>
            </a:lvl1pPr>
          </a:lstStyle>
          <a:p>
            <a:r>
              <a:rPr lang="en-US" altLang="zh-CN"/>
              <a:t>Slide 2- </a:t>
            </a:r>
            <a:fld id="{77EFAA70-346D-4318-A86B-CF25704AD84B}"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135434223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 xmlns:a16="http://schemas.microsoft.com/office/drawing/2014/main" id="{AB4CE851-82C4-49FD-8651-125C1C87748E}"/>
              </a:ext>
            </a:extLst>
          </p:cNvPr>
          <p:cNvSpPr>
            <a:spLocks noGrp="1" noChangeArrowheads="1"/>
          </p:cNvSpPr>
          <p:nvPr>
            <p:ph type="sldNum" sz="quarter" idx="10"/>
          </p:nvPr>
        </p:nvSpPr>
        <p:spPr>
          <a:ln/>
        </p:spPr>
        <p:txBody>
          <a:bodyPr/>
          <a:lstStyle>
            <a:lvl1pPr>
              <a:defRPr/>
            </a:lvl1pPr>
          </a:lstStyle>
          <a:p>
            <a:r>
              <a:rPr lang="en-US" altLang="zh-CN"/>
              <a:t>Slide 2- </a:t>
            </a:r>
            <a:fld id="{AF6EA62F-0E31-41E9-BFE5-85D57428156A}"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27592377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03214"/>
            <a:ext cx="276860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4"/>
            <a:ext cx="810260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 xmlns:a16="http://schemas.microsoft.com/office/drawing/2014/main" id="{9D53B13C-37BF-4341-BBC0-4D87D761FF79}"/>
              </a:ext>
            </a:extLst>
          </p:cNvPr>
          <p:cNvSpPr>
            <a:spLocks noGrp="1" noChangeArrowheads="1"/>
          </p:cNvSpPr>
          <p:nvPr>
            <p:ph type="sldNum" sz="quarter" idx="10"/>
          </p:nvPr>
        </p:nvSpPr>
        <p:spPr>
          <a:ln/>
        </p:spPr>
        <p:txBody>
          <a:bodyPr/>
          <a:lstStyle>
            <a:lvl1pPr>
              <a:defRPr/>
            </a:lvl1pPr>
          </a:lstStyle>
          <a:p>
            <a:r>
              <a:rPr lang="en-US" altLang="zh-CN"/>
              <a:t>Slide 2- </a:t>
            </a:r>
            <a:fld id="{C80EEF55-5AB0-4E41-8A4C-F60CF1F453FB}"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25475006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1" y="303214"/>
            <a:ext cx="10394951" cy="992187"/>
          </a:xfrm>
        </p:spPr>
        <p:txBody>
          <a:bodyPr/>
          <a:lstStyle/>
          <a:p>
            <a:r>
              <a:rPr lang="en-US"/>
              <a:t>Click to edit Master title style</a:t>
            </a:r>
          </a:p>
        </p:txBody>
      </p:sp>
      <p:sp>
        <p:nvSpPr>
          <p:cNvPr id="3" name="Table Placeholder 2"/>
          <p:cNvSpPr>
            <a:spLocks noGrp="1"/>
          </p:cNvSpPr>
          <p:nvPr>
            <p:ph type="tbl" idx="1"/>
          </p:nvPr>
        </p:nvSpPr>
        <p:spPr>
          <a:xfrm>
            <a:off x="319618" y="1600200"/>
            <a:ext cx="11059583" cy="4572000"/>
          </a:xfrm>
        </p:spPr>
        <p:txBody>
          <a:bodyPr/>
          <a:lstStyle/>
          <a:p>
            <a:pPr lvl="0"/>
            <a:endParaRPr lang="en-US" noProof="0"/>
          </a:p>
        </p:txBody>
      </p:sp>
      <p:sp>
        <p:nvSpPr>
          <p:cNvPr id="4" name="Rectangle 13">
            <a:extLst>
              <a:ext uri="{FF2B5EF4-FFF2-40B4-BE49-F238E27FC236}">
                <a16:creationId xmlns="" xmlns:a16="http://schemas.microsoft.com/office/drawing/2014/main" id="{576A383C-2FBA-411B-B518-FE6B39BF216F}"/>
              </a:ext>
            </a:extLst>
          </p:cNvPr>
          <p:cNvSpPr>
            <a:spLocks noGrp="1" noChangeArrowheads="1"/>
          </p:cNvSpPr>
          <p:nvPr>
            <p:ph type="sldNum" sz="quarter" idx="10"/>
          </p:nvPr>
        </p:nvSpPr>
        <p:spPr>
          <a:ln/>
        </p:spPr>
        <p:txBody>
          <a:bodyPr/>
          <a:lstStyle>
            <a:lvl1pPr>
              <a:defRPr/>
            </a:lvl1pPr>
          </a:lstStyle>
          <a:p>
            <a:r>
              <a:rPr lang="en-US" altLang="zh-CN"/>
              <a:t>Slide 2- </a:t>
            </a:r>
            <a:fld id="{207F4531-145D-42D3-80E9-964B188D2CAA}" type="slidenum">
              <a:rPr lang="en-US" altLang="zh-CN"/>
              <a:pPr/>
              <a:t>‹#›</a:t>
            </a:fld>
            <a:endParaRPr lang="en-CA" altLang="zh-CN">
              <a:ea typeface="宋体" panose="02010600030101010101" pitchFamily="2" charset="-122"/>
            </a:endParaRPr>
          </a:p>
        </p:txBody>
      </p:sp>
    </p:spTree>
    <p:extLst>
      <p:ext uri="{BB962C8B-B14F-4D97-AF65-F5344CB8AC3E}">
        <p14:creationId xmlns:p14="http://schemas.microsoft.com/office/powerpoint/2010/main" val="344091400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11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9317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206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3731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36295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45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1817B-4AAF-0040-9060-2F9962E6E12E}"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643588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7537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1045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9571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89385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7688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7729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49823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7272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5514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287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1817B-4AAF-0040-9060-2F9962E6E12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20565083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656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342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53076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2052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1941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21343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5142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05084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1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0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1817B-4AAF-0040-9060-2F9962E6E12E}"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21344270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28800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7441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2913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48871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43982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105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06478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05367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8744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553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1817B-4AAF-0040-9060-2F9962E6E12E}"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17477495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4715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69283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0254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8246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26173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6941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68152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38090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1992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036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1817B-4AAF-0040-9060-2F9962E6E12E}"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11447245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71854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97875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90228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65536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979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0989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45593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83401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580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7898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1817B-4AAF-0040-9060-2F9962E6E12E}"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4985A-DFED-4945-BD59-F27FFEAC6A4A}" type="slidenum">
              <a:rPr lang="en-US" smtClean="0"/>
              <a:t>‹#›</a:t>
            </a:fld>
            <a:endParaRPr lang="en-US"/>
          </a:p>
        </p:txBody>
      </p:sp>
    </p:spTree>
    <p:extLst>
      <p:ext uri="{BB962C8B-B14F-4D97-AF65-F5344CB8AC3E}">
        <p14:creationId xmlns:p14="http://schemas.microsoft.com/office/powerpoint/2010/main" val="28126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1817B-4AAF-0040-9060-2F9962E6E12E}" type="datetimeFigureOut">
              <a:rPr lang="en-US" smtClean="0"/>
              <a:t>10/9/2017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985A-DFED-4945-BD59-F27FFEAC6A4A}" type="slidenum">
              <a:rPr lang="en-US" smtClean="0"/>
              <a:t>‹#›</a:t>
            </a:fld>
            <a:endParaRPr lang="en-US"/>
          </a:p>
        </p:txBody>
      </p:sp>
    </p:spTree>
    <p:extLst>
      <p:ext uri="{BB962C8B-B14F-4D97-AF65-F5344CB8AC3E}">
        <p14:creationId xmlns:p14="http://schemas.microsoft.com/office/powerpoint/2010/main" val="28112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 xmlns:a16="http://schemas.microsoft.com/office/drawing/2014/main" id="{1988CA12-DC10-45E5-A13B-5B2770FBC348}"/>
              </a:ext>
            </a:extLst>
          </p:cNvPr>
          <p:cNvGrpSpPr>
            <a:grpSpLocks/>
          </p:cNvGrpSpPr>
          <p:nvPr userDrawn="1"/>
        </p:nvGrpSpPr>
        <p:grpSpPr bwMode="auto">
          <a:xfrm>
            <a:off x="11914717" y="1449388"/>
            <a:ext cx="277283" cy="5408612"/>
            <a:chOff x="5606" y="889"/>
            <a:chExt cx="154" cy="3431"/>
          </a:xfrm>
        </p:grpSpPr>
        <p:sp>
          <p:nvSpPr>
            <p:cNvPr id="1031" name="Rectangle 38">
              <a:extLst>
                <a:ext uri="{FF2B5EF4-FFF2-40B4-BE49-F238E27FC236}">
                  <a16:creationId xmlns="" xmlns:a16="http://schemas.microsoft.com/office/drawing/2014/main" id="{A4AB3A27-B43C-4CA2-8A97-F31F442BE719}"/>
                </a:ext>
              </a:extLst>
            </p:cNvPr>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zh-CN" sz="3200">
                <a:latin typeface="Tahoma" panose="020B0604030504040204" pitchFamily="34" charset="0"/>
              </a:endParaRPr>
            </a:p>
          </p:txBody>
        </p:sp>
        <p:grpSp>
          <p:nvGrpSpPr>
            <p:cNvPr id="1032" name="Group 44">
              <a:extLst>
                <a:ext uri="{FF2B5EF4-FFF2-40B4-BE49-F238E27FC236}">
                  <a16:creationId xmlns="" xmlns:a16="http://schemas.microsoft.com/office/drawing/2014/main" id="{35350699-CBBB-4A3C-AD78-663DA9B2B57E}"/>
                </a:ext>
              </a:extLst>
            </p:cNvPr>
            <p:cNvGrpSpPr>
              <a:grpSpLocks/>
            </p:cNvGrpSpPr>
            <p:nvPr userDrawn="1"/>
          </p:nvGrpSpPr>
          <p:grpSpPr bwMode="auto">
            <a:xfrm>
              <a:off x="5606" y="889"/>
              <a:ext cx="106" cy="3431"/>
              <a:chOff x="5606" y="889"/>
              <a:chExt cx="106" cy="3431"/>
            </a:xfrm>
          </p:grpSpPr>
          <p:sp>
            <p:nvSpPr>
              <p:cNvPr id="1033" name="Rectangle 43">
                <a:extLst>
                  <a:ext uri="{FF2B5EF4-FFF2-40B4-BE49-F238E27FC236}">
                    <a16:creationId xmlns="" xmlns:a16="http://schemas.microsoft.com/office/drawing/2014/main" id="{3D81F4DF-3311-433C-9E88-B1CD1C34F0A6}"/>
                  </a:ext>
                </a:extLst>
              </p:cNvPr>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zh-CN" sz="3200">
                  <a:latin typeface="Tahoma" panose="020B0604030504040204" pitchFamily="34" charset="0"/>
                </a:endParaRPr>
              </a:p>
            </p:txBody>
          </p:sp>
          <p:sp>
            <p:nvSpPr>
              <p:cNvPr id="1034" name="Rectangle 32">
                <a:extLst>
                  <a:ext uri="{FF2B5EF4-FFF2-40B4-BE49-F238E27FC236}">
                    <a16:creationId xmlns="" xmlns:a16="http://schemas.microsoft.com/office/drawing/2014/main" id="{6CE0EED7-0F1B-49BA-886A-45CC51AE9BE0}"/>
                  </a:ext>
                </a:extLst>
              </p:cNvPr>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zh-CN" sz="3200">
                  <a:latin typeface="Tahoma" panose="020B0604030504040204" pitchFamily="34" charset="0"/>
                </a:endParaRPr>
              </a:p>
            </p:txBody>
          </p:sp>
        </p:grpSp>
      </p:grpSp>
      <p:sp>
        <p:nvSpPr>
          <p:cNvPr id="1027" name="Rectangle 37">
            <a:extLst>
              <a:ext uri="{FF2B5EF4-FFF2-40B4-BE49-F238E27FC236}">
                <a16:creationId xmlns="" xmlns:a16="http://schemas.microsoft.com/office/drawing/2014/main" id="{9BBD864B-4BA8-4EDF-88A7-AB49D7A5D8B0}"/>
              </a:ext>
            </a:extLst>
          </p:cNvPr>
          <p:cNvSpPr>
            <a:spLocks noChangeArrowheads="1"/>
          </p:cNvSpPr>
          <p:nvPr userDrawn="1"/>
        </p:nvSpPr>
        <p:spPr bwMode="gray">
          <a:xfrm rot="-5400000">
            <a:off x="5369190" y="-5369190"/>
            <a:ext cx="1449388" cy="12187767"/>
          </a:xfrm>
          <a:prstGeom prst="rect">
            <a:avLst/>
          </a:prstGeom>
          <a:solidFill>
            <a:srgbClr val="677228">
              <a:alpha val="36078"/>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zh-CN" sz="3200">
              <a:latin typeface="Tahoma" panose="020B0604030504040204" pitchFamily="34" charset="0"/>
            </a:endParaRPr>
          </a:p>
        </p:txBody>
      </p:sp>
      <p:sp>
        <p:nvSpPr>
          <p:cNvPr id="1028" name="Rectangle 9">
            <a:extLst>
              <a:ext uri="{FF2B5EF4-FFF2-40B4-BE49-F238E27FC236}">
                <a16:creationId xmlns="" xmlns:a16="http://schemas.microsoft.com/office/drawing/2014/main" id="{F8CFDF75-1C26-44BD-9ACA-D6144B3B5F0E}"/>
              </a:ext>
            </a:extLst>
          </p:cNvPr>
          <p:cNvSpPr>
            <a:spLocks noGrp="1" noChangeArrowheads="1"/>
          </p:cNvSpPr>
          <p:nvPr>
            <p:ph type="title"/>
          </p:nvPr>
        </p:nvSpPr>
        <p:spPr bwMode="auto">
          <a:xfrm>
            <a:off x="304801" y="303214"/>
            <a:ext cx="10394951"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85" name="Rectangle 13">
            <a:extLst>
              <a:ext uri="{FF2B5EF4-FFF2-40B4-BE49-F238E27FC236}">
                <a16:creationId xmlns="" xmlns:a16="http://schemas.microsoft.com/office/drawing/2014/main" id="{7F6C192C-A9C7-437C-8034-1621E88826A8}"/>
              </a:ext>
            </a:extLst>
          </p:cNvPr>
          <p:cNvSpPr>
            <a:spLocks noGrp="1" noChangeArrowheads="1"/>
          </p:cNvSpPr>
          <p:nvPr>
            <p:ph type="sldNum" sz="quarter" idx="4"/>
          </p:nvPr>
        </p:nvSpPr>
        <p:spPr bwMode="auto">
          <a:xfrm>
            <a:off x="92456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zh-CN"/>
              <a:t>Slide 2- </a:t>
            </a:r>
            <a:fld id="{E80E6CF5-CEFB-44E5-8B33-0B9B80F25E48}" type="slidenum">
              <a:rPr lang="en-US" altLang="zh-CN"/>
              <a:pPr/>
              <a:t>‹#›</a:t>
            </a:fld>
            <a:endParaRPr lang="en-CA" altLang="zh-CN">
              <a:ea typeface="宋体" panose="02010600030101010101" pitchFamily="2" charset="-122"/>
            </a:endParaRPr>
          </a:p>
        </p:txBody>
      </p:sp>
      <p:sp>
        <p:nvSpPr>
          <p:cNvPr id="1030" name="Rectangle 21">
            <a:extLst>
              <a:ext uri="{FF2B5EF4-FFF2-40B4-BE49-F238E27FC236}">
                <a16:creationId xmlns="" xmlns:a16="http://schemas.microsoft.com/office/drawing/2014/main" id="{DE223711-7695-4FFE-8F58-52AF3B669950}"/>
              </a:ext>
            </a:extLst>
          </p:cNvPr>
          <p:cNvSpPr>
            <a:spLocks noGrp="1" noChangeArrowheads="1"/>
          </p:cNvSpPr>
          <p:nvPr>
            <p:ph type="body" idx="1"/>
          </p:nvPr>
        </p:nvSpPr>
        <p:spPr bwMode="auto">
          <a:xfrm>
            <a:off x="319618" y="1600200"/>
            <a:ext cx="1105958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3542863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69022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357193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962325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1817B-4AAF-0040-9060-2F9962E6E12E}"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4985A-DFED-4945-BD59-F27FFEAC6A4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37365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174D-DD61-FE43-8A53-ABAC8F6EC3E6}" type="datetimeFigureOut">
              <a:rPr lang="en-US" smtClean="0">
                <a:solidFill>
                  <a:prstClr val="black">
                    <a:tint val="75000"/>
                  </a:prstClr>
                </a:solidFill>
              </a:rPr>
              <a:pPr/>
              <a:t>10/9/2017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C0F02-33DC-3A41-9F51-431B7FE03A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67275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8.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6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8.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1 Preparation</a:t>
            </a:r>
          </a:p>
        </p:txBody>
      </p:sp>
    </p:spTree>
    <p:extLst>
      <p:ext uri="{BB962C8B-B14F-4D97-AF65-F5344CB8AC3E}">
        <p14:creationId xmlns:p14="http://schemas.microsoft.com/office/powerpoint/2010/main" val="4028745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1" name="Rectangle 5">
            <a:extLst>
              <a:ext uri="{FF2B5EF4-FFF2-40B4-BE49-F238E27FC236}">
                <a16:creationId xmlns="" xmlns:a16="http://schemas.microsoft.com/office/drawing/2014/main" id="{E641A4D9-1C44-40A8-84D1-5395E6FDC6B2}"/>
              </a:ext>
            </a:extLst>
          </p:cNvPr>
          <p:cNvSpPr>
            <a:spLocks noGrp="1" noChangeArrowheads="1"/>
          </p:cNvSpPr>
          <p:nvPr>
            <p:ph type="body" idx="1"/>
          </p:nvPr>
        </p:nvSpPr>
        <p:spPr>
          <a:xfrm>
            <a:off x="838200" y="1825624"/>
            <a:ext cx="10515600" cy="4346575"/>
          </a:xfrm>
        </p:spPr>
        <p:txBody>
          <a:bodyPr/>
          <a:lstStyle/>
          <a:p>
            <a:pPr marL="342900" lvl="1" indent="-342900" eaLnBrk="1" hangingPunct="1">
              <a:lnSpc>
                <a:spcPct val="90000"/>
              </a:lnSpc>
              <a:buClr>
                <a:srgbClr val="990033"/>
              </a:buClr>
              <a:buSzPct val="60000"/>
            </a:pPr>
            <a:r>
              <a:rPr lang="en-US" altLang="zh-CN" sz="2400" dirty="0">
                <a:solidFill>
                  <a:schemeClr val="tx1"/>
                </a:solidFill>
                <a:ea typeface="+mn-ea"/>
                <a:cs typeface="+mn-cs"/>
              </a:rPr>
              <a:t>Reason:</a:t>
            </a:r>
          </a:p>
          <a:p>
            <a:pPr lvl="1" eaLnBrk="1" hangingPunct="1">
              <a:lnSpc>
                <a:spcPct val="90000"/>
              </a:lnSpc>
            </a:pPr>
            <a:r>
              <a:rPr kumimoji="1" lang="en-US" altLang="zh-CN" sz="2200" b="1" dirty="0">
                <a:solidFill>
                  <a:srgbClr val="3366FF"/>
                </a:solidFill>
                <a:ea typeface="MS PGothic" pitchFamily="34" charset="-128"/>
                <a:cs typeface="+mn-cs"/>
              </a:rPr>
              <a:t>External schema(s) </a:t>
            </a:r>
            <a:r>
              <a:rPr lang="en-US" altLang="zh-CN" sz="2200" dirty="0">
                <a:solidFill>
                  <a:schemeClr val="tx1"/>
                </a:solidFill>
              </a:rPr>
              <a:t>is obtained from </a:t>
            </a:r>
            <a:r>
              <a:rPr lang="en-US" altLang="zh-CN" sz="2200" b="1" dirty="0">
                <a:solidFill>
                  <a:schemeClr val="tx1"/>
                </a:solidFill>
              </a:rPr>
              <a:t>data stored</a:t>
            </a:r>
            <a:r>
              <a:rPr lang="en-US" altLang="zh-CN" sz="2200" dirty="0">
                <a:solidFill>
                  <a:schemeClr val="tx1"/>
                </a:solidFill>
              </a:rPr>
              <a:t> in the </a:t>
            </a:r>
            <a:r>
              <a:rPr kumimoji="1" lang="en-US" altLang="zh-CN" sz="2200" b="1" dirty="0">
                <a:solidFill>
                  <a:srgbClr val="3366FF"/>
                </a:solidFill>
                <a:ea typeface="MS PGothic" pitchFamily="34" charset="-128"/>
                <a:cs typeface="+mn-cs"/>
              </a:rPr>
              <a:t>conceptual schema </a:t>
            </a:r>
            <a:r>
              <a:rPr lang="en-US" altLang="zh-CN" sz="2200" dirty="0">
                <a:solidFill>
                  <a:schemeClr val="tx1"/>
                </a:solidFill>
              </a:rPr>
              <a:t>by running some program to </a:t>
            </a:r>
            <a:r>
              <a:rPr lang="en-US" altLang="zh-CN" sz="2200" b="1" dirty="0">
                <a:solidFill>
                  <a:srgbClr val="C00000"/>
                </a:solidFill>
              </a:rPr>
              <a:t>merge</a:t>
            </a:r>
            <a:r>
              <a:rPr lang="en-US" altLang="zh-CN" sz="2200" dirty="0">
                <a:solidFill>
                  <a:schemeClr val="tx1"/>
                </a:solidFill>
              </a:rPr>
              <a:t> the data files</a:t>
            </a: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r>
              <a:rPr lang="en-US" altLang="zh-CN" sz="2200" dirty="0">
                <a:solidFill>
                  <a:schemeClr val="tx1"/>
                </a:solidFill>
              </a:rPr>
              <a:t>If we need to </a:t>
            </a:r>
            <a:r>
              <a:rPr lang="en-US" altLang="zh-CN" sz="2200" dirty="0">
                <a:solidFill>
                  <a:srgbClr val="C00000"/>
                </a:solidFill>
              </a:rPr>
              <a:t>change</a:t>
            </a:r>
            <a:r>
              <a:rPr lang="en-US" altLang="zh-CN" sz="2200" dirty="0">
                <a:solidFill>
                  <a:schemeClr val="tx1"/>
                </a:solidFill>
              </a:rPr>
              <a:t> </a:t>
            </a:r>
            <a:r>
              <a:rPr kumimoji="1" lang="en-US" altLang="zh-CN" sz="2200" b="1" dirty="0">
                <a:solidFill>
                  <a:srgbClr val="3366FF"/>
                </a:solidFill>
                <a:ea typeface="MS PGothic" pitchFamily="34" charset="-128"/>
                <a:cs typeface="+mn-cs"/>
              </a:rPr>
              <a:t>the conceptual schema </a:t>
            </a:r>
            <a:r>
              <a:rPr lang="en-US" altLang="zh-CN" sz="2200" dirty="0">
                <a:solidFill>
                  <a:schemeClr val="tx1"/>
                </a:solidFill>
              </a:rPr>
              <a:t>(how we store the data), we </a:t>
            </a:r>
            <a:r>
              <a:rPr lang="en-US" altLang="zh-CN" sz="2200" b="1" dirty="0">
                <a:solidFill>
                  <a:schemeClr val="tx1"/>
                </a:solidFill>
              </a:rPr>
              <a:t>can</a:t>
            </a:r>
            <a:r>
              <a:rPr lang="en-US" altLang="zh-CN" sz="2200" dirty="0">
                <a:solidFill>
                  <a:schemeClr val="tx1"/>
                </a:solidFill>
              </a:rPr>
              <a:t> obtain the </a:t>
            </a:r>
            <a:r>
              <a:rPr lang="en-US" altLang="zh-CN" sz="2200" b="1" dirty="0">
                <a:solidFill>
                  <a:srgbClr val="C00000"/>
                </a:solidFill>
              </a:rPr>
              <a:t>same external schema(s) </a:t>
            </a:r>
            <a:r>
              <a:rPr lang="en-US" altLang="zh-CN" sz="2200" dirty="0">
                <a:solidFill>
                  <a:schemeClr val="tx1"/>
                </a:solidFill>
              </a:rPr>
              <a:t>by:</a:t>
            </a:r>
          </a:p>
          <a:p>
            <a:pPr lvl="1" eaLnBrk="1" hangingPunct="1">
              <a:lnSpc>
                <a:spcPct val="90000"/>
              </a:lnSpc>
            </a:pPr>
            <a:endParaRPr lang="en-US" altLang="zh-CN" sz="2200"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marL="342900" lvl="1" indent="-342900" eaLnBrk="1" hangingPunct="1">
              <a:lnSpc>
                <a:spcPct val="90000"/>
              </a:lnSpc>
              <a:buClr>
                <a:srgbClr val="990033"/>
              </a:buClr>
              <a:buSzPct val="60000"/>
            </a:pPr>
            <a:endParaRPr lang="en-US" altLang="zh-CN" sz="2400" dirty="0">
              <a:solidFill>
                <a:schemeClr val="tx1"/>
              </a:solidFill>
              <a:ea typeface="+mn-ea"/>
              <a:cs typeface="+mn-cs"/>
            </a:endParaRPr>
          </a:p>
        </p:txBody>
      </p:sp>
      <p:pic>
        <p:nvPicPr>
          <p:cNvPr id="6" name="Picture 5">
            <a:extLst>
              <a:ext uri="{FF2B5EF4-FFF2-40B4-BE49-F238E27FC236}">
                <a16:creationId xmlns="" xmlns:a16="http://schemas.microsoft.com/office/drawing/2014/main" id="{B8BA56AB-1043-4B96-906D-730C3CA646C4}"/>
              </a:ext>
            </a:extLst>
          </p:cNvPr>
          <p:cNvPicPr>
            <a:picLocks noChangeAspect="1"/>
          </p:cNvPicPr>
          <p:nvPr/>
        </p:nvPicPr>
        <p:blipFill>
          <a:blip r:embed="rId3"/>
          <a:stretch>
            <a:fillRect/>
          </a:stretch>
        </p:blipFill>
        <p:spPr>
          <a:xfrm>
            <a:off x="3263343" y="4447190"/>
            <a:ext cx="5600000" cy="542857"/>
          </a:xfrm>
          <a:prstGeom prst="rect">
            <a:avLst/>
          </a:prstGeom>
        </p:spPr>
      </p:pic>
      <p:sp>
        <p:nvSpPr>
          <p:cNvPr id="10" name="TextBox 9">
            <a:extLst>
              <a:ext uri="{FF2B5EF4-FFF2-40B4-BE49-F238E27FC236}">
                <a16:creationId xmlns="" xmlns:a16="http://schemas.microsoft.com/office/drawing/2014/main" id="{4410383D-7001-4E02-AFE3-9DC176342A5C}"/>
              </a:ext>
            </a:extLst>
          </p:cNvPr>
          <p:cNvSpPr txBox="1"/>
          <p:nvPr/>
        </p:nvSpPr>
        <p:spPr>
          <a:xfrm>
            <a:off x="2443843" y="5569804"/>
            <a:ext cx="7614557" cy="830997"/>
          </a:xfrm>
          <a:prstGeom prst="rect">
            <a:avLst/>
          </a:prstGeom>
          <a:noFill/>
          <a:ln w="28575">
            <a:solidFill>
              <a:srgbClr val="3399FF"/>
            </a:solidFill>
          </a:ln>
        </p:spPr>
        <p:txBody>
          <a:bodyPr wrap="square" rtlCol="0">
            <a:spAutoFit/>
          </a:bodyPr>
          <a:lstStyle/>
          <a:p>
            <a:pPr fontAlgn="base">
              <a:spcBef>
                <a:spcPct val="0"/>
              </a:spcBef>
              <a:spcAft>
                <a:spcPct val="0"/>
              </a:spcAft>
            </a:pPr>
            <a:r>
              <a:rPr lang="en-US" altLang="zh-CN" sz="2400" dirty="0">
                <a:solidFill>
                  <a:srgbClr val="000000"/>
                </a:solidFill>
                <a:latin typeface="Arial" panose="020B0604020202020204" pitchFamily="34" charset="0"/>
              </a:rPr>
              <a:t>So we need to </a:t>
            </a:r>
            <a:r>
              <a:rPr lang="en-US" altLang="zh-CN" sz="2400" b="1" dirty="0">
                <a:solidFill>
                  <a:srgbClr val="C00000"/>
                </a:solidFill>
                <a:latin typeface="Arial" panose="020B0604020202020204" pitchFamily="34" charset="0"/>
              </a:rPr>
              <a:t>update</a:t>
            </a:r>
            <a:r>
              <a:rPr lang="en-US" altLang="zh-CN" sz="2400" dirty="0">
                <a:solidFill>
                  <a:srgbClr val="000000"/>
                </a:solidFill>
                <a:latin typeface="Arial" panose="020B0604020202020204" pitchFamily="34" charset="0"/>
              </a:rPr>
              <a:t> the </a:t>
            </a:r>
            <a:r>
              <a:rPr kumimoji="1" lang="en-US" altLang="zh-CN" sz="2400" b="1" dirty="0">
                <a:solidFill>
                  <a:srgbClr val="3366FF"/>
                </a:solidFill>
                <a:latin typeface="Arial"/>
                <a:ea typeface="MS PGothic" pitchFamily="34" charset="-128"/>
              </a:rPr>
              <a:t>mapping operation </a:t>
            </a:r>
            <a:r>
              <a:rPr lang="en-US" altLang="zh-CN" sz="2400" dirty="0">
                <a:solidFill>
                  <a:srgbClr val="000000"/>
                </a:solidFill>
                <a:latin typeface="Arial" panose="020B0604020202020204" pitchFamily="34" charset="0"/>
              </a:rPr>
              <a:t>if we change the </a:t>
            </a:r>
            <a:r>
              <a:rPr kumimoji="1" lang="en-US" altLang="zh-CN" sz="2200" b="1" dirty="0">
                <a:solidFill>
                  <a:srgbClr val="3366FF"/>
                </a:solidFill>
                <a:latin typeface="Arial"/>
                <a:ea typeface="MS PGothic" pitchFamily="34" charset="-128"/>
              </a:rPr>
              <a:t>conceptual schema</a:t>
            </a:r>
            <a:endParaRPr kumimoji="1" lang="zh-CN" altLang="en-US" sz="2200" b="1" dirty="0">
              <a:solidFill>
                <a:srgbClr val="3366FF"/>
              </a:solidFill>
              <a:latin typeface="Arial"/>
              <a:ea typeface="MS PGothic" pitchFamily="34" charset="-128"/>
            </a:endParaRPr>
          </a:p>
        </p:txBody>
      </p:sp>
      <p:sp>
        <p:nvSpPr>
          <p:cNvPr id="9" name="Rectangle 4">
            <a:extLst>
              <a:ext uri="{FF2B5EF4-FFF2-40B4-BE49-F238E27FC236}">
                <a16:creationId xmlns="" xmlns:a16="http://schemas.microsoft.com/office/drawing/2014/main" id="{9D00EC3C-BD1D-4049-AE6D-9E8DC12214CB}"/>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rPr>
              <a:t>Logical Data Independence</a:t>
            </a:r>
          </a:p>
        </p:txBody>
      </p:sp>
    </p:spTree>
    <p:extLst>
      <p:ext uri="{BB962C8B-B14F-4D97-AF65-F5344CB8AC3E}">
        <p14:creationId xmlns:p14="http://schemas.microsoft.com/office/powerpoint/2010/main" val="3349392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1">
                                            <p:txEl>
                                              <p:pRg st="0" end="0"/>
                                            </p:txEl>
                                          </p:spTgt>
                                        </p:tgtEl>
                                        <p:attrNameLst>
                                          <p:attrName>style.visibility</p:attrName>
                                        </p:attrNameLst>
                                      </p:cBhvr>
                                      <p:to>
                                        <p:strVal val="visible"/>
                                      </p:to>
                                    </p:set>
                                    <p:animEffect transition="in" filter="blinds(horizontal)">
                                      <p:cBhvr>
                                        <p:cTn id="7" dur="500"/>
                                        <p:tgtEl>
                                          <p:spTgt spid="59802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8021">
                                            <p:txEl>
                                              <p:pRg st="1" end="1"/>
                                            </p:txEl>
                                          </p:spTgt>
                                        </p:tgtEl>
                                        <p:attrNameLst>
                                          <p:attrName>style.visibility</p:attrName>
                                        </p:attrNameLst>
                                      </p:cBhvr>
                                      <p:to>
                                        <p:strVal val="visible"/>
                                      </p:to>
                                    </p:set>
                                    <p:animEffect transition="in" filter="blinds(horizontal)">
                                      <p:cBhvr>
                                        <p:cTn id="10" dur="500"/>
                                        <p:tgtEl>
                                          <p:spTgt spid="59802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8021">
                                            <p:txEl>
                                              <p:pRg st="3" end="3"/>
                                            </p:txEl>
                                          </p:spTgt>
                                        </p:tgtEl>
                                        <p:attrNameLst>
                                          <p:attrName>style.visibility</p:attrName>
                                        </p:attrNameLst>
                                      </p:cBhvr>
                                      <p:to>
                                        <p:strVal val="visible"/>
                                      </p:to>
                                    </p:set>
                                    <p:animEffect transition="in" filter="blinds(horizontal)">
                                      <p:cBhvr>
                                        <p:cTn id="13" dur="500"/>
                                        <p:tgtEl>
                                          <p:spTgt spid="59802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www.mathcs.emory.edu/~cheung/Courses/377/Syllabus/1-files/FIGS/db-proc.gif">
            <a:extLst>
              <a:ext uri="{FF2B5EF4-FFF2-40B4-BE49-F238E27FC236}">
                <a16:creationId xmlns="" xmlns:a16="http://schemas.microsoft.com/office/drawing/2014/main" id="{21B3223B-B6F6-4F8D-8397-C3FC664F5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91" b="5108"/>
          <a:stretch/>
        </p:blipFill>
        <p:spPr bwMode="auto">
          <a:xfrm>
            <a:off x="1974292" y="3176104"/>
            <a:ext cx="7542932" cy="3486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 xmlns:a16="http://schemas.microsoft.com/office/drawing/2014/main" id="{FA0EEEBD-4F68-4DDE-87F9-F7FE3418152D}"/>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rPr>
              <a:t>Physical Data Independence</a:t>
            </a:r>
          </a:p>
        </p:txBody>
      </p:sp>
      <p:sp>
        <p:nvSpPr>
          <p:cNvPr id="7" name="Rectangle 6">
            <a:extLst>
              <a:ext uri="{FF2B5EF4-FFF2-40B4-BE49-F238E27FC236}">
                <a16:creationId xmlns="" xmlns:a16="http://schemas.microsoft.com/office/drawing/2014/main" id="{BE83817F-6FC1-4095-9AFF-D7E0B804BCD2}"/>
              </a:ext>
            </a:extLst>
          </p:cNvPr>
          <p:cNvSpPr/>
          <p:nvPr/>
        </p:nvSpPr>
        <p:spPr>
          <a:xfrm>
            <a:off x="838200" y="1887465"/>
            <a:ext cx="10675776" cy="867930"/>
          </a:xfrm>
          <a:prstGeom prst="rect">
            <a:avLst/>
          </a:prstGeom>
        </p:spPr>
        <p:txBody>
          <a:bodyPr wrap="square">
            <a:spAutoFit/>
          </a:bodyPr>
          <a:lstStyle/>
          <a:p>
            <a:pPr marL="228600" indent="-228600">
              <a:lnSpc>
                <a:spcPct val="90000"/>
              </a:lnSpc>
              <a:spcBef>
                <a:spcPts val="1000"/>
              </a:spcBef>
              <a:buFont typeface="Arial"/>
              <a:buChar char="•"/>
              <a:defRPr/>
            </a:pPr>
            <a:r>
              <a:rPr kumimoji="1" lang="en-US" sz="2800" dirty="0">
                <a:solidFill>
                  <a:sysClr val="windowText" lastClr="000000"/>
                </a:solidFill>
                <a:latin typeface="Calibri"/>
                <a:ea typeface="MS PGothic" pitchFamily="34" charset="-128"/>
              </a:rPr>
              <a:t>The ability to  keep presenting the user with the same format even though the way the actual data is stored has changed</a:t>
            </a:r>
          </a:p>
        </p:txBody>
      </p:sp>
    </p:spTree>
    <p:extLst>
      <p:ext uri="{BB962C8B-B14F-4D97-AF65-F5344CB8AC3E}">
        <p14:creationId xmlns:p14="http://schemas.microsoft.com/office/powerpoint/2010/main" val="310639874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743200" cy="365125"/>
          </a:xfrm>
        </p:spPr>
        <p:txBody>
          <a:bodyPr/>
          <a:lstStyle/>
          <a:p>
            <a:pPr>
              <a:defRPr/>
            </a:pPr>
            <a:fld id="{C3D4CD00-30DF-8443-816B-88C3C65D8B99}" type="slidenum">
              <a:rPr lang="en-US" smtClean="0">
                <a:solidFill>
                  <a:srgbClr val="000000"/>
                </a:solidFill>
              </a:rPr>
              <a:pPr>
                <a:defRPr/>
              </a:pPr>
              <a:t>12</a:t>
            </a:fld>
            <a:endParaRPr lang="en-US">
              <a:solidFill>
                <a:srgbClr val="000000"/>
              </a:solidFill>
            </a:endParaRPr>
          </a:p>
        </p:txBody>
      </p:sp>
      <p:grpSp>
        <p:nvGrpSpPr>
          <p:cNvPr id="82" name="Group 81">
            <a:extLst>
              <a:ext uri="{FF2B5EF4-FFF2-40B4-BE49-F238E27FC236}">
                <a16:creationId xmlns="" xmlns:a16="http://schemas.microsoft.com/office/drawing/2014/main" id="{773EB0F8-56A7-47E8-9064-E607D4E94369}"/>
              </a:ext>
            </a:extLst>
          </p:cNvPr>
          <p:cNvGrpSpPr/>
          <p:nvPr/>
        </p:nvGrpSpPr>
        <p:grpSpPr>
          <a:xfrm>
            <a:off x="5293474" y="287551"/>
            <a:ext cx="1169720" cy="579791"/>
            <a:chOff x="9397340" y="501305"/>
            <a:chExt cx="1169720" cy="579791"/>
          </a:xfrm>
        </p:grpSpPr>
        <p:sp>
          <p:nvSpPr>
            <p:cNvPr id="34" name="Wave 33">
              <a:extLst>
                <a:ext uri="{FF2B5EF4-FFF2-40B4-BE49-F238E27FC236}">
                  <a16:creationId xmlns="" xmlns:a16="http://schemas.microsoft.com/office/drawing/2014/main" id="{3E657CE0-3DD1-4A86-B08D-FF12F60632A7}"/>
                </a:ext>
              </a:extLst>
            </p:cNvPr>
            <p:cNvSpPr/>
            <p:nvPr/>
          </p:nvSpPr>
          <p:spPr>
            <a:xfrm>
              <a:off x="9423071" y="501305"/>
              <a:ext cx="1086591" cy="579791"/>
            </a:xfrm>
            <a:prstGeom prst="wav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TextBox 34">
              <a:extLst>
                <a:ext uri="{FF2B5EF4-FFF2-40B4-BE49-F238E27FC236}">
                  <a16:creationId xmlns="" xmlns:a16="http://schemas.microsoft.com/office/drawing/2014/main" id="{C46BF5CE-BFF9-42D0-A217-FB19290B5108}"/>
                </a:ext>
              </a:extLst>
            </p:cNvPr>
            <p:cNvSpPr txBox="1"/>
            <p:nvPr/>
          </p:nvSpPr>
          <p:spPr>
            <a:xfrm>
              <a:off x="9397340" y="631388"/>
              <a:ext cx="1169720" cy="338554"/>
            </a:xfrm>
            <a:prstGeom prst="rect">
              <a:avLst/>
            </a:prstGeom>
            <a:noFill/>
          </p:spPr>
          <p:txBody>
            <a:bodyPr wrap="square" rtlCol="0">
              <a:spAutoFit/>
            </a:bodyPr>
            <a:lstStyle/>
            <a:p>
              <a:pPr algn="ctr"/>
              <a:r>
                <a:rPr lang="en-US" altLang="zh-CN" sz="1600" dirty="0">
                  <a:solidFill>
                    <a:prstClr val="black"/>
                  </a:solidFill>
                </a:rPr>
                <a:t>Miniworld</a:t>
              </a:r>
              <a:endParaRPr lang="zh-CN" altLang="en-US" sz="1600" dirty="0">
                <a:solidFill>
                  <a:prstClr val="black"/>
                </a:solidFill>
              </a:endParaRPr>
            </a:p>
          </p:txBody>
        </p:sp>
      </p:grpSp>
      <p:cxnSp>
        <p:nvCxnSpPr>
          <p:cNvPr id="38" name="Straight Arrow Connector 37">
            <a:extLst>
              <a:ext uri="{FF2B5EF4-FFF2-40B4-BE49-F238E27FC236}">
                <a16:creationId xmlns="" xmlns:a16="http://schemas.microsoft.com/office/drawing/2014/main" id="{94E9AD35-0FFA-47EC-8BC8-AE3E1110F4EB}"/>
              </a:ext>
            </a:extLst>
          </p:cNvPr>
          <p:cNvCxnSpPr>
            <a:cxnSpLocks/>
          </p:cNvCxnSpPr>
          <p:nvPr/>
        </p:nvCxnSpPr>
        <p:spPr>
          <a:xfrm>
            <a:off x="5966411" y="848311"/>
            <a:ext cx="0" cy="3264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 xmlns:a16="http://schemas.microsoft.com/office/drawing/2014/main" id="{7DEFA036-9A87-40D2-9D21-550174B17543}"/>
              </a:ext>
            </a:extLst>
          </p:cNvPr>
          <p:cNvGrpSpPr/>
          <p:nvPr/>
        </p:nvGrpSpPr>
        <p:grpSpPr>
          <a:xfrm>
            <a:off x="4794247" y="1132914"/>
            <a:ext cx="2422674" cy="584775"/>
            <a:chOff x="8898113" y="1334789"/>
            <a:chExt cx="2422674" cy="584775"/>
          </a:xfrm>
        </p:grpSpPr>
        <p:sp>
          <p:nvSpPr>
            <p:cNvPr id="39" name="Rectangle 38">
              <a:extLst>
                <a:ext uri="{FF2B5EF4-FFF2-40B4-BE49-F238E27FC236}">
                  <a16:creationId xmlns="" xmlns:a16="http://schemas.microsoft.com/office/drawing/2014/main" id="{F4C1DA39-D3EA-4299-AB9E-345938F0EF42}"/>
                </a:ext>
              </a:extLst>
            </p:cNvPr>
            <p:cNvSpPr/>
            <p:nvPr/>
          </p:nvSpPr>
          <p:spPr>
            <a:xfrm>
              <a:off x="8898113" y="1387870"/>
              <a:ext cx="2391829" cy="4830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TextBox 39">
              <a:extLst>
                <a:ext uri="{FF2B5EF4-FFF2-40B4-BE49-F238E27FC236}">
                  <a16:creationId xmlns="" xmlns:a16="http://schemas.microsoft.com/office/drawing/2014/main" id="{917D1670-0448-4361-B032-68E2271DE4D3}"/>
                </a:ext>
              </a:extLst>
            </p:cNvPr>
            <p:cNvSpPr txBox="1"/>
            <p:nvPr/>
          </p:nvSpPr>
          <p:spPr>
            <a:xfrm>
              <a:off x="8898113" y="1334789"/>
              <a:ext cx="2422674" cy="584775"/>
            </a:xfrm>
            <a:prstGeom prst="rect">
              <a:avLst/>
            </a:prstGeom>
            <a:noFill/>
          </p:spPr>
          <p:txBody>
            <a:bodyPr wrap="square" rtlCol="0">
              <a:spAutoFit/>
            </a:bodyPr>
            <a:lstStyle/>
            <a:p>
              <a:pPr algn="ctr"/>
              <a:r>
                <a:rPr lang="en-US" altLang="zh-CN" sz="1600" dirty="0">
                  <a:solidFill>
                    <a:prstClr val="black"/>
                  </a:solidFill>
                </a:rPr>
                <a:t>Requirements Collection and Analysis</a:t>
              </a:r>
              <a:endParaRPr lang="zh-CN" altLang="en-US" sz="1600" dirty="0">
                <a:solidFill>
                  <a:prstClr val="black"/>
                </a:solidFill>
              </a:endParaRPr>
            </a:p>
          </p:txBody>
        </p:sp>
      </p:grpSp>
      <p:cxnSp>
        <p:nvCxnSpPr>
          <p:cNvPr id="48" name="Straight Arrow Connector 47">
            <a:extLst>
              <a:ext uri="{FF2B5EF4-FFF2-40B4-BE49-F238E27FC236}">
                <a16:creationId xmlns="" xmlns:a16="http://schemas.microsoft.com/office/drawing/2014/main" id="{C43F6551-F263-4995-BCDF-8EA1AF12418B}"/>
              </a:ext>
            </a:extLst>
          </p:cNvPr>
          <p:cNvCxnSpPr>
            <a:cxnSpLocks/>
          </p:cNvCxnSpPr>
          <p:nvPr/>
        </p:nvCxnSpPr>
        <p:spPr>
          <a:xfrm>
            <a:off x="5990161" y="1669400"/>
            <a:ext cx="0" cy="334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 xmlns:a16="http://schemas.microsoft.com/office/drawing/2014/main" id="{25219826-CCE1-4527-B40B-911401C0B0F8}"/>
              </a:ext>
            </a:extLst>
          </p:cNvPr>
          <p:cNvSpPr txBox="1"/>
          <p:nvPr/>
        </p:nvSpPr>
        <p:spPr>
          <a:xfrm>
            <a:off x="5191350" y="1966786"/>
            <a:ext cx="1615044" cy="307777"/>
          </a:xfrm>
          <a:prstGeom prst="rect">
            <a:avLst/>
          </a:prstGeom>
          <a:noFill/>
        </p:spPr>
        <p:txBody>
          <a:bodyPr wrap="square" rtlCol="0">
            <a:spAutoFit/>
          </a:bodyPr>
          <a:lstStyle/>
          <a:p>
            <a:r>
              <a:rPr lang="en-US" altLang="zh-CN" sz="1400" dirty="0">
                <a:solidFill>
                  <a:prstClr val="black"/>
                </a:solidFill>
              </a:rPr>
              <a:t>Data Requirements</a:t>
            </a:r>
            <a:endParaRPr lang="zh-CN" altLang="en-US" sz="1400" dirty="0">
              <a:solidFill>
                <a:prstClr val="black"/>
              </a:solidFill>
            </a:endParaRPr>
          </a:p>
        </p:txBody>
      </p:sp>
      <p:cxnSp>
        <p:nvCxnSpPr>
          <p:cNvPr id="52" name="Straight Arrow Connector 51">
            <a:extLst>
              <a:ext uri="{FF2B5EF4-FFF2-40B4-BE49-F238E27FC236}">
                <a16:creationId xmlns="" xmlns:a16="http://schemas.microsoft.com/office/drawing/2014/main" id="{F26F270B-3E18-410B-86E7-1FEB1DC161D1}"/>
              </a:ext>
            </a:extLst>
          </p:cNvPr>
          <p:cNvCxnSpPr>
            <a:cxnSpLocks/>
          </p:cNvCxnSpPr>
          <p:nvPr/>
        </p:nvCxnSpPr>
        <p:spPr>
          <a:xfrm>
            <a:off x="5998872" y="2215192"/>
            <a:ext cx="0" cy="334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 xmlns:a16="http://schemas.microsoft.com/office/drawing/2014/main" id="{17ED2DB3-F9BD-460E-BFEB-D4D25D5ADE3E}"/>
              </a:ext>
            </a:extLst>
          </p:cNvPr>
          <p:cNvGrpSpPr/>
          <p:nvPr/>
        </p:nvGrpSpPr>
        <p:grpSpPr>
          <a:xfrm>
            <a:off x="4972184" y="2589402"/>
            <a:ext cx="2069759" cy="338554"/>
            <a:chOff x="9059147" y="2887020"/>
            <a:chExt cx="2069759" cy="338554"/>
          </a:xfrm>
        </p:grpSpPr>
        <p:sp>
          <p:nvSpPr>
            <p:cNvPr id="54" name="Rectangle 53">
              <a:extLst>
                <a:ext uri="{FF2B5EF4-FFF2-40B4-BE49-F238E27FC236}">
                  <a16:creationId xmlns="" xmlns:a16="http://schemas.microsoft.com/office/drawing/2014/main" id="{3BD49CBB-4B9C-442E-BB7E-21EDFBBE1192}"/>
                </a:ext>
              </a:extLst>
            </p:cNvPr>
            <p:cNvSpPr/>
            <p:nvPr/>
          </p:nvSpPr>
          <p:spPr>
            <a:xfrm>
              <a:off x="9167751" y="2890009"/>
              <a:ext cx="1900052" cy="313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TextBox 54">
              <a:extLst>
                <a:ext uri="{FF2B5EF4-FFF2-40B4-BE49-F238E27FC236}">
                  <a16:creationId xmlns="" xmlns:a16="http://schemas.microsoft.com/office/drawing/2014/main" id="{8FFDC8F9-7B0D-4818-BFDC-FF8328AC3CF8}"/>
                </a:ext>
              </a:extLst>
            </p:cNvPr>
            <p:cNvSpPr txBox="1"/>
            <p:nvPr/>
          </p:nvSpPr>
          <p:spPr>
            <a:xfrm>
              <a:off x="9059147" y="2887020"/>
              <a:ext cx="2069759" cy="338554"/>
            </a:xfrm>
            <a:prstGeom prst="rect">
              <a:avLst/>
            </a:prstGeom>
            <a:noFill/>
          </p:spPr>
          <p:txBody>
            <a:bodyPr wrap="square" rtlCol="0">
              <a:spAutoFit/>
            </a:bodyPr>
            <a:lstStyle/>
            <a:p>
              <a:pPr algn="ctr"/>
              <a:r>
                <a:rPr lang="en-US" altLang="zh-CN" sz="1600" dirty="0">
                  <a:solidFill>
                    <a:prstClr val="black"/>
                  </a:solidFill>
                </a:rPr>
                <a:t>Conceptual Design</a:t>
              </a:r>
              <a:endParaRPr lang="zh-CN" altLang="en-US" sz="1600" dirty="0">
                <a:solidFill>
                  <a:prstClr val="black"/>
                </a:solidFill>
              </a:endParaRPr>
            </a:p>
          </p:txBody>
        </p:sp>
      </p:grpSp>
      <p:cxnSp>
        <p:nvCxnSpPr>
          <p:cNvPr id="56" name="Straight Arrow Connector 55">
            <a:extLst>
              <a:ext uri="{FF2B5EF4-FFF2-40B4-BE49-F238E27FC236}">
                <a16:creationId xmlns="" xmlns:a16="http://schemas.microsoft.com/office/drawing/2014/main" id="{CEAE759B-DA9A-4614-861C-27A0EC88E9D1}"/>
              </a:ext>
            </a:extLst>
          </p:cNvPr>
          <p:cNvCxnSpPr>
            <a:cxnSpLocks/>
          </p:cNvCxnSpPr>
          <p:nvPr/>
        </p:nvCxnSpPr>
        <p:spPr>
          <a:xfrm>
            <a:off x="6007064" y="2937348"/>
            <a:ext cx="0" cy="3304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0F2BB8D0-8B66-4A53-8E3A-CE57B2FE434F}"/>
              </a:ext>
            </a:extLst>
          </p:cNvPr>
          <p:cNvSpPr txBox="1"/>
          <p:nvPr/>
        </p:nvSpPr>
        <p:spPr>
          <a:xfrm>
            <a:off x="4954344" y="3175228"/>
            <a:ext cx="2125682" cy="523220"/>
          </a:xfrm>
          <a:prstGeom prst="rect">
            <a:avLst/>
          </a:prstGeom>
          <a:noFill/>
        </p:spPr>
        <p:txBody>
          <a:bodyPr wrap="square" rtlCol="0">
            <a:spAutoFit/>
          </a:bodyPr>
          <a:lstStyle/>
          <a:p>
            <a:pPr algn="ctr"/>
            <a:r>
              <a:rPr lang="en-US" altLang="zh-CN" sz="1400" dirty="0">
                <a:solidFill>
                  <a:prstClr val="black"/>
                </a:solidFill>
              </a:rPr>
              <a:t>Conceptual Schema</a:t>
            </a:r>
          </a:p>
          <a:p>
            <a:pPr algn="ctr"/>
            <a:r>
              <a:rPr lang="en-US" altLang="zh-CN" sz="1400" dirty="0">
                <a:solidFill>
                  <a:prstClr val="black"/>
                </a:solidFill>
              </a:rPr>
              <a:t>(In a high-level data model)</a:t>
            </a:r>
            <a:endParaRPr lang="zh-CN" altLang="en-US" sz="1400" dirty="0">
              <a:solidFill>
                <a:prstClr val="black"/>
              </a:solidFill>
            </a:endParaRPr>
          </a:p>
        </p:txBody>
      </p:sp>
      <p:grpSp>
        <p:nvGrpSpPr>
          <p:cNvPr id="87" name="Group 86">
            <a:extLst>
              <a:ext uri="{FF2B5EF4-FFF2-40B4-BE49-F238E27FC236}">
                <a16:creationId xmlns="" xmlns:a16="http://schemas.microsoft.com/office/drawing/2014/main" id="{971A5050-3F6A-4C4B-B38F-352C9AD7EA07}"/>
              </a:ext>
            </a:extLst>
          </p:cNvPr>
          <p:cNvGrpSpPr/>
          <p:nvPr/>
        </p:nvGrpSpPr>
        <p:grpSpPr>
          <a:xfrm>
            <a:off x="4706715" y="4028140"/>
            <a:ext cx="2648197" cy="599646"/>
            <a:chOff x="8810581" y="4028140"/>
            <a:chExt cx="2648197" cy="599646"/>
          </a:xfrm>
        </p:grpSpPr>
        <p:sp>
          <p:nvSpPr>
            <p:cNvPr id="67" name="Rectangle 66">
              <a:extLst>
                <a:ext uri="{FF2B5EF4-FFF2-40B4-BE49-F238E27FC236}">
                  <a16:creationId xmlns="" xmlns:a16="http://schemas.microsoft.com/office/drawing/2014/main" id="{CD9835CF-7F45-42E0-9672-A365CB6CC71F}"/>
                </a:ext>
              </a:extLst>
            </p:cNvPr>
            <p:cNvSpPr/>
            <p:nvPr/>
          </p:nvSpPr>
          <p:spPr>
            <a:xfrm>
              <a:off x="8810581" y="4028140"/>
              <a:ext cx="2648197" cy="5657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TextBox 67">
              <a:extLst>
                <a:ext uri="{FF2B5EF4-FFF2-40B4-BE49-F238E27FC236}">
                  <a16:creationId xmlns="" xmlns:a16="http://schemas.microsoft.com/office/drawing/2014/main" id="{30FA7825-D98F-474F-ABF5-73DE1A3B1D85}"/>
                </a:ext>
              </a:extLst>
            </p:cNvPr>
            <p:cNvSpPr txBox="1"/>
            <p:nvPr/>
          </p:nvSpPr>
          <p:spPr>
            <a:xfrm>
              <a:off x="8916296" y="4043011"/>
              <a:ext cx="2500628" cy="584775"/>
            </a:xfrm>
            <a:prstGeom prst="rect">
              <a:avLst/>
            </a:prstGeom>
            <a:noFill/>
          </p:spPr>
          <p:txBody>
            <a:bodyPr wrap="square" rtlCol="0">
              <a:spAutoFit/>
            </a:bodyPr>
            <a:lstStyle/>
            <a:p>
              <a:pPr algn="ctr"/>
              <a:r>
                <a:rPr lang="en-US" altLang="zh-CN" sz="1600" dirty="0">
                  <a:solidFill>
                    <a:prstClr val="black"/>
                  </a:solidFill>
                </a:rPr>
                <a:t>Logical Design</a:t>
              </a:r>
            </a:p>
            <a:p>
              <a:pPr algn="ctr"/>
              <a:r>
                <a:rPr lang="en-US" altLang="zh-CN" sz="1600" dirty="0">
                  <a:solidFill>
                    <a:prstClr val="black"/>
                  </a:solidFill>
                </a:rPr>
                <a:t>(Data modeling mapping)</a:t>
              </a:r>
              <a:endParaRPr lang="zh-CN" altLang="en-US" sz="1600" dirty="0">
                <a:solidFill>
                  <a:prstClr val="black"/>
                </a:solidFill>
              </a:endParaRPr>
            </a:p>
          </p:txBody>
        </p:sp>
      </p:grpSp>
      <p:cxnSp>
        <p:nvCxnSpPr>
          <p:cNvPr id="69" name="Straight Arrow Connector 68">
            <a:extLst>
              <a:ext uri="{FF2B5EF4-FFF2-40B4-BE49-F238E27FC236}">
                <a16:creationId xmlns="" xmlns:a16="http://schemas.microsoft.com/office/drawing/2014/main" id="{3ECE8F5A-94A1-43F9-934B-11DEA944526D}"/>
              </a:ext>
            </a:extLst>
          </p:cNvPr>
          <p:cNvCxnSpPr>
            <a:cxnSpLocks/>
          </p:cNvCxnSpPr>
          <p:nvPr/>
        </p:nvCxnSpPr>
        <p:spPr>
          <a:xfrm>
            <a:off x="5998872" y="3649109"/>
            <a:ext cx="0" cy="3304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 xmlns:a16="http://schemas.microsoft.com/office/drawing/2014/main" id="{AD35832C-F968-4542-B695-698A68986FED}"/>
              </a:ext>
            </a:extLst>
          </p:cNvPr>
          <p:cNvCxnSpPr>
            <a:cxnSpLocks/>
          </p:cNvCxnSpPr>
          <p:nvPr/>
        </p:nvCxnSpPr>
        <p:spPr>
          <a:xfrm>
            <a:off x="6035311" y="4593869"/>
            <a:ext cx="0" cy="334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 xmlns:a16="http://schemas.microsoft.com/office/drawing/2014/main" id="{AEB4BD22-C2F3-407A-85E7-C087849CC1F9}"/>
              </a:ext>
            </a:extLst>
          </p:cNvPr>
          <p:cNvSpPr txBox="1"/>
          <p:nvPr/>
        </p:nvSpPr>
        <p:spPr>
          <a:xfrm>
            <a:off x="4639037" y="4884721"/>
            <a:ext cx="2847413" cy="523220"/>
          </a:xfrm>
          <a:prstGeom prst="rect">
            <a:avLst/>
          </a:prstGeom>
          <a:noFill/>
        </p:spPr>
        <p:txBody>
          <a:bodyPr wrap="square" rtlCol="0">
            <a:spAutoFit/>
          </a:bodyPr>
          <a:lstStyle/>
          <a:p>
            <a:pPr algn="ctr"/>
            <a:r>
              <a:rPr lang="en-US" altLang="zh-CN" sz="1400" dirty="0">
                <a:solidFill>
                  <a:prstClr val="black"/>
                </a:solidFill>
              </a:rPr>
              <a:t>Logical (Conceptual) Schema</a:t>
            </a:r>
          </a:p>
          <a:p>
            <a:pPr algn="ctr"/>
            <a:r>
              <a:rPr lang="en-US" altLang="zh-CN" sz="1400" dirty="0">
                <a:solidFill>
                  <a:prstClr val="black"/>
                </a:solidFill>
              </a:rPr>
              <a:t>(In he data model of a specific DBMS)</a:t>
            </a:r>
            <a:endParaRPr lang="zh-CN" altLang="en-US" sz="1400" dirty="0">
              <a:solidFill>
                <a:prstClr val="black"/>
              </a:solidFill>
            </a:endParaRPr>
          </a:p>
        </p:txBody>
      </p:sp>
      <p:cxnSp>
        <p:nvCxnSpPr>
          <p:cNvPr id="78" name="Straight Arrow Connector 77">
            <a:extLst>
              <a:ext uri="{FF2B5EF4-FFF2-40B4-BE49-F238E27FC236}">
                <a16:creationId xmlns="" xmlns:a16="http://schemas.microsoft.com/office/drawing/2014/main" id="{FCA12CA6-232E-4DAC-9A07-B1B98CE9D170}"/>
              </a:ext>
            </a:extLst>
          </p:cNvPr>
          <p:cNvCxnSpPr>
            <a:cxnSpLocks/>
          </p:cNvCxnSpPr>
          <p:nvPr/>
        </p:nvCxnSpPr>
        <p:spPr>
          <a:xfrm>
            <a:off x="6062743" y="5336691"/>
            <a:ext cx="0" cy="334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 xmlns:a16="http://schemas.microsoft.com/office/drawing/2014/main" id="{EC09BF60-23F5-41AE-95AA-162C03C7F943}"/>
              </a:ext>
            </a:extLst>
          </p:cNvPr>
          <p:cNvGrpSpPr/>
          <p:nvPr/>
        </p:nvGrpSpPr>
        <p:grpSpPr>
          <a:xfrm>
            <a:off x="5080788" y="5698793"/>
            <a:ext cx="2069759" cy="373827"/>
            <a:chOff x="9184654" y="5698793"/>
            <a:chExt cx="2069759" cy="373827"/>
          </a:xfrm>
        </p:grpSpPr>
        <p:sp>
          <p:nvSpPr>
            <p:cNvPr id="80" name="Rectangle 79">
              <a:extLst>
                <a:ext uri="{FF2B5EF4-FFF2-40B4-BE49-F238E27FC236}">
                  <a16:creationId xmlns="" xmlns:a16="http://schemas.microsoft.com/office/drawing/2014/main" id="{39B62BA2-90A0-453E-B73A-F7AD44AB25F9}"/>
                </a:ext>
              </a:extLst>
            </p:cNvPr>
            <p:cNvSpPr/>
            <p:nvPr/>
          </p:nvSpPr>
          <p:spPr>
            <a:xfrm>
              <a:off x="9275836" y="5713622"/>
              <a:ext cx="1900052" cy="3589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1" name="TextBox 80">
              <a:extLst>
                <a:ext uri="{FF2B5EF4-FFF2-40B4-BE49-F238E27FC236}">
                  <a16:creationId xmlns="" xmlns:a16="http://schemas.microsoft.com/office/drawing/2014/main" id="{07CE7A65-1CF0-4911-B8EB-D1D0BBF18C55}"/>
                </a:ext>
              </a:extLst>
            </p:cNvPr>
            <p:cNvSpPr txBox="1"/>
            <p:nvPr/>
          </p:nvSpPr>
          <p:spPr>
            <a:xfrm>
              <a:off x="9184654" y="5698793"/>
              <a:ext cx="2069759" cy="338554"/>
            </a:xfrm>
            <a:prstGeom prst="rect">
              <a:avLst/>
            </a:prstGeom>
            <a:noFill/>
          </p:spPr>
          <p:txBody>
            <a:bodyPr wrap="square" rtlCol="0">
              <a:spAutoFit/>
            </a:bodyPr>
            <a:lstStyle/>
            <a:p>
              <a:pPr algn="ctr"/>
              <a:r>
                <a:rPr lang="en-US" altLang="zh-CN" sz="1600" dirty="0">
                  <a:solidFill>
                    <a:prstClr val="black"/>
                  </a:solidFill>
                </a:rPr>
                <a:t>Physical Design</a:t>
              </a:r>
              <a:endParaRPr lang="zh-CN" altLang="en-US" sz="1600" dirty="0">
                <a:solidFill>
                  <a:prstClr val="black"/>
                </a:solidFill>
              </a:endParaRPr>
            </a:p>
          </p:txBody>
        </p:sp>
      </p:grpSp>
      <p:cxnSp>
        <p:nvCxnSpPr>
          <p:cNvPr id="85" name="Straight Arrow Connector 84">
            <a:extLst>
              <a:ext uri="{FF2B5EF4-FFF2-40B4-BE49-F238E27FC236}">
                <a16:creationId xmlns="" xmlns:a16="http://schemas.microsoft.com/office/drawing/2014/main" id="{A5E9355A-7D73-4873-9011-3EAD829716DE}"/>
              </a:ext>
            </a:extLst>
          </p:cNvPr>
          <p:cNvCxnSpPr>
            <a:cxnSpLocks/>
          </p:cNvCxnSpPr>
          <p:nvPr/>
        </p:nvCxnSpPr>
        <p:spPr>
          <a:xfrm>
            <a:off x="6092285" y="6085965"/>
            <a:ext cx="0" cy="3340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 xmlns:a16="http://schemas.microsoft.com/office/drawing/2014/main" id="{7CDCADA4-8ECB-43A1-848E-DB18BDC8BBC6}"/>
              </a:ext>
            </a:extLst>
          </p:cNvPr>
          <p:cNvSpPr txBox="1"/>
          <p:nvPr/>
        </p:nvSpPr>
        <p:spPr>
          <a:xfrm>
            <a:off x="5432814" y="6395967"/>
            <a:ext cx="1349829" cy="307777"/>
          </a:xfrm>
          <a:prstGeom prst="rect">
            <a:avLst/>
          </a:prstGeom>
          <a:noFill/>
        </p:spPr>
        <p:txBody>
          <a:bodyPr wrap="square" rtlCol="0">
            <a:spAutoFit/>
          </a:bodyPr>
          <a:lstStyle/>
          <a:p>
            <a:r>
              <a:rPr lang="en-US" altLang="zh-CN" sz="1400" dirty="0">
                <a:solidFill>
                  <a:prstClr val="black"/>
                </a:solidFill>
              </a:rPr>
              <a:t>Internal Design</a:t>
            </a:r>
            <a:endParaRPr lang="zh-CN" altLang="en-US" sz="1400" dirty="0">
              <a:solidFill>
                <a:prstClr val="black"/>
              </a:solidFill>
            </a:endParaRPr>
          </a:p>
        </p:txBody>
      </p:sp>
      <p:sp>
        <p:nvSpPr>
          <p:cNvPr id="100" name="TextBox 99">
            <a:extLst>
              <a:ext uri="{FF2B5EF4-FFF2-40B4-BE49-F238E27FC236}">
                <a16:creationId xmlns="" xmlns:a16="http://schemas.microsoft.com/office/drawing/2014/main" id="{6090A6D2-614F-43D3-9EF9-F678518F15B2}"/>
              </a:ext>
            </a:extLst>
          </p:cNvPr>
          <p:cNvSpPr txBox="1"/>
          <p:nvPr/>
        </p:nvSpPr>
        <p:spPr>
          <a:xfrm>
            <a:off x="7055350" y="285905"/>
            <a:ext cx="5101025" cy="369332"/>
          </a:xfrm>
          <a:prstGeom prst="rect">
            <a:avLst/>
          </a:prstGeom>
          <a:noFill/>
        </p:spPr>
        <p:txBody>
          <a:bodyPr wrap="square" rtlCol="0">
            <a:spAutoFit/>
          </a:bodyPr>
          <a:lstStyle/>
          <a:p>
            <a:r>
              <a:rPr lang="en-US" altLang="zh-CN" dirty="0">
                <a:solidFill>
                  <a:prstClr val="black"/>
                </a:solidFill>
              </a:rPr>
              <a:t>A simplified overview of the database design process</a:t>
            </a:r>
            <a:endParaRPr lang="zh-CN" altLang="en-US" dirty="0">
              <a:solidFill>
                <a:prstClr val="black"/>
              </a:solidFill>
            </a:endParaRPr>
          </a:p>
        </p:txBody>
      </p:sp>
      <p:sp>
        <p:nvSpPr>
          <p:cNvPr id="101" name="TextBox 100">
            <a:extLst>
              <a:ext uri="{FF2B5EF4-FFF2-40B4-BE49-F238E27FC236}">
                <a16:creationId xmlns="" xmlns:a16="http://schemas.microsoft.com/office/drawing/2014/main" id="{13475E9B-D8DA-493B-9F3A-B8BFB459C45F}"/>
              </a:ext>
            </a:extLst>
          </p:cNvPr>
          <p:cNvSpPr txBox="1"/>
          <p:nvPr/>
        </p:nvSpPr>
        <p:spPr>
          <a:xfrm>
            <a:off x="5042704" y="2521836"/>
            <a:ext cx="1999239" cy="479376"/>
          </a:xfrm>
          <a:prstGeom prst="rect">
            <a:avLst/>
          </a:prstGeom>
          <a:noFill/>
          <a:ln w="19050">
            <a:solidFill>
              <a:srgbClr val="FF0000"/>
            </a:solidFill>
          </a:ln>
        </p:spPr>
        <p:txBody>
          <a:bodyPr wrap="square" rtlCol="0">
            <a:spAutoFit/>
          </a:bodyPr>
          <a:lstStyle/>
          <a:p>
            <a:endParaRPr lang="zh-CN" altLang="en-US" dirty="0">
              <a:solidFill>
                <a:prstClr val="black"/>
              </a:solidFill>
            </a:endParaRPr>
          </a:p>
        </p:txBody>
      </p:sp>
      <p:cxnSp>
        <p:nvCxnSpPr>
          <p:cNvPr id="103" name="Straight Arrow Connector 102">
            <a:extLst>
              <a:ext uri="{FF2B5EF4-FFF2-40B4-BE49-F238E27FC236}">
                <a16:creationId xmlns="" xmlns:a16="http://schemas.microsoft.com/office/drawing/2014/main" id="{54701DEE-0DAB-49FE-8141-F7617F8AD2EE}"/>
              </a:ext>
            </a:extLst>
          </p:cNvPr>
          <p:cNvCxnSpPr>
            <a:stCxn id="101" idx="3"/>
          </p:cNvCxnSpPr>
          <p:nvPr/>
        </p:nvCxnSpPr>
        <p:spPr>
          <a:xfrm>
            <a:off x="7041943" y="2761524"/>
            <a:ext cx="1548909" cy="9170"/>
          </a:xfrm>
          <a:prstGeom prst="straightConnector1">
            <a:avLst/>
          </a:prstGeom>
          <a:ln w="19050">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 xmlns:a16="http://schemas.microsoft.com/office/drawing/2014/main" id="{93EEA3CE-00E8-4F56-BA06-F7607133C297}"/>
              </a:ext>
            </a:extLst>
          </p:cNvPr>
          <p:cNvSpPr txBox="1"/>
          <p:nvPr/>
        </p:nvSpPr>
        <p:spPr>
          <a:xfrm>
            <a:off x="8721480" y="2592391"/>
            <a:ext cx="2505694" cy="369332"/>
          </a:xfrm>
          <a:prstGeom prst="rect">
            <a:avLst/>
          </a:prstGeom>
          <a:noFill/>
        </p:spPr>
        <p:txBody>
          <a:bodyPr wrap="square" rtlCol="0">
            <a:spAutoFit/>
          </a:bodyPr>
          <a:lstStyle/>
          <a:p>
            <a:r>
              <a:rPr lang="en-US" altLang="zh-CN" dirty="0">
                <a:solidFill>
                  <a:srgbClr val="C00000"/>
                </a:solidFill>
              </a:rPr>
              <a:t>This is where E/R fits in</a:t>
            </a:r>
            <a:endParaRPr lang="zh-CN" altLang="en-US" dirty="0">
              <a:solidFill>
                <a:srgbClr val="C00000"/>
              </a:solidFill>
            </a:endParaRPr>
          </a:p>
        </p:txBody>
      </p:sp>
      <p:cxnSp>
        <p:nvCxnSpPr>
          <p:cNvPr id="107" name="Straight Connector 106">
            <a:extLst>
              <a:ext uri="{FF2B5EF4-FFF2-40B4-BE49-F238E27FC236}">
                <a16:creationId xmlns="" xmlns:a16="http://schemas.microsoft.com/office/drawing/2014/main" id="{C69212E5-F0B4-4AF7-98A6-C81971C26651}"/>
              </a:ext>
            </a:extLst>
          </p:cNvPr>
          <p:cNvCxnSpPr>
            <a:cxnSpLocks/>
            <a:endCxn id="67" idx="1"/>
          </p:cNvCxnSpPr>
          <p:nvPr/>
        </p:nvCxnSpPr>
        <p:spPr>
          <a:xfrm>
            <a:off x="1431235" y="4311005"/>
            <a:ext cx="3275480"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 xmlns:a16="http://schemas.microsoft.com/office/drawing/2014/main" id="{91CF85CA-36C3-4948-BE89-646A3DCA5CDB}"/>
              </a:ext>
            </a:extLst>
          </p:cNvPr>
          <p:cNvCxnSpPr/>
          <p:nvPr/>
        </p:nvCxnSpPr>
        <p:spPr>
          <a:xfrm flipV="1">
            <a:off x="1683026" y="3605684"/>
            <a:ext cx="0" cy="6125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 xmlns:a16="http://schemas.microsoft.com/office/drawing/2014/main" id="{44451941-6051-4D73-83AB-7C9E7F02056D}"/>
              </a:ext>
            </a:extLst>
          </p:cNvPr>
          <p:cNvSpPr txBox="1"/>
          <p:nvPr/>
        </p:nvSpPr>
        <p:spPr>
          <a:xfrm>
            <a:off x="1832141" y="3905913"/>
            <a:ext cx="2292626" cy="369332"/>
          </a:xfrm>
          <a:prstGeom prst="rect">
            <a:avLst/>
          </a:prstGeom>
          <a:noFill/>
        </p:spPr>
        <p:txBody>
          <a:bodyPr wrap="square" rtlCol="0">
            <a:spAutoFit/>
          </a:bodyPr>
          <a:lstStyle/>
          <a:p>
            <a:r>
              <a:rPr lang="en-US" altLang="zh-CN" dirty="0">
                <a:solidFill>
                  <a:prstClr val="black"/>
                </a:solidFill>
              </a:rPr>
              <a:t>DBMS-independent</a:t>
            </a:r>
            <a:endParaRPr lang="zh-CN" altLang="en-US" dirty="0">
              <a:solidFill>
                <a:prstClr val="black"/>
              </a:solidFill>
            </a:endParaRPr>
          </a:p>
        </p:txBody>
      </p:sp>
      <p:cxnSp>
        <p:nvCxnSpPr>
          <p:cNvPr id="112" name="Straight Arrow Connector 111">
            <a:extLst>
              <a:ext uri="{FF2B5EF4-FFF2-40B4-BE49-F238E27FC236}">
                <a16:creationId xmlns="" xmlns:a16="http://schemas.microsoft.com/office/drawing/2014/main" id="{25C161C0-220B-4D9C-AAF5-096A958221E7}"/>
              </a:ext>
            </a:extLst>
          </p:cNvPr>
          <p:cNvCxnSpPr>
            <a:cxnSpLocks/>
          </p:cNvCxnSpPr>
          <p:nvPr/>
        </p:nvCxnSpPr>
        <p:spPr>
          <a:xfrm>
            <a:off x="1683026" y="4394513"/>
            <a:ext cx="0" cy="6394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 xmlns:a16="http://schemas.microsoft.com/office/drawing/2014/main" id="{DBC4BCD2-4D36-4A6A-AE10-A159863DDE1F}"/>
              </a:ext>
            </a:extLst>
          </p:cNvPr>
          <p:cNvSpPr txBox="1"/>
          <p:nvPr/>
        </p:nvSpPr>
        <p:spPr>
          <a:xfrm>
            <a:off x="1821667" y="4443120"/>
            <a:ext cx="2292626" cy="369332"/>
          </a:xfrm>
          <a:prstGeom prst="rect">
            <a:avLst/>
          </a:prstGeom>
          <a:noFill/>
        </p:spPr>
        <p:txBody>
          <a:bodyPr wrap="square" rtlCol="0">
            <a:spAutoFit/>
          </a:bodyPr>
          <a:lstStyle/>
          <a:p>
            <a:r>
              <a:rPr lang="en-US" altLang="zh-CN" dirty="0">
                <a:solidFill>
                  <a:prstClr val="black"/>
                </a:solidFill>
              </a:rPr>
              <a:t>DBMS-specific</a:t>
            </a:r>
            <a:endParaRPr lang="zh-CN" altLang="en-US" dirty="0">
              <a:solidFill>
                <a:prstClr val="black"/>
              </a:solidFill>
            </a:endParaRPr>
          </a:p>
        </p:txBody>
      </p:sp>
      <p:cxnSp>
        <p:nvCxnSpPr>
          <p:cNvPr id="42" name="Straight Arrow Connector 41">
            <a:extLst>
              <a:ext uri="{FF2B5EF4-FFF2-40B4-BE49-F238E27FC236}">
                <a16:creationId xmlns="" xmlns:a16="http://schemas.microsoft.com/office/drawing/2014/main" id="{60B4D6B8-8FB8-4BAD-94C6-CD92649432FB}"/>
              </a:ext>
            </a:extLst>
          </p:cNvPr>
          <p:cNvCxnSpPr>
            <a:cxnSpLocks/>
          </p:cNvCxnSpPr>
          <p:nvPr/>
        </p:nvCxnSpPr>
        <p:spPr>
          <a:xfrm flipH="1" flipV="1">
            <a:off x="3456939" y="2754804"/>
            <a:ext cx="1536886" cy="1"/>
          </a:xfrm>
          <a:prstGeom prst="straightConnector1">
            <a:avLst/>
          </a:prstGeom>
          <a:ln w="19050">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 xmlns:a16="http://schemas.microsoft.com/office/drawing/2014/main" id="{B026D8EA-3647-4BEB-9D47-827B82875C96}"/>
              </a:ext>
            </a:extLst>
          </p:cNvPr>
          <p:cNvSpPr txBox="1"/>
          <p:nvPr/>
        </p:nvSpPr>
        <p:spPr>
          <a:xfrm>
            <a:off x="1078470" y="2521836"/>
            <a:ext cx="2505694" cy="646331"/>
          </a:xfrm>
          <a:prstGeom prst="rect">
            <a:avLst/>
          </a:prstGeom>
          <a:noFill/>
          <a:ln>
            <a:noFill/>
          </a:ln>
        </p:spPr>
        <p:txBody>
          <a:bodyPr wrap="square" rtlCol="0">
            <a:spAutoFit/>
          </a:bodyPr>
          <a:lstStyle/>
          <a:p>
            <a:r>
              <a:rPr lang="en-US" altLang="zh-CN" dirty="0">
                <a:solidFill>
                  <a:srgbClr val="0070C0"/>
                </a:solidFill>
              </a:rPr>
              <a:t>High-level conceptual data model used</a:t>
            </a:r>
            <a:endParaRPr lang="zh-CN" altLang="en-US" dirty="0">
              <a:solidFill>
                <a:srgbClr val="0070C0"/>
              </a:solidFill>
            </a:endParaRPr>
          </a:p>
        </p:txBody>
      </p:sp>
      <p:cxnSp>
        <p:nvCxnSpPr>
          <p:cNvPr id="49" name="Straight Arrow Connector 48">
            <a:extLst>
              <a:ext uri="{FF2B5EF4-FFF2-40B4-BE49-F238E27FC236}">
                <a16:creationId xmlns="" xmlns:a16="http://schemas.microsoft.com/office/drawing/2014/main" id="{B27A9FB6-E798-437E-AA55-78059510921E}"/>
              </a:ext>
            </a:extLst>
          </p:cNvPr>
          <p:cNvCxnSpPr/>
          <p:nvPr/>
        </p:nvCxnSpPr>
        <p:spPr>
          <a:xfrm>
            <a:off x="7372076" y="4297694"/>
            <a:ext cx="1548909" cy="9170"/>
          </a:xfrm>
          <a:prstGeom prst="straightConnector1">
            <a:avLst/>
          </a:prstGeom>
          <a:ln w="19050">
            <a:solidFill>
              <a:srgbClr val="0070C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 xmlns:a16="http://schemas.microsoft.com/office/drawing/2014/main" id="{66710A63-C585-4032-8241-FEB781E5C19F}"/>
              </a:ext>
            </a:extLst>
          </p:cNvPr>
          <p:cNvSpPr txBox="1"/>
          <p:nvPr/>
        </p:nvSpPr>
        <p:spPr>
          <a:xfrm>
            <a:off x="9051613" y="4128561"/>
            <a:ext cx="2505694" cy="646331"/>
          </a:xfrm>
          <a:prstGeom prst="rect">
            <a:avLst/>
          </a:prstGeom>
          <a:noFill/>
          <a:ln>
            <a:noFill/>
          </a:ln>
        </p:spPr>
        <p:txBody>
          <a:bodyPr wrap="square" rtlCol="0">
            <a:spAutoFit/>
          </a:bodyPr>
          <a:lstStyle/>
          <a:p>
            <a:r>
              <a:rPr lang="en-US" altLang="zh-CN" dirty="0">
                <a:solidFill>
                  <a:srgbClr val="0070C0"/>
                </a:solidFill>
              </a:rPr>
              <a:t>Implementation data model used</a:t>
            </a:r>
            <a:endParaRPr lang="zh-CN" altLang="en-US" dirty="0">
              <a:solidFill>
                <a:srgbClr val="0070C0"/>
              </a:solidFill>
            </a:endParaRPr>
          </a:p>
        </p:txBody>
      </p:sp>
      <p:sp>
        <p:nvSpPr>
          <p:cNvPr id="2" name="Rectangle 1"/>
          <p:cNvSpPr/>
          <p:nvPr/>
        </p:nvSpPr>
        <p:spPr>
          <a:xfrm>
            <a:off x="137925" y="402245"/>
            <a:ext cx="4087457" cy="954107"/>
          </a:xfrm>
          <a:prstGeom prst="rect">
            <a:avLst/>
          </a:prstGeom>
        </p:spPr>
        <p:txBody>
          <a:bodyPr wrap="square">
            <a:spAutoFit/>
          </a:bodyPr>
          <a:lstStyle/>
          <a:p>
            <a:r>
              <a:rPr lang="en-US" sz="2800" b="1" dirty="0"/>
              <a:t>Chapter 3: Data Modeling Using the ER Model</a:t>
            </a:r>
          </a:p>
        </p:txBody>
      </p:sp>
    </p:spTree>
    <p:extLst>
      <p:ext uri="{BB962C8B-B14F-4D97-AF65-F5344CB8AC3E}">
        <p14:creationId xmlns:p14="http://schemas.microsoft.com/office/powerpoint/2010/main" val="1342743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 xmlns:a16="http://schemas.microsoft.com/office/drawing/2014/main" id="{7921AE53-D551-4E42-BA85-60CBF23250C1}"/>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ltLang="zh-CN" dirty="0" smtClean="0">
                <a:solidFill>
                  <a:sysClr val="windowText" lastClr="000000"/>
                </a:solidFill>
                <a:latin typeface="Calibri Light"/>
                <a:ea typeface="宋体" panose="02010600030101010101" pitchFamily="2" charset="-122"/>
              </a:rPr>
              <a:t>ER Diagram Notation</a:t>
            </a:r>
            <a:endPar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endParaRPr>
          </a:p>
        </p:txBody>
      </p:sp>
      <p:pic>
        <p:nvPicPr>
          <p:cNvPr id="4" name="Picture 3">
            <a:extLst>
              <a:ext uri="{FF2B5EF4-FFF2-40B4-BE49-F238E27FC236}">
                <a16:creationId xmlns="" xmlns:a16="http://schemas.microsoft.com/office/drawing/2014/main" id="{4ED5D307-6E5C-4F56-A859-DFA3633D5D18}"/>
              </a:ext>
            </a:extLst>
          </p:cNvPr>
          <p:cNvPicPr>
            <a:picLocks noChangeAspect="1"/>
          </p:cNvPicPr>
          <p:nvPr/>
        </p:nvPicPr>
        <p:blipFill>
          <a:blip r:embed="rId3"/>
          <a:stretch>
            <a:fillRect/>
          </a:stretch>
        </p:blipFill>
        <p:spPr>
          <a:xfrm>
            <a:off x="3829530" y="1316177"/>
            <a:ext cx="3933333" cy="5495238"/>
          </a:xfrm>
          <a:prstGeom prst="rect">
            <a:avLst/>
          </a:prstGeom>
        </p:spPr>
      </p:pic>
    </p:spTree>
    <p:extLst>
      <p:ext uri="{BB962C8B-B14F-4D97-AF65-F5344CB8AC3E}">
        <p14:creationId xmlns:p14="http://schemas.microsoft.com/office/powerpoint/2010/main" val="295589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Relationship Constraints (1)</a:t>
            </a:r>
          </a:p>
        </p:txBody>
      </p:sp>
      <p:sp>
        <p:nvSpPr>
          <p:cNvPr id="3" name="Content Placeholder 2"/>
          <p:cNvSpPr>
            <a:spLocks noGrp="1"/>
          </p:cNvSpPr>
          <p:nvPr>
            <p:ph idx="1"/>
          </p:nvPr>
        </p:nvSpPr>
        <p:spPr>
          <a:xfrm>
            <a:off x="838200" y="1825625"/>
            <a:ext cx="10683240" cy="4351338"/>
          </a:xfrm>
        </p:spPr>
        <p:txBody>
          <a:bodyPr>
            <a:normAutofit fontScale="92500"/>
          </a:bodyPr>
          <a:lstStyle/>
          <a:p>
            <a:r>
              <a:rPr lang="en-US" dirty="0"/>
              <a:t>Cardinality ratios</a:t>
            </a:r>
            <a:endParaRPr lang="en-US" b="1" i="1" dirty="0"/>
          </a:p>
          <a:p>
            <a:pPr lvl="1"/>
            <a:r>
              <a:rPr lang="en-US" dirty="0"/>
              <a:t>Specifies the </a:t>
            </a:r>
            <a:r>
              <a:rPr lang="en-US" dirty="0">
                <a:solidFill>
                  <a:srgbClr val="C00000"/>
                </a:solidFill>
              </a:rPr>
              <a:t>maximum </a:t>
            </a:r>
            <a:r>
              <a:rPr lang="en-US" dirty="0"/>
              <a:t>number of relationship instances that an entity can participate in</a:t>
            </a:r>
          </a:p>
          <a:p>
            <a:pPr lvl="1"/>
            <a:r>
              <a:rPr lang="en-US" dirty="0"/>
              <a:t>E.g., in WORKS_FOR relationship, DEPARTMENT : EMPLOYEE is of cardinality ratio 1 : N</a:t>
            </a:r>
          </a:p>
          <a:p>
            <a:pPr lvl="1"/>
            <a:r>
              <a:rPr lang="en-US" dirty="0">
                <a:solidFill>
                  <a:srgbClr val="C00000"/>
                </a:solidFill>
              </a:rPr>
              <a:t>Means what?</a:t>
            </a:r>
          </a:p>
          <a:p>
            <a:pPr marL="228600" lvl="1">
              <a:spcBef>
                <a:spcPts val="1000"/>
              </a:spcBef>
            </a:pPr>
            <a:endParaRPr lang="en-US" sz="2800" dirty="0"/>
          </a:p>
          <a:p>
            <a:pPr marL="228600" lvl="1">
              <a:spcBef>
                <a:spcPts val="1000"/>
              </a:spcBef>
            </a:pPr>
            <a:r>
              <a:rPr lang="en-US" sz="2800" dirty="0"/>
              <a:t>Possible cardinality ratios</a:t>
            </a:r>
          </a:p>
          <a:p>
            <a:pPr lvl="1"/>
            <a:r>
              <a:rPr lang="en-US" dirty="0"/>
              <a:t>1 : 1</a:t>
            </a:r>
          </a:p>
          <a:p>
            <a:pPr lvl="1"/>
            <a:r>
              <a:rPr lang="en-US" dirty="0"/>
              <a:t>1 : N</a:t>
            </a:r>
          </a:p>
          <a:p>
            <a:pPr lvl="1"/>
            <a:r>
              <a:rPr lang="en-US" dirty="0"/>
              <a:t>N : 1</a:t>
            </a:r>
          </a:p>
          <a:p>
            <a:pPr lvl="1"/>
            <a:r>
              <a:rPr lang="en-US" dirty="0"/>
              <a:t>M : N</a:t>
            </a:r>
          </a:p>
        </p:txBody>
      </p:sp>
      <p:sp>
        <p:nvSpPr>
          <p:cNvPr id="4" name="Slide Number Placeholder 3"/>
          <p:cNvSpPr>
            <a:spLocks noGrp="1"/>
          </p:cNvSpPr>
          <p:nvPr>
            <p:ph type="sldNum" sz="quarter" idx="12"/>
          </p:nvPr>
        </p:nvSpPr>
        <p:spPr/>
        <p:txBody>
          <a:bodyPr/>
          <a:lstStyle/>
          <a:p>
            <a:pPr>
              <a:defRPr/>
            </a:pPr>
            <a:fld id="{C3D4CD00-30DF-8443-816B-88C3C65D8B99}" type="slidenum">
              <a:rPr lang="en-US" smtClean="0">
                <a:solidFill>
                  <a:srgbClr val="000000"/>
                </a:solidFill>
              </a:rPr>
              <a:pPr>
                <a:defRPr/>
              </a:pPr>
              <a:t>14</a:t>
            </a:fld>
            <a:endParaRPr lang="en-US">
              <a:solidFill>
                <a:srgbClr val="000000"/>
              </a:solidFill>
            </a:endParaRP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7" name="TextBox 6"/>
            <p:cNvSpPr txBox="1"/>
            <p:nvPr/>
          </p:nvSpPr>
          <p:spPr>
            <a:xfrm>
              <a:off x="188780" y="-22510"/>
              <a:ext cx="874085" cy="307777"/>
            </a:xfrm>
            <a:prstGeom prst="rect">
              <a:avLst/>
            </a:prstGeom>
            <a:noFill/>
          </p:spPr>
          <p:txBody>
            <a:bodyPr wrap="none" rtlCol="0">
              <a:spAutoFit/>
            </a:bodyPr>
            <a:lstStyle/>
            <a:p>
              <a:r>
                <a:rPr lang="en-US" sz="1400" b="1" i="1" dirty="0">
                  <a:solidFill>
                    <a:prstClr val="black">
                      <a:lumMod val="65000"/>
                      <a:lumOff val="35000"/>
                    </a:prstClr>
                  </a:solidFill>
                  <a:latin typeface="Calibri Light"/>
                </a:rPr>
                <a:t>Chapter 3</a:t>
              </a:r>
            </a:p>
          </p:txBody>
        </p:sp>
      </p:grpSp>
    </p:spTree>
    <p:extLst>
      <p:ext uri="{BB962C8B-B14F-4D97-AF65-F5344CB8AC3E}">
        <p14:creationId xmlns:p14="http://schemas.microsoft.com/office/powerpoint/2010/main" val="357334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Relationship Constraints (2)</a:t>
            </a:r>
          </a:p>
        </p:txBody>
      </p:sp>
      <p:sp>
        <p:nvSpPr>
          <p:cNvPr id="3" name="Content Placeholder 2"/>
          <p:cNvSpPr>
            <a:spLocks noGrp="1"/>
          </p:cNvSpPr>
          <p:nvPr>
            <p:ph idx="1"/>
          </p:nvPr>
        </p:nvSpPr>
        <p:spPr/>
        <p:txBody>
          <a:bodyPr>
            <a:normAutofit/>
          </a:bodyPr>
          <a:lstStyle/>
          <a:p>
            <a:r>
              <a:rPr lang="en-US" dirty="0"/>
              <a:t>Participation constraints</a:t>
            </a:r>
            <a:endParaRPr lang="en-US" b="1" i="1" dirty="0"/>
          </a:p>
          <a:p>
            <a:pPr lvl="1"/>
            <a:r>
              <a:rPr lang="en-US" dirty="0"/>
              <a:t>Specifies the </a:t>
            </a:r>
            <a:r>
              <a:rPr lang="en-US" b="1" dirty="0"/>
              <a:t>minimum</a:t>
            </a:r>
            <a:r>
              <a:rPr lang="en-US" dirty="0"/>
              <a:t> number of relationship instances that each entity can participate in (also called minimum cardinality constraint)</a:t>
            </a:r>
          </a:p>
          <a:p>
            <a:pPr lvl="2"/>
            <a:r>
              <a:rPr lang="en-US" i="1" dirty="0"/>
              <a:t>Total </a:t>
            </a:r>
            <a:r>
              <a:rPr lang="en-US" i="1" dirty="0" smtClean="0"/>
              <a:t>participation</a:t>
            </a:r>
            <a:endParaRPr lang="en-US" i="1" dirty="0"/>
          </a:p>
          <a:p>
            <a:pPr lvl="2"/>
            <a:r>
              <a:rPr lang="en-US" i="1" dirty="0"/>
              <a:t>Partial participation</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C3D4CD00-30DF-8443-816B-88C3C65D8B99}" type="slidenum">
              <a:rPr lang="en-US" smtClean="0">
                <a:solidFill>
                  <a:srgbClr val="000000"/>
                </a:solidFill>
              </a:rPr>
              <a:pPr>
                <a:defRPr/>
              </a:pPr>
              <a:t>15</a:t>
            </a:fld>
            <a:endParaRPr lang="en-US">
              <a:solidFill>
                <a:srgbClr val="000000"/>
              </a:solidFill>
            </a:endParaRPr>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prstClr val="black">
                    <a:lumMod val="65000"/>
                    <a:lumOff val="35000"/>
                  </a:prstClr>
                </a:solidFill>
                <a:latin typeface="Calibri Light"/>
              </a:endParaRPr>
            </a:p>
          </p:txBody>
        </p:sp>
        <p:sp>
          <p:nvSpPr>
            <p:cNvPr id="7" name="TextBox 6"/>
            <p:cNvSpPr txBox="1"/>
            <p:nvPr/>
          </p:nvSpPr>
          <p:spPr>
            <a:xfrm>
              <a:off x="188780" y="-22510"/>
              <a:ext cx="874085" cy="307777"/>
            </a:xfrm>
            <a:prstGeom prst="rect">
              <a:avLst/>
            </a:prstGeom>
            <a:noFill/>
          </p:spPr>
          <p:txBody>
            <a:bodyPr wrap="none" rtlCol="0">
              <a:spAutoFit/>
            </a:bodyPr>
            <a:lstStyle/>
            <a:p>
              <a:r>
                <a:rPr lang="en-US" sz="1400" b="1" i="1" dirty="0">
                  <a:solidFill>
                    <a:prstClr val="black">
                      <a:lumMod val="65000"/>
                      <a:lumOff val="35000"/>
                    </a:prstClr>
                  </a:solidFill>
                  <a:latin typeface="Calibri Light"/>
                </a:rPr>
                <a:t>Chapter 3</a:t>
              </a:r>
            </a:p>
          </p:txBody>
        </p:sp>
      </p:grpSp>
      <p:grpSp>
        <p:nvGrpSpPr>
          <p:cNvPr id="10" name="Group 9"/>
          <p:cNvGrpSpPr/>
          <p:nvPr/>
        </p:nvGrpSpPr>
        <p:grpSpPr>
          <a:xfrm>
            <a:off x="1118028" y="3750763"/>
            <a:ext cx="9733600" cy="2933629"/>
            <a:chOff x="1118028" y="2379163"/>
            <a:chExt cx="9733600" cy="2933629"/>
          </a:xfrm>
        </p:grpSpPr>
        <p:sp>
          <p:nvSpPr>
            <p:cNvPr id="11" name="AutoShape 8">
              <a:extLst>
                <a:ext uri="{FF2B5EF4-FFF2-40B4-BE49-F238E27FC236}">
                  <a16:creationId xmlns="" xmlns:a16="http://schemas.microsoft.com/office/drawing/2014/main" id="{0FEA8229-7B24-4B3E-95F7-1F64536B93FA}"/>
                </a:ext>
              </a:extLst>
            </p:cNvPr>
            <p:cNvSpPr>
              <a:spLocks noChangeArrowheads="1"/>
            </p:cNvSpPr>
            <p:nvPr/>
          </p:nvSpPr>
          <p:spPr bwMode="auto">
            <a:xfrm>
              <a:off x="5041694" y="2379163"/>
              <a:ext cx="1524000" cy="1371600"/>
            </a:xfrm>
            <a:prstGeom prst="diamond">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sz="2400" dirty="0" err="1">
                  <a:solidFill>
                    <a:srgbClr val="000000"/>
                  </a:solidFill>
                </a:rPr>
                <a:t>Works_for</a:t>
              </a:r>
              <a:endParaRPr lang="en-US" sz="2400" dirty="0">
                <a:solidFill>
                  <a:srgbClr val="000000"/>
                </a:solidFill>
              </a:endParaRPr>
            </a:p>
          </p:txBody>
        </p:sp>
        <p:sp>
          <p:nvSpPr>
            <p:cNvPr id="12" name="Rectangle 11">
              <a:extLst>
                <a:ext uri="{FF2B5EF4-FFF2-40B4-BE49-F238E27FC236}">
                  <a16:creationId xmlns="" xmlns:a16="http://schemas.microsoft.com/office/drawing/2014/main" id="{7A8F4D6C-FE00-40F1-A504-8D5055A30AA0}"/>
                </a:ext>
              </a:extLst>
            </p:cNvPr>
            <p:cNvSpPr>
              <a:spLocks noChangeArrowheads="1"/>
            </p:cNvSpPr>
            <p:nvPr/>
          </p:nvSpPr>
          <p:spPr bwMode="auto">
            <a:xfrm>
              <a:off x="8641828" y="3425255"/>
              <a:ext cx="2209800" cy="762000"/>
            </a:xfrm>
            <a:prstGeom prst="rect">
              <a:avLst/>
            </a:prstGeom>
            <a:solidFill>
              <a:schemeClr val="accent2">
                <a:lumMod val="20000"/>
                <a:lumOff val="80000"/>
              </a:schemeClr>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sz="2400" dirty="0">
                  <a:solidFill>
                    <a:srgbClr val="000000"/>
                  </a:solidFill>
                </a:rPr>
                <a:t>Department</a:t>
              </a:r>
            </a:p>
          </p:txBody>
        </p:sp>
        <p:sp>
          <p:nvSpPr>
            <p:cNvPr id="13" name="Rectangle 12">
              <a:extLst>
                <a:ext uri="{FF2B5EF4-FFF2-40B4-BE49-F238E27FC236}">
                  <a16:creationId xmlns="" xmlns:a16="http://schemas.microsoft.com/office/drawing/2014/main" id="{250DF9E7-E73D-45B2-8506-974501871C78}"/>
                </a:ext>
              </a:extLst>
            </p:cNvPr>
            <p:cNvSpPr>
              <a:spLocks noChangeArrowheads="1"/>
            </p:cNvSpPr>
            <p:nvPr/>
          </p:nvSpPr>
          <p:spPr bwMode="auto">
            <a:xfrm>
              <a:off x="1118028" y="3425255"/>
              <a:ext cx="2133600" cy="762000"/>
            </a:xfrm>
            <a:prstGeom prst="rect">
              <a:avLst/>
            </a:prstGeom>
            <a:solidFill>
              <a:schemeClr val="accent2">
                <a:lumMod val="20000"/>
                <a:lumOff val="80000"/>
              </a:schemeClr>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sz="2400" dirty="0">
                  <a:solidFill>
                    <a:srgbClr val="000000"/>
                  </a:solidFill>
                </a:rPr>
                <a:t>Employee</a:t>
              </a:r>
            </a:p>
          </p:txBody>
        </p:sp>
        <p:sp>
          <p:nvSpPr>
            <p:cNvPr id="14" name="Line 17">
              <a:extLst>
                <a:ext uri="{FF2B5EF4-FFF2-40B4-BE49-F238E27FC236}">
                  <a16:creationId xmlns="" xmlns:a16="http://schemas.microsoft.com/office/drawing/2014/main" id="{5B5E524C-0FB3-4D9F-B628-5465448342E4}"/>
                </a:ext>
              </a:extLst>
            </p:cNvPr>
            <p:cNvSpPr>
              <a:spLocks noChangeShapeType="1"/>
            </p:cNvSpPr>
            <p:nvPr/>
          </p:nvSpPr>
          <p:spPr bwMode="auto">
            <a:xfrm>
              <a:off x="6565694" y="3064963"/>
              <a:ext cx="2076134" cy="741292"/>
            </a:xfrm>
            <a:prstGeom prst="line">
              <a:avLst/>
            </a:prstGeom>
            <a:noFill/>
            <a:ln w="9525">
              <a:solidFill>
                <a:schemeClr val="tx1"/>
              </a:solidFill>
              <a:round/>
              <a:headEnd/>
              <a:tailEnd type="non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cxnSp>
          <p:nvCxnSpPr>
            <p:cNvPr id="15" name="Straight Connector 14">
              <a:extLst>
                <a:ext uri="{FF2B5EF4-FFF2-40B4-BE49-F238E27FC236}">
                  <a16:creationId xmlns="" xmlns:a16="http://schemas.microsoft.com/office/drawing/2014/main" id="{94F878C2-3FD7-49A9-B24B-2995C3AE8388}"/>
                </a:ext>
              </a:extLst>
            </p:cNvPr>
            <p:cNvCxnSpPr>
              <a:cxnSpLocks/>
              <a:stCxn id="13" idx="3"/>
              <a:endCxn id="11" idx="1"/>
            </p:cNvCxnSpPr>
            <p:nvPr/>
          </p:nvCxnSpPr>
          <p:spPr>
            <a:xfrm flipV="1">
              <a:off x="3251628" y="3064963"/>
              <a:ext cx="1790066" cy="741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84D2AE6D-86A7-4613-916E-DEB48AFA28D5}"/>
                </a:ext>
              </a:extLst>
            </p:cNvPr>
            <p:cNvSpPr txBox="1"/>
            <p:nvPr/>
          </p:nvSpPr>
          <p:spPr>
            <a:xfrm>
              <a:off x="3383885" y="2585282"/>
              <a:ext cx="1416571" cy="369332"/>
            </a:xfrm>
            <a:prstGeom prst="rect">
              <a:avLst/>
            </a:prstGeom>
            <a:noFill/>
          </p:spPr>
          <p:txBody>
            <a:bodyPr wrap="square" rtlCol="0">
              <a:spAutoFit/>
            </a:bodyPr>
            <a:lstStyle/>
            <a:p>
              <a:r>
                <a:rPr lang="en-US" altLang="zh-CN" dirty="0">
                  <a:solidFill>
                    <a:srgbClr val="C00000"/>
                  </a:solidFill>
                </a:rPr>
                <a:t>Double line</a:t>
              </a:r>
              <a:endParaRPr lang="zh-CN" altLang="en-US" dirty="0">
                <a:solidFill>
                  <a:srgbClr val="C00000"/>
                </a:solidFill>
              </a:endParaRPr>
            </a:p>
          </p:txBody>
        </p:sp>
        <p:cxnSp>
          <p:nvCxnSpPr>
            <p:cNvPr id="17" name="Straight Connector 16">
              <a:extLst>
                <a:ext uri="{FF2B5EF4-FFF2-40B4-BE49-F238E27FC236}">
                  <a16:creationId xmlns="" xmlns:a16="http://schemas.microsoft.com/office/drawing/2014/main" id="{2952742F-2985-4468-B45D-5ECC58A8D3F2}"/>
                </a:ext>
              </a:extLst>
            </p:cNvPr>
            <p:cNvCxnSpPr>
              <a:cxnSpLocks/>
            </p:cNvCxnSpPr>
            <p:nvPr/>
          </p:nvCxnSpPr>
          <p:spPr>
            <a:xfrm flipV="1">
              <a:off x="3251628" y="3116249"/>
              <a:ext cx="1854558" cy="754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utoShape 8">
              <a:extLst>
                <a:ext uri="{FF2B5EF4-FFF2-40B4-BE49-F238E27FC236}">
                  <a16:creationId xmlns="" xmlns:a16="http://schemas.microsoft.com/office/drawing/2014/main" id="{DEA680BB-5B65-4D99-AF91-DDA8879CB61D}"/>
                </a:ext>
              </a:extLst>
            </p:cNvPr>
            <p:cNvSpPr>
              <a:spLocks noChangeArrowheads="1"/>
            </p:cNvSpPr>
            <p:nvPr/>
          </p:nvSpPr>
          <p:spPr bwMode="auto">
            <a:xfrm>
              <a:off x="5041694" y="3941192"/>
              <a:ext cx="1524000" cy="1371600"/>
            </a:xfrm>
            <a:prstGeom prst="diamond">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0" fontAlgn="base" hangingPunct="0">
                <a:spcBef>
                  <a:spcPct val="0"/>
                </a:spcBef>
                <a:spcAft>
                  <a:spcPct val="0"/>
                </a:spcAft>
              </a:pPr>
              <a:r>
                <a:rPr lang="en-US" sz="2400" dirty="0">
                  <a:solidFill>
                    <a:srgbClr val="000000"/>
                  </a:solidFill>
                </a:rPr>
                <a:t>Manages</a:t>
              </a:r>
            </a:p>
          </p:txBody>
        </p:sp>
        <p:sp>
          <p:nvSpPr>
            <p:cNvPr id="19" name="Line 17">
              <a:extLst>
                <a:ext uri="{FF2B5EF4-FFF2-40B4-BE49-F238E27FC236}">
                  <a16:creationId xmlns="" xmlns:a16="http://schemas.microsoft.com/office/drawing/2014/main" id="{98D036F1-03FE-4C27-A54A-A0F6B4FBF27F}"/>
                </a:ext>
              </a:extLst>
            </p:cNvPr>
            <p:cNvSpPr>
              <a:spLocks noChangeShapeType="1"/>
            </p:cNvSpPr>
            <p:nvPr/>
          </p:nvSpPr>
          <p:spPr bwMode="auto">
            <a:xfrm>
              <a:off x="3251628" y="3871014"/>
              <a:ext cx="1790066" cy="737086"/>
            </a:xfrm>
            <a:prstGeom prst="line">
              <a:avLst/>
            </a:prstGeom>
            <a:noFill/>
            <a:ln w="9525">
              <a:solidFill>
                <a:schemeClr val="tx1"/>
              </a:solidFill>
              <a:round/>
              <a:headEnd/>
              <a:tailEnd type="non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sp>
          <p:nvSpPr>
            <p:cNvPr id="20" name="Line 17">
              <a:extLst>
                <a:ext uri="{FF2B5EF4-FFF2-40B4-BE49-F238E27FC236}">
                  <a16:creationId xmlns="" xmlns:a16="http://schemas.microsoft.com/office/drawing/2014/main" id="{33F66036-6617-4FAA-B5F3-6725942FE4AF}"/>
                </a:ext>
              </a:extLst>
            </p:cNvPr>
            <p:cNvSpPr>
              <a:spLocks noChangeShapeType="1"/>
            </p:cNvSpPr>
            <p:nvPr/>
          </p:nvSpPr>
          <p:spPr bwMode="auto">
            <a:xfrm flipV="1">
              <a:off x="6565694" y="3806254"/>
              <a:ext cx="2044906" cy="801846"/>
            </a:xfrm>
            <a:prstGeom prst="line">
              <a:avLst/>
            </a:prstGeom>
            <a:noFill/>
            <a:ln w="9525">
              <a:solidFill>
                <a:schemeClr val="tx1"/>
              </a:solidFill>
              <a:round/>
              <a:headEnd/>
              <a:tailEnd type="none" w="med" len="med"/>
            </a:ln>
          </p:spPr>
          <p:txBody>
            <a:bodyPr wrap="none" anchor="ctr">
              <a:prstTxWarp prst="textNoShape">
                <a:avLst/>
              </a:prstTxWarp>
            </a:bodyPr>
            <a:lstStyle/>
            <a:p>
              <a:pPr fontAlgn="base">
                <a:spcBef>
                  <a:spcPct val="0"/>
                </a:spcBef>
                <a:spcAft>
                  <a:spcPct val="0"/>
                </a:spcAft>
              </a:pPr>
              <a:endParaRPr lang="en-US" sz="2400">
                <a:solidFill>
                  <a:srgbClr val="000000"/>
                </a:solidFill>
              </a:endParaRPr>
            </a:p>
          </p:txBody>
        </p:sp>
      </p:grpSp>
    </p:spTree>
    <p:extLst>
      <p:ext uri="{BB962C8B-B14F-4D97-AF65-F5344CB8AC3E}">
        <p14:creationId xmlns:p14="http://schemas.microsoft.com/office/powerpoint/2010/main" val="24960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 xmlns:a16="http://schemas.microsoft.com/office/drawing/2014/main" id="{FED0EE82-575D-4E55-A1CA-7061BA8C543A}"/>
              </a:ext>
            </a:extLst>
          </p:cNvPr>
          <p:cNvSpPr>
            <a:spLocks noGrp="1" noChangeArrowheads="1"/>
          </p:cNvSpPr>
          <p:nvPr>
            <p:ph type="title"/>
          </p:nvPr>
        </p:nvSpPr>
        <p:spPr/>
        <p:txBody>
          <a:bodyPr/>
          <a:lstStyle/>
          <a:p>
            <a:r>
              <a:rPr lang="en-US" altLang="zh-CN" dirty="0">
                <a:solidFill>
                  <a:schemeClr val="tx1"/>
                </a:solidFill>
              </a:rPr>
              <a:t>Chapter </a:t>
            </a:r>
            <a:r>
              <a:rPr lang="en-US" altLang="zh-CN" dirty="0" smtClean="0">
                <a:solidFill>
                  <a:schemeClr val="tx1"/>
                </a:solidFill>
              </a:rPr>
              <a:t>5</a:t>
            </a:r>
            <a:r>
              <a:rPr lang="en-US" altLang="zh-CN" dirty="0"/>
              <a:t>: The Relational Data Model and Relational Database Constraints</a:t>
            </a:r>
            <a:endParaRPr lang="en-US" altLang="zh-CN" dirty="0">
              <a:solidFill>
                <a:schemeClr val="tx1"/>
              </a:solidFill>
            </a:endParaRPr>
          </a:p>
        </p:txBody>
      </p:sp>
      <p:sp>
        <p:nvSpPr>
          <p:cNvPr id="6" name="Rectangle 3">
            <a:extLst>
              <a:ext uri="{FF2B5EF4-FFF2-40B4-BE49-F238E27FC236}">
                <a16:creationId xmlns="" xmlns:a16="http://schemas.microsoft.com/office/drawing/2014/main" id="{D71A33D9-6269-4669-A8CC-CA1A4F0D1445}"/>
              </a:ext>
            </a:extLst>
          </p:cNvPr>
          <p:cNvSpPr>
            <a:spLocks noGrp="1" noChangeArrowheads="1"/>
          </p:cNvSpPr>
          <p:nvPr>
            <p:ph sz="quarter" idx="1"/>
          </p:nvPr>
        </p:nvSpPr>
        <p:spPr>
          <a:xfrm>
            <a:off x="838200" y="1825624"/>
            <a:ext cx="10515600" cy="4270375"/>
          </a:xfrm>
        </p:spPr>
        <p:txBody>
          <a:bodyPr/>
          <a:lstStyle/>
          <a:p>
            <a:pPr eaLnBrk="1" hangingPunct="1"/>
            <a:r>
              <a:rPr lang="en-US" altLang="en-US" dirty="0"/>
              <a:t>Constraints that can be directly expressed in the </a:t>
            </a:r>
            <a:r>
              <a:rPr lang="en-US" altLang="en-US" dirty="0" smtClean="0"/>
              <a:t>schema</a:t>
            </a:r>
            <a:endParaRPr lang="en-US" altLang="en-US" dirty="0"/>
          </a:p>
          <a:p>
            <a:pPr lvl="1" eaLnBrk="1" hangingPunct="1"/>
            <a:r>
              <a:rPr lang="en-US" altLang="en-US" dirty="0" smtClean="0"/>
              <a:t>Key </a:t>
            </a:r>
            <a:r>
              <a:rPr lang="en-US" altLang="en-US" dirty="0"/>
              <a:t>Constraints </a:t>
            </a:r>
          </a:p>
          <a:p>
            <a:pPr lvl="1" eaLnBrk="1" hangingPunct="1"/>
            <a:r>
              <a:rPr lang="en-US" altLang="en-US" dirty="0"/>
              <a:t>Constraints on Null </a:t>
            </a:r>
            <a:r>
              <a:rPr lang="en-US" altLang="en-US" dirty="0" smtClean="0"/>
              <a:t>values</a:t>
            </a:r>
            <a:endParaRPr lang="en-US" altLang="en-US" dirty="0"/>
          </a:p>
          <a:p>
            <a:pPr lvl="1" eaLnBrk="1" hangingPunct="1"/>
            <a:r>
              <a:rPr lang="en-US" altLang="en-US" dirty="0"/>
              <a:t>Entity Integrity Constraints</a:t>
            </a:r>
          </a:p>
          <a:p>
            <a:pPr lvl="1" eaLnBrk="1" hangingPunct="1"/>
            <a:r>
              <a:rPr lang="en-US" altLang="en-US" dirty="0"/>
              <a:t>Referential Integrity Constraints</a:t>
            </a:r>
          </a:p>
        </p:txBody>
      </p:sp>
    </p:spTree>
    <p:extLst>
      <p:ext uri="{BB962C8B-B14F-4D97-AF65-F5344CB8AC3E}">
        <p14:creationId xmlns:p14="http://schemas.microsoft.com/office/powerpoint/2010/main" val="348872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a:extLst>
              <a:ext uri="{FF2B5EF4-FFF2-40B4-BE49-F238E27FC236}">
                <a16:creationId xmlns="" xmlns:a16="http://schemas.microsoft.com/office/drawing/2014/main" id="{D310A04B-58AC-4674-8840-58ED3DA6EBBD}"/>
              </a:ext>
            </a:extLst>
          </p:cNvPr>
          <p:cNvSpPr>
            <a:spLocks noGrp="1" noChangeArrowheads="1"/>
          </p:cNvSpPr>
          <p:nvPr>
            <p:ph type="title"/>
          </p:nvPr>
        </p:nvSpPr>
        <p:spPr/>
        <p:txBody>
          <a:bodyPr/>
          <a:lstStyle/>
          <a:p>
            <a:pPr eaLnBrk="1" hangingPunct="1"/>
            <a:r>
              <a:rPr lang="en-US" altLang="en-US" dirty="0"/>
              <a:t>Referential Integrity Constraints (cont.)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7" y="2082737"/>
            <a:ext cx="10342563"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381" y="4299776"/>
            <a:ext cx="635158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716768" y="2302193"/>
            <a:ext cx="655320" cy="1522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31792" y="4548569"/>
            <a:ext cx="1389094" cy="15220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5126339" y="3824288"/>
            <a:ext cx="5590429" cy="7242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84832" y="1744403"/>
            <a:ext cx="2523744" cy="400110"/>
          </a:xfrm>
          <a:prstGeom prst="rect">
            <a:avLst/>
          </a:prstGeom>
          <a:noFill/>
        </p:spPr>
        <p:txBody>
          <a:bodyPr wrap="square" rtlCol="0">
            <a:spAutoFit/>
          </a:bodyPr>
          <a:lstStyle/>
          <a:p>
            <a:r>
              <a:rPr lang="en-US" sz="2000" dirty="0" smtClean="0">
                <a:solidFill>
                  <a:srgbClr val="FF0000"/>
                </a:solidFill>
              </a:rPr>
              <a:t>referencing relation</a:t>
            </a:r>
            <a:endParaRPr lang="en-US" sz="2000" dirty="0">
              <a:solidFill>
                <a:srgbClr val="FF0000"/>
              </a:solidFill>
            </a:endParaRPr>
          </a:p>
        </p:txBody>
      </p:sp>
      <p:sp>
        <p:nvSpPr>
          <p:cNvPr id="15" name="TextBox 14"/>
          <p:cNvSpPr txBox="1"/>
          <p:nvPr/>
        </p:nvSpPr>
        <p:spPr>
          <a:xfrm>
            <a:off x="413957" y="4348515"/>
            <a:ext cx="2523744" cy="400110"/>
          </a:xfrm>
          <a:prstGeom prst="rect">
            <a:avLst/>
          </a:prstGeom>
          <a:noFill/>
        </p:spPr>
        <p:txBody>
          <a:bodyPr wrap="square" rtlCol="0">
            <a:spAutoFit/>
          </a:bodyPr>
          <a:lstStyle/>
          <a:p>
            <a:r>
              <a:rPr lang="en-US" sz="2000" dirty="0" smtClean="0">
                <a:solidFill>
                  <a:srgbClr val="FF0000"/>
                </a:solidFill>
              </a:rPr>
              <a:t>referenced relation</a:t>
            </a:r>
            <a:endParaRPr lang="en-US" sz="2000" dirty="0">
              <a:solidFill>
                <a:srgbClr val="FF0000"/>
              </a:solidFill>
            </a:endParaRPr>
          </a:p>
        </p:txBody>
      </p:sp>
      <p:sp>
        <p:nvSpPr>
          <p:cNvPr id="12" name="Rectangle 11"/>
          <p:cNvSpPr/>
          <p:nvPr/>
        </p:nvSpPr>
        <p:spPr>
          <a:xfrm>
            <a:off x="7571232" y="4102294"/>
            <a:ext cx="4620768" cy="646331"/>
          </a:xfrm>
          <a:prstGeom prst="rect">
            <a:avLst/>
          </a:prstGeom>
        </p:spPr>
        <p:txBody>
          <a:bodyPr wrap="square">
            <a:spAutoFit/>
          </a:bodyPr>
          <a:lstStyle/>
          <a:p>
            <a:r>
              <a:rPr lang="en-US" dirty="0" smtClean="0">
                <a:solidFill>
                  <a:srgbClr val="FF0000"/>
                </a:solidFill>
              </a:rPr>
              <a:t>A </a:t>
            </a:r>
            <a:r>
              <a:rPr lang="en-US" dirty="0">
                <a:solidFill>
                  <a:srgbClr val="FF0000"/>
                </a:solidFill>
              </a:rPr>
              <a:t>referential integrity constraint from R1 to</a:t>
            </a:r>
          </a:p>
          <a:p>
            <a:r>
              <a:rPr lang="en-US" dirty="0">
                <a:solidFill>
                  <a:srgbClr val="FF0000"/>
                </a:solidFill>
              </a:rPr>
              <a:t>R2 is said to hold</a:t>
            </a:r>
          </a:p>
        </p:txBody>
      </p:sp>
    </p:spTree>
    <p:extLst>
      <p:ext uri="{BB962C8B-B14F-4D97-AF65-F5344CB8AC3E}">
        <p14:creationId xmlns:p14="http://schemas.microsoft.com/office/powerpoint/2010/main" val="1127839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 xmlns:a16="http://schemas.microsoft.com/office/drawing/2014/main" id="{564FF702-EB3C-481D-86D4-059A804A9130}"/>
              </a:ext>
            </a:extLst>
          </p:cNvPr>
          <p:cNvSpPr txBox="1">
            <a:spLocks noChangeArrowheads="1"/>
          </p:cNvSpPr>
          <p:nvPr/>
        </p:nvSpPr>
        <p:spPr>
          <a:xfrm>
            <a:off x="838200" y="1825625"/>
            <a:ext cx="10515600" cy="43513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Insert </a:t>
            </a:r>
          </a:p>
          <a:p>
            <a:endParaRPr lang="en-US" sz="2400" dirty="0"/>
          </a:p>
          <a:p>
            <a:pPr marL="0" indent="0">
              <a:buNone/>
            </a:pPr>
            <a:r>
              <a:rPr lang="en-US" sz="2400" dirty="0"/>
              <a:t>&lt;‘Cecilia’, ‘F’, ‘</a:t>
            </a:r>
            <a:r>
              <a:rPr lang="en-US" sz="2400" dirty="0" err="1"/>
              <a:t>Kolonsky</a:t>
            </a:r>
            <a:r>
              <a:rPr lang="en-US" sz="2400" dirty="0"/>
              <a:t>’, ‘677678989’, ‘1960-04-05’, ‘6357 Windswept, Katy, TX’, F, 28000, ‘987654321’, </a:t>
            </a:r>
            <a:r>
              <a:rPr lang="en-US" sz="2400" b="1" dirty="0">
                <a:solidFill>
                  <a:srgbClr val="FF0000"/>
                </a:solidFill>
              </a:rPr>
              <a:t>7</a:t>
            </a:r>
            <a:r>
              <a:rPr lang="en-US" sz="2400" dirty="0"/>
              <a:t>&gt;into </a:t>
            </a:r>
            <a:r>
              <a:rPr lang="en-US" sz="2400" b="1" dirty="0"/>
              <a:t>EMPLOYEE</a:t>
            </a:r>
          </a:p>
          <a:p>
            <a:endParaRPr lang="en-US" sz="2400" dirty="0"/>
          </a:p>
          <a:p>
            <a:r>
              <a:rPr lang="en-US" i="1" dirty="0"/>
              <a:t>Result</a:t>
            </a:r>
            <a:r>
              <a:rPr lang="en-US" dirty="0"/>
              <a:t>: NOT OK: Violates Referential i</a:t>
            </a:r>
            <a:r>
              <a:rPr lang="en-US" dirty="0" smtClean="0"/>
              <a:t>ntegrity constraint </a:t>
            </a:r>
            <a:r>
              <a:rPr lang="en-US" dirty="0"/>
              <a:t>because  DNO=7 does not exist; rejected!!!</a:t>
            </a:r>
          </a:p>
          <a:p>
            <a:pPr lvl="1"/>
            <a:endParaRPr lang="en-US" dirty="0"/>
          </a:p>
        </p:txBody>
      </p:sp>
      <p:sp>
        <p:nvSpPr>
          <p:cNvPr id="5" name="Rectangle 2">
            <a:extLst>
              <a:ext uri="{FF2B5EF4-FFF2-40B4-BE49-F238E27FC236}">
                <a16:creationId xmlns="" xmlns:a16="http://schemas.microsoft.com/office/drawing/2014/main" id="{64F48E67-C4B3-4D55-81B7-238D99A3530B}"/>
              </a:ext>
            </a:extLst>
          </p:cNvPr>
          <p:cNvSpPr txBox="1">
            <a:spLocks noChangeArrowheads="1"/>
          </p:cNvSpPr>
          <p:nvPr/>
        </p:nvSpPr>
        <p:spPr>
          <a:xfrm>
            <a:off x="838200" y="365125"/>
            <a:ext cx="10515600" cy="1325563"/>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Example: Insert Violates Referential Integrity Constraint</a:t>
            </a:r>
          </a:p>
        </p:txBody>
      </p:sp>
      <p:pic>
        <p:nvPicPr>
          <p:cNvPr id="8" name="Picture 7">
            <a:extLst>
              <a:ext uri="{FF2B5EF4-FFF2-40B4-BE49-F238E27FC236}">
                <a16:creationId xmlns="" xmlns:a16="http://schemas.microsoft.com/office/drawing/2014/main" id="{D9DEA7D6-C26F-446A-B7F0-E39CB2A27BE2}"/>
              </a:ext>
            </a:extLst>
          </p:cNvPr>
          <p:cNvPicPr>
            <a:picLocks noChangeAspect="1"/>
          </p:cNvPicPr>
          <p:nvPr/>
        </p:nvPicPr>
        <p:blipFill>
          <a:blip r:embed="rId3"/>
          <a:stretch>
            <a:fillRect/>
          </a:stretch>
        </p:blipFill>
        <p:spPr>
          <a:xfrm>
            <a:off x="2359547" y="4986651"/>
            <a:ext cx="6323809" cy="1742857"/>
          </a:xfrm>
          <a:prstGeom prst="rect">
            <a:avLst/>
          </a:prstGeom>
        </p:spPr>
      </p:pic>
    </p:spTree>
    <p:extLst>
      <p:ext uri="{BB962C8B-B14F-4D97-AF65-F5344CB8AC3E}">
        <p14:creationId xmlns:p14="http://schemas.microsoft.com/office/powerpoint/2010/main" val="211645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6 &amp; 7: SQL</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SQL is </a:t>
            </a:r>
            <a:r>
              <a:rPr lang="en-US" dirty="0">
                <a:solidFill>
                  <a:srgbClr val="FF0000"/>
                </a:solidFill>
              </a:rPr>
              <a:t>not only </a:t>
            </a:r>
            <a:r>
              <a:rPr lang="en-US" dirty="0"/>
              <a:t>a </a:t>
            </a:r>
            <a:r>
              <a:rPr lang="en-US" b="1" dirty="0"/>
              <a:t>query language </a:t>
            </a:r>
            <a:r>
              <a:rPr lang="en-US" dirty="0"/>
              <a:t>- i.e., a language used to </a:t>
            </a:r>
            <a:r>
              <a:rPr lang="en-US" dirty="0">
                <a:solidFill>
                  <a:srgbClr val="FF0000"/>
                </a:solidFill>
              </a:rPr>
              <a:t>retrieve information </a:t>
            </a:r>
            <a:r>
              <a:rPr lang="en-US" dirty="0"/>
              <a:t>from a database</a:t>
            </a:r>
          </a:p>
          <a:p>
            <a:r>
              <a:rPr lang="en-US" dirty="0"/>
              <a:t>SQL also contain:</a:t>
            </a:r>
          </a:p>
          <a:p>
            <a:pPr lvl="1">
              <a:lnSpc>
                <a:spcPct val="100000"/>
              </a:lnSpc>
            </a:pPr>
            <a:r>
              <a:rPr lang="en-US" dirty="0"/>
              <a:t>a </a:t>
            </a:r>
            <a:r>
              <a:rPr lang="en-US" b="1" dirty="0"/>
              <a:t>Data Definition Language </a:t>
            </a:r>
            <a:r>
              <a:rPr lang="en-US" dirty="0"/>
              <a:t>- i.e.:</a:t>
            </a:r>
          </a:p>
          <a:p>
            <a:pPr lvl="2">
              <a:lnSpc>
                <a:spcPct val="110000"/>
              </a:lnSpc>
            </a:pPr>
            <a:r>
              <a:rPr lang="en-US" sz="2200" dirty="0"/>
              <a:t>a language that is used to </a:t>
            </a:r>
            <a:r>
              <a:rPr lang="en-US" sz="2200" dirty="0">
                <a:solidFill>
                  <a:srgbClr val="FF0000"/>
                </a:solidFill>
              </a:rPr>
              <a:t>define the database and its objects</a:t>
            </a:r>
            <a:r>
              <a:rPr lang="en-US" sz="2200" dirty="0"/>
              <a:t>, e.g., tables, views, etc.</a:t>
            </a:r>
          </a:p>
          <a:p>
            <a:pPr lvl="1">
              <a:lnSpc>
                <a:spcPct val="100000"/>
              </a:lnSpc>
            </a:pPr>
            <a:r>
              <a:rPr lang="en-US" dirty="0"/>
              <a:t>a </a:t>
            </a:r>
            <a:r>
              <a:rPr lang="en-US" b="1" dirty="0"/>
              <a:t>Data Manipulation Language </a:t>
            </a:r>
            <a:r>
              <a:rPr lang="en-US" dirty="0"/>
              <a:t>- i.e.:</a:t>
            </a:r>
          </a:p>
          <a:p>
            <a:pPr lvl="2">
              <a:lnSpc>
                <a:spcPct val="110000"/>
              </a:lnSpc>
            </a:pPr>
            <a:r>
              <a:rPr lang="en-US" sz="2200" dirty="0"/>
              <a:t>a language that is used to </a:t>
            </a:r>
            <a:r>
              <a:rPr lang="en-US" sz="2200" dirty="0">
                <a:solidFill>
                  <a:srgbClr val="FF0000"/>
                </a:solidFill>
              </a:rPr>
              <a:t>update and query data</a:t>
            </a:r>
            <a:endParaRPr lang="en-US" sz="2200" dirty="0"/>
          </a:p>
          <a:p>
            <a:pPr lvl="1">
              <a:lnSpc>
                <a:spcPct val="100000"/>
              </a:lnSpc>
            </a:pPr>
            <a:r>
              <a:rPr lang="en-US" dirty="0"/>
              <a:t>a</a:t>
            </a:r>
            <a:r>
              <a:rPr lang="en-US" b="1" dirty="0"/>
              <a:t> Data Control Language</a:t>
            </a:r>
          </a:p>
          <a:p>
            <a:pPr lvl="2">
              <a:lnSpc>
                <a:spcPct val="110000"/>
              </a:lnSpc>
            </a:pPr>
            <a:r>
              <a:rPr lang="en-US" sz="2200" dirty="0"/>
              <a:t>a language that is used to </a:t>
            </a:r>
            <a:r>
              <a:rPr lang="en-US" sz="2200" dirty="0">
                <a:solidFill>
                  <a:srgbClr val="FF0000"/>
                </a:solidFill>
              </a:rPr>
              <a:t>grant the permissions </a:t>
            </a:r>
            <a:r>
              <a:rPr lang="en-US" sz="2200" dirty="0"/>
              <a:t>to a user to access a certain data in the database</a:t>
            </a:r>
          </a:p>
          <a:p>
            <a:pPr lvl="1">
              <a:lnSpc>
                <a:spcPct val="100000"/>
              </a:lnSpc>
            </a:pPr>
            <a:endParaRPr lang="en-US" dirty="0"/>
          </a:p>
          <a:p>
            <a:pPr lvl="1">
              <a:lnSpc>
                <a:spcPct val="100000"/>
              </a:lnSpc>
            </a:pP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19</a:t>
            </a:fld>
            <a:endParaRPr lang="en-US" dirty="0"/>
          </a:p>
        </p:txBody>
      </p:sp>
    </p:spTree>
    <p:extLst>
      <p:ext uri="{BB962C8B-B14F-4D97-AF65-F5344CB8AC3E}">
        <p14:creationId xmlns:p14="http://schemas.microsoft.com/office/powerpoint/2010/main" val="1488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Information</a:t>
            </a:r>
          </a:p>
        </p:txBody>
      </p:sp>
      <p:sp>
        <p:nvSpPr>
          <p:cNvPr id="3" name="Content Placeholder 2"/>
          <p:cNvSpPr>
            <a:spLocks noGrp="1"/>
          </p:cNvSpPr>
          <p:nvPr>
            <p:ph idx="1"/>
          </p:nvPr>
        </p:nvSpPr>
        <p:spPr/>
        <p:txBody>
          <a:bodyPr>
            <a:normAutofit/>
          </a:bodyPr>
          <a:lstStyle/>
          <a:p>
            <a:r>
              <a:rPr lang="en-US" dirty="0"/>
              <a:t>Open book, Open notes, </a:t>
            </a:r>
            <a:r>
              <a:rPr lang="en-US" dirty="0">
                <a:solidFill>
                  <a:srgbClr val="FF0000"/>
                </a:solidFill>
              </a:rPr>
              <a:t>No computer! No smartphone! No laptop!</a:t>
            </a:r>
          </a:p>
          <a:p>
            <a:r>
              <a:rPr lang="en-US" dirty="0"/>
              <a:t>The test will </a:t>
            </a:r>
            <a:r>
              <a:rPr lang="en-US" dirty="0">
                <a:solidFill>
                  <a:srgbClr val="FF0000"/>
                </a:solidFill>
              </a:rPr>
              <a:t>mainly</a:t>
            </a:r>
            <a:r>
              <a:rPr lang="en-US" dirty="0"/>
              <a:t> focus on </a:t>
            </a:r>
            <a:r>
              <a:rPr lang="en-US" dirty="0" smtClean="0"/>
              <a:t>Ch3, Ch5</a:t>
            </a:r>
            <a:r>
              <a:rPr lang="en-US" dirty="0"/>
              <a:t>, Ch6, Ch7, and Ch8. </a:t>
            </a:r>
          </a:p>
          <a:p>
            <a:r>
              <a:rPr lang="en-US" dirty="0"/>
              <a:t>Review slides, review Assignment 1, and read the book. </a:t>
            </a:r>
          </a:p>
          <a:p>
            <a:r>
              <a:rPr lang="en-US" dirty="0"/>
              <a:t>No memorization of any definition is needed. The focus will be </a:t>
            </a:r>
            <a:r>
              <a:rPr lang="en-US" dirty="0">
                <a:solidFill>
                  <a:srgbClr val="FF0000"/>
                </a:solidFill>
              </a:rPr>
              <a:t>understanding</a:t>
            </a:r>
            <a:r>
              <a:rPr lang="en-US" dirty="0"/>
              <a:t> the major concepts/principles covered in the course. </a:t>
            </a:r>
          </a:p>
          <a:p>
            <a:r>
              <a:rPr lang="en-US" dirty="0"/>
              <a:t>Question types: </a:t>
            </a:r>
          </a:p>
          <a:p>
            <a:pPr lvl="1"/>
            <a:r>
              <a:rPr lang="en-US" dirty="0"/>
              <a:t>5 single choice question, 6 problem solving.  </a:t>
            </a:r>
          </a:p>
        </p:txBody>
      </p:sp>
    </p:spTree>
    <p:extLst>
      <p:ext uri="{BB962C8B-B14F-4D97-AF65-F5344CB8AC3E}">
        <p14:creationId xmlns:p14="http://schemas.microsoft.com/office/powerpoint/2010/main" val="23895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SELECT</a:t>
            </a:r>
            <a:endParaRPr lang="en-US" dirty="0"/>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smtClean="0"/>
              <a:t>The SQL SELECT Command</a:t>
            </a:r>
            <a:endParaRPr lang="en-US" sz="2800" dirty="0"/>
          </a:p>
          <a:p>
            <a:pPr lvl="1">
              <a:lnSpc>
                <a:spcPct val="100000"/>
              </a:lnSpc>
            </a:pPr>
            <a:r>
              <a:rPr lang="en-US" dirty="0" smtClean="0"/>
              <a:t>Is used to </a:t>
            </a:r>
            <a:r>
              <a:rPr lang="en-US" dirty="0" smtClean="0">
                <a:solidFill>
                  <a:srgbClr val="FF0000"/>
                </a:solidFill>
              </a:rPr>
              <a:t>retrieve</a:t>
            </a:r>
            <a:r>
              <a:rPr lang="en-US" dirty="0" smtClean="0"/>
              <a:t> the set of </a:t>
            </a:r>
            <a:r>
              <a:rPr lang="en-US" b="1" dirty="0" smtClean="0"/>
              <a:t>tuples</a:t>
            </a:r>
            <a:r>
              <a:rPr lang="en-US" dirty="0" smtClean="0"/>
              <a:t> that </a:t>
            </a:r>
            <a:r>
              <a:rPr lang="en-US" dirty="0" smtClean="0">
                <a:solidFill>
                  <a:srgbClr val="FF0000"/>
                </a:solidFill>
              </a:rPr>
              <a:t>satisfy</a:t>
            </a:r>
            <a:r>
              <a:rPr lang="en-US" dirty="0" smtClean="0"/>
              <a:t> a given </a:t>
            </a:r>
            <a:r>
              <a:rPr lang="en-US" b="1" dirty="0" smtClean="0"/>
              <a:t>condition</a:t>
            </a:r>
          </a:p>
          <a:p>
            <a:pPr lvl="1">
              <a:lnSpc>
                <a:spcPct val="100000"/>
              </a:lnSpc>
            </a:pPr>
            <a:r>
              <a:rPr lang="en-US" dirty="0" smtClean="0"/>
              <a:t>Is based </a:t>
            </a:r>
            <a:r>
              <a:rPr lang="en-US" dirty="0"/>
              <a:t>on </a:t>
            </a:r>
            <a:r>
              <a:rPr lang="en-US" b="1" dirty="0"/>
              <a:t>Relational Algebra </a:t>
            </a:r>
            <a:r>
              <a:rPr lang="en-US" dirty="0"/>
              <a:t>and you will see the </a:t>
            </a:r>
            <a:r>
              <a:rPr lang="en-US" b="1" dirty="0"/>
              <a:t>join/section/projection</a:t>
            </a:r>
            <a:r>
              <a:rPr lang="en-US" dirty="0"/>
              <a:t> operations reflected in the SELECT </a:t>
            </a:r>
            <a:r>
              <a:rPr lang="en-US" dirty="0" smtClean="0"/>
              <a:t>command</a:t>
            </a:r>
            <a:endParaRPr lang="en-US" dirty="0"/>
          </a:p>
          <a:p>
            <a:pPr marL="228600" lvl="1">
              <a:spcBef>
                <a:spcPts val="1000"/>
              </a:spcBef>
            </a:pPr>
            <a:r>
              <a:rPr lang="en-US" sz="2800" dirty="0" smtClean="0"/>
              <a:t>The basic form of the SELECT command</a:t>
            </a:r>
          </a:p>
          <a:p>
            <a:pPr lvl="1">
              <a:lnSpc>
                <a:spcPct val="100000"/>
              </a:lnSpc>
            </a:pPr>
            <a:r>
              <a:rPr lang="en-US" dirty="0" smtClean="0"/>
              <a:t>SELECT-FROM-WHERE block:</a:t>
            </a:r>
          </a:p>
          <a:p>
            <a:pPr lvl="1">
              <a:lnSpc>
                <a:spcPct val="100000"/>
              </a:lnSpc>
            </a:pPr>
            <a:endParaRPr lang="en-US"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20</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97" y="4555462"/>
            <a:ext cx="40862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34298" y="4555462"/>
            <a:ext cx="5503026" cy="1754326"/>
          </a:xfrm>
          <a:prstGeom prst="rect">
            <a:avLst/>
          </a:prstGeom>
          <a:noFill/>
        </p:spPr>
        <p:txBody>
          <a:bodyPr wrap="square" rtlCol="0">
            <a:spAutoFit/>
          </a:bodyPr>
          <a:lstStyle/>
          <a:p>
            <a:pPr marL="342900" indent="-342900">
              <a:buAutoNum type="arabicPeriod"/>
            </a:pPr>
            <a:r>
              <a:rPr lang="en-US" b="1" dirty="0" err="1" smtClean="0"/>
              <a:t>attribute_list</a:t>
            </a:r>
            <a:r>
              <a:rPr lang="en-US" dirty="0"/>
              <a:t>: a list of attributes </a:t>
            </a:r>
            <a:r>
              <a:rPr lang="en-US" dirty="0">
                <a:solidFill>
                  <a:srgbClr val="FF0000"/>
                </a:solidFill>
              </a:rPr>
              <a:t>from </a:t>
            </a:r>
            <a:r>
              <a:rPr lang="en-US" dirty="0"/>
              <a:t>the relations in the </a:t>
            </a:r>
            <a:r>
              <a:rPr lang="en-US" dirty="0" err="1" smtClean="0"/>
              <a:t>relation_list</a:t>
            </a:r>
            <a:endParaRPr lang="en-US" dirty="0" smtClean="0"/>
          </a:p>
          <a:p>
            <a:pPr marL="342900" indent="-342900">
              <a:buAutoNum type="arabicPeriod"/>
            </a:pPr>
            <a:r>
              <a:rPr lang="en-US" b="1" dirty="0" err="1" smtClean="0"/>
              <a:t>relation_list</a:t>
            </a:r>
            <a:r>
              <a:rPr lang="en-US" dirty="0" smtClean="0"/>
              <a:t>: a </a:t>
            </a:r>
            <a:r>
              <a:rPr lang="en-US" dirty="0"/>
              <a:t>list of relations. The </a:t>
            </a:r>
            <a:r>
              <a:rPr lang="en-US" b="1" dirty="0" smtClean="0"/>
              <a:t>CROSS </a:t>
            </a:r>
            <a:r>
              <a:rPr lang="en-US" b="1" dirty="0"/>
              <a:t>PRODUCT </a:t>
            </a:r>
            <a:r>
              <a:rPr lang="en-US" dirty="0" smtClean="0"/>
              <a:t>of </a:t>
            </a:r>
            <a:r>
              <a:rPr lang="en-US" dirty="0"/>
              <a:t>these relations is </a:t>
            </a:r>
            <a:r>
              <a:rPr lang="en-US" dirty="0" smtClean="0"/>
              <a:t>formed</a:t>
            </a:r>
          </a:p>
          <a:p>
            <a:pPr marL="342900" indent="-342900">
              <a:buAutoNum type="arabicPeriod"/>
            </a:pPr>
            <a:r>
              <a:rPr lang="en-US" b="1" dirty="0" err="1" smtClean="0"/>
              <a:t>boolean_expression</a:t>
            </a:r>
            <a:r>
              <a:rPr lang="en-US" dirty="0" smtClean="0"/>
              <a:t>: condition</a:t>
            </a:r>
          </a:p>
          <a:p>
            <a:pPr marL="342900" indent="-342900">
              <a:buAutoNum type="arabicPeriod"/>
            </a:pPr>
            <a:endParaRPr lang="en-US" dirty="0"/>
          </a:p>
        </p:txBody>
      </p:sp>
    </p:spTree>
    <p:extLst>
      <p:ext uri="{BB962C8B-B14F-4D97-AF65-F5344CB8AC3E}">
        <p14:creationId xmlns:p14="http://schemas.microsoft.com/office/powerpoint/2010/main" val="703936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Tuple Conditions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We have seen that you can use "ordinary" </a:t>
            </a:r>
            <a:r>
              <a:rPr lang="en-US" sz="2800" dirty="0" smtClean="0"/>
              <a:t>Boolean </a:t>
            </a:r>
            <a:r>
              <a:rPr lang="en-US" sz="2800" dirty="0"/>
              <a:t>conditions in the where clause</a:t>
            </a:r>
          </a:p>
          <a:p>
            <a:pPr marL="228600" lvl="1">
              <a:spcBef>
                <a:spcPts val="1000"/>
              </a:spcBef>
            </a:pPr>
            <a:r>
              <a:rPr lang="en-US" sz="2800" dirty="0"/>
              <a:t>Other tuple conditions</a:t>
            </a:r>
          </a:p>
          <a:p>
            <a:pPr lvl="1">
              <a:lnSpc>
                <a:spcPct val="110000"/>
              </a:lnSpc>
            </a:pPr>
            <a:r>
              <a:rPr lang="en-US" dirty="0"/>
              <a:t>The </a:t>
            </a:r>
            <a:r>
              <a:rPr lang="en-US" dirty="0">
                <a:solidFill>
                  <a:srgbClr val="FF0000"/>
                </a:solidFill>
              </a:rPr>
              <a:t>membership</a:t>
            </a:r>
            <a:r>
              <a:rPr lang="en-US" dirty="0"/>
              <a:t> test operator (</a:t>
            </a:r>
            <a:r>
              <a:rPr lang="en-US" b="1" dirty="0"/>
              <a:t>IN</a:t>
            </a:r>
            <a:r>
              <a:rPr lang="en-US" dirty="0"/>
              <a:t> and </a:t>
            </a:r>
            <a:r>
              <a:rPr lang="en-US" b="1" dirty="0"/>
              <a:t>NOT IN</a:t>
            </a:r>
            <a:r>
              <a:rPr lang="en-US" dirty="0"/>
              <a:t>)</a:t>
            </a:r>
          </a:p>
          <a:p>
            <a:pPr lvl="1">
              <a:lnSpc>
                <a:spcPct val="110000"/>
              </a:lnSpc>
            </a:pPr>
            <a:r>
              <a:rPr lang="en-US" dirty="0"/>
              <a:t>The </a:t>
            </a:r>
            <a:r>
              <a:rPr lang="en-US" dirty="0">
                <a:solidFill>
                  <a:srgbClr val="FF0000"/>
                </a:solidFill>
              </a:rPr>
              <a:t>any selection </a:t>
            </a:r>
            <a:r>
              <a:rPr lang="en-US" dirty="0"/>
              <a:t>operator (</a:t>
            </a:r>
            <a:r>
              <a:rPr lang="en-US" b="1" dirty="0"/>
              <a:t>ANY</a:t>
            </a:r>
            <a:r>
              <a:rPr lang="en-US" dirty="0"/>
              <a:t>)</a:t>
            </a:r>
          </a:p>
          <a:p>
            <a:pPr lvl="1">
              <a:lnSpc>
                <a:spcPct val="110000"/>
              </a:lnSpc>
            </a:pPr>
            <a:r>
              <a:rPr lang="en-US" dirty="0"/>
              <a:t>The </a:t>
            </a:r>
            <a:r>
              <a:rPr lang="en-US" dirty="0">
                <a:solidFill>
                  <a:srgbClr val="FF0000"/>
                </a:solidFill>
              </a:rPr>
              <a:t>all selection </a:t>
            </a:r>
            <a:r>
              <a:rPr lang="en-US" dirty="0"/>
              <a:t>operator (</a:t>
            </a:r>
            <a:r>
              <a:rPr lang="en-US" b="1" dirty="0"/>
              <a:t>ALL</a:t>
            </a:r>
            <a:r>
              <a:rPr lang="en-US" dirty="0"/>
              <a:t>)</a:t>
            </a:r>
          </a:p>
          <a:p>
            <a:pPr lvl="1">
              <a:lnSpc>
                <a:spcPct val="110000"/>
              </a:lnSpc>
            </a:pPr>
            <a:r>
              <a:rPr lang="en-US" dirty="0"/>
              <a:t>The </a:t>
            </a:r>
            <a:r>
              <a:rPr lang="en-US" dirty="0">
                <a:solidFill>
                  <a:srgbClr val="FF0000"/>
                </a:solidFill>
              </a:rPr>
              <a:t>non-empty</a:t>
            </a:r>
            <a:r>
              <a:rPr lang="en-US" dirty="0"/>
              <a:t> set test operator (</a:t>
            </a:r>
            <a:r>
              <a:rPr lang="en-US" b="1" dirty="0"/>
              <a:t>EXISTS</a:t>
            </a:r>
            <a:r>
              <a:rPr lang="en-US" dirty="0"/>
              <a:t>)</a:t>
            </a:r>
          </a:p>
          <a:p>
            <a:pPr lvl="1">
              <a:lnSpc>
                <a:spcPct val="110000"/>
              </a:lnSpc>
            </a:pPr>
            <a:r>
              <a:rPr lang="en-US" dirty="0"/>
              <a:t>The </a:t>
            </a:r>
            <a:r>
              <a:rPr lang="en-US" dirty="0">
                <a:solidFill>
                  <a:srgbClr val="FF0000"/>
                </a:solidFill>
              </a:rPr>
              <a:t>null</a:t>
            </a:r>
            <a:r>
              <a:rPr lang="en-US" dirty="0"/>
              <a:t> test operator (</a:t>
            </a:r>
            <a:r>
              <a:rPr lang="en-US" b="1" dirty="0"/>
              <a:t>IS NULL</a:t>
            </a:r>
            <a:r>
              <a:rPr lang="en-US" dirty="0"/>
              <a:t>)</a:t>
            </a:r>
          </a:p>
          <a:p>
            <a:pPr lvl="1">
              <a:lnSpc>
                <a:spcPct val="110000"/>
              </a:lnSpc>
            </a:pPr>
            <a:r>
              <a:rPr lang="en-US" dirty="0">
                <a:solidFill>
                  <a:srgbClr val="FF0000"/>
                </a:solidFill>
              </a:rPr>
              <a:t>Wild card </a:t>
            </a:r>
            <a:r>
              <a:rPr lang="en-US" dirty="0"/>
              <a:t>characters ( _ and %)</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21</a:t>
            </a:fld>
            <a:endParaRPr lang="en-US" dirty="0"/>
          </a:p>
        </p:txBody>
      </p:sp>
    </p:spTree>
    <p:extLst>
      <p:ext uri="{BB962C8B-B14F-4D97-AF65-F5344CB8AC3E}">
        <p14:creationId xmlns:p14="http://schemas.microsoft.com/office/powerpoint/2010/main" val="2422609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a:t>
            </a:r>
          </a:p>
        </p:txBody>
      </p:sp>
      <p:sp>
        <p:nvSpPr>
          <p:cNvPr id="3" name="Content Placeholder 2"/>
          <p:cNvSpPr>
            <a:spLocks noGrp="1"/>
          </p:cNvSpPr>
          <p:nvPr>
            <p:ph idx="1"/>
          </p:nvPr>
        </p:nvSpPr>
        <p:spPr>
          <a:xfrm>
            <a:off x="838199" y="1825626"/>
            <a:ext cx="10699865" cy="4530724"/>
          </a:xfrm>
        </p:spPr>
        <p:txBody>
          <a:bodyPr>
            <a:normAutofit/>
          </a:bodyPr>
          <a:lstStyle/>
          <a:p>
            <a:pPr marL="228600" lvl="1">
              <a:spcBef>
                <a:spcPts val="1000"/>
              </a:spcBef>
            </a:pPr>
            <a:r>
              <a:rPr lang="en-US" sz="2800" dirty="0"/>
              <a:t>Nested query</a:t>
            </a:r>
          </a:p>
          <a:p>
            <a:pPr lvl="1">
              <a:lnSpc>
                <a:spcPct val="110000"/>
              </a:lnSpc>
            </a:pPr>
            <a:r>
              <a:rPr lang="en-US" dirty="0"/>
              <a:t>A </a:t>
            </a:r>
            <a:r>
              <a:rPr lang="en-US" b="1" dirty="0"/>
              <a:t>nested query </a:t>
            </a:r>
            <a:r>
              <a:rPr lang="en-US" dirty="0"/>
              <a:t>is a </a:t>
            </a:r>
            <a:r>
              <a:rPr lang="en-US" dirty="0">
                <a:solidFill>
                  <a:srgbClr val="FF0000"/>
                </a:solidFill>
              </a:rPr>
              <a:t>SELECT query </a:t>
            </a:r>
            <a:r>
              <a:rPr lang="en-US" dirty="0"/>
              <a:t>where the </a:t>
            </a:r>
            <a:r>
              <a:rPr lang="en-US" dirty="0">
                <a:solidFill>
                  <a:srgbClr val="FF0000"/>
                </a:solidFill>
              </a:rPr>
              <a:t>WHERE clause </a:t>
            </a:r>
            <a:r>
              <a:rPr lang="en-US" dirty="0"/>
              <a:t>contains </a:t>
            </a:r>
            <a:r>
              <a:rPr lang="en-US" dirty="0">
                <a:solidFill>
                  <a:srgbClr val="FF0000"/>
                </a:solidFill>
              </a:rPr>
              <a:t>subquery</a:t>
            </a:r>
            <a:r>
              <a:rPr lang="en-US" dirty="0"/>
              <a:t>.</a:t>
            </a:r>
          </a:p>
          <a:p>
            <a:pPr lvl="1">
              <a:lnSpc>
                <a:spcPct val="110000"/>
              </a:lnSpc>
            </a:pPr>
            <a:endParaRPr lang="en-US" dirty="0"/>
          </a:p>
          <a:p>
            <a:pPr lvl="1">
              <a:lnSpc>
                <a:spcPct val="110000"/>
              </a:lnSpc>
            </a:pPr>
            <a:endParaRPr lang="en-US" dirty="0"/>
          </a:p>
          <a:p>
            <a:pPr lvl="1">
              <a:lnSpc>
                <a:spcPct val="110000"/>
              </a:lnSpc>
            </a:pPr>
            <a:endParaRPr lang="en-US" dirty="0"/>
          </a:p>
          <a:p>
            <a:pPr lvl="1">
              <a:lnSpc>
                <a:spcPct val="110000"/>
              </a:lnSpc>
            </a:pPr>
            <a:endParaRPr lang="en-US" dirty="0"/>
          </a:p>
          <a:p>
            <a:pPr lvl="1">
              <a:lnSpc>
                <a:spcPct val="110000"/>
              </a:lnSpc>
            </a:pPr>
            <a:r>
              <a:rPr lang="en-US" dirty="0"/>
              <a:t>In theory, nesting can be arbitrarily </a:t>
            </a:r>
            <a:r>
              <a:rPr lang="en-US" dirty="0" smtClean="0"/>
              <a:t>deep</a:t>
            </a:r>
            <a:endParaRPr lang="en-US"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22</a:t>
            </a:fld>
            <a:endParaRPr lang="en-US" dirty="0"/>
          </a:p>
        </p:txBody>
      </p:sp>
      <p:pic>
        <p:nvPicPr>
          <p:cNvPr id="9" name="Picture 8">
            <a:extLst>
              <a:ext uri="{FF2B5EF4-FFF2-40B4-BE49-F238E27FC236}">
                <a16:creationId xmlns="" xmlns:a16="http://schemas.microsoft.com/office/drawing/2014/main" id="{4CBCB33D-0A93-4DDD-BA52-41CDDA4B0F5A}"/>
              </a:ext>
            </a:extLst>
          </p:cNvPr>
          <p:cNvPicPr>
            <a:picLocks noChangeAspect="1"/>
          </p:cNvPicPr>
          <p:nvPr/>
        </p:nvPicPr>
        <p:blipFill>
          <a:blip r:embed="rId3"/>
          <a:stretch>
            <a:fillRect/>
          </a:stretch>
        </p:blipFill>
        <p:spPr>
          <a:xfrm>
            <a:off x="1662438" y="2858049"/>
            <a:ext cx="5209524" cy="1590476"/>
          </a:xfrm>
          <a:prstGeom prst="rect">
            <a:avLst/>
          </a:prstGeom>
        </p:spPr>
      </p:pic>
    </p:spTree>
    <p:extLst>
      <p:ext uri="{BB962C8B-B14F-4D97-AF65-F5344CB8AC3E}">
        <p14:creationId xmlns:p14="http://schemas.microsoft.com/office/powerpoint/2010/main" val="3706082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Result of Aggregate Functions in Queries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Query</a:t>
            </a:r>
          </a:p>
          <a:p>
            <a:pPr lvl="1">
              <a:lnSpc>
                <a:spcPct val="100000"/>
              </a:lnSpc>
            </a:pPr>
            <a:r>
              <a:rPr lang="en-US" dirty="0"/>
              <a:t>Find the </a:t>
            </a:r>
            <a:r>
              <a:rPr lang="en-US" dirty="0" err="1"/>
              <a:t>fname</a:t>
            </a:r>
            <a:r>
              <a:rPr lang="en-US" dirty="0"/>
              <a:t> and </a:t>
            </a:r>
            <a:r>
              <a:rPr lang="en-US" dirty="0" err="1"/>
              <a:t>lname</a:t>
            </a:r>
            <a:r>
              <a:rPr lang="en-US" dirty="0"/>
              <a:t> of the employee in the </a:t>
            </a:r>
            <a:r>
              <a:rPr lang="en-US" b="1" dirty="0"/>
              <a:t>'Research' department </a:t>
            </a:r>
            <a:r>
              <a:rPr lang="en-US" dirty="0"/>
              <a:t>that earns </a:t>
            </a:r>
            <a:r>
              <a:rPr lang="en-US" dirty="0">
                <a:solidFill>
                  <a:srgbClr val="FF0000"/>
                </a:solidFill>
              </a:rPr>
              <a:t>more than the average salary within the 'Research' department</a:t>
            </a:r>
          </a:p>
          <a:p>
            <a:pPr lvl="1">
              <a:lnSpc>
                <a:spcPct val="100000"/>
              </a:lnSpc>
            </a:pPr>
            <a:endParaRPr lang="en-US" dirty="0"/>
          </a:p>
          <a:p>
            <a:pPr lvl="1">
              <a:lnSpc>
                <a:spcPct val="100000"/>
              </a:lnSpc>
            </a:pPr>
            <a:endParaRPr lang="en-US" dirty="0"/>
          </a:p>
          <a:p>
            <a:pPr lvl="1">
              <a:lnSpc>
                <a:spcPct val="100000"/>
              </a:lnSpc>
            </a:pPr>
            <a:endParaRPr lang="en-US" dirty="0"/>
          </a:p>
          <a:p>
            <a:pPr lvl="1">
              <a:lnSpc>
                <a:spcPct val="100000"/>
              </a:lnSpc>
            </a:pPr>
            <a:endParaRPr lang="en-US" dirty="0"/>
          </a:p>
          <a:p>
            <a:pPr marL="228600" lvl="1">
              <a:spcBef>
                <a:spcPts val="1000"/>
              </a:spcBef>
            </a:pPr>
            <a:r>
              <a:rPr lang="en-US" sz="2800" dirty="0"/>
              <a:t>Reason:</a:t>
            </a:r>
          </a:p>
          <a:p>
            <a:pPr lvl="1">
              <a:lnSpc>
                <a:spcPct val="100000"/>
              </a:lnSpc>
            </a:pPr>
            <a:r>
              <a:rPr lang="en-US" dirty="0"/>
              <a:t>The </a:t>
            </a:r>
            <a:r>
              <a:rPr lang="en-US" b="1" dirty="0"/>
              <a:t>employee</a:t>
            </a:r>
            <a:r>
              <a:rPr lang="en-US" dirty="0"/>
              <a:t> whose salary </a:t>
            </a:r>
            <a:r>
              <a:rPr lang="en-US" dirty="0">
                <a:solidFill>
                  <a:srgbClr val="FF0000"/>
                </a:solidFill>
              </a:rPr>
              <a:t>is greater than </a:t>
            </a:r>
            <a:r>
              <a:rPr lang="en-US" dirty="0"/>
              <a:t>the average salary of the Research department, may:</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23</a:t>
            </a:fld>
            <a:endParaRPr lang="en-US" dirty="0"/>
          </a:p>
        </p:txBody>
      </p:sp>
      <p:sp>
        <p:nvSpPr>
          <p:cNvPr id="16" name="TextBox 15"/>
          <p:cNvSpPr txBox="1"/>
          <p:nvPr/>
        </p:nvSpPr>
        <p:spPr>
          <a:xfrm>
            <a:off x="1681734" y="3151737"/>
            <a:ext cx="6694170" cy="1477328"/>
          </a:xfrm>
          <a:prstGeom prst="rect">
            <a:avLst/>
          </a:prstGeom>
          <a:noFill/>
          <a:ln>
            <a:solidFill>
              <a:srgbClr val="3399FF"/>
            </a:solidFill>
          </a:ln>
        </p:spPr>
        <p:txBody>
          <a:bodyPr wrap="square" rtlCol="0">
            <a:spAutoFit/>
          </a:bodyPr>
          <a:lstStyle/>
          <a:p>
            <a:r>
              <a:rPr lang="en-US" dirty="0"/>
              <a:t>SELECT    </a:t>
            </a:r>
            <a:r>
              <a:rPr lang="en-US" dirty="0" err="1"/>
              <a:t>fname</a:t>
            </a:r>
            <a:r>
              <a:rPr lang="en-US" dirty="0"/>
              <a:t>, </a:t>
            </a:r>
            <a:r>
              <a:rPr lang="en-US" dirty="0" err="1"/>
              <a:t>lname</a:t>
            </a:r>
            <a:endParaRPr lang="en-US" dirty="0"/>
          </a:p>
          <a:p>
            <a:r>
              <a:rPr lang="en-US" dirty="0"/>
              <a:t>FROM     employee </a:t>
            </a:r>
          </a:p>
          <a:p>
            <a:r>
              <a:rPr lang="en-US" dirty="0"/>
              <a:t>WHERE   salary &gt; ( SELECT  AVG(salary)</a:t>
            </a:r>
          </a:p>
          <a:p>
            <a:r>
              <a:rPr lang="en-US" dirty="0"/>
              <a:t>                                 FROM   employee, department              </a:t>
            </a:r>
          </a:p>
          <a:p>
            <a:r>
              <a:rPr lang="en-US" dirty="0"/>
              <a:t>                                 WHERE  </a:t>
            </a:r>
            <a:r>
              <a:rPr lang="en-US" dirty="0" err="1"/>
              <a:t>dno</a:t>
            </a:r>
            <a:r>
              <a:rPr lang="en-US" dirty="0"/>
              <a:t> = </a:t>
            </a:r>
            <a:r>
              <a:rPr lang="en-US" dirty="0" err="1"/>
              <a:t>dnumber</a:t>
            </a:r>
            <a:r>
              <a:rPr lang="en-US" dirty="0"/>
              <a:t> AND  </a:t>
            </a:r>
            <a:r>
              <a:rPr lang="en-US" dirty="0" err="1"/>
              <a:t>dname</a:t>
            </a:r>
            <a:r>
              <a:rPr lang="en-US" dirty="0"/>
              <a:t> = 'Research')</a:t>
            </a:r>
            <a:endParaRPr lang="en-US" dirty="0">
              <a:solidFill>
                <a:srgbClr val="FF0000"/>
              </a:solidFill>
            </a:endParaRPr>
          </a:p>
        </p:txBody>
      </p:sp>
      <p:sp>
        <p:nvSpPr>
          <p:cNvPr id="6" name="TextBox 5"/>
          <p:cNvSpPr txBox="1"/>
          <p:nvPr/>
        </p:nvSpPr>
        <p:spPr>
          <a:xfrm>
            <a:off x="9217152" y="4241445"/>
            <a:ext cx="1828800" cy="461665"/>
          </a:xfrm>
          <a:prstGeom prst="rect">
            <a:avLst/>
          </a:prstGeom>
          <a:noFill/>
        </p:spPr>
        <p:txBody>
          <a:bodyPr wrap="square" rtlCol="0">
            <a:spAutoFit/>
          </a:bodyPr>
          <a:lstStyle/>
          <a:p>
            <a:r>
              <a:rPr lang="en-US" sz="2400" dirty="0">
                <a:solidFill>
                  <a:srgbClr val="FF0000"/>
                </a:solidFill>
              </a:rPr>
              <a:t>Correct?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734" y="6210046"/>
            <a:ext cx="4591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917" y="4883150"/>
            <a:ext cx="7561263"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784089" y="4269448"/>
            <a:ext cx="1139422" cy="461665"/>
          </a:xfrm>
          <a:prstGeom prst="rect">
            <a:avLst/>
          </a:prstGeom>
          <a:noFill/>
        </p:spPr>
        <p:txBody>
          <a:bodyPr wrap="square" rtlCol="0">
            <a:spAutoFit/>
          </a:bodyPr>
          <a:lstStyle/>
          <a:p>
            <a:r>
              <a:rPr lang="en-US" sz="2400" dirty="0" smtClean="0">
                <a:solidFill>
                  <a:srgbClr val="FF0000"/>
                </a:solidFill>
              </a:rPr>
              <a:t>No!</a:t>
            </a:r>
            <a:endParaRPr lang="en-US" sz="2400" dirty="0">
              <a:solidFill>
                <a:srgbClr val="FF0000"/>
              </a:solidFill>
            </a:endParaRPr>
          </a:p>
        </p:txBody>
      </p:sp>
    </p:spTree>
    <p:extLst>
      <p:ext uri="{BB962C8B-B14F-4D97-AF65-F5344CB8AC3E}">
        <p14:creationId xmlns:p14="http://schemas.microsoft.com/office/powerpoint/2010/main" val="29923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51"/>
                                        </p:tgtEl>
                                        <p:attrNameLst>
                                          <p:attrName>style.visibility</p:attrName>
                                        </p:attrNameLst>
                                      </p:cBhvr>
                                      <p:to>
                                        <p:strVal val="visible"/>
                                      </p:to>
                                    </p:set>
                                    <p:anim calcmode="lin" valueType="num">
                                      <p:cBhvr additive="base">
                                        <p:cTn id="39" dur="500" fill="hold"/>
                                        <p:tgtEl>
                                          <p:spTgt spid="2051"/>
                                        </p:tgtEl>
                                        <p:attrNameLst>
                                          <p:attrName>ppt_x</p:attrName>
                                        </p:attrNameLst>
                                      </p:cBhvr>
                                      <p:tavLst>
                                        <p:tav tm="0">
                                          <p:val>
                                            <p:strVal val="#ppt_x"/>
                                          </p:val>
                                        </p:tav>
                                        <p:tav tm="100000">
                                          <p:val>
                                            <p:strVal val="#ppt_x"/>
                                          </p:val>
                                        </p:tav>
                                      </p:tavLst>
                                    </p:anim>
                                    <p:anim calcmode="lin" valueType="num">
                                      <p:cBhvr additive="base">
                                        <p:cTn id="4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 in SQL</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Aggregate functions</a:t>
            </a:r>
          </a:p>
          <a:p>
            <a:pPr lvl="1">
              <a:lnSpc>
                <a:spcPct val="100000"/>
              </a:lnSpc>
            </a:pPr>
            <a:r>
              <a:rPr lang="en-US" dirty="0">
                <a:solidFill>
                  <a:srgbClr val="FF0000"/>
                </a:solidFill>
              </a:rPr>
              <a:t>Compute </a:t>
            </a:r>
            <a:r>
              <a:rPr lang="en-US" dirty="0"/>
              <a:t>an </a:t>
            </a:r>
            <a:r>
              <a:rPr lang="en-US" b="1" dirty="0"/>
              <a:t>aggregate</a:t>
            </a:r>
            <a:r>
              <a:rPr lang="en-US" dirty="0"/>
              <a:t> value from a </a:t>
            </a:r>
            <a:r>
              <a:rPr lang="en-US" b="1" dirty="0"/>
              <a:t>set of values</a:t>
            </a:r>
          </a:p>
          <a:p>
            <a:pPr lvl="1">
              <a:lnSpc>
                <a:spcPct val="100000"/>
              </a:lnSpc>
            </a:pPr>
            <a:r>
              <a:rPr lang="en-US" dirty="0"/>
              <a:t>The </a:t>
            </a:r>
            <a:r>
              <a:rPr lang="en-US" b="1" dirty="0"/>
              <a:t>aggregate functions </a:t>
            </a:r>
            <a:r>
              <a:rPr lang="en-US" dirty="0"/>
              <a:t>available in SQL are: </a:t>
            </a:r>
          </a:p>
          <a:p>
            <a:pPr lvl="1">
              <a:lnSpc>
                <a:spcPct val="100000"/>
              </a:lnSpc>
            </a:pPr>
            <a:endParaRPr lang="en-US" dirty="0"/>
          </a:p>
          <a:p>
            <a:pPr lvl="1">
              <a:lnSpc>
                <a:spcPct val="100000"/>
              </a:lnSpc>
            </a:pPr>
            <a:endParaRPr lang="en-US"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24</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3384550"/>
            <a:ext cx="76088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6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fade">
                                      <p:cBhvr>
                                        <p:cTn id="11" dur="1000"/>
                                        <p:tgtEl>
                                          <p:spTgt spid="1027"/>
                                        </p:tgtEl>
                                      </p:cBhvr>
                                    </p:animEffect>
                                    <p:anim calcmode="lin" valueType="num">
                                      <p:cBhvr>
                                        <p:cTn id="12" dur="1000" fill="hold"/>
                                        <p:tgtEl>
                                          <p:spTgt spid="1027"/>
                                        </p:tgtEl>
                                        <p:attrNameLst>
                                          <p:attrName>ppt_x</p:attrName>
                                        </p:attrNameLst>
                                      </p:cBhvr>
                                      <p:tavLst>
                                        <p:tav tm="0">
                                          <p:val>
                                            <p:strVal val="#ppt_x"/>
                                          </p:val>
                                        </p:tav>
                                        <p:tav tm="100000">
                                          <p:val>
                                            <p:strVal val="#ppt_x"/>
                                          </p:val>
                                        </p:tav>
                                      </p:tavLst>
                                    </p:anim>
                                    <p:anim calcmode="lin" valueType="num">
                                      <p:cBhvr>
                                        <p:cTn id="1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GROUP BY Queries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Query 1: </a:t>
            </a:r>
          </a:p>
          <a:p>
            <a:pPr lvl="1">
              <a:lnSpc>
                <a:spcPct val="100000"/>
              </a:lnSpc>
            </a:pPr>
            <a:r>
              <a:rPr lang="en-US" dirty="0"/>
              <a:t>For each </a:t>
            </a:r>
            <a:r>
              <a:rPr lang="en-US" b="1" dirty="0"/>
              <a:t>department</a:t>
            </a:r>
            <a:r>
              <a:rPr lang="en-US" dirty="0"/>
              <a:t>, show the </a:t>
            </a:r>
            <a:r>
              <a:rPr lang="en-US" dirty="0">
                <a:solidFill>
                  <a:srgbClr val="FF0000"/>
                </a:solidFill>
              </a:rPr>
              <a:t>department NAME</a:t>
            </a:r>
            <a:r>
              <a:rPr lang="en-US" dirty="0"/>
              <a:t>, </a:t>
            </a:r>
            <a:r>
              <a:rPr lang="en-US" dirty="0">
                <a:solidFill>
                  <a:srgbClr val="FF0000"/>
                </a:solidFill>
              </a:rPr>
              <a:t>number of employees </a:t>
            </a:r>
            <a:r>
              <a:rPr lang="en-US" dirty="0"/>
              <a:t>and </a:t>
            </a:r>
            <a:r>
              <a:rPr lang="en-US" dirty="0">
                <a:solidFill>
                  <a:srgbClr val="FF0000"/>
                </a:solidFill>
              </a:rPr>
              <a:t>average salary </a:t>
            </a:r>
            <a:r>
              <a:rPr lang="en-US" dirty="0"/>
              <a:t>paid to the employees in the department</a:t>
            </a:r>
          </a:p>
          <a:p>
            <a:pPr marL="228600" lvl="1">
              <a:spcBef>
                <a:spcPts val="1000"/>
              </a:spcBef>
            </a:pPr>
            <a:r>
              <a:rPr lang="en-US" sz="2800" dirty="0" smtClean="0"/>
              <a:t>Solution</a:t>
            </a:r>
            <a:r>
              <a:rPr lang="en-US" sz="2800" dirty="0"/>
              <a:t>:</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25</a:t>
            </a:fld>
            <a:endParaRPr lang="en-US" dirty="0"/>
          </a:p>
        </p:txBody>
      </p:sp>
      <p:sp>
        <p:nvSpPr>
          <p:cNvPr id="6" name="TextBox 5">
            <a:extLst>
              <a:ext uri="{FF2B5EF4-FFF2-40B4-BE49-F238E27FC236}">
                <a16:creationId xmlns:a16="http://schemas.microsoft.com/office/drawing/2014/main" xmlns="" id="{A805D72B-6275-42E9-9299-1B5946106481}"/>
              </a:ext>
            </a:extLst>
          </p:cNvPr>
          <p:cNvSpPr txBox="1"/>
          <p:nvPr/>
        </p:nvSpPr>
        <p:spPr>
          <a:xfrm>
            <a:off x="1149721" y="3660023"/>
            <a:ext cx="3472155" cy="923330"/>
          </a:xfrm>
          <a:prstGeom prst="rect">
            <a:avLst/>
          </a:prstGeom>
          <a:noFill/>
          <a:ln>
            <a:solidFill>
              <a:srgbClr val="3399FF"/>
            </a:solidFill>
          </a:ln>
        </p:spPr>
        <p:txBody>
          <a:bodyPr wrap="square" rtlCol="0">
            <a:spAutoFit/>
          </a:bodyPr>
          <a:lstStyle/>
          <a:p>
            <a:r>
              <a:rPr lang="en-US" dirty="0"/>
              <a:t>SELECT    </a:t>
            </a:r>
            <a:r>
              <a:rPr lang="en-US" dirty="0" err="1"/>
              <a:t>sssn</a:t>
            </a:r>
            <a:r>
              <a:rPr lang="en-US" dirty="0"/>
              <a:t>, </a:t>
            </a:r>
            <a:r>
              <a:rPr lang="en-US" dirty="0" err="1"/>
              <a:t>dno</a:t>
            </a:r>
            <a:r>
              <a:rPr lang="en-US" dirty="0"/>
              <a:t>, </a:t>
            </a:r>
            <a:r>
              <a:rPr lang="en-US" dirty="0" err="1"/>
              <a:t>dname</a:t>
            </a:r>
            <a:r>
              <a:rPr lang="en-US" dirty="0"/>
              <a:t>, salary       </a:t>
            </a:r>
          </a:p>
          <a:p>
            <a:r>
              <a:rPr lang="en-US" dirty="0"/>
              <a:t>FROM     employee, department       </a:t>
            </a:r>
          </a:p>
          <a:p>
            <a:r>
              <a:rPr lang="en-US" dirty="0"/>
              <a:t>WHERE   </a:t>
            </a:r>
            <a:r>
              <a:rPr lang="en-US" dirty="0" err="1"/>
              <a:t>dno</a:t>
            </a:r>
            <a:r>
              <a:rPr lang="en-US" dirty="0"/>
              <a:t>=</a:t>
            </a:r>
            <a:r>
              <a:rPr lang="en-US" dirty="0" err="1"/>
              <a:t>dnumber</a:t>
            </a:r>
            <a:endParaRPr lang="en-US" dirty="0">
              <a:solidFill>
                <a:srgbClr val="FF0000"/>
              </a:solidFill>
            </a:endParaRPr>
          </a:p>
        </p:txBody>
      </p:sp>
      <p:pic>
        <p:nvPicPr>
          <p:cNvPr id="8" name="Picture 7">
            <a:extLst>
              <a:ext uri="{FF2B5EF4-FFF2-40B4-BE49-F238E27FC236}">
                <a16:creationId xmlns:a16="http://schemas.microsoft.com/office/drawing/2014/main" xmlns="" id="{41FA4929-F495-436E-B0A9-EFF0B96E574F}"/>
              </a:ext>
            </a:extLst>
          </p:cNvPr>
          <p:cNvPicPr>
            <a:picLocks noChangeAspect="1"/>
          </p:cNvPicPr>
          <p:nvPr/>
        </p:nvPicPr>
        <p:blipFill>
          <a:blip r:embed="rId3"/>
          <a:stretch>
            <a:fillRect/>
          </a:stretch>
        </p:blipFill>
        <p:spPr>
          <a:xfrm>
            <a:off x="1149721" y="4805092"/>
            <a:ext cx="3761905" cy="2000000"/>
          </a:xfrm>
          <a:prstGeom prst="rect">
            <a:avLst/>
          </a:prstGeom>
        </p:spPr>
      </p:pic>
      <p:sp>
        <p:nvSpPr>
          <p:cNvPr id="9" name="TextBox 8">
            <a:extLst>
              <a:ext uri="{FF2B5EF4-FFF2-40B4-BE49-F238E27FC236}">
                <a16:creationId xmlns:a16="http://schemas.microsoft.com/office/drawing/2014/main" xmlns="" id="{905618B6-25B2-4492-A940-93E3F530CDFC}"/>
              </a:ext>
            </a:extLst>
          </p:cNvPr>
          <p:cNvSpPr txBox="1"/>
          <p:nvPr/>
        </p:nvSpPr>
        <p:spPr>
          <a:xfrm>
            <a:off x="5223147" y="3632738"/>
            <a:ext cx="4436242" cy="1200329"/>
          </a:xfrm>
          <a:prstGeom prst="rect">
            <a:avLst/>
          </a:prstGeom>
          <a:noFill/>
          <a:ln>
            <a:solidFill>
              <a:srgbClr val="3399FF"/>
            </a:solidFill>
          </a:ln>
        </p:spPr>
        <p:txBody>
          <a:bodyPr wrap="square" rtlCol="0">
            <a:spAutoFit/>
          </a:bodyPr>
          <a:lstStyle/>
          <a:p>
            <a:r>
              <a:rPr lang="en-US" dirty="0"/>
              <a:t>SELECT   </a:t>
            </a:r>
            <a:r>
              <a:rPr lang="en-US" dirty="0">
                <a:solidFill>
                  <a:srgbClr val="FF0000"/>
                </a:solidFill>
              </a:rPr>
              <a:t>      </a:t>
            </a:r>
            <a:r>
              <a:rPr lang="en-US" dirty="0" err="1">
                <a:solidFill>
                  <a:srgbClr val="FF0000"/>
                </a:solidFill>
              </a:rPr>
              <a:t>dname</a:t>
            </a:r>
            <a:r>
              <a:rPr lang="en-US" dirty="0"/>
              <a:t>, COUNT(</a:t>
            </a:r>
            <a:r>
              <a:rPr lang="en-US" dirty="0" err="1"/>
              <a:t>ssn</a:t>
            </a:r>
            <a:r>
              <a:rPr lang="en-US" dirty="0"/>
              <a:t>), AVG(salary)</a:t>
            </a:r>
          </a:p>
          <a:p>
            <a:r>
              <a:rPr lang="en-US" dirty="0"/>
              <a:t>FROM           employee, department</a:t>
            </a:r>
          </a:p>
          <a:p>
            <a:r>
              <a:rPr lang="en-US" dirty="0"/>
              <a:t>WHERE         </a:t>
            </a:r>
            <a:r>
              <a:rPr lang="en-US" dirty="0" err="1"/>
              <a:t>dno</a:t>
            </a:r>
            <a:r>
              <a:rPr lang="en-US" dirty="0"/>
              <a:t> = </a:t>
            </a:r>
            <a:r>
              <a:rPr lang="en-US" dirty="0" err="1"/>
              <a:t>dnumber</a:t>
            </a:r>
            <a:endParaRPr lang="en-US" dirty="0"/>
          </a:p>
          <a:p>
            <a:r>
              <a:rPr lang="en-US" dirty="0"/>
              <a:t>GROUP BY    </a:t>
            </a:r>
            <a:r>
              <a:rPr lang="en-US" b="1" dirty="0" err="1"/>
              <a:t>dno</a:t>
            </a:r>
            <a:endParaRPr lang="en-US" b="1" dirty="0"/>
          </a:p>
        </p:txBody>
      </p:sp>
      <p:sp>
        <p:nvSpPr>
          <p:cNvPr id="10" name="TextBox 9">
            <a:extLst>
              <a:ext uri="{FF2B5EF4-FFF2-40B4-BE49-F238E27FC236}">
                <a16:creationId xmlns:a16="http://schemas.microsoft.com/office/drawing/2014/main" xmlns="" id="{8CC8C71D-BB8E-4BE9-9C47-9C8A7B6CC2A2}"/>
              </a:ext>
            </a:extLst>
          </p:cNvPr>
          <p:cNvSpPr txBox="1"/>
          <p:nvPr/>
        </p:nvSpPr>
        <p:spPr>
          <a:xfrm>
            <a:off x="5223147" y="5048869"/>
            <a:ext cx="3821100" cy="1200329"/>
          </a:xfrm>
          <a:prstGeom prst="rect">
            <a:avLst/>
          </a:prstGeom>
          <a:noFill/>
          <a:ln>
            <a:solidFill>
              <a:srgbClr val="3399FF"/>
            </a:solidFill>
          </a:ln>
        </p:spPr>
        <p:txBody>
          <a:bodyPr wrap="square" rtlCol="0">
            <a:spAutoFit/>
          </a:bodyPr>
          <a:lstStyle/>
          <a:p>
            <a:r>
              <a:rPr lang="en-US" dirty="0"/>
              <a:t>COUNT(SSN)     AVG(salary)</a:t>
            </a:r>
          </a:p>
          <a:p>
            <a:r>
              <a:rPr lang="en-US" dirty="0"/>
              <a:t> 4                        33250          </a:t>
            </a:r>
          </a:p>
          <a:p>
            <a:r>
              <a:rPr lang="en-US" dirty="0"/>
              <a:t> 3                        31000          </a:t>
            </a:r>
          </a:p>
          <a:p>
            <a:r>
              <a:rPr lang="en-US" dirty="0"/>
              <a:t> 1                        55000            </a:t>
            </a:r>
          </a:p>
        </p:txBody>
      </p:sp>
      <p:sp>
        <p:nvSpPr>
          <p:cNvPr id="11" name="TextBox 10">
            <a:extLst>
              <a:ext uri="{FF2B5EF4-FFF2-40B4-BE49-F238E27FC236}">
                <a16:creationId xmlns:a16="http://schemas.microsoft.com/office/drawing/2014/main" xmlns="" id="{E7D01425-2164-4603-8596-22707C3B8C90}"/>
              </a:ext>
            </a:extLst>
          </p:cNvPr>
          <p:cNvSpPr txBox="1"/>
          <p:nvPr/>
        </p:nvSpPr>
        <p:spPr>
          <a:xfrm>
            <a:off x="5223147" y="6356350"/>
            <a:ext cx="4602497" cy="369332"/>
          </a:xfrm>
          <a:prstGeom prst="rect">
            <a:avLst/>
          </a:prstGeom>
          <a:noFill/>
        </p:spPr>
        <p:txBody>
          <a:bodyPr wrap="square" rtlCol="0">
            <a:spAutoFit/>
          </a:bodyPr>
          <a:lstStyle/>
          <a:p>
            <a:r>
              <a:rPr lang="en-US" dirty="0">
                <a:solidFill>
                  <a:srgbClr val="FF0000"/>
                </a:solidFill>
              </a:rPr>
              <a:t>Wrong! </a:t>
            </a:r>
            <a:r>
              <a:rPr lang="en-US" dirty="0" err="1">
                <a:solidFill>
                  <a:srgbClr val="FF0000"/>
                </a:solidFill>
              </a:rPr>
              <a:t>dname</a:t>
            </a:r>
            <a:r>
              <a:rPr lang="en-US" dirty="0">
                <a:solidFill>
                  <a:srgbClr val="FF0000"/>
                </a:solidFill>
              </a:rPr>
              <a:t>  must be a grouping attribute !!</a:t>
            </a:r>
          </a:p>
        </p:txBody>
      </p:sp>
      <p:pic>
        <p:nvPicPr>
          <p:cNvPr id="12" name="Picture 11">
            <a:extLst>
              <a:ext uri="{FF2B5EF4-FFF2-40B4-BE49-F238E27FC236}">
                <a16:creationId xmlns:a16="http://schemas.microsoft.com/office/drawing/2014/main" xmlns="" id="{9AF84379-954F-451E-9B13-603EA8FBDC8C}"/>
              </a:ext>
            </a:extLst>
          </p:cNvPr>
          <p:cNvPicPr>
            <a:picLocks noChangeAspect="1"/>
          </p:cNvPicPr>
          <p:nvPr/>
        </p:nvPicPr>
        <p:blipFill>
          <a:blip r:embed="rId4"/>
          <a:stretch>
            <a:fillRect/>
          </a:stretch>
        </p:blipFill>
        <p:spPr>
          <a:xfrm>
            <a:off x="1968057" y="2264060"/>
            <a:ext cx="7076190" cy="4038095"/>
          </a:xfrm>
          <a:prstGeom prst="rect">
            <a:avLst/>
          </a:prstGeom>
        </p:spPr>
      </p:pic>
    </p:spTree>
    <p:extLst>
      <p:ext uri="{BB962C8B-B14F-4D97-AF65-F5344CB8AC3E}">
        <p14:creationId xmlns:p14="http://schemas.microsoft.com/office/powerpoint/2010/main" val="167765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a View in SQL</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sz="2800" dirty="0"/>
              <a:t>A </a:t>
            </a:r>
            <a:r>
              <a:rPr lang="en-US" sz="2800" b="1" dirty="0"/>
              <a:t>view</a:t>
            </a:r>
            <a:r>
              <a:rPr lang="en-US" sz="2800" dirty="0"/>
              <a:t> is a </a:t>
            </a:r>
            <a:r>
              <a:rPr lang="en-US" sz="2800" b="1" dirty="0"/>
              <a:t>virtual relation </a:t>
            </a:r>
            <a:r>
              <a:rPr lang="en-US" sz="2800" dirty="0"/>
              <a:t>that is </a:t>
            </a:r>
            <a:r>
              <a:rPr lang="en-US" sz="2800" dirty="0">
                <a:solidFill>
                  <a:srgbClr val="FF0000"/>
                </a:solidFill>
              </a:rPr>
              <a:t>derived</a:t>
            </a:r>
            <a:r>
              <a:rPr lang="en-US" sz="2800" dirty="0"/>
              <a:t> from </a:t>
            </a:r>
          </a:p>
          <a:p>
            <a:pPr lvl="1">
              <a:lnSpc>
                <a:spcPct val="100000"/>
              </a:lnSpc>
            </a:pPr>
            <a:r>
              <a:rPr lang="en-US" dirty="0"/>
              <a:t>Relations</a:t>
            </a:r>
          </a:p>
          <a:p>
            <a:pPr lvl="1">
              <a:lnSpc>
                <a:spcPct val="100000"/>
              </a:lnSpc>
            </a:pPr>
            <a:r>
              <a:rPr lang="en-US" dirty="0"/>
              <a:t>Other </a:t>
            </a:r>
            <a:r>
              <a:rPr lang="en-US" b="1" dirty="0"/>
              <a:t>virtual relations</a:t>
            </a:r>
          </a:p>
          <a:p>
            <a:pPr marL="228600" lvl="1">
              <a:spcBef>
                <a:spcPts val="1000"/>
              </a:spcBef>
            </a:pPr>
            <a:r>
              <a:rPr lang="en-US" sz="2800" dirty="0" smtClean="0"/>
              <a:t>Property </a:t>
            </a:r>
            <a:r>
              <a:rPr lang="en-US" sz="2800" dirty="0"/>
              <a:t>of a virtual relation:</a:t>
            </a:r>
          </a:p>
          <a:p>
            <a:pPr lvl="1">
              <a:lnSpc>
                <a:spcPct val="100000"/>
              </a:lnSpc>
            </a:pPr>
            <a:r>
              <a:rPr lang="en-US" dirty="0"/>
              <a:t>A virtual relation (= view) does </a:t>
            </a:r>
            <a:r>
              <a:rPr lang="en-US" dirty="0">
                <a:solidFill>
                  <a:srgbClr val="FF0000"/>
                </a:solidFill>
              </a:rPr>
              <a:t>not exist </a:t>
            </a:r>
            <a:r>
              <a:rPr lang="en-US" dirty="0"/>
              <a:t>as in </a:t>
            </a:r>
            <a:r>
              <a:rPr lang="en-US" dirty="0">
                <a:solidFill>
                  <a:srgbClr val="FF0000"/>
                </a:solidFill>
              </a:rPr>
              <a:t>physical form</a:t>
            </a:r>
          </a:p>
          <a:p>
            <a:pPr lvl="1">
              <a:lnSpc>
                <a:spcPct val="100000"/>
              </a:lnSpc>
            </a:pPr>
            <a:r>
              <a:rPr lang="en-US" dirty="0"/>
              <a:t>The tuples in a virtual relation (= view) </a:t>
            </a:r>
            <a:r>
              <a:rPr lang="en-US" dirty="0">
                <a:solidFill>
                  <a:srgbClr val="FF0000"/>
                </a:solidFill>
              </a:rPr>
              <a:t>are not stored </a:t>
            </a:r>
            <a:r>
              <a:rPr lang="en-US" dirty="0"/>
              <a:t>physically in the </a:t>
            </a:r>
            <a:r>
              <a:rPr lang="en-US" dirty="0" smtClean="0"/>
              <a:t>database</a:t>
            </a:r>
          </a:p>
          <a:p>
            <a:pPr lvl="1">
              <a:lnSpc>
                <a:spcPct val="100000"/>
              </a:lnSpc>
            </a:pPr>
            <a:r>
              <a:rPr lang="en-US" dirty="0"/>
              <a:t>The tuples in a virtual relation (= view) are computed as a </a:t>
            </a:r>
            <a:r>
              <a:rPr lang="en-US" b="1" dirty="0"/>
              <a:t>temporary relation </a:t>
            </a:r>
            <a:r>
              <a:rPr lang="en-US" dirty="0"/>
              <a:t>when the virtual relation is used</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26</a:t>
            </a:fld>
            <a:endParaRPr lang="en-US" dirty="0"/>
          </a:p>
        </p:txBody>
      </p:sp>
      <p:pic>
        <p:nvPicPr>
          <p:cNvPr id="7" name="Picture 6">
            <a:extLst>
              <a:ext uri="{FF2B5EF4-FFF2-40B4-BE49-F238E27FC236}">
                <a16:creationId xmlns:a16="http://schemas.microsoft.com/office/drawing/2014/main" xmlns="" id="{43C91CCD-D0FF-4D68-8296-C1DD19DC6669}"/>
              </a:ext>
            </a:extLst>
          </p:cNvPr>
          <p:cNvPicPr>
            <a:picLocks noChangeAspect="1"/>
          </p:cNvPicPr>
          <p:nvPr/>
        </p:nvPicPr>
        <p:blipFill>
          <a:blip r:embed="rId3"/>
          <a:stretch>
            <a:fillRect/>
          </a:stretch>
        </p:blipFill>
        <p:spPr>
          <a:xfrm>
            <a:off x="1637221" y="5829429"/>
            <a:ext cx="8142857" cy="685714"/>
          </a:xfrm>
          <a:prstGeom prst="rect">
            <a:avLst/>
          </a:prstGeom>
        </p:spPr>
      </p:pic>
    </p:spTree>
    <p:extLst>
      <p:ext uri="{BB962C8B-B14F-4D97-AF65-F5344CB8AC3E}">
        <p14:creationId xmlns:p14="http://schemas.microsoft.com/office/powerpoint/2010/main" val="166653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View (Virtual Relations)</a:t>
            </a:r>
          </a:p>
        </p:txBody>
      </p:sp>
      <p:sp>
        <p:nvSpPr>
          <p:cNvPr id="3" name="Content Placeholder 2"/>
          <p:cNvSpPr>
            <a:spLocks noGrp="1"/>
          </p:cNvSpPr>
          <p:nvPr>
            <p:ph idx="1"/>
          </p:nvPr>
        </p:nvSpPr>
        <p:spPr>
          <a:xfrm>
            <a:off x="838200" y="1825625"/>
            <a:ext cx="10515600" cy="4530725"/>
          </a:xfrm>
        </p:spPr>
        <p:txBody>
          <a:bodyPr>
            <a:normAutofit/>
          </a:bodyPr>
          <a:lstStyle/>
          <a:p>
            <a:pPr marL="228600" lvl="1">
              <a:spcBef>
                <a:spcPts val="1000"/>
              </a:spcBef>
            </a:pPr>
            <a:r>
              <a:rPr lang="en-US" dirty="0"/>
              <a:t>A </a:t>
            </a:r>
            <a:r>
              <a:rPr lang="en-US" b="1" dirty="0"/>
              <a:t>view</a:t>
            </a:r>
            <a:r>
              <a:rPr lang="en-US" dirty="0"/>
              <a:t> (= </a:t>
            </a:r>
            <a:r>
              <a:rPr lang="en-US" b="1" dirty="0"/>
              <a:t>virtual relation</a:t>
            </a:r>
            <a:r>
              <a:rPr lang="en-US" dirty="0"/>
              <a:t>) is defined using the </a:t>
            </a:r>
            <a:r>
              <a:rPr lang="en-US" dirty="0">
                <a:solidFill>
                  <a:srgbClr val="FF0000"/>
                </a:solidFill>
              </a:rPr>
              <a:t>CREATE VIEW </a:t>
            </a:r>
            <a:r>
              <a:rPr lang="en-US" dirty="0" smtClean="0"/>
              <a:t>command</a:t>
            </a:r>
          </a:p>
          <a:p>
            <a:pPr lvl="1">
              <a:lnSpc>
                <a:spcPct val="100000"/>
              </a:lnSpc>
            </a:pPr>
            <a:r>
              <a:rPr lang="en-US" sz="2000" dirty="0" smtClean="0"/>
              <a:t>A </a:t>
            </a:r>
            <a:r>
              <a:rPr lang="en-US" sz="2000" dirty="0"/>
              <a:t>(</a:t>
            </a:r>
            <a:r>
              <a:rPr lang="en-US" sz="2000" dirty="0" smtClean="0"/>
              <a:t>virtual) table </a:t>
            </a:r>
            <a:r>
              <a:rPr lang="en-US" sz="2000" dirty="0"/>
              <a:t>name (or </a:t>
            </a:r>
            <a:r>
              <a:rPr lang="en-US" sz="2000" b="1" dirty="0"/>
              <a:t>view name</a:t>
            </a:r>
            <a:r>
              <a:rPr lang="en-US" sz="2000" dirty="0" smtClean="0"/>
              <a:t>)</a:t>
            </a:r>
          </a:p>
          <a:p>
            <a:pPr lvl="1">
              <a:lnSpc>
                <a:spcPct val="100000"/>
              </a:lnSpc>
            </a:pPr>
            <a:r>
              <a:rPr lang="en-US" sz="2000" b="1" dirty="0" smtClean="0"/>
              <a:t>A </a:t>
            </a:r>
            <a:r>
              <a:rPr lang="en-US" sz="2000" b="1" dirty="0"/>
              <a:t>list of attribute names</a:t>
            </a:r>
            <a:r>
              <a:rPr lang="en-US" sz="2000" dirty="0"/>
              <a:t>, and </a:t>
            </a:r>
            <a:endParaRPr lang="en-US" sz="2000" dirty="0" smtClean="0"/>
          </a:p>
          <a:p>
            <a:pPr lvl="1">
              <a:lnSpc>
                <a:spcPct val="100000"/>
              </a:lnSpc>
            </a:pPr>
            <a:r>
              <a:rPr lang="en-US" sz="2000" dirty="0" smtClean="0"/>
              <a:t>A </a:t>
            </a:r>
            <a:r>
              <a:rPr lang="en-US" sz="2000" b="1" dirty="0"/>
              <a:t>query </a:t>
            </a:r>
            <a:r>
              <a:rPr lang="en-US" sz="2000" dirty="0"/>
              <a:t>to </a:t>
            </a:r>
            <a:r>
              <a:rPr lang="en-US" sz="2000" dirty="0">
                <a:solidFill>
                  <a:srgbClr val="FF0000"/>
                </a:solidFill>
              </a:rPr>
              <a:t>specify </a:t>
            </a:r>
            <a:r>
              <a:rPr lang="en-US" sz="2000" dirty="0" smtClean="0">
                <a:solidFill>
                  <a:srgbClr val="FF0000"/>
                </a:solidFill>
              </a:rPr>
              <a:t>the contents </a:t>
            </a:r>
            <a:r>
              <a:rPr lang="en-US" sz="2000" dirty="0"/>
              <a:t>of the view</a:t>
            </a:r>
            <a:r>
              <a:rPr lang="en-US" sz="2000" dirty="0" smtClean="0"/>
              <a:t>.</a:t>
            </a:r>
          </a:p>
          <a:p>
            <a:pPr marL="228600" lvl="1">
              <a:spcBef>
                <a:spcPts val="1000"/>
              </a:spcBef>
            </a:pPr>
            <a:r>
              <a:rPr lang="en-US" dirty="0"/>
              <a:t>Example:</a:t>
            </a:r>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a:p>
            <a:pPr marL="228600" lvl="1">
              <a:spcBef>
                <a:spcPts val="1000"/>
              </a:spcBef>
            </a:pPr>
            <a:endParaRPr lang="en-US" sz="2800" dirty="0"/>
          </a:p>
        </p:txBody>
      </p:sp>
      <p:sp>
        <p:nvSpPr>
          <p:cNvPr id="4" name="Slide Number Placeholder 3"/>
          <p:cNvSpPr>
            <a:spLocks noGrp="1"/>
          </p:cNvSpPr>
          <p:nvPr>
            <p:ph type="sldNum" sz="quarter" idx="12"/>
          </p:nvPr>
        </p:nvSpPr>
        <p:spPr/>
        <p:txBody>
          <a:bodyPr/>
          <a:lstStyle/>
          <a:p>
            <a:fld id="{DF92A6B5-0D7C-48A8-B49A-953CF10F77E3}" type="slidenum">
              <a:rPr lang="en-US" smtClean="0"/>
              <a:pPr/>
              <a:t>27</a:t>
            </a:fld>
            <a:endParaRPr lang="en-US" dirty="0"/>
          </a:p>
        </p:txBody>
      </p:sp>
      <p:sp>
        <p:nvSpPr>
          <p:cNvPr id="8" name="TextBox 7">
            <a:extLst>
              <a:ext uri="{FF2B5EF4-FFF2-40B4-BE49-F238E27FC236}">
                <a16:creationId xmlns:a16="http://schemas.microsoft.com/office/drawing/2014/main" xmlns="" id="{98A846B6-01A8-46AD-8C5F-345C3A1963BF}"/>
              </a:ext>
            </a:extLst>
          </p:cNvPr>
          <p:cNvSpPr txBox="1"/>
          <p:nvPr/>
        </p:nvSpPr>
        <p:spPr>
          <a:xfrm>
            <a:off x="1168193" y="3881926"/>
            <a:ext cx="4047274" cy="2031325"/>
          </a:xfrm>
          <a:prstGeom prst="rect">
            <a:avLst/>
          </a:prstGeom>
          <a:noFill/>
          <a:ln>
            <a:solidFill>
              <a:srgbClr val="3399FF"/>
            </a:solidFill>
          </a:ln>
        </p:spPr>
        <p:txBody>
          <a:bodyPr wrap="square" rtlCol="0">
            <a:spAutoFit/>
          </a:bodyPr>
          <a:lstStyle/>
          <a:p>
            <a:r>
              <a:rPr lang="en-US" dirty="0">
                <a:solidFill>
                  <a:srgbClr val="FF0000"/>
                </a:solidFill>
              </a:rPr>
              <a:t>CREATE VIEW </a:t>
            </a:r>
            <a:r>
              <a:rPr lang="en-US" dirty="0" err="1"/>
              <a:t>EmpActivity</a:t>
            </a:r>
            <a:endParaRPr lang="en-US" dirty="0"/>
          </a:p>
          <a:p>
            <a:r>
              <a:rPr lang="en-US" dirty="0">
                <a:solidFill>
                  <a:srgbClr val="FF0000"/>
                </a:solidFill>
              </a:rPr>
              <a:t>AS</a:t>
            </a:r>
          </a:p>
          <a:p>
            <a:r>
              <a:rPr lang="en-US" dirty="0"/>
              <a:t>    ( SELECT </a:t>
            </a:r>
            <a:r>
              <a:rPr lang="en-US" dirty="0" err="1" smtClean="0"/>
              <a:t>Fname</a:t>
            </a:r>
            <a:r>
              <a:rPr lang="en-US" dirty="0"/>
              <a:t>, </a:t>
            </a:r>
            <a:r>
              <a:rPr lang="en-US" dirty="0" err="1"/>
              <a:t>L</a:t>
            </a:r>
            <a:r>
              <a:rPr lang="en-US" dirty="0" err="1" smtClean="0"/>
              <a:t>name</a:t>
            </a:r>
            <a:r>
              <a:rPr lang="en-US" dirty="0"/>
              <a:t>, </a:t>
            </a:r>
            <a:r>
              <a:rPr lang="en-US" dirty="0" err="1"/>
              <a:t>P</a:t>
            </a:r>
            <a:r>
              <a:rPr lang="en-US" dirty="0" err="1" smtClean="0"/>
              <a:t>name</a:t>
            </a:r>
            <a:r>
              <a:rPr lang="en-US" dirty="0"/>
              <a:t>, </a:t>
            </a:r>
            <a:r>
              <a:rPr lang="en-US" dirty="0" smtClean="0"/>
              <a:t>Hours</a:t>
            </a:r>
            <a:endParaRPr lang="en-US" dirty="0"/>
          </a:p>
          <a:p>
            <a:r>
              <a:rPr lang="en-US" dirty="0"/>
              <a:t>      FROM   employee, </a:t>
            </a:r>
            <a:r>
              <a:rPr lang="en-US" dirty="0" err="1"/>
              <a:t>works_on</a:t>
            </a:r>
            <a:r>
              <a:rPr lang="en-US" dirty="0"/>
              <a:t>, project   </a:t>
            </a:r>
          </a:p>
          <a:p>
            <a:r>
              <a:rPr lang="en-US" dirty="0"/>
              <a:t>      WHERE  </a:t>
            </a:r>
            <a:r>
              <a:rPr lang="en-US" dirty="0" err="1"/>
              <a:t>ssn</a:t>
            </a:r>
            <a:r>
              <a:rPr lang="en-US" dirty="0"/>
              <a:t> = </a:t>
            </a:r>
            <a:r>
              <a:rPr lang="en-US" dirty="0" err="1"/>
              <a:t>essn</a:t>
            </a:r>
            <a:endParaRPr lang="en-US" dirty="0"/>
          </a:p>
          <a:p>
            <a:r>
              <a:rPr lang="en-US" dirty="0"/>
              <a:t>        AND  </a:t>
            </a:r>
            <a:r>
              <a:rPr lang="en-US" dirty="0" err="1"/>
              <a:t>pno</a:t>
            </a:r>
            <a:r>
              <a:rPr lang="en-US" dirty="0"/>
              <a:t> = </a:t>
            </a:r>
            <a:r>
              <a:rPr lang="en-US" dirty="0" err="1"/>
              <a:t>pnumber</a:t>
            </a:r>
            <a:endParaRPr lang="en-US" dirty="0"/>
          </a:p>
          <a:p>
            <a:r>
              <a:rPr lang="en-US" dirty="0"/>
              <a:t>    )</a:t>
            </a:r>
            <a:endParaRPr lang="en-US" dirty="0">
              <a:solidFill>
                <a:srgbClr val="FF0000"/>
              </a:solidFill>
            </a:endParaRPr>
          </a:p>
        </p:txBody>
      </p:sp>
      <p:sp>
        <p:nvSpPr>
          <p:cNvPr id="6" name="TextBox 5">
            <a:extLst>
              <a:ext uri="{FF2B5EF4-FFF2-40B4-BE49-F238E27FC236}">
                <a16:creationId xmlns:a16="http://schemas.microsoft.com/office/drawing/2014/main" xmlns="" id="{AEA89EE5-C193-46C4-970F-B6C897F2D827}"/>
              </a:ext>
            </a:extLst>
          </p:cNvPr>
          <p:cNvSpPr txBox="1"/>
          <p:nvPr/>
        </p:nvSpPr>
        <p:spPr>
          <a:xfrm>
            <a:off x="5943599" y="3861649"/>
            <a:ext cx="5757334" cy="2128788"/>
          </a:xfrm>
          <a:prstGeom prst="rect">
            <a:avLst/>
          </a:prstGeom>
          <a:noFill/>
        </p:spPr>
        <p:txBody>
          <a:bodyPr wrap="square" rtlCol="0">
            <a:spAutoFit/>
          </a:bodyPr>
          <a:lstStyle/>
          <a:p>
            <a:r>
              <a:rPr lang="en-US" sz="2400" dirty="0"/>
              <a:t>Results:</a:t>
            </a:r>
          </a:p>
          <a:p>
            <a:pPr marL="685800" lvl="1" indent="-228600">
              <a:spcBef>
                <a:spcPts val="500"/>
              </a:spcBef>
              <a:buFont typeface="Arial"/>
              <a:buChar char="•"/>
            </a:pPr>
            <a:r>
              <a:rPr lang="en-US" sz="2000" dirty="0"/>
              <a:t>The </a:t>
            </a:r>
            <a:r>
              <a:rPr lang="en-US" sz="2000" b="1" dirty="0"/>
              <a:t>CREATE VIEW </a:t>
            </a:r>
            <a:r>
              <a:rPr lang="en-US" sz="2000" dirty="0"/>
              <a:t>command defines an </a:t>
            </a:r>
            <a:r>
              <a:rPr lang="en-US" sz="2000" dirty="0">
                <a:solidFill>
                  <a:srgbClr val="FF0000"/>
                </a:solidFill>
              </a:rPr>
              <a:t>virtual table (relation) </a:t>
            </a:r>
            <a:r>
              <a:rPr lang="en-US" sz="2000" dirty="0"/>
              <a:t>called </a:t>
            </a:r>
            <a:r>
              <a:rPr lang="en-US" sz="2000" dirty="0" err="1"/>
              <a:t>EmpActivity</a:t>
            </a:r>
            <a:endParaRPr lang="en-US" sz="2000" dirty="0"/>
          </a:p>
          <a:p>
            <a:pPr marL="685800" lvl="1" indent="-228600">
              <a:spcBef>
                <a:spcPts val="500"/>
              </a:spcBef>
              <a:buFont typeface="Arial"/>
              <a:buChar char="•"/>
            </a:pPr>
            <a:r>
              <a:rPr lang="en-US" sz="2000" dirty="0"/>
              <a:t>This </a:t>
            </a:r>
            <a:r>
              <a:rPr lang="en-US" sz="2000" dirty="0">
                <a:solidFill>
                  <a:srgbClr val="FF0000"/>
                </a:solidFill>
              </a:rPr>
              <a:t>virtual table/relation </a:t>
            </a:r>
            <a:r>
              <a:rPr lang="en-US" sz="2000" dirty="0"/>
              <a:t>will be </a:t>
            </a:r>
            <a:r>
              <a:rPr lang="en-US" sz="2000" dirty="0">
                <a:solidFill>
                  <a:srgbClr val="FF0000"/>
                </a:solidFill>
              </a:rPr>
              <a:t>construct </a:t>
            </a:r>
            <a:r>
              <a:rPr lang="en-US" sz="2000" dirty="0"/>
              <a:t>when we use the </a:t>
            </a:r>
            <a:r>
              <a:rPr lang="en-US" sz="2000" dirty="0" err="1"/>
              <a:t>EmpActivity</a:t>
            </a:r>
            <a:r>
              <a:rPr lang="en-US" sz="2000" dirty="0"/>
              <a:t> relation in a </a:t>
            </a:r>
            <a:r>
              <a:rPr lang="en-US" sz="2000" dirty="0">
                <a:solidFill>
                  <a:srgbClr val="FF0000"/>
                </a:solidFill>
              </a:rPr>
              <a:t>query</a:t>
            </a:r>
            <a:r>
              <a:rPr lang="en-US" sz="2000" b="1" dirty="0"/>
              <a:t> </a:t>
            </a:r>
            <a:r>
              <a:rPr lang="en-US" sz="2000" dirty="0"/>
              <a:t>!!!</a:t>
            </a:r>
          </a:p>
        </p:txBody>
      </p:sp>
      <p:grpSp>
        <p:nvGrpSpPr>
          <p:cNvPr id="11" name="Group 10">
            <a:extLst>
              <a:ext uri="{FF2B5EF4-FFF2-40B4-BE49-F238E27FC236}">
                <a16:creationId xmlns:a16="http://schemas.microsoft.com/office/drawing/2014/main" xmlns="" id="{85496F95-EB01-45A8-B0B4-64F91E212A33}"/>
              </a:ext>
            </a:extLst>
          </p:cNvPr>
          <p:cNvGrpSpPr/>
          <p:nvPr/>
        </p:nvGrpSpPr>
        <p:grpSpPr>
          <a:xfrm>
            <a:off x="1168193" y="5932301"/>
            <a:ext cx="4314286" cy="846324"/>
            <a:chOff x="1168193" y="5875151"/>
            <a:chExt cx="4314286" cy="846324"/>
          </a:xfrm>
        </p:grpSpPr>
        <p:pic>
          <p:nvPicPr>
            <p:cNvPr id="9" name="Picture 8">
              <a:extLst>
                <a:ext uri="{FF2B5EF4-FFF2-40B4-BE49-F238E27FC236}">
                  <a16:creationId xmlns:a16="http://schemas.microsoft.com/office/drawing/2014/main" xmlns="" id="{B587551D-3876-4732-B1A8-0A7F3EAEE474}"/>
                </a:ext>
              </a:extLst>
            </p:cNvPr>
            <p:cNvPicPr>
              <a:picLocks noChangeAspect="1"/>
            </p:cNvPicPr>
            <p:nvPr/>
          </p:nvPicPr>
          <p:blipFill>
            <a:blip r:embed="rId3"/>
            <a:stretch>
              <a:fillRect/>
            </a:stretch>
          </p:blipFill>
          <p:spPr>
            <a:xfrm>
              <a:off x="1168193" y="6311951"/>
              <a:ext cx="4314286" cy="409524"/>
            </a:xfrm>
            <a:prstGeom prst="rect">
              <a:avLst/>
            </a:prstGeom>
          </p:spPr>
        </p:pic>
        <p:sp>
          <p:nvSpPr>
            <p:cNvPr id="10" name="TextBox 9">
              <a:extLst>
                <a:ext uri="{FF2B5EF4-FFF2-40B4-BE49-F238E27FC236}">
                  <a16:creationId xmlns:a16="http://schemas.microsoft.com/office/drawing/2014/main" xmlns="" id="{022612F8-BC50-40AC-8474-01DE7D1977A0}"/>
                </a:ext>
              </a:extLst>
            </p:cNvPr>
            <p:cNvSpPr txBox="1"/>
            <p:nvPr/>
          </p:nvSpPr>
          <p:spPr>
            <a:xfrm>
              <a:off x="1168193" y="5875151"/>
              <a:ext cx="1354874" cy="369332"/>
            </a:xfrm>
            <a:prstGeom prst="rect">
              <a:avLst/>
            </a:prstGeom>
            <a:noFill/>
          </p:spPr>
          <p:txBody>
            <a:bodyPr wrap="square" rtlCol="0">
              <a:spAutoFit/>
            </a:bodyPr>
            <a:lstStyle/>
            <a:p>
              <a:r>
                <a:rPr lang="en-US" dirty="0" err="1"/>
                <a:t>EmpActivity</a:t>
              </a:r>
              <a:endParaRPr lang="en-US" dirty="0"/>
            </a:p>
          </p:txBody>
        </p:sp>
      </p:grpSp>
    </p:spTree>
    <p:extLst>
      <p:ext uri="{BB962C8B-B14F-4D97-AF65-F5344CB8AC3E}">
        <p14:creationId xmlns:p14="http://schemas.microsoft.com/office/powerpoint/2010/main" val="62648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Relational Algebra (RA) Overview</a:t>
            </a:r>
          </a:p>
        </p:txBody>
      </p:sp>
      <p:pic>
        <p:nvPicPr>
          <p:cNvPr id="4" name="Picture 3">
            <a:extLst>
              <a:ext uri="{FF2B5EF4-FFF2-40B4-BE49-F238E27FC236}">
                <a16:creationId xmlns="" xmlns:a16="http://schemas.microsoft.com/office/drawing/2014/main" id="{CB14C175-8D57-497E-8E5C-6495EE7B2320}"/>
              </a:ext>
            </a:extLst>
          </p:cNvPr>
          <p:cNvPicPr>
            <a:picLocks noChangeAspect="1"/>
          </p:cNvPicPr>
          <p:nvPr/>
        </p:nvPicPr>
        <p:blipFill>
          <a:blip r:embed="rId3"/>
          <a:stretch>
            <a:fillRect/>
          </a:stretch>
        </p:blipFill>
        <p:spPr>
          <a:xfrm>
            <a:off x="1679733" y="1843088"/>
            <a:ext cx="7861082" cy="4718696"/>
          </a:xfrm>
          <a:prstGeom prst="rect">
            <a:avLst/>
          </a:prstGeom>
        </p:spPr>
      </p:pic>
    </p:spTree>
    <p:extLst>
      <p:ext uri="{BB962C8B-B14F-4D97-AF65-F5344CB8AC3E}">
        <p14:creationId xmlns:p14="http://schemas.microsoft.com/office/powerpoint/2010/main" val="686791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prstClr val="black"/>
                </a:solidFill>
              </a:rPr>
              <a:t>Join (⋈) (cont.)</a:t>
            </a:r>
          </a:p>
        </p:txBody>
      </p:sp>
      <p:sp>
        <p:nvSpPr>
          <p:cNvPr id="4" name="Content Placeholder 3">
            <a:extLst>
              <a:ext uri="{FF2B5EF4-FFF2-40B4-BE49-F238E27FC236}">
                <a16:creationId xmlns="" xmlns:a16="http://schemas.microsoft.com/office/drawing/2014/main" id="{00F6F165-74EC-4011-9AE1-E45ECDF04960}"/>
              </a:ext>
            </a:extLst>
          </p:cNvPr>
          <p:cNvSpPr>
            <a:spLocks noGrp="1"/>
          </p:cNvSpPr>
          <p:nvPr>
            <p:ph idx="1"/>
          </p:nvPr>
        </p:nvSpPr>
        <p:spPr/>
        <p:txBody>
          <a:bodyPr>
            <a:normAutofit/>
          </a:bodyPr>
          <a:lstStyle/>
          <a:p>
            <a:pPr lvl="0"/>
            <a:r>
              <a:rPr lang="en-US" altLang="zh-CN" sz="2600" dirty="0">
                <a:solidFill>
                  <a:prstClr val="black"/>
                </a:solidFill>
              </a:rPr>
              <a:t>Example: </a:t>
            </a:r>
          </a:p>
          <a:p>
            <a:pPr lvl="1"/>
            <a:r>
              <a:rPr lang="en-US" altLang="zh-CN" dirty="0"/>
              <a:t>Retrieve the name of the manager of each department</a:t>
            </a:r>
          </a:p>
          <a:p>
            <a:pPr lvl="1"/>
            <a:endParaRPr lang="en-US" altLang="zh-CN" dirty="0"/>
          </a:p>
          <a:p>
            <a:pPr lvl="1"/>
            <a:endParaRPr lang="en-US" altLang="zh-CN" dirty="0"/>
          </a:p>
          <a:p>
            <a:pPr lvl="0"/>
            <a:endParaRPr lang="en-US" altLang="zh-CN" sz="2600" dirty="0">
              <a:solidFill>
                <a:prstClr val="black"/>
              </a:solidFill>
              <a:ea typeface="Arial Unicode MS" pitchFamily="-111" charset="0"/>
              <a:cs typeface="Arial Unicode MS" pitchFamily="-111" charset="0"/>
            </a:endParaRPr>
          </a:p>
          <a:p>
            <a:endParaRPr lang="en-US" dirty="0"/>
          </a:p>
        </p:txBody>
      </p:sp>
      <p:pic>
        <p:nvPicPr>
          <p:cNvPr id="5" name="Picture 4">
            <a:extLst>
              <a:ext uri="{FF2B5EF4-FFF2-40B4-BE49-F238E27FC236}">
                <a16:creationId xmlns="" xmlns:a16="http://schemas.microsoft.com/office/drawing/2014/main" id="{3DE7FB99-FDB0-4356-B43E-D06FD944C6A9}"/>
              </a:ext>
            </a:extLst>
          </p:cNvPr>
          <p:cNvPicPr>
            <a:picLocks noChangeAspect="1"/>
          </p:cNvPicPr>
          <p:nvPr/>
        </p:nvPicPr>
        <p:blipFill>
          <a:blip r:embed="rId3"/>
          <a:stretch>
            <a:fillRect/>
          </a:stretch>
        </p:blipFill>
        <p:spPr>
          <a:xfrm>
            <a:off x="6560949" y="33488"/>
            <a:ext cx="5600000" cy="1561905"/>
          </a:xfrm>
          <a:prstGeom prst="rect">
            <a:avLst/>
          </a:prstGeom>
        </p:spPr>
      </p:pic>
      <p:pic>
        <p:nvPicPr>
          <p:cNvPr id="6" name="Picture 5">
            <a:extLst>
              <a:ext uri="{FF2B5EF4-FFF2-40B4-BE49-F238E27FC236}">
                <a16:creationId xmlns="" xmlns:a16="http://schemas.microsoft.com/office/drawing/2014/main" id="{3999A702-6DFA-44B8-B5F4-D67397DD2A4E}"/>
              </a:ext>
            </a:extLst>
          </p:cNvPr>
          <p:cNvPicPr>
            <a:picLocks noChangeAspect="1"/>
          </p:cNvPicPr>
          <p:nvPr/>
        </p:nvPicPr>
        <p:blipFill>
          <a:blip r:embed="rId4"/>
          <a:stretch>
            <a:fillRect/>
          </a:stretch>
        </p:blipFill>
        <p:spPr>
          <a:xfrm>
            <a:off x="3030639" y="1723068"/>
            <a:ext cx="9123809" cy="3104762"/>
          </a:xfrm>
          <a:prstGeom prst="rect">
            <a:avLst/>
          </a:prstGeom>
        </p:spPr>
      </p:pic>
      <p:sp>
        <p:nvSpPr>
          <p:cNvPr id="8" name="TextBox 7">
            <a:extLst>
              <a:ext uri="{FF2B5EF4-FFF2-40B4-BE49-F238E27FC236}">
                <a16:creationId xmlns="" xmlns:a16="http://schemas.microsoft.com/office/drawing/2014/main" id="{777B20ED-3C0E-46B1-A5CA-897BF4A97307}"/>
              </a:ext>
            </a:extLst>
          </p:cNvPr>
          <p:cNvSpPr txBox="1"/>
          <p:nvPr/>
        </p:nvSpPr>
        <p:spPr>
          <a:xfrm>
            <a:off x="9287214" y="180375"/>
            <a:ext cx="1292143" cy="1484241"/>
          </a:xfrm>
          <a:prstGeom prst="rect">
            <a:avLst/>
          </a:prstGeom>
          <a:noFill/>
          <a:ln w="28575">
            <a:solidFill>
              <a:srgbClr val="FF0000"/>
            </a:solidFill>
          </a:ln>
        </p:spPr>
        <p:txBody>
          <a:bodyPr wrap="square" rtlCol="0">
            <a:spAutoFit/>
          </a:bodyPr>
          <a:lstStyle/>
          <a:p>
            <a:endParaRPr lang="en-US" dirty="0">
              <a:solidFill>
                <a:prstClr val="black"/>
              </a:solidFill>
            </a:endParaRPr>
          </a:p>
        </p:txBody>
      </p:sp>
      <p:sp>
        <p:nvSpPr>
          <p:cNvPr id="12" name="TextBox 11">
            <a:extLst>
              <a:ext uri="{FF2B5EF4-FFF2-40B4-BE49-F238E27FC236}">
                <a16:creationId xmlns="" xmlns:a16="http://schemas.microsoft.com/office/drawing/2014/main" id="{22E327B6-6831-4901-9F76-8E021D036436}"/>
              </a:ext>
            </a:extLst>
          </p:cNvPr>
          <p:cNvSpPr txBox="1"/>
          <p:nvPr/>
        </p:nvSpPr>
        <p:spPr>
          <a:xfrm>
            <a:off x="5172705" y="1921473"/>
            <a:ext cx="1151468" cy="2862322"/>
          </a:xfrm>
          <a:prstGeom prst="rect">
            <a:avLst/>
          </a:prstGeom>
          <a:noFill/>
          <a:ln w="28575">
            <a:solidFill>
              <a:srgbClr val="FF0000"/>
            </a:solidFill>
          </a:ln>
        </p:spPr>
        <p:txBody>
          <a:bodyPr wrap="square" rtlCol="0">
            <a:spAutoFit/>
          </a:bodyPr>
          <a:lstStyle/>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a:p>
            <a:endParaRPr lang="en-US" dirty="0">
              <a:solidFill>
                <a:prstClr val="black"/>
              </a:solidFill>
            </a:endParaRPr>
          </a:p>
        </p:txBody>
      </p:sp>
      <p:sp>
        <p:nvSpPr>
          <p:cNvPr id="14" name="Down Arrow 6">
            <a:extLst>
              <a:ext uri="{FF2B5EF4-FFF2-40B4-BE49-F238E27FC236}">
                <a16:creationId xmlns="" xmlns:a16="http://schemas.microsoft.com/office/drawing/2014/main" id="{CFB09CB6-0FE9-4F9A-91FC-2E909BB556EE}"/>
              </a:ext>
            </a:extLst>
          </p:cNvPr>
          <p:cNvSpPr/>
          <p:nvPr/>
        </p:nvSpPr>
        <p:spPr>
          <a:xfrm>
            <a:off x="7051730" y="4993815"/>
            <a:ext cx="397462" cy="508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8">
            <a:extLst>
              <a:ext uri="{FF2B5EF4-FFF2-40B4-BE49-F238E27FC236}">
                <a16:creationId xmlns="" xmlns:a16="http://schemas.microsoft.com/office/drawing/2014/main" id="{A1F3E8BE-F46A-495C-A76D-318DFF6C71E3}"/>
              </a:ext>
            </a:extLst>
          </p:cNvPr>
          <p:cNvPicPr>
            <a:picLocks noChangeAspect="1"/>
          </p:cNvPicPr>
          <p:nvPr/>
        </p:nvPicPr>
        <p:blipFill>
          <a:blip r:embed="rId5"/>
          <a:stretch>
            <a:fillRect/>
          </a:stretch>
        </p:blipFill>
        <p:spPr>
          <a:xfrm>
            <a:off x="2828696" y="5019983"/>
            <a:ext cx="4161905" cy="276190"/>
          </a:xfrm>
          <a:prstGeom prst="rect">
            <a:avLst/>
          </a:prstGeom>
        </p:spPr>
      </p:pic>
      <p:pic>
        <p:nvPicPr>
          <p:cNvPr id="10" name="Picture 9">
            <a:extLst>
              <a:ext uri="{FF2B5EF4-FFF2-40B4-BE49-F238E27FC236}">
                <a16:creationId xmlns="" xmlns:a16="http://schemas.microsoft.com/office/drawing/2014/main" id="{5CE47C49-6DA2-4E9E-8DFC-D6FAEEC7F91D}"/>
              </a:ext>
            </a:extLst>
          </p:cNvPr>
          <p:cNvPicPr>
            <a:picLocks noChangeAspect="1"/>
          </p:cNvPicPr>
          <p:nvPr/>
        </p:nvPicPr>
        <p:blipFill>
          <a:blip r:embed="rId6"/>
          <a:stretch>
            <a:fillRect/>
          </a:stretch>
        </p:blipFill>
        <p:spPr>
          <a:xfrm>
            <a:off x="3038220" y="5459739"/>
            <a:ext cx="7904762" cy="1352381"/>
          </a:xfrm>
          <a:prstGeom prst="rect">
            <a:avLst/>
          </a:prstGeom>
        </p:spPr>
      </p:pic>
      <p:sp>
        <p:nvSpPr>
          <p:cNvPr id="11" name="Rectangle 10">
            <a:extLst>
              <a:ext uri="{FF2B5EF4-FFF2-40B4-BE49-F238E27FC236}">
                <a16:creationId xmlns="" xmlns:a16="http://schemas.microsoft.com/office/drawing/2014/main" id="{D5C2A01D-2FAB-42E2-ACC7-1EFC5DD41D6F}"/>
              </a:ext>
            </a:extLst>
          </p:cNvPr>
          <p:cNvSpPr/>
          <p:nvPr/>
        </p:nvSpPr>
        <p:spPr>
          <a:xfrm>
            <a:off x="36260" y="6080777"/>
            <a:ext cx="2406298" cy="707886"/>
          </a:xfrm>
          <a:prstGeom prst="rect">
            <a:avLst/>
          </a:prstGeom>
        </p:spPr>
        <p:txBody>
          <a:bodyPr wrap="square">
            <a:spAutoFit/>
          </a:bodyPr>
          <a:lstStyle/>
          <a:p>
            <a:r>
              <a:rPr lang="en-US" sz="2000" dirty="0">
                <a:solidFill>
                  <a:srgbClr val="FF0000"/>
                </a:solidFill>
              </a:rPr>
              <a:t>referential integrity constraint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 xmlns:a16="http://schemas.microsoft.com/office/drawing/2014/main" id="{D0C0242E-075E-42E1-B0FC-A965131A7793}"/>
                  </a:ext>
                </a:extLst>
              </p:cNvPr>
              <p:cNvSpPr txBox="1"/>
              <p:nvPr/>
            </p:nvSpPr>
            <p:spPr>
              <a:xfrm>
                <a:off x="28931" y="5575020"/>
                <a:ext cx="3179977" cy="523220"/>
              </a:xfrm>
              <a:prstGeom prst="rect">
                <a:avLst/>
              </a:prstGeom>
              <a:noFill/>
            </p:spPr>
            <p:txBody>
              <a:bodyPr wrap="square" rtlCol="0">
                <a:spAutoFit/>
              </a:bodyPr>
              <a:lstStyle/>
              <a:p>
                <a:r>
                  <a:rPr lang="en-US" sz="1400" dirty="0">
                    <a:solidFill>
                      <a:prstClr val="black"/>
                    </a:solidFill>
                  </a:rPr>
                  <a:t>EMP_DEPA = EMPLOYEE </a:t>
                </a:r>
                <a14:m>
                  <m:oMath xmlns:m="http://schemas.openxmlformats.org/officeDocument/2006/math">
                    <m:r>
                      <a:rPr lang="en-US" altLang="zh-CN" sz="1400" i="1">
                        <a:solidFill>
                          <a:prstClr val="black"/>
                        </a:solidFill>
                        <a:latin typeface="Cambria Math" charset="0"/>
                        <a:ea typeface="Cambria Math" charset="0"/>
                        <a:cs typeface="Cambria Math" charset="0"/>
                      </a:rPr>
                      <m:t>×</m:t>
                    </m:r>
                  </m:oMath>
                </a14:m>
                <a:r>
                  <a:rPr lang="en-US" sz="1400" dirty="0">
                    <a:solidFill>
                      <a:prstClr val="black"/>
                    </a:solidFill>
                  </a:rPr>
                  <a:t> DEPARTMENT  </a:t>
                </a:r>
              </a:p>
              <a:p>
                <a:r>
                  <a:rPr lang="en-US" sz="1400" dirty="0">
                    <a:solidFill>
                      <a:prstClr val="black"/>
                    </a:solidFill>
                  </a:rPr>
                  <a:t>ACTUAL_MGR = </a:t>
                </a:r>
                <a:r>
                  <a:rPr lang="en-US" altLang="zh-CN" sz="1400" dirty="0">
                    <a:solidFill>
                      <a:prstClr val="black"/>
                    </a:solidFill>
                    <a:latin typeface="Symbol" panose="05050102010706020507" pitchFamily="18" charset="2"/>
                  </a:rPr>
                  <a:t></a:t>
                </a:r>
                <a:r>
                  <a:rPr lang="en-US" altLang="zh-CN" sz="1400" baseline="-25000" dirty="0">
                    <a:solidFill>
                      <a:prstClr val="black"/>
                    </a:solidFill>
                    <a:latin typeface="Symbol" panose="05050102010706020507" pitchFamily="18" charset="2"/>
                  </a:rPr>
                  <a:t>M</a:t>
                </a:r>
                <a:r>
                  <a:rPr lang="en-US" altLang="zh-CN" sz="1400" baseline="-25000" dirty="0">
                    <a:solidFill>
                      <a:prstClr val="black"/>
                    </a:solidFill>
                  </a:rPr>
                  <a:t>grssn</a:t>
                </a:r>
                <a:r>
                  <a:rPr lang="en-US" altLang="zh-CN" sz="1400" baseline="-25000" dirty="0">
                    <a:solidFill>
                      <a:prstClr val="black"/>
                    </a:solidFill>
                    <a:latin typeface="Symbol" panose="05050102010706020507" pitchFamily="18" charset="2"/>
                  </a:rPr>
                  <a:t>=</a:t>
                </a:r>
                <a:r>
                  <a:rPr lang="en-US" altLang="zh-CN" sz="1400" baseline="-25000" dirty="0" err="1">
                    <a:solidFill>
                      <a:prstClr val="black"/>
                    </a:solidFill>
                  </a:rPr>
                  <a:t>Ssn</a:t>
                </a:r>
                <a:r>
                  <a:rPr lang="en-US" altLang="zh-CN" sz="1400" baseline="-25000" dirty="0">
                    <a:solidFill>
                      <a:prstClr val="black"/>
                    </a:solidFill>
                  </a:rPr>
                  <a:t> </a:t>
                </a:r>
                <a:r>
                  <a:rPr lang="en-US" altLang="zh-CN" sz="1400" dirty="0">
                    <a:solidFill>
                      <a:prstClr val="black"/>
                    </a:solidFill>
                  </a:rPr>
                  <a:t>(EMP_DEPA) </a:t>
                </a:r>
                <a:endParaRPr lang="en-US" sz="1400" dirty="0">
                  <a:solidFill>
                    <a:prstClr val="black"/>
                  </a:solidFill>
                </a:endParaRPr>
              </a:p>
            </p:txBody>
          </p:sp>
        </mc:Choice>
        <mc:Fallback xmlns="">
          <p:sp>
            <p:nvSpPr>
              <p:cNvPr id="18" name="TextBox 17">
                <a:extLst>
                  <a:ext uri="{FF2B5EF4-FFF2-40B4-BE49-F238E27FC236}">
                    <a16:creationId xmlns:a16="http://schemas.microsoft.com/office/drawing/2014/main" id="{D0C0242E-075E-42E1-B0FC-A965131A7793}"/>
                  </a:ext>
                </a:extLst>
              </p:cNvPr>
              <p:cNvSpPr txBox="1">
                <a:spLocks noRot="1" noChangeAspect="1" noMove="1" noResize="1" noEditPoints="1" noAdjustHandles="1" noChangeArrowheads="1" noChangeShapeType="1" noTextEdit="1"/>
              </p:cNvSpPr>
              <p:nvPr/>
            </p:nvSpPr>
            <p:spPr>
              <a:xfrm>
                <a:off x="28931" y="5575020"/>
                <a:ext cx="3179977" cy="523220"/>
              </a:xfrm>
              <a:prstGeom prst="rect">
                <a:avLst/>
              </a:prstGeom>
              <a:blipFill>
                <a:blip r:embed="rId7"/>
                <a:stretch>
                  <a:fillRect l="-576" t="-2353" r="-1919" b="-12941"/>
                </a:stretch>
              </a:blipFill>
            </p:spPr>
            <p:txBody>
              <a:bodyPr/>
              <a:lstStyle/>
              <a:p>
                <a:r>
                  <a:rPr lang="en-US">
                    <a:noFill/>
                  </a:rPr>
                  <a:t> </a:t>
                </a:r>
              </a:p>
            </p:txBody>
          </p:sp>
        </mc:Fallback>
      </mc:AlternateContent>
    </p:spTree>
    <p:extLst>
      <p:ext uri="{BB962C8B-B14F-4D97-AF65-F5344CB8AC3E}">
        <p14:creationId xmlns:p14="http://schemas.microsoft.com/office/powerpoint/2010/main" val="51904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uild="p"/>
      <p:bldP spid="8" grpId="0" animBg="1"/>
      <p:bldP spid="12" grpId="0" animBg="1"/>
      <p:bldP spid="14" grpId="0" animBg="1"/>
      <p:bldP spid="1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 xmlns:a16="http://schemas.microsoft.com/office/drawing/2014/main" id="{FED0EE82-575D-4E55-A1CA-7061BA8C543A}"/>
              </a:ext>
            </a:extLst>
          </p:cNvPr>
          <p:cNvSpPr>
            <a:spLocks noGrp="1" noChangeArrowheads="1"/>
          </p:cNvSpPr>
          <p:nvPr>
            <p:ph type="title"/>
          </p:nvPr>
        </p:nvSpPr>
        <p:spPr/>
        <p:txBody>
          <a:bodyPr/>
          <a:lstStyle/>
          <a:p>
            <a:pPr eaLnBrk="1" hangingPunct="1"/>
            <a:r>
              <a:rPr lang="en-US" altLang="zh-CN" dirty="0">
                <a:solidFill>
                  <a:schemeClr val="tx1"/>
                </a:solidFill>
              </a:rPr>
              <a:t>Chapter 1: Introduction</a:t>
            </a:r>
          </a:p>
        </p:txBody>
      </p:sp>
      <p:sp>
        <p:nvSpPr>
          <p:cNvPr id="20484" name="Rectangle 5">
            <a:extLst>
              <a:ext uri="{FF2B5EF4-FFF2-40B4-BE49-F238E27FC236}">
                <a16:creationId xmlns="" xmlns:a16="http://schemas.microsoft.com/office/drawing/2014/main" id="{ABC83EE5-EBCF-44D2-97DA-203886B42EFD}"/>
              </a:ext>
            </a:extLst>
          </p:cNvPr>
          <p:cNvSpPr>
            <a:spLocks noGrp="1" noChangeArrowheads="1"/>
          </p:cNvSpPr>
          <p:nvPr>
            <p:ph type="body" idx="1"/>
          </p:nvPr>
        </p:nvSpPr>
        <p:spPr/>
        <p:txBody>
          <a:bodyPr/>
          <a:lstStyle/>
          <a:p>
            <a:pPr eaLnBrk="1" hangingPunct="1"/>
            <a:r>
              <a:rPr kumimoji="1" lang="en-US" altLang="zh-CN" dirty="0">
                <a:ea typeface="MS PGothic" pitchFamily="34" charset="-128"/>
              </a:rPr>
              <a:t>Database definition:</a:t>
            </a:r>
          </a:p>
          <a:p>
            <a:pPr lvl="1" eaLnBrk="1" hangingPunct="1">
              <a:buClr>
                <a:srgbClr val="333399"/>
              </a:buClr>
            </a:pPr>
            <a:r>
              <a:rPr lang="en-US" altLang="zh-CN" dirty="0"/>
              <a:t>Collection of related data </a:t>
            </a:r>
          </a:p>
          <a:p>
            <a:pPr lvl="2" eaLnBrk="1" hangingPunct="1"/>
            <a:r>
              <a:rPr lang="en-US" altLang="zh-CN" dirty="0"/>
              <a:t>Source, interaction, audience</a:t>
            </a:r>
          </a:p>
          <a:p>
            <a:pPr lvl="2" eaLnBrk="1" hangingPunct="1"/>
            <a:endParaRPr lang="en-US" altLang="zh-CN" sz="2200" dirty="0"/>
          </a:p>
          <a:p>
            <a:pPr marL="228600" lvl="2">
              <a:spcBef>
                <a:spcPts val="1000"/>
              </a:spcBef>
            </a:pPr>
            <a:r>
              <a:rPr kumimoji="1" lang="en-US" altLang="zh-CN" sz="2800" dirty="0">
                <a:ea typeface="MS PGothic" pitchFamily="34" charset="-128"/>
              </a:rPr>
              <a:t>DBMS</a:t>
            </a:r>
          </a:p>
          <a:p>
            <a:pPr lvl="1">
              <a:buClr>
                <a:srgbClr val="333399"/>
              </a:buClr>
            </a:pPr>
            <a:r>
              <a:rPr lang="en-US" altLang="zh-CN" dirty="0"/>
              <a:t>A software system that facilitates the processes of </a:t>
            </a:r>
            <a:r>
              <a:rPr lang="en-US" altLang="zh-CN" i="1" dirty="0"/>
              <a:t>defining</a:t>
            </a:r>
            <a:r>
              <a:rPr lang="en-US" altLang="zh-CN" dirty="0"/>
              <a:t>, </a:t>
            </a:r>
            <a:r>
              <a:rPr lang="en-US" altLang="zh-CN" i="1" dirty="0"/>
              <a:t>constructing</a:t>
            </a:r>
            <a:r>
              <a:rPr lang="en-US" altLang="zh-CN" dirty="0"/>
              <a:t>, </a:t>
            </a:r>
            <a:r>
              <a:rPr lang="en-US" altLang="zh-CN" i="1" dirty="0"/>
              <a:t>manipulating </a:t>
            </a:r>
            <a:r>
              <a:rPr lang="en-US" altLang="zh-CN" dirty="0"/>
              <a:t>and </a:t>
            </a:r>
            <a:r>
              <a:rPr lang="en-US" altLang="zh-CN" i="1" dirty="0"/>
              <a:t>sharing</a:t>
            </a:r>
            <a:r>
              <a:rPr lang="en-US" altLang="zh-CN" dirty="0"/>
              <a:t> databases</a:t>
            </a:r>
          </a:p>
          <a:p>
            <a:pPr lvl="1">
              <a:buClr>
                <a:srgbClr val="333399"/>
              </a:buClr>
            </a:pPr>
            <a:endParaRPr lang="en-US" altLang="zh-CN" dirty="0"/>
          </a:p>
        </p:txBody>
      </p:sp>
    </p:spTree>
    <p:extLst>
      <p:ext uri="{BB962C8B-B14F-4D97-AF65-F5344CB8AC3E}">
        <p14:creationId xmlns:p14="http://schemas.microsoft.com/office/powerpoint/2010/main" val="2427773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 and Grouping</a:t>
            </a:r>
          </a:p>
        </p:txBody>
      </p:sp>
      <p:sp>
        <p:nvSpPr>
          <p:cNvPr id="3" name="Content Placeholder 2"/>
          <p:cNvSpPr>
            <a:spLocks noGrp="1"/>
          </p:cNvSpPr>
          <p:nvPr>
            <p:ph idx="1"/>
          </p:nvPr>
        </p:nvSpPr>
        <p:spPr/>
        <p:txBody>
          <a:bodyPr/>
          <a:lstStyle/>
          <a:p>
            <a:r>
              <a:rPr lang="en-US" dirty="0"/>
              <a:t>How to handle the following queries?</a:t>
            </a:r>
          </a:p>
          <a:p>
            <a:pPr lvl="1"/>
            <a:r>
              <a:rPr lang="en-US" dirty="0"/>
              <a:t>Retrieve the </a:t>
            </a:r>
            <a:r>
              <a:rPr lang="en-US" dirty="0">
                <a:solidFill>
                  <a:srgbClr val="FF0000"/>
                </a:solidFill>
              </a:rPr>
              <a:t>average</a:t>
            </a:r>
            <a:r>
              <a:rPr lang="en-US" dirty="0"/>
              <a:t> salary of all employee</a:t>
            </a:r>
          </a:p>
          <a:p>
            <a:pPr lvl="1"/>
            <a:r>
              <a:rPr lang="en-US" dirty="0"/>
              <a:t>The </a:t>
            </a:r>
            <a:r>
              <a:rPr lang="en-US" dirty="0">
                <a:solidFill>
                  <a:srgbClr val="FF0000"/>
                </a:solidFill>
              </a:rPr>
              <a:t>total</a:t>
            </a:r>
            <a:r>
              <a:rPr lang="en-US" dirty="0"/>
              <a:t> salary</a:t>
            </a:r>
          </a:p>
          <a:p>
            <a:pPr lvl="1"/>
            <a:r>
              <a:rPr lang="en-US" dirty="0"/>
              <a:t>The </a:t>
            </a:r>
            <a:r>
              <a:rPr lang="en-US" dirty="0">
                <a:solidFill>
                  <a:srgbClr val="FF0000"/>
                </a:solidFill>
              </a:rPr>
              <a:t>total number </a:t>
            </a:r>
            <a:r>
              <a:rPr lang="en-US" dirty="0"/>
              <a:t>of employee tuples</a:t>
            </a:r>
          </a:p>
          <a:p>
            <a:pPr lvl="1"/>
            <a:endParaRPr lang="en-US" dirty="0"/>
          </a:p>
          <a:p>
            <a:pPr marL="228600" lvl="1">
              <a:spcBef>
                <a:spcPts val="1000"/>
              </a:spcBef>
            </a:pPr>
            <a:r>
              <a:rPr lang="en-US" sz="2800" dirty="0"/>
              <a:t>Aggregate function</a:t>
            </a:r>
          </a:p>
          <a:p>
            <a:pPr lvl="1"/>
            <a:r>
              <a:rPr lang="en-US" dirty="0"/>
              <a:t>Used in simple statistical queries that summarize information from the database tuples</a:t>
            </a:r>
          </a:p>
          <a:p>
            <a:pPr lvl="1"/>
            <a:r>
              <a:rPr lang="en-US" dirty="0"/>
              <a:t>Sum, Average, Maximum, Minimum, and Counting</a:t>
            </a:r>
          </a:p>
        </p:txBody>
      </p:sp>
    </p:spTree>
    <p:extLst>
      <p:ext uri="{BB962C8B-B14F-4D97-AF65-F5344CB8AC3E}">
        <p14:creationId xmlns:p14="http://schemas.microsoft.com/office/powerpoint/2010/main" val="36733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Queries in Relational Algebra</a:t>
            </a:r>
          </a:p>
        </p:txBody>
      </p:sp>
      <p:sp>
        <p:nvSpPr>
          <p:cNvPr id="3" name="Content Placeholder 2"/>
          <p:cNvSpPr>
            <a:spLocks noGrp="1"/>
          </p:cNvSpPr>
          <p:nvPr>
            <p:ph idx="1"/>
          </p:nvPr>
        </p:nvSpPr>
        <p:spPr/>
        <p:txBody>
          <a:bodyPr/>
          <a:lstStyle/>
          <a:p>
            <a:r>
              <a:rPr lang="en-US" b="1" dirty="0"/>
              <a:t>Query 1 </a:t>
            </a:r>
          </a:p>
          <a:p>
            <a:pPr lvl="1"/>
            <a:r>
              <a:rPr lang="en-US" dirty="0"/>
              <a:t>Retrieve the </a:t>
            </a:r>
            <a:r>
              <a:rPr lang="en-US" dirty="0" smtClean="0"/>
              <a:t>average salary of </a:t>
            </a:r>
            <a:r>
              <a:rPr lang="en-US" dirty="0"/>
              <a:t>all </a:t>
            </a:r>
            <a:r>
              <a:rPr lang="en-US" b="1" dirty="0"/>
              <a:t>employees</a:t>
            </a:r>
            <a:r>
              <a:rPr lang="en-US" dirty="0"/>
              <a:t> who </a:t>
            </a:r>
            <a:r>
              <a:rPr lang="en-US" dirty="0">
                <a:solidFill>
                  <a:srgbClr val="FF0000"/>
                </a:solidFill>
              </a:rPr>
              <a:t>work for </a:t>
            </a:r>
            <a:r>
              <a:rPr lang="en-US" dirty="0"/>
              <a:t>the </a:t>
            </a:r>
            <a:r>
              <a:rPr lang="en-US" b="1" dirty="0"/>
              <a:t>‘Research’ department</a:t>
            </a:r>
            <a:r>
              <a:rPr lang="en-US" dirty="0"/>
              <a:t>.</a:t>
            </a:r>
          </a:p>
          <a:p>
            <a:pPr lvl="2"/>
            <a:endParaRPr lang="en-US" dirty="0"/>
          </a:p>
          <a:p>
            <a:pPr lvl="2"/>
            <a:endParaRPr lang="en-US" dirty="0"/>
          </a:p>
          <a:p>
            <a:pPr lvl="1"/>
            <a:endParaRPr lang="en-US" sz="2000"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392" y="3271837"/>
            <a:ext cx="53911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92" y="3907917"/>
            <a:ext cx="6837363"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4"/>
          <p:cNvSpPr>
            <a:spLocks noChangeArrowheads="1"/>
          </p:cNvSpPr>
          <p:nvPr/>
        </p:nvSpPr>
        <p:spPr bwMode="auto">
          <a:xfrm>
            <a:off x="1620391" y="4708293"/>
            <a:ext cx="4518929" cy="523220"/>
          </a:xfrm>
          <a:prstGeom prst="rect">
            <a:avLst/>
          </a:prstGeom>
          <a:noFill/>
          <a:ln w="9525">
            <a:noFill/>
            <a:miter lim="800000"/>
            <a:headEnd/>
            <a:tailEnd/>
          </a:ln>
          <a:effectLst/>
        </p:spPr>
        <p:txBody>
          <a:bodyPr wrap="none">
            <a:prstTxWarp prst="textNoShape">
              <a:avLst/>
            </a:prstTxWarp>
            <a:spAutoFit/>
          </a:bodyPr>
          <a:lstStyle/>
          <a:p>
            <a:pPr eaLnBrk="1" hangingPunct="1">
              <a:spcBef>
                <a:spcPct val="20000"/>
              </a:spcBef>
            </a:pPr>
            <a:r>
              <a:rPr lang="en-US" sz="2800" dirty="0">
                <a:latin typeface="Symbol" pitchFamily="-111" charset="2"/>
              </a:rPr>
              <a:t>P</a:t>
            </a:r>
            <a:r>
              <a:rPr lang="en-US" sz="2800" dirty="0"/>
              <a:t> </a:t>
            </a:r>
            <a:r>
              <a:rPr lang="en-US" sz="2800" baseline="-25000" dirty="0" smtClean="0"/>
              <a:t>AVG(Salary)</a:t>
            </a:r>
            <a:r>
              <a:rPr lang="en-US" sz="2800" dirty="0" smtClean="0"/>
              <a:t> (RESEARCH_EMPS)</a:t>
            </a:r>
            <a:endParaRPr lang="en-US" sz="2800" dirty="0"/>
          </a:p>
        </p:txBody>
      </p:sp>
    </p:spTree>
    <p:extLst>
      <p:ext uri="{BB962C8B-B14F-4D97-AF65-F5344CB8AC3E}">
        <p14:creationId xmlns:p14="http://schemas.microsoft.com/office/powerpoint/2010/main" val="16331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4339" name="Object 3">
            <a:extLst>
              <a:ext uri="{FF2B5EF4-FFF2-40B4-BE49-F238E27FC236}">
                <a16:creationId xmlns="" xmlns:a16="http://schemas.microsoft.com/office/drawing/2014/main" id="{276F8BD7-7CA0-44BC-9AE0-4DC00DF4C80B}"/>
              </a:ext>
            </a:extLst>
          </p:cNvPr>
          <p:cNvGraphicFramePr>
            <a:graphicFrameLocks noGrp="1" noChangeAspect="1"/>
          </p:cNvGraphicFramePr>
          <p:nvPr>
            <p:ph idx="1"/>
            <p:extLst/>
          </p:nvPr>
        </p:nvGraphicFramePr>
        <p:xfrm>
          <a:off x="2854326" y="246064"/>
          <a:ext cx="6253163" cy="5621337"/>
        </p:xfrm>
        <a:graphic>
          <a:graphicData uri="http://schemas.openxmlformats.org/presentationml/2006/ole">
            <mc:AlternateContent xmlns:mc="http://schemas.openxmlformats.org/markup-compatibility/2006">
              <mc:Choice xmlns:v="urn:schemas-microsoft-com:vml" Requires="v">
                <p:oleObj spid="_x0000_s3142" name="Visio" r:id="rId4" imgW="5426659" imgH="4878019" progId="Visio.Drawing.11">
                  <p:embed/>
                </p:oleObj>
              </mc:Choice>
              <mc:Fallback>
                <p:oleObj name="Visio" r:id="rId4" imgW="5426659" imgH="4878019" progId="Visio.Drawing.11">
                  <p:embed/>
                  <p:pic>
                    <p:nvPicPr>
                      <p:cNvPr id="654339" name="Object 3">
                        <a:extLst>
                          <a:ext uri="{FF2B5EF4-FFF2-40B4-BE49-F238E27FC236}">
                            <a16:creationId xmlns="" xmlns:a16="http://schemas.microsoft.com/office/drawing/2014/main" id="{276F8BD7-7CA0-44BC-9AE0-4DC00DF4C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326" y="246064"/>
                        <a:ext cx="6253163" cy="5621337"/>
                      </a:xfrm>
                      <a:prstGeom prst="rect">
                        <a:avLst/>
                      </a:prstGeom>
                    </p:spPr>
                  </p:pic>
                </p:oleObj>
              </mc:Fallback>
            </mc:AlternateContent>
          </a:graphicData>
        </a:graphic>
      </p:graphicFrame>
      <p:sp>
        <p:nvSpPr>
          <p:cNvPr id="654340" name="Rectangle 4">
            <a:extLst>
              <a:ext uri="{FF2B5EF4-FFF2-40B4-BE49-F238E27FC236}">
                <a16:creationId xmlns="" xmlns:a16="http://schemas.microsoft.com/office/drawing/2014/main" id="{A9C39958-E394-4E73-888D-CC5CDC8F43CB}"/>
              </a:ext>
            </a:extLst>
          </p:cNvPr>
          <p:cNvSpPr>
            <a:spLocks noChangeArrowheads="1"/>
          </p:cNvSpPr>
          <p:nvPr/>
        </p:nvSpPr>
        <p:spPr bwMode="auto">
          <a:xfrm>
            <a:off x="2743200" y="2179637"/>
            <a:ext cx="6400800" cy="20574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4341" name="Rectangle 5">
            <a:extLst>
              <a:ext uri="{FF2B5EF4-FFF2-40B4-BE49-F238E27FC236}">
                <a16:creationId xmlns="" xmlns:a16="http://schemas.microsoft.com/office/drawing/2014/main" id="{27A9DBBA-B7F6-4181-82E8-564A41122DB7}"/>
              </a:ext>
            </a:extLst>
          </p:cNvPr>
          <p:cNvSpPr>
            <a:spLocks noChangeArrowheads="1"/>
          </p:cNvSpPr>
          <p:nvPr/>
        </p:nvSpPr>
        <p:spPr bwMode="auto">
          <a:xfrm>
            <a:off x="2743200" y="4313237"/>
            <a:ext cx="6400800" cy="1219200"/>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4">
            <a:extLst>
              <a:ext uri="{FF2B5EF4-FFF2-40B4-BE49-F238E27FC236}">
                <a16:creationId xmlns="" xmlns:a16="http://schemas.microsoft.com/office/drawing/2014/main" id="{1C7272A9-8F9E-401D-9FD7-43C932B81333}"/>
              </a:ext>
            </a:extLst>
          </p:cNvPr>
          <p:cNvSpPr/>
          <p:nvPr/>
        </p:nvSpPr>
        <p:spPr>
          <a:xfrm>
            <a:off x="1765300" y="6177815"/>
            <a:ext cx="7543800" cy="369332"/>
          </a:xfrm>
          <a:prstGeom prst="rect">
            <a:avLst/>
          </a:prstGeom>
        </p:spPr>
        <p:txBody>
          <a:bodyPr wrap="square">
            <a:spAutoFit/>
          </a:bodyPr>
          <a:lstStyle/>
          <a:p>
            <a:pPr marL="342900" indent="-342900" algn="ctr">
              <a:spcBef>
                <a:spcPct val="20000"/>
              </a:spcBef>
              <a:buClr>
                <a:srgbClr val="990033"/>
              </a:buClr>
              <a:buSzPct val="60000"/>
            </a:pPr>
            <a:r>
              <a:rPr lang="en-US" altLang="zh-CN" b="1" dirty="0">
                <a:solidFill>
                  <a:srgbClr val="333399"/>
                </a:solidFill>
                <a:latin typeface="Arial"/>
              </a:rPr>
              <a:t>Database + DBMS == Database System</a:t>
            </a:r>
          </a:p>
        </p:txBody>
      </p:sp>
      <p:sp>
        <p:nvSpPr>
          <p:cNvPr id="7" name="AutoShape 5">
            <a:extLst>
              <a:ext uri="{FF2B5EF4-FFF2-40B4-BE49-F238E27FC236}">
                <a16:creationId xmlns="" xmlns:a16="http://schemas.microsoft.com/office/drawing/2014/main" id="{DEFE6A87-448C-481F-A5F6-74A93329803B}"/>
              </a:ext>
            </a:extLst>
          </p:cNvPr>
          <p:cNvSpPr>
            <a:spLocks noChangeArrowheads="1"/>
          </p:cNvSpPr>
          <p:nvPr/>
        </p:nvSpPr>
        <p:spPr bwMode="auto">
          <a:xfrm>
            <a:off x="1635126" y="4882415"/>
            <a:ext cx="2438400" cy="990600"/>
          </a:xfrm>
          <a:prstGeom prst="cloudCallout">
            <a:avLst>
              <a:gd name="adj1" fmla="val 48546"/>
              <a:gd name="adj2" fmla="val -3960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800" dirty="0">
                <a:cs typeface="Arial" panose="020B0604020202020204" pitchFamily="34" charset="0"/>
              </a:rPr>
              <a:t>Meta-data/ Schema</a:t>
            </a:r>
          </a:p>
        </p:txBody>
      </p:sp>
    </p:spTree>
    <p:extLst>
      <p:ext uri="{BB962C8B-B14F-4D97-AF65-F5344CB8AC3E}">
        <p14:creationId xmlns:p14="http://schemas.microsoft.com/office/powerpoint/2010/main" val="158108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 xmlns:a16="http://schemas.microsoft.com/office/drawing/2014/main" id="{FED0EE82-575D-4E55-A1CA-7061BA8C543A}"/>
              </a:ext>
            </a:extLst>
          </p:cNvPr>
          <p:cNvSpPr>
            <a:spLocks noGrp="1" noChangeArrowheads="1"/>
          </p:cNvSpPr>
          <p:nvPr>
            <p:ph type="title"/>
          </p:nvPr>
        </p:nvSpPr>
        <p:spPr/>
        <p:txBody>
          <a:bodyPr/>
          <a:lstStyle/>
          <a:p>
            <a:r>
              <a:rPr lang="en-US" altLang="zh-CN" dirty="0"/>
              <a:t>Chapter 2: Database System Concepts and Architecture</a:t>
            </a:r>
            <a:endParaRPr lang="en-US" altLang="zh-CN" dirty="0">
              <a:solidFill>
                <a:schemeClr val="tx1"/>
              </a:solidFill>
            </a:endParaRPr>
          </a:p>
        </p:txBody>
      </p:sp>
      <p:sp>
        <p:nvSpPr>
          <p:cNvPr id="20484" name="Rectangle 5">
            <a:extLst>
              <a:ext uri="{FF2B5EF4-FFF2-40B4-BE49-F238E27FC236}">
                <a16:creationId xmlns="" xmlns:a16="http://schemas.microsoft.com/office/drawing/2014/main" id="{ABC83EE5-EBCF-44D2-97DA-203886B42EFD}"/>
              </a:ext>
            </a:extLst>
          </p:cNvPr>
          <p:cNvSpPr>
            <a:spLocks noGrp="1" noChangeArrowheads="1"/>
          </p:cNvSpPr>
          <p:nvPr>
            <p:ph type="body" idx="1"/>
          </p:nvPr>
        </p:nvSpPr>
        <p:spPr/>
        <p:txBody>
          <a:bodyPr/>
          <a:lstStyle/>
          <a:p>
            <a:pPr eaLnBrk="1" hangingPunct="1"/>
            <a:r>
              <a:rPr kumimoji="1" lang="en-US" altLang="zh-CN" dirty="0">
                <a:ea typeface="MS PGothic" pitchFamily="34" charset="-128"/>
              </a:rPr>
              <a:t>Data model: </a:t>
            </a:r>
          </a:p>
          <a:p>
            <a:pPr lvl="1">
              <a:buClr>
                <a:srgbClr val="333399"/>
              </a:buClr>
            </a:pPr>
            <a:r>
              <a:rPr lang="en-US" altLang="zh-CN" dirty="0"/>
              <a:t>A set of concepts to describe the structure of a database</a:t>
            </a:r>
          </a:p>
          <a:p>
            <a:pPr lvl="2"/>
            <a:r>
              <a:rPr lang="en-US" altLang="zh-CN" dirty="0"/>
              <a:t>Data types, relationships</a:t>
            </a:r>
          </a:p>
          <a:p>
            <a:pPr lvl="2"/>
            <a:r>
              <a:rPr lang="en-US" altLang="zh-CN" dirty="0"/>
              <a:t>The operations for manipulating these structures</a:t>
            </a:r>
          </a:p>
          <a:p>
            <a:pPr lvl="2"/>
            <a:r>
              <a:rPr lang="en-US" altLang="zh-CN" dirty="0"/>
              <a:t>The constraints that the database should obey</a:t>
            </a:r>
          </a:p>
          <a:p>
            <a:pPr lvl="1" eaLnBrk="1" hangingPunct="1">
              <a:buClr>
                <a:srgbClr val="333399"/>
              </a:buClr>
            </a:pPr>
            <a:endParaRPr lang="en-US" altLang="zh-CN" sz="2200" dirty="0"/>
          </a:p>
          <a:p>
            <a:pPr marL="228600" lvl="1">
              <a:spcBef>
                <a:spcPts val="1000"/>
              </a:spcBef>
              <a:buClr>
                <a:srgbClr val="333399"/>
              </a:buClr>
            </a:pPr>
            <a:r>
              <a:rPr kumimoji="1" lang="en-US" altLang="zh-CN" sz="2800" dirty="0">
                <a:ea typeface="MS PGothic" pitchFamily="34" charset="-128"/>
              </a:rPr>
              <a:t>Data schema:</a:t>
            </a:r>
          </a:p>
          <a:p>
            <a:pPr lvl="1">
              <a:buClr>
                <a:srgbClr val="333399"/>
              </a:buClr>
            </a:pPr>
            <a:r>
              <a:rPr lang="en-US" altLang="zh-CN" dirty="0"/>
              <a:t>A </a:t>
            </a:r>
            <a:r>
              <a:rPr lang="en-US" altLang="zh-CN" b="1" dirty="0"/>
              <a:t>description</a:t>
            </a:r>
            <a:r>
              <a:rPr lang="en-US" altLang="zh-CN" dirty="0"/>
              <a:t> of a database</a:t>
            </a:r>
          </a:p>
        </p:txBody>
      </p:sp>
    </p:spTree>
    <p:extLst>
      <p:ext uri="{BB962C8B-B14F-4D97-AF65-F5344CB8AC3E}">
        <p14:creationId xmlns:p14="http://schemas.microsoft.com/office/powerpoint/2010/main" val="162258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 xmlns:a16="http://schemas.microsoft.com/office/drawing/2014/main" id="{FED0EE82-575D-4E55-A1CA-7061BA8C543A}"/>
              </a:ext>
            </a:extLst>
          </p:cNvPr>
          <p:cNvSpPr>
            <a:spLocks noGrp="1" noChangeArrowheads="1"/>
          </p:cNvSpPr>
          <p:nvPr>
            <p:ph type="title"/>
          </p:nvPr>
        </p:nvSpPr>
        <p:spPr/>
        <p:txBody>
          <a:bodyPr/>
          <a:lstStyle/>
          <a:p>
            <a:pPr eaLnBrk="1" hangingPunct="1"/>
            <a:r>
              <a:rPr lang="en-US" altLang="zh-CN" dirty="0">
                <a:solidFill>
                  <a:schemeClr val="tx1"/>
                </a:solidFill>
              </a:rPr>
              <a:t>Database State</a:t>
            </a:r>
          </a:p>
        </p:txBody>
      </p:sp>
      <p:sp>
        <p:nvSpPr>
          <p:cNvPr id="20484" name="Rectangle 5">
            <a:extLst>
              <a:ext uri="{FF2B5EF4-FFF2-40B4-BE49-F238E27FC236}">
                <a16:creationId xmlns="" xmlns:a16="http://schemas.microsoft.com/office/drawing/2014/main" id="{ABC83EE5-EBCF-44D2-97DA-203886B42EFD}"/>
              </a:ext>
            </a:extLst>
          </p:cNvPr>
          <p:cNvSpPr>
            <a:spLocks noGrp="1" noChangeArrowheads="1"/>
          </p:cNvSpPr>
          <p:nvPr>
            <p:ph type="body" idx="1"/>
          </p:nvPr>
        </p:nvSpPr>
        <p:spPr/>
        <p:txBody>
          <a:bodyPr/>
          <a:lstStyle/>
          <a:p>
            <a:pPr eaLnBrk="1" hangingPunct="1"/>
            <a:r>
              <a:rPr kumimoji="1" lang="en-US" altLang="zh-CN" dirty="0">
                <a:ea typeface="MS PGothic" pitchFamily="34" charset="-128"/>
              </a:rPr>
              <a:t>Database State:</a:t>
            </a:r>
          </a:p>
          <a:p>
            <a:pPr lvl="1" eaLnBrk="1" hangingPunct="1">
              <a:buClr>
                <a:srgbClr val="333399"/>
              </a:buClr>
            </a:pPr>
            <a:r>
              <a:rPr lang="en-US" altLang="zh-CN" dirty="0"/>
              <a:t>The actual content of the database </a:t>
            </a:r>
            <a:r>
              <a:rPr lang="en-US" altLang="zh-CN" dirty="0">
                <a:solidFill>
                  <a:srgbClr val="C00000"/>
                </a:solidFill>
              </a:rPr>
              <a:t>at a particular point of time</a:t>
            </a:r>
            <a:r>
              <a:rPr lang="en-US" altLang="zh-CN" dirty="0"/>
              <a:t>. </a:t>
            </a:r>
          </a:p>
          <a:p>
            <a:pPr lvl="2" eaLnBrk="1" hangingPunct="1"/>
            <a:r>
              <a:rPr lang="en-US" altLang="zh-CN" dirty="0"/>
              <a:t>Analogous to </a:t>
            </a:r>
            <a:r>
              <a:rPr lang="en-US" altLang="zh-CN" dirty="0">
                <a:solidFill>
                  <a:srgbClr val="C00000"/>
                </a:solidFill>
              </a:rPr>
              <a:t>the value of a variable</a:t>
            </a:r>
          </a:p>
          <a:p>
            <a:pPr lvl="1" eaLnBrk="1" hangingPunct="1">
              <a:buClr>
                <a:srgbClr val="333399"/>
              </a:buClr>
            </a:pPr>
            <a:r>
              <a:rPr lang="en-US" altLang="zh-CN" dirty="0"/>
              <a:t>Also called </a:t>
            </a:r>
            <a:r>
              <a:rPr kumimoji="1" lang="en-US" altLang="zh-CN" b="1" dirty="0">
                <a:solidFill>
                  <a:srgbClr val="3366FF"/>
                </a:solidFill>
                <a:ea typeface="MS PGothic" pitchFamily="34" charset="-128"/>
              </a:rPr>
              <a:t>database instance</a:t>
            </a:r>
          </a:p>
          <a:p>
            <a:pPr lvl="1" eaLnBrk="1" hangingPunct="1">
              <a:buClr>
                <a:srgbClr val="333399"/>
              </a:buClr>
            </a:pPr>
            <a:endParaRPr lang="en-US" altLang="zh-CN" sz="2200" dirty="0"/>
          </a:p>
          <a:p>
            <a:r>
              <a:rPr lang="en-US" altLang="zh-CN" sz="2400" dirty="0"/>
              <a:t>Distinction between </a:t>
            </a:r>
            <a:r>
              <a:rPr lang="en-US" altLang="zh-CN" sz="2400" b="1" dirty="0"/>
              <a:t>Database Schema </a:t>
            </a:r>
            <a:r>
              <a:rPr lang="en-US" altLang="zh-CN" sz="2400" dirty="0"/>
              <a:t>and </a:t>
            </a:r>
            <a:r>
              <a:rPr lang="en-US" altLang="zh-CN" sz="2400" b="1" dirty="0"/>
              <a:t>Database State</a:t>
            </a:r>
          </a:p>
          <a:p>
            <a:pPr lvl="1"/>
            <a:r>
              <a:rPr lang="en-US" altLang="zh-CN" sz="2200" dirty="0"/>
              <a:t>The </a:t>
            </a:r>
            <a:r>
              <a:rPr kumimoji="1" lang="en-US" altLang="zh-CN" sz="2200" b="1" i="1" dirty="0">
                <a:solidFill>
                  <a:srgbClr val="3366FF"/>
                </a:solidFill>
                <a:ea typeface="MS PGothic" pitchFamily="34" charset="-128"/>
              </a:rPr>
              <a:t>database schema </a:t>
            </a:r>
            <a:r>
              <a:rPr lang="en-US" altLang="zh-CN" sz="2200" dirty="0"/>
              <a:t>changes </a:t>
            </a:r>
            <a:r>
              <a:rPr lang="en-US" altLang="zh-CN" sz="2200" dirty="0">
                <a:solidFill>
                  <a:srgbClr val="C00000"/>
                </a:solidFill>
              </a:rPr>
              <a:t>very infrequently</a:t>
            </a:r>
            <a:r>
              <a:rPr lang="en-US" altLang="zh-CN" sz="2200" dirty="0"/>
              <a:t>. </a:t>
            </a:r>
          </a:p>
          <a:p>
            <a:pPr lvl="1"/>
            <a:r>
              <a:rPr lang="en-US" altLang="zh-CN" sz="2200" dirty="0"/>
              <a:t>The </a:t>
            </a:r>
            <a:r>
              <a:rPr kumimoji="1" lang="en-US" altLang="zh-CN" sz="2200" b="1" i="1" dirty="0">
                <a:solidFill>
                  <a:srgbClr val="3366FF"/>
                </a:solidFill>
                <a:ea typeface="MS PGothic" pitchFamily="34" charset="-128"/>
              </a:rPr>
              <a:t>database state</a:t>
            </a:r>
            <a:r>
              <a:rPr lang="en-US" altLang="zh-CN" sz="2200" dirty="0"/>
              <a:t> changes every time the database is </a:t>
            </a:r>
            <a:r>
              <a:rPr lang="en-US" altLang="zh-CN" sz="2200" dirty="0">
                <a:solidFill>
                  <a:srgbClr val="C00000"/>
                </a:solidFill>
              </a:rPr>
              <a:t>updated</a:t>
            </a:r>
            <a:r>
              <a:rPr lang="en-US" altLang="zh-CN" sz="2200" dirty="0"/>
              <a:t>. </a:t>
            </a:r>
          </a:p>
          <a:p>
            <a:pPr lvl="1" eaLnBrk="1" hangingPunct="1">
              <a:buClr>
                <a:srgbClr val="333399"/>
              </a:buClr>
            </a:pPr>
            <a:endParaRPr lang="en-US" altLang="zh-CN" sz="2200" dirty="0"/>
          </a:p>
        </p:txBody>
      </p:sp>
    </p:spTree>
    <p:extLst>
      <p:ext uri="{BB962C8B-B14F-4D97-AF65-F5344CB8AC3E}">
        <p14:creationId xmlns:p14="http://schemas.microsoft.com/office/powerpoint/2010/main" val="379959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2" name="Object 2"/>
          <p:cNvGraphicFramePr>
            <a:graphicFrameLocks noGrp="1" noChangeAspect="1"/>
          </p:cNvGraphicFramePr>
          <p:nvPr>
            <p:ph idx="1"/>
          </p:nvPr>
        </p:nvGraphicFramePr>
        <p:xfrm>
          <a:off x="2393950" y="2081214"/>
          <a:ext cx="3702050" cy="3360737"/>
        </p:xfrm>
        <a:graphic>
          <a:graphicData uri="http://schemas.openxmlformats.org/presentationml/2006/ole">
            <mc:AlternateContent xmlns:mc="http://schemas.openxmlformats.org/markup-compatibility/2006">
              <mc:Choice xmlns:v="urn:schemas-microsoft-com:vml" Requires="v">
                <p:oleObj spid="_x0000_s2130" name="Visio" r:id="rId4" imgW="3702689" imgH="3361018" progId="Visio.Drawing.6">
                  <p:embed/>
                </p:oleObj>
              </mc:Choice>
              <mc:Fallback>
                <p:oleObj name="Visio" r:id="rId4" imgW="3702689" imgH="3361018" progId="Visio.Drawing.6">
                  <p:embed/>
                  <p:pic>
                    <p:nvPicPr>
                      <p:cNvPr id="1741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2081214"/>
                        <a:ext cx="3702050"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24" name="AutoShape 4"/>
          <p:cNvSpPr>
            <a:spLocks noChangeArrowheads="1"/>
          </p:cNvSpPr>
          <p:nvPr/>
        </p:nvSpPr>
        <p:spPr bwMode="auto">
          <a:xfrm>
            <a:off x="6248401" y="4057650"/>
            <a:ext cx="4181475" cy="1384300"/>
          </a:xfrm>
          <a:prstGeom prst="wedgeRoundRectCallout">
            <a:avLst>
              <a:gd name="adj1" fmla="val -75551"/>
              <a:gd name="adj2" fmla="val -84977"/>
              <a:gd name="adj3" fmla="val 16667"/>
            </a:avLst>
          </a:prstGeom>
          <a:noFill/>
          <a:ln w="9525">
            <a:solidFill>
              <a:schemeClr val="bg2"/>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ltLang="zh-CN" sz="1800">
                <a:solidFill>
                  <a:srgbClr val="1C1C1C"/>
                </a:solidFill>
                <a:ea typeface="宋体" pitchFamily="2" charset="-122"/>
              </a:rPr>
              <a:t>Relations stored as unordered files.</a:t>
            </a:r>
          </a:p>
          <a:p>
            <a:pPr eaLnBrk="1" fontAlgn="base" hangingPunct="1">
              <a:spcBef>
                <a:spcPct val="0"/>
              </a:spcBef>
              <a:spcAft>
                <a:spcPct val="0"/>
              </a:spcAft>
            </a:pPr>
            <a:endParaRPr lang="en-US" altLang="zh-CN" sz="1800">
              <a:solidFill>
                <a:srgbClr val="1C1C1C"/>
              </a:solidFill>
              <a:ea typeface="宋体" pitchFamily="2" charset="-122"/>
            </a:endParaRPr>
          </a:p>
          <a:p>
            <a:pPr eaLnBrk="1" fontAlgn="base" hangingPunct="1">
              <a:spcBef>
                <a:spcPct val="0"/>
              </a:spcBef>
              <a:spcAft>
                <a:spcPct val="0"/>
              </a:spcAft>
            </a:pPr>
            <a:r>
              <a:rPr lang="en-US" altLang="zh-CN" sz="1800">
                <a:solidFill>
                  <a:srgbClr val="1C1C1C"/>
                </a:solidFill>
                <a:ea typeface="宋体" pitchFamily="2" charset="-122"/>
              </a:rPr>
              <a:t>Index on second column of </a:t>
            </a:r>
            <a:r>
              <a:rPr lang="en-US" altLang="zh-CN" sz="1800" b="1" i="1">
                <a:solidFill>
                  <a:srgbClr val="1C1C1C"/>
                </a:solidFill>
                <a:ea typeface="宋体" pitchFamily="2" charset="-122"/>
              </a:rPr>
              <a:t>Student</a:t>
            </a:r>
            <a:r>
              <a:rPr lang="en-US" altLang="zh-CN" sz="1800">
                <a:solidFill>
                  <a:srgbClr val="1C1C1C"/>
                </a:solidFill>
                <a:ea typeface="宋体" pitchFamily="2" charset="-122"/>
              </a:rPr>
              <a:t>.</a:t>
            </a:r>
          </a:p>
        </p:txBody>
      </p:sp>
      <p:sp>
        <p:nvSpPr>
          <p:cNvPr id="542725" name="AutoShape 5"/>
          <p:cNvSpPr>
            <a:spLocks noChangeArrowheads="1"/>
          </p:cNvSpPr>
          <p:nvPr/>
        </p:nvSpPr>
        <p:spPr bwMode="auto">
          <a:xfrm>
            <a:off x="6400801" y="1933576"/>
            <a:ext cx="4029075" cy="1685925"/>
          </a:xfrm>
          <a:prstGeom prst="wedgeRoundRectCallout">
            <a:avLst>
              <a:gd name="adj1" fmla="val -57843"/>
              <a:gd name="adj2" fmla="val -31829"/>
              <a:gd name="adj3" fmla="val 16667"/>
            </a:avLst>
          </a:prstGeom>
          <a:noFill/>
          <a:ln w="9525">
            <a:solidFill>
              <a:schemeClr val="bg2"/>
            </a:solidFill>
            <a:miter lim="800000"/>
            <a:headEnd/>
            <a:tailEnd/>
          </a:ln>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ltLang="zh-CN" sz="1800" b="1" dirty="0" err="1">
                <a:solidFill>
                  <a:srgbClr val="1C1C1C"/>
                </a:solidFill>
                <a:ea typeface="宋体" pitchFamily="2" charset="-122"/>
              </a:rPr>
              <a:t>Grade_Report</a:t>
            </a:r>
            <a:r>
              <a:rPr lang="en-US" altLang="zh-CN" sz="1800" dirty="0">
                <a:solidFill>
                  <a:srgbClr val="1C1C1C"/>
                </a:solidFill>
                <a:ea typeface="宋体" pitchFamily="2" charset="-122"/>
              </a:rPr>
              <a:t>(</a:t>
            </a:r>
            <a:r>
              <a:rPr lang="en-US" altLang="zh-CN" sz="1800" dirty="0" err="1">
                <a:solidFill>
                  <a:srgbClr val="1C1C1C"/>
                </a:solidFill>
                <a:ea typeface="宋体" pitchFamily="2" charset="-122"/>
              </a:rPr>
              <a:t>StudentNumber</a:t>
            </a:r>
            <a:r>
              <a:rPr lang="en-US" altLang="zh-CN" sz="1800" dirty="0">
                <a:solidFill>
                  <a:srgbClr val="1C1C1C"/>
                </a:solidFill>
                <a:ea typeface="宋体" pitchFamily="2" charset="-122"/>
              </a:rPr>
              <a:t>: </a:t>
            </a:r>
            <a:r>
              <a:rPr lang="en-US" altLang="zh-CN" sz="1800" b="1" dirty="0">
                <a:solidFill>
                  <a:srgbClr val="1C1C1C"/>
                </a:solidFill>
                <a:ea typeface="宋体" pitchFamily="2" charset="-122"/>
              </a:rPr>
              <a:t>01</a:t>
            </a:r>
            <a:r>
              <a:rPr lang="en-US" altLang="zh-CN" sz="1800" dirty="0">
                <a:solidFill>
                  <a:srgbClr val="1C1C1C"/>
                </a:solidFill>
                <a:ea typeface="宋体" pitchFamily="2" charset="-122"/>
              </a:rPr>
              <a:t>, </a:t>
            </a:r>
            <a:r>
              <a:rPr lang="en-US" altLang="zh-CN" sz="1800" dirty="0" err="1">
                <a:solidFill>
                  <a:srgbClr val="1C1C1C"/>
                </a:solidFill>
                <a:ea typeface="宋体" pitchFamily="2" charset="-122"/>
              </a:rPr>
              <a:t>SectionID</a:t>
            </a:r>
            <a:r>
              <a:rPr lang="en-US" altLang="zh-CN" sz="1800" dirty="0">
                <a:solidFill>
                  <a:srgbClr val="1C1C1C"/>
                </a:solidFill>
                <a:ea typeface="宋体" pitchFamily="2" charset="-122"/>
              </a:rPr>
              <a:t>: </a:t>
            </a:r>
            <a:r>
              <a:rPr lang="en-US" altLang="zh-CN" sz="1800" b="1" dirty="0">
                <a:solidFill>
                  <a:srgbClr val="1C1C1C"/>
                </a:solidFill>
                <a:ea typeface="宋体" pitchFamily="2" charset="-122"/>
              </a:rPr>
              <a:t>11285</a:t>
            </a:r>
            <a:r>
              <a:rPr lang="en-US" altLang="zh-CN" sz="1800" dirty="0">
                <a:solidFill>
                  <a:srgbClr val="1C1C1C"/>
                </a:solidFill>
                <a:ea typeface="宋体" pitchFamily="2" charset="-122"/>
              </a:rPr>
              <a:t>, Grade: </a:t>
            </a:r>
            <a:r>
              <a:rPr lang="en-US" altLang="zh-CN" sz="1800" b="1" dirty="0">
                <a:solidFill>
                  <a:srgbClr val="1C1C1C"/>
                </a:solidFill>
                <a:ea typeface="宋体" pitchFamily="2" charset="-122"/>
              </a:rPr>
              <a:t>A</a:t>
            </a:r>
            <a:r>
              <a:rPr lang="en-US" altLang="zh-CN" sz="1800" dirty="0">
                <a:solidFill>
                  <a:srgbClr val="1C1C1C"/>
                </a:solidFill>
                <a:ea typeface="宋体" pitchFamily="2" charset="-122"/>
              </a:rPr>
              <a:t>)</a:t>
            </a:r>
          </a:p>
          <a:p>
            <a:pPr eaLnBrk="1" fontAlgn="base" hangingPunct="1">
              <a:spcBef>
                <a:spcPct val="0"/>
              </a:spcBef>
              <a:spcAft>
                <a:spcPct val="0"/>
              </a:spcAft>
            </a:pPr>
            <a:endParaRPr lang="en-US" altLang="zh-CN" sz="1800" dirty="0">
              <a:solidFill>
                <a:srgbClr val="1C1C1C"/>
              </a:solidFill>
              <a:ea typeface="宋体" pitchFamily="2" charset="-122"/>
            </a:endParaRPr>
          </a:p>
          <a:p>
            <a:pPr eaLnBrk="1" fontAlgn="base" hangingPunct="1">
              <a:spcBef>
                <a:spcPct val="0"/>
              </a:spcBef>
              <a:spcAft>
                <a:spcPct val="0"/>
              </a:spcAft>
            </a:pPr>
            <a:r>
              <a:rPr lang="en-US" altLang="zh-CN" sz="1800" b="1" dirty="0">
                <a:solidFill>
                  <a:srgbClr val="1C1C1C"/>
                </a:solidFill>
                <a:ea typeface="宋体" pitchFamily="2" charset="-122"/>
              </a:rPr>
              <a:t>Prerequisite</a:t>
            </a:r>
            <a:r>
              <a:rPr lang="en-US" altLang="zh-CN" sz="1800" dirty="0">
                <a:solidFill>
                  <a:srgbClr val="1C1C1C"/>
                </a:solidFill>
                <a:ea typeface="宋体" pitchFamily="2" charset="-122"/>
              </a:rPr>
              <a:t>(</a:t>
            </a:r>
            <a:r>
              <a:rPr lang="en-US" altLang="zh-CN" sz="1800" dirty="0" err="1">
                <a:solidFill>
                  <a:srgbClr val="1C1C1C"/>
                </a:solidFill>
                <a:ea typeface="宋体" pitchFamily="2" charset="-122"/>
              </a:rPr>
              <a:t>CourseNumber</a:t>
            </a:r>
            <a:r>
              <a:rPr lang="en-US" altLang="zh-CN" sz="1800" dirty="0">
                <a:solidFill>
                  <a:srgbClr val="1C1C1C"/>
                </a:solidFill>
                <a:ea typeface="宋体" pitchFamily="2" charset="-122"/>
              </a:rPr>
              <a:t>: </a:t>
            </a:r>
            <a:r>
              <a:rPr lang="en-US" altLang="zh-CN" sz="1800" b="1" dirty="0">
                <a:solidFill>
                  <a:srgbClr val="1C1C1C"/>
                </a:solidFill>
                <a:ea typeface="宋体" pitchFamily="2" charset="-122"/>
              </a:rPr>
              <a:t>4710</a:t>
            </a:r>
            <a:r>
              <a:rPr lang="en-US" altLang="zh-CN" sz="1800" dirty="0">
                <a:solidFill>
                  <a:srgbClr val="1C1C1C"/>
                </a:solidFill>
                <a:ea typeface="宋体" pitchFamily="2" charset="-122"/>
              </a:rPr>
              <a:t>, </a:t>
            </a:r>
            <a:r>
              <a:rPr lang="en-US" altLang="zh-CN" sz="1800" dirty="0" err="1">
                <a:solidFill>
                  <a:srgbClr val="1C1C1C"/>
                </a:solidFill>
                <a:ea typeface="宋体" pitchFamily="2" charset="-122"/>
              </a:rPr>
              <a:t>PrerequisiteNumber</a:t>
            </a:r>
            <a:r>
              <a:rPr lang="en-US" altLang="zh-CN" sz="1800" dirty="0">
                <a:solidFill>
                  <a:srgbClr val="1C1C1C"/>
                </a:solidFill>
                <a:ea typeface="宋体" pitchFamily="2" charset="-122"/>
              </a:rPr>
              <a:t>: </a:t>
            </a:r>
            <a:r>
              <a:rPr lang="en-US" altLang="zh-CN" sz="1800" b="1" dirty="0">
                <a:solidFill>
                  <a:srgbClr val="1C1C1C"/>
                </a:solidFill>
                <a:ea typeface="宋体" pitchFamily="2" charset="-122"/>
              </a:rPr>
              <a:t>3410</a:t>
            </a:r>
            <a:r>
              <a:rPr lang="en-US" altLang="zh-CN" sz="1800" dirty="0">
                <a:solidFill>
                  <a:srgbClr val="1C1C1C"/>
                </a:solidFill>
                <a:ea typeface="宋体" pitchFamily="2" charset="-122"/>
              </a:rPr>
              <a:t>)</a:t>
            </a:r>
          </a:p>
        </p:txBody>
      </p:sp>
      <p:sp>
        <p:nvSpPr>
          <p:cNvPr id="542726" name="AutoShape 6"/>
          <p:cNvSpPr>
            <a:spLocks noChangeArrowheads="1"/>
          </p:cNvSpPr>
          <p:nvPr/>
        </p:nvSpPr>
        <p:spPr bwMode="auto">
          <a:xfrm>
            <a:off x="5908675" y="2451100"/>
            <a:ext cx="4521200" cy="2990850"/>
          </a:xfrm>
          <a:prstGeom prst="wedgeRoundRectCallout">
            <a:avLst>
              <a:gd name="adj1" fmla="val -66505"/>
              <a:gd name="adj2" fmla="val -35296"/>
              <a:gd name="adj3" fmla="val 16667"/>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ltLang="zh-CN" sz="2000" b="1" dirty="0">
                <a:solidFill>
                  <a:srgbClr val="1C1C1C"/>
                </a:solidFill>
                <a:ea typeface="宋体" pitchFamily="2" charset="-122"/>
              </a:rPr>
              <a:t>Student</a:t>
            </a:r>
            <a:r>
              <a:rPr lang="en-US" altLang="zh-CN" sz="2000" dirty="0">
                <a:solidFill>
                  <a:srgbClr val="1C1C1C"/>
                </a:solidFill>
                <a:ea typeface="宋体" pitchFamily="2" charset="-122"/>
              </a:rPr>
              <a:t>(</a:t>
            </a:r>
            <a:r>
              <a:rPr lang="en-US" altLang="zh-CN" sz="2000" dirty="0" err="1">
                <a:solidFill>
                  <a:srgbClr val="1C1C1C"/>
                </a:solidFill>
                <a:ea typeface="宋体" pitchFamily="2" charset="-122"/>
              </a:rPr>
              <a:t>Name:string</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StudentNumber:integer</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Class:integer</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Major:string</a:t>
            </a:r>
            <a:r>
              <a:rPr lang="en-US" altLang="zh-CN" sz="2000" dirty="0">
                <a:solidFill>
                  <a:srgbClr val="1C1C1C"/>
                </a:solidFill>
                <a:ea typeface="宋体" pitchFamily="2" charset="-122"/>
              </a:rPr>
              <a:t>)</a:t>
            </a:r>
          </a:p>
          <a:p>
            <a:pPr eaLnBrk="1" fontAlgn="base" hangingPunct="1">
              <a:spcBef>
                <a:spcPct val="0"/>
              </a:spcBef>
              <a:spcAft>
                <a:spcPct val="0"/>
              </a:spcAft>
            </a:pPr>
            <a:r>
              <a:rPr lang="en-US" altLang="zh-CN" sz="2000" b="1" dirty="0">
                <a:solidFill>
                  <a:srgbClr val="1C1C1C"/>
                </a:solidFill>
                <a:ea typeface="宋体" pitchFamily="2" charset="-122"/>
              </a:rPr>
              <a:t>Course</a:t>
            </a:r>
            <a:r>
              <a:rPr lang="en-US" altLang="zh-CN" sz="2000" dirty="0">
                <a:solidFill>
                  <a:srgbClr val="1C1C1C"/>
                </a:solidFill>
                <a:ea typeface="宋体" pitchFamily="2" charset="-122"/>
              </a:rPr>
              <a:t>(</a:t>
            </a:r>
            <a:r>
              <a:rPr lang="en-US" altLang="zh-CN" sz="2000" dirty="0" err="1">
                <a:solidFill>
                  <a:srgbClr val="1C1C1C"/>
                </a:solidFill>
                <a:ea typeface="宋体" pitchFamily="2" charset="-122"/>
              </a:rPr>
              <a:t>CourseName:string</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CourseNumber:string</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CreditHours:integer</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Department:string</a:t>
            </a:r>
            <a:r>
              <a:rPr lang="en-US" altLang="zh-CN" sz="2000" dirty="0">
                <a:solidFill>
                  <a:srgbClr val="1C1C1C"/>
                </a:solidFill>
                <a:ea typeface="宋体" pitchFamily="2" charset="-122"/>
              </a:rPr>
              <a:t>)</a:t>
            </a:r>
          </a:p>
          <a:p>
            <a:pPr eaLnBrk="1" fontAlgn="base" hangingPunct="1">
              <a:spcBef>
                <a:spcPct val="0"/>
              </a:spcBef>
              <a:spcAft>
                <a:spcPct val="0"/>
              </a:spcAft>
            </a:pPr>
            <a:r>
              <a:rPr lang="en-US" altLang="zh-CN" sz="2000" b="1" dirty="0">
                <a:solidFill>
                  <a:srgbClr val="1C1C1C"/>
                </a:solidFill>
                <a:ea typeface="宋体" pitchFamily="2" charset="-122"/>
              </a:rPr>
              <a:t>Section</a:t>
            </a:r>
            <a:r>
              <a:rPr lang="en-US" altLang="zh-CN" sz="2000" dirty="0">
                <a:solidFill>
                  <a:srgbClr val="1C1C1C"/>
                </a:solidFill>
                <a:ea typeface="宋体" pitchFamily="2" charset="-122"/>
              </a:rPr>
              <a:t>(</a:t>
            </a:r>
            <a:r>
              <a:rPr lang="en-US" altLang="zh-CN" sz="2000" dirty="0" err="1">
                <a:solidFill>
                  <a:srgbClr val="1C1C1C"/>
                </a:solidFill>
                <a:ea typeface="宋体" pitchFamily="2" charset="-122"/>
              </a:rPr>
              <a:t>SectionID:integer</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CourseNumber:string</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Semester:string</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Year:integer</a:t>
            </a:r>
            <a:r>
              <a:rPr lang="en-US" altLang="zh-CN" sz="2000" dirty="0">
                <a:solidFill>
                  <a:srgbClr val="1C1C1C"/>
                </a:solidFill>
                <a:ea typeface="宋体" pitchFamily="2" charset="-122"/>
              </a:rPr>
              <a:t>, </a:t>
            </a:r>
            <a:r>
              <a:rPr lang="en-US" altLang="zh-CN" sz="2000" dirty="0" err="1">
                <a:solidFill>
                  <a:srgbClr val="1C1C1C"/>
                </a:solidFill>
                <a:ea typeface="宋体" pitchFamily="2" charset="-122"/>
              </a:rPr>
              <a:t>Instructor:String</a:t>
            </a:r>
            <a:r>
              <a:rPr lang="en-US" altLang="zh-CN" sz="2000" dirty="0">
                <a:solidFill>
                  <a:srgbClr val="1C1C1C"/>
                </a:solidFill>
                <a:ea typeface="宋体" pitchFamily="2" charset="-122"/>
              </a:rPr>
              <a:t>)</a:t>
            </a:r>
          </a:p>
        </p:txBody>
      </p:sp>
      <p:sp>
        <p:nvSpPr>
          <p:cNvPr id="10" name="Rectangle 4">
            <a:extLst>
              <a:ext uri="{FF2B5EF4-FFF2-40B4-BE49-F238E27FC236}">
                <a16:creationId xmlns="" xmlns:a16="http://schemas.microsoft.com/office/drawing/2014/main" id="{9FF89AE0-AFF8-4EB1-94E1-0E5388FA134B}"/>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rPr>
              <a:t>Three-Schema Architecture</a:t>
            </a:r>
          </a:p>
        </p:txBody>
      </p:sp>
    </p:spTree>
    <p:extLst>
      <p:ext uri="{BB962C8B-B14F-4D97-AF65-F5344CB8AC3E}">
        <p14:creationId xmlns:p14="http://schemas.microsoft.com/office/powerpoint/2010/main" val="9777296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42725"/>
                                        </p:tgtEl>
                                        <p:attrNameLst>
                                          <p:attrName>style.visibility</p:attrName>
                                        </p:attrNameLst>
                                      </p:cBhvr>
                                      <p:to>
                                        <p:strVal val="visible"/>
                                      </p:to>
                                    </p:set>
                                    <p:animEffect transition="in" filter="circle(in)">
                                      <p:cBhvr>
                                        <p:cTn id="7" dur="2000"/>
                                        <p:tgtEl>
                                          <p:spTgt spid="542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42725"/>
                                        </p:tgtEl>
                                        <p:attrNameLst>
                                          <p:attrName>style.visibility</p:attrName>
                                        </p:attrNameLst>
                                      </p:cBhvr>
                                      <p:to>
                                        <p:strVal val="hidden"/>
                                      </p:to>
                                    </p:set>
                                  </p:childTnLst>
                                </p:cTn>
                              </p:par>
                              <p:par>
                                <p:cTn id="12" presetID="6" presetClass="entr" presetSubtype="16" fill="hold" grpId="0" nodeType="withEffect">
                                  <p:stCondLst>
                                    <p:cond delay="0"/>
                                  </p:stCondLst>
                                  <p:childTnLst>
                                    <p:set>
                                      <p:cBhvr>
                                        <p:cTn id="13" dur="1" fill="hold">
                                          <p:stCondLst>
                                            <p:cond delay="0"/>
                                          </p:stCondLst>
                                        </p:cTn>
                                        <p:tgtEl>
                                          <p:spTgt spid="542726"/>
                                        </p:tgtEl>
                                        <p:attrNameLst>
                                          <p:attrName>style.visibility</p:attrName>
                                        </p:attrNameLst>
                                      </p:cBhvr>
                                      <p:to>
                                        <p:strVal val="visible"/>
                                      </p:to>
                                    </p:set>
                                    <p:animEffect transition="in" filter="circle(in)">
                                      <p:cBhvr>
                                        <p:cTn id="14" dur="2000"/>
                                        <p:tgtEl>
                                          <p:spTgt spid="54272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42726"/>
                                        </p:tgtEl>
                                        <p:attrNameLst>
                                          <p:attrName>style.visibility</p:attrName>
                                        </p:attrNameLst>
                                      </p:cBhvr>
                                      <p:to>
                                        <p:strVal val="hidden"/>
                                      </p:to>
                                    </p:set>
                                  </p:childTnLst>
                                </p:cTn>
                              </p:par>
                            </p:childTnLst>
                          </p:cTn>
                        </p:par>
                        <p:par>
                          <p:cTn id="19" fill="hold" nodeType="afterGroup">
                            <p:stCondLst>
                              <p:cond delay="0"/>
                            </p:stCondLst>
                            <p:childTnLst>
                              <p:par>
                                <p:cTn id="20" presetID="6" presetClass="entr" presetSubtype="16" fill="hold" grpId="0" nodeType="afterEffect">
                                  <p:stCondLst>
                                    <p:cond delay="0"/>
                                  </p:stCondLst>
                                  <p:childTnLst>
                                    <p:set>
                                      <p:cBhvr>
                                        <p:cTn id="21" dur="1" fill="hold">
                                          <p:stCondLst>
                                            <p:cond delay="0"/>
                                          </p:stCondLst>
                                        </p:cTn>
                                        <p:tgtEl>
                                          <p:spTgt spid="542724"/>
                                        </p:tgtEl>
                                        <p:attrNameLst>
                                          <p:attrName>style.visibility</p:attrName>
                                        </p:attrNameLst>
                                      </p:cBhvr>
                                      <p:to>
                                        <p:strVal val="visible"/>
                                      </p:to>
                                    </p:set>
                                    <p:animEffect transition="in" filter="circle(in)">
                                      <p:cBhvr>
                                        <p:cTn id="22" dur="2000"/>
                                        <p:tgtEl>
                                          <p:spTgt spid="54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P spid="542725" grpId="0" animBg="1"/>
      <p:bldP spid="542725" grpId="1" animBg="1"/>
      <p:bldP spid="542726" grpId="0" animBg="1"/>
      <p:bldP spid="54272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 xmlns:a16="http://schemas.microsoft.com/office/drawing/2014/main" id="{7921AE53-D551-4E42-BA85-60CBF23250C1}"/>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rPr>
              <a:t>Data Independence</a:t>
            </a:r>
          </a:p>
        </p:txBody>
      </p:sp>
      <p:sp>
        <p:nvSpPr>
          <p:cNvPr id="11" name="Rectangle 5">
            <a:extLst>
              <a:ext uri="{FF2B5EF4-FFF2-40B4-BE49-F238E27FC236}">
                <a16:creationId xmlns="" xmlns:a16="http://schemas.microsoft.com/office/drawing/2014/main" id="{8AAA7377-F1C8-474F-82FC-75DC0CFB6190}"/>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1" lang="en-US" altLang="zh-CN" sz="2800" i="0" u="none" strike="noStrike" kern="1200" cap="none" spc="0" normalizeH="0" baseline="0" noProof="0" dirty="0">
                <a:ln>
                  <a:noFill/>
                </a:ln>
                <a:solidFill>
                  <a:sysClr val="windowText" lastClr="000000"/>
                </a:solidFill>
                <a:effectLst/>
                <a:uLnTx/>
                <a:uFillTx/>
                <a:latin typeface="Calibri"/>
                <a:ea typeface="MS PGothic" pitchFamily="34" charset="-128"/>
                <a:cs typeface="+mn-cs"/>
              </a:rPr>
              <a:t>Logical data independence</a:t>
            </a:r>
          </a:p>
          <a:p>
            <a:pPr marL="685800" marR="0" lvl="1" indent="-228600" algn="l" defTabSz="914400" rtl="0" eaLnBrk="1" fontAlgn="auto" latinLnBrk="0" hangingPunct="1">
              <a:lnSpc>
                <a:spcPct val="90000"/>
              </a:lnSpc>
              <a:spcBef>
                <a:spcPts val="500"/>
              </a:spcBef>
              <a:spcAft>
                <a:spcPts val="0"/>
              </a:spcAft>
              <a:buClr>
                <a:srgbClr val="333399"/>
              </a:buClr>
              <a:buSzTx/>
              <a:buFont typeface="Arial"/>
              <a:buChar char="•"/>
              <a:tabLst/>
              <a:defRPr/>
            </a:pPr>
            <a:endParaRPr kumimoji="0" lang="en-US" altLang="zh-CN" sz="220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685800" marR="0" lvl="1" indent="-228600" algn="l" defTabSz="914400" rtl="0" eaLnBrk="1" fontAlgn="auto" latinLnBrk="0" hangingPunct="1">
              <a:lnSpc>
                <a:spcPct val="90000"/>
              </a:lnSpc>
              <a:spcBef>
                <a:spcPts val="500"/>
              </a:spcBef>
              <a:spcAft>
                <a:spcPts val="0"/>
              </a:spcAft>
              <a:buClr>
                <a:srgbClr val="333399"/>
              </a:buClr>
              <a:buSzTx/>
              <a:buFont typeface="Arial"/>
              <a:buChar char="•"/>
              <a:tabLst/>
              <a:defRPr/>
            </a:pPr>
            <a:endParaRPr lang="en-US" altLang="zh-CN" sz="2200" dirty="0">
              <a:solidFill>
                <a:sysClr val="windowText" lastClr="000000"/>
              </a:solidFill>
              <a:latin typeface="Calibri"/>
              <a:ea typeface="宋体" panose="02010600030101010101" pitchFamily="2" charset="-122"/>
            </a:endParaRPr>
          </a:p>
          <a:p>
            <a:r>
              <a:rPr kumimoji="1" lang="en-US" altLang="zh-CN" dirty="0">
                <a:solidFill>
                  <a:sysClr val="windowText" lastClr="000000"/>
                </a:solidFill>
                <a:latin typeface="Calibri"/>
                <a:ea typeface="MS PGothic" pitchFamily="34" charset="-128"/>
              </a:rPr>
              <a:t>Physical data independence</a:t>
            </a:r>
          </a:p>
        </p:txBody>
      </p:sp>
    </p:spTree>
    <p:extLst>
      <p:ext uri="{BB962C8B-B14F-4D97-AF65-F5344CB8AC3E}">
        <p14:creationId xmlns:p14="http://schemas.microsoft.com/office/powerpoint/2010/main" val="25199735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1" name="Rectangle 5">
            <a:extLst>
              <a:ext uri="{FF2B5EF4-FFF2-40B4-BE49-F238E27FC236}">
                <a16:creationId xmlns="" xmlns:a16="http://schemas.microsoft.com/office/drawing/2014/main" id="{E641A4D9-1C44-40A8-84D1-5395E6FDC6B2}"/>
              </a:ext>
            </a:extLst>
          </p:cNvPr>
          <p:cNvSpPr>
            <a:spLocks noGrp="1" noChangeArrowheads="1"/>
          </p:cNvSpPr>
          <p:nvPr>
            <p:ph type="body" idx="1"/>
          </p:nvPr>
        </p:nvSpPr>
        <p:spPr>
          <a:xfrm>
            <a:off x="838200" y="1993577"/>
            <a:ext cx="10515600" cy="4346575"/>
          </a:xfrm>
        </p:spPr>
        <p:txBody>
          <a:bodyPr/>
          <a:lstStyle/>
          <a:p>
            <a:pPr marL="342900" lvl="1" indent="-342900" eaLnBrk="1" hangingPunct="1">
              <a:lnSpc>
                <a:spcPct val="90000"/>
              </a:lnSpc>
              <a:buClr>
                <a:srgbClr val="990033"/>
              </a:buClr>
              <a:buSzPct val="60000"/>
            </a:pPr>
            <a:r>
              <a:rPr lang="en-US" altLang="zh-CN" sz="2400" dirty="0">
                <a:solidFill>
                  <a:schemeClr val="tx1"/>
                </a:solidFill>
                <a:ea typeface="+mn-ea"/>
                <a:cs typeface="+mn-cs"/>
              </a:rPr>
              <a:t>Question:</a:t>
            </a:r>
          </a:p>
          <a:p>
            <a:pPr lvl="1" eaLnBrk="1" hangingPunct="1">
              <a:lnSpc>
                <a:spcPct val="90000"/>
              </a:lnSpc>
            </a:pPr>
            <a:r>
              <a:rPr lang="en-US" altLang="zh-CN" sz="2200" dirty="0">
                <a:solidFill>
                  <a:schemeClr val="tx1"/>
                </a:solidFill>
              </a:rPr>
              <a:t>Suppose we need to </a:t>
            </a:r>
            <a:r>
              <a:rPr lang="en-US" altLang="zh-CN" sz="2200" b="1" dirty="0">
                <a:solidFill>
                  <a:schemeClr val="tx1"/>
                </a:solidFill>
              </a:rPr>
              <a:t>make a change </a:t>
            </a:r>
            <a:r>
              <a:rPr lang="en-US" altLang="zh-CN" sz="2200" dirty="0">
                <a:solidFill>
                  <a:schemeClr val="tx1"/>
                </a:solidFill>
              </a:rPr>
              <a:t>to the </a:t>
            </a:r>
            <a:r>
              <a:rPr lang="en-US" altLang="zh-CN" sz="2200" b="1" dirty="0">
                <a:solidFill>
                  <a:schemeClr val="tx1"/>
                </a:solidFill>
              </a:rPr>
              <a:t>conceptual schema</a:t>
            </a: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r>
              <a:rPr lang="en-US" altLang="zh-CN" sz="2200" dirty="0">
                <a:solidFill>
                  <a:schemeClr val="tx1"/>
                </a:solidFill>
              </a:rPr>
              <a:t>In other words</a:t>
            </a: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lvl="1" eaLnBrk="1" hangingPunct="1">
              <a:lnSpc>
                <a:spcPct val="90000"/>
              </a:lnSpc>
            </a:pPr>
            <a:endParaRPr lang="en-US" altLang="zh-CN" sz="2200" b="1" dirty="0">
              <a:solidFill>
                <a:schemeClr val="tx1"/>
              </a:solidFill>
            </a:endParaRPr>
          </a:p>
          <a:p>
            <a:pPr marL="342900" lvl="1" indent="-342900" eaLnBrk="1" hangingPunct="1">
              <a:lnSpc>
                <a:spcPct val="90000"/>
              </a:lnSpc>
              <a:buClr>
                <a:srgbClr val="990033"/>
              </a:buClr>
              <a:buSzPct val="60000"/>
            </a:pPr>
            <a:endParaRPr lang="en-US" altLang="zh-CN" sz="2400" dirty="0">
              <a:solidFill>
                <a:schemeClr val="tx1"/>
              </a:solidFill>
              <a:ea typeface="+mn-ea"/>
              <a:cs typeface="+mn-cs"/>
            </a:endParaRPr>
          </a:p>
          <a:p>
            <a:pPr marL="342900" lvl="1" indent="-342900" eaLnBrk="1" hangingPunct="1">
              <a:lnSpc>
                <a:spcPct val="90000"/>
              </a:lnSpc>
              <a:buClr>
                <a:srgbClr val="990033"/>
              </a:buClr>
              <a:buSzPct val="60000"/>
            </a:pPr>
            <a:r>
              <a:rPr lang="en-US" altLang="zh-CN" sz="2400" dirty="0">
                <a:solidFill>
                  <a:srgbClr val="C00000"/>
                </a:solidFill>
                <a:ea typeface="+mn-ea"/>
                <a:cs typeface="+mn-cs"/>
              </a:rPr>
              <a:t>The answer is clearly: </a:t>
            </a:r>
            <a:r>
              <a:rPr lang="en-US" altLang="zh-CN" sz="2400" b="1" dirty="0">
                <a:solidFill>
                  <a:srgbClr val="C00000"/>
                </a:solidFill>
                <a:ea typeface="+mn-ea"/>
                <a:cs typeface="+mn-cs"/>
              </a:rPr>
              <a:t>Yes</a:t>
            </a:r>
            <a:r>
              <a:rPr lang="en-US" altLang="zh-CN" sz="2400" dirty="0">
                <a:solidFill>
                  <a:srgbClr val="C00000"/>
                </a:solidFill>
                <a:ea typeface="+mn-ea"/>
                <a:cs typeface="+mn-cs"/>
              </a:rPr>
              <a:t>!</a:t>
            </a:r>
          </a:p>
        </p:txBody>
      </p:sp>
      <p:pic>
        <p:nvPicPr>
          <p:cNvPr id="4" name="Picture 3">
            <a:extLst>
              <a:ext uri="{FF2B5EF4-FFF2-40B4-BE49-F238E27FC236}">
                <a16:creationId xmlns="" xmlns:a16="http://schemas.microsoft.com/office/drawing/2014/main" id="{A42B47CB-EDB7-43C8-B97E-4C057C6100A7}"/>
              </a:ext>
            </a:extLst>
          </p:cNvPr>
          <p:cNvPicPr>
            <a:picLocks noChangeAspect="1"/>
          </p:cNvPicPr>
          <p:nvPr/>
        </p:nvPicPr>
        <p:blipFill>
          <a:blip r:embed="rId3"/>
          <a:stretch>
            <a:fillRect/>
          </a:stretch>
        </p:blipFill>
        <p:spPr>
          <a:xfrm>
            <a:off x="2629381" y="2883964"/>
            <a:ext cx="6933238" cy="583491"/>
          </a:xfrm>
          <a:prstGeom prst="rect">
            <a:avLst/>
          </a:prstGeom>
        </p:spPr>
      </p:pic>
      <p:pic>
        <p:nvPicPr>
          <p:cNvPr id="5" name="Picture 4">
            <a:extLst>
              <a:ext uri="{FF2B5EF4-FFF2-40B4-BE49-F238E27FC236}">
                <a16:creationId xmlns="" xmlns:a16="http://schemas.microsoft.com/office/drawing/2014/main" id="{51BFD61B-FC07-4A0D-8D1A-BD2CA36BFDE8}"/>
              </a:ext>
            </a:extLst>
          </p:cNvPr>
          <p:cNvPicPr>
            <a:picLocks noChangeAspect="1"/>
          </p:cNvPicPr>
          <p:nvPr/>
        </p:nvPicPr>
        <p:blipFill>
          <a:blip r:embed="rId4"/>
          <a:stretch>
            <a:fillRect/>
          </a:stretch>
        </p:blipFill>
        <p:spPr>
          <a:xfrm>
            <a:off x="1832429" y="4467111"/>
            <a:ext cx="8802914" cy="568213"/>
          </a:xfrm>
          <a:prstGeom prst="rect">
            <a:avLst/>
          </a:prstGeom>
        </p:spPr>
      </p:pic>
      <p:sp>
        <p:nvSpPr>
          <p:cNvPr id="9" name="TextBox 8">
            <a:extLst>
              <a:ext uri="{FF2B5EF4-FFF2-40B4-BE49-F238E27FC236}">
                <a16:creationId xmlns="" xmlns:a16="http://schemas.microsoft.com/office/drawing/2014/main" id="{4D9D1EE8-E435-4012-9747-67D699568BE0}"/>
              </a:ext>
            </a:extLst>
          </p:cNvPr>
          <p:cNvSpPr txBox="1"/>
          <p:nvPr/>
        </p:nvSpPr>
        <p:spPr>
          <a:xfrm>
            <a:off x="6858000" y="6103532"/>
            <a:ext cx="1981200" cy="461665"/>
          </a:xfrm>
          <a:prstGeom prst="rect">
            <a:avLst/>
          </a:prstGeom>
          <a:noFill/>
        </p:spPr>
        <p:txBody>
          <a:bodyPr wrap="square" rtlCol="0">
            <a:spAutoFit/>
          </a:bodyPr>
          <a:lstStyle/>
          <a:p>
            <a:pPr fontAlgn="base">
              <a:spcBef>
                <a:spcPct val="0"/>
              </a:spcBef>
              <a:spcAft>
                <a:spcPct val="0"/>
              </a:spcAft>
            </a:pPr>
            <a:r>
              <a:rPr lang="en-US" altLang="zh-CN" sz="2400" dirty="0">
                <a:solidFill>
                  <a:srgbClr val="C00000"/>
                </a:solidFill>
                <a:latin typeface="Arial" panose="020B0604020202020204" pitchFamily="34" charset="0"/>
              </a:rPr>
              <a:t>But Why?</a:t>
            </a:r>
            <a:endParaRPr lang="zh-CN" altLang="en-US" sz="2400" dirty="0">
              <a:solidFill>
                <a:srgbClr val="C00000"/>
              </a:solidFill>
              <a:latin typeface="Arial" panose="020B0604020202020204" pitchFamily="34" charset="0"/>
            </a:endParaRPr>
          </a:p>
        </p:txBody>
      </p:sp>
      <p:sp>
        <p:nvSpPr>
          <p:cNvPr id="10" name="Rectangle 4">
            <a:extLst>
              <a:ext uri="{FF2B5EF4-FFF2-40B4-BE49-F238E27FC236}">
                <a16:creationId xmlns="" xmlns:a16="http://schemas.microsoft.com/office/drawing/2014/main" id="{B5734438-4F78-46E3-8272-B91A92AA2F20}"/>
              </a:ext>
            </a:extLst>
          </p:cNvPr>
          <p:cNvSpPr txBox="1">
            <a:spLocks noChangeArrowheads="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4400" b="0" i="0" u="none" strike="noStrike" kern="1200" cap="none" spc="0" normalizeH="0" baseline="0" noProof="0" dirty="0">
                <a:ln>
                  <a:noFill/>
                </a:ln>
                <a:solidFill>
                  <a:sysClr val="windowText" lastClr="000000"/>
                </a:solidFill>
                <a:effectLst/>
                <a:uLnTx/>
                <a:uFillTx/>
                <a:latin typeface="Calibri Light"/>
                <a:ea typeface="宋体" panose="02010600030101010101" pitchFamily="2" charset="-122"/>
                <a:cs typeface="+mj-cs"/>
              </a:rPr>
              <a:t>Logical Data Independence</a:t>
            </a:r>
          </a:p>
        </p:txBody>
      </p:sp>
    </p:spTree>
    <p:extLst>
      <p:ext uri="{BB962C8B-B14F-4D97-AF65-F5344CB8AC3E}">
        <p14:creationId xmlns:p14="http://schemas.microsoft.com/office/powerpoint/2010/main" val="1502524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0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802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802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8021">
                                            <p:txEl>
                                              <p:pRg st="10" end="10"/>
                                            </p:txEl>
                                          </p:spTgt>
                                        </p:tgtEl>
                                        <p:attrNameLst>
                                          <p:attrName>style.visibility</p:attrName>
                                        </p:attrNameLst>
                                      </p:cBhvr>
                                      <p:to>
                                        <p:strVal val="visible"/>
                                      </p:to>
                                    </p:set>
                                    <p:anim calcmode="lin" valueType="num">
                                      <p:cBhvr additive="base">
                                        <p:cTn id="25" dur="500" fill="hold"/>
                                        <p:tgtEl>
                                          <p:spTgt spid="598021">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80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6332</TotalTime>
  <Words>2512</Words>
  <Application>Microsoft Office PowerPoint</Application>
  <PresentationFormat>Custom</PresentationFormat>
  <Paragraphs>359</Paragraphs>
  <Slides>31</Slides>
  <Notes>30</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31</vt:i4>
      </vt:variant>
    </vt:vector>
  </HeadingPairs>
  <TitlesOfParts>
    <vt:vector size="39" baseType="lpstr">
      <vt:lpstr>Office Theme</vt:lpstr>
      <vt:lpstr>Blends</vt:lpstr>
      <vt:lpstr>2_Office Theme</vt:lpstr>
      <vt:lpstr>1_Office Theme</vt:lpstr>
      <vt:lpstr>3_Office Theme</vt:lpstr>
      <vt:lpstr>4_Office Theme</vt:lpstr>
      <vt:lpstr>5_Office Theme</vt:lpstr>
      <vt:lpstr>Visio</vt:lpstr>
      <vt:lpstr>Test 1 Preparation</vt:lpstr>
      <vt:lpstr>General Information</vt:lpstr>
      <vt:lpstr>Chapter 1: Introduction</vt:lpstr>
      <vt:lpstr>PowerPoint Presentation</vt:lpstr>
      <vt:lpstr>Chapter 2: Database System Concepts and Architecture</vt:lpstr>
      <vt:lpstr>Database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Types of Relationship Constraints (1)</vt:lpstr>
      <vt:lpstr>Two Types of Relationship Constraints (2)</vt:lpstr>
      <vt:lpstr>Chapter 5: The Relational Data Model and Relational Database Constraints</vt:lpstr>
      <vt:lpstr>Referential Integrity Constraints (cont.)</vt:lpstr>
      <vt:lpstr>PowerPoint Presentation</vt:lpstr>
      <vt:lpstr>Chapter 6 &amp; 7: SQL</vt:lpstr>
      <vt:lpstr>SQL: SELECT</vt:lpstr>
      <vt:lpstr>Other Tuple Conditions</vt:lpstr>
      <vt:lpstr>Nested Queries</vt:lpstr>
      <vt:lpstr>Using the Result of Aggregate Functions in Queries</vt:lpstr>
      <vt:lpstr>Aggregate Functions in SQL</vt:lpstr>
      <vt:lpstr>Examples of GROUP BY Queries</vt:lpstr>
      <vt:lpstr>Concept of a View in SQL</vt:lpstr>
      <vt:lpstr>Creating View (Virtual Relations)</vt:lpstr>
      <vt:lpstr>PowerPoint Presentation</vt:lpstr>
      <vt:lpstr>PowerPoint Presentation</vt:lpstr>
      <vt:lpstr>Aggregate Functions and Grouping</vt:lpstr>
      <vt:lpstr>Examples of Queries in Relational Algebra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The ER Model</dc:title>
  <dc:creator>Alex Ratner</dc:creator>
  <cp:lastModifiedBy>Zaobo He</cp:lastModifiedBy>
  <cp:revision>544</cp:revision>
  <dcterms:created xsi:type="dcterms:W3CDTF">2015-09-18T05:48:25Z</dcterms:created>
  <dcterms:modified xsi:type="dcterms:W3CDTF">2017-10-09T15:45:20Z</dcterms:modified>
</cp:coreProperties>
</file>