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72" r:id="rId2"/>
    <p:sldId id="473" r:id="rId3"/>
    <p:sldId id="520" r:id="rId4"/>
    <p:sldId id="481" r:id="rId5"/>
    <p:sldId id="516" r:id="rId6"/>
    <p:sldId id="482" r:id="rId7"/>
    <p:sldId id="483" r:id="rId8"/>
    <p:sldId id="484" r:id="rId9"/>
    <p:sldId id="486" r:id="rId10"/>
    <p:sldId id="517" r:id="rId11"/>
    <p:sldId id="489" r:id="rId12"/>
    <p:sldId id="518" r:id="rId13"/>
    <p:sldId id="493" r:id="rId14"/>
    <p:sldId id="494" r:id="rId15"/>
    <p:sldId id="495" r:id="rId16"/>
    <p:sldId id="521" r:id="rId17"/>
    <p:sldId id="498" r:id="rId18"/>
    <p:sldId id="51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 autoAdjust="0"/>
    <p:restoredTop sz="62676" autoAdjust="0"/>
  </p:normalViewPr>
  <p:slideViewPr>
    <p:cSldViewPr snapToGrid="0" snapToObjects="1">
      <p:cViewPr>
        <p:scale>
          <a:sx n="75" d="100"/>
          <a:sy n="75" d="100"/>
        </p:scale>
        <p:origin x="2286" y="94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6D9D5-C376-431A-92CA-898449B7D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0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4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49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That is, for any attribute A ε X, (X − {A}) does not functionally determine Y.</a:t>
            </a:r>
          </a:p>
          <a:p>
            <a:pPr marL="228600" indent="-228600">
              <a:buAutoNum type="arabicPeriod"/>
            </a:pPr>
            <a:r>
              <a:rPr lang="en-US" dirty="0"/>
              <a:t>A functional dependency X → Y is a partial dependency if some attribute A ε X can be removed from X and the dependency still holds; that is, for some A ε X, (X − {A}) →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55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Intuitively, if a relation schema corresponds to one entity type or one relationship type, it is straightforward to explain its meaning.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/>
              <a:t>We present the modeling concepts of the entity-relationship (ER) model, which is a popular high-level conceptual data model.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We describe the basic data-structuring concepts and constraints of the ER model and discuss their use in the design of conceptual schemas for database applications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627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4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23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18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3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036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98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62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982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60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958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718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009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17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4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097C5EF-08E5-4740-BAB3-E8202DA43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7B217C-49D4-400C-BECF-B4C58E4F9EA3}" type="slidenum">
              <a:rPr lang="en-CA" altLang="zh-CN" sz="1200">
                <a:latin typeface="Tahoma" panose="020B0604030504040204" pitchFamily="34" charset="0"/>
              </a:rPr>
              <a:pPr eaLnBrk="1" hangingPunct="1"/>
              <a:t>4</a:t>
            </a:fld>
            <a:endParaRPr lang="en-CA" altLang="zh-CN" sz="1200">
              <a:latin typeface="Tahom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8A418D5-A7A5-42E1-AF36-16CD8ECDC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4C6F22A-9409-468A-A915-DFB4B721D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time we insert or delete a record or change the value of a data item in a record, we change one state of the database into another state.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Instance: at any particular point in time, what is the state of database with data values in its object is called database instance. It changes from time to time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52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56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20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1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097C5EF-08E5-4740-BAB3-E8202DA43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7B217C-49D4-400C-BECF-B4C58E4F9EA3}" type="slidenum">
              <a:rPr lang="en-CA" altLang="zh-CN" sz="1200">
                <a:latin typeface="Tahoma" panose="020B0604030504040204" pitchFamily="34" charset="0"/>
              </a:rPr>
              <a:pPr eaLnBrk="1" hangingPunct="1"/>
              <a:t>5</a:t>
            </a:fld>
            <a:endParaRPr lang="en-CA" altLang="zh-CN" sz="1200">
              <a:latin typeface="Tahom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8A418D5-A7A5-42E1-AF36-16CD8ECDC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4C6F22A-9409-468A-A915-DFB4B721D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time we insert or delete a record or change the value of a data item in a record, we change one state of the database into another state.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Instance: at any particular point in time, what is the state of database with data values in its object is called database instance. It changes from time to time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the design of Figure 14.2, we do not have to worry about this consistency problem because we enter only the department number in the employee tuple; all other attribute values of department 5 are recorded only once in the database, as a single tuple in the DEPARTMENT relation.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65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problem does not occur in the design of Figure 14.2 because a department is entered in the DEPARTMENT relation whether or not any employees work for it, and whenever an employee is assigned to that department, a corresponding tuple is inserted in EMPLOYEE.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86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the design of Figure 14.2, we do not have to worry about this consistency problem because we enter only the department number in the employee tuple; all other attribute values of department 5 are recorded only once in the database, as a single tuple in the DEPARTMENT relation.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18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1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FB9FA-6C0A-B04C-8A7E-9DB303EFE2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17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2 Preparation</a:t>
            </a:r>
          </a:p>
        </p:txBody>
      </p:sp>
    </p:spTree>
    <p:extLst>
      <p:ext uri="{BB962C8B-B14F-4D97-AF65-F5344CB8AC3E}">
        <p14:creationId xmlns:p14="http://schemas.microsoft.com/office/powerpoint/2010/main" val="40287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 </a:t>
            </a:r>
            <a:r>
              <a:rPr lang="en-US" sz="2800" b="1" dirty="0"/>
              <a:t>formal tool </a:t>
            </a:r>
            <a:r>
              <a:rPr lang="en-US" sz="2800" dirty="0"/>
              <a:t>for </a:t>
            </a:r>
            <a:r>
              <a:rPr lang="en-US" sz="2800" dirty="0">
                <a:solidFill>
                  <a:srgbClr val="FF0000"/>
                </a:solidFill>
              </a:rPr>
              <a:t>analysis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FF0000"/>
                </a:solidFill>
              </a:rPr>
              <a:t>relational schemas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Enables us to </a:t>
            </a:r>
            <a:r>
              <a:rPr lang="en-US" altLang="zh-CN" i="1" dirty="0">
                <a:solidFill>
                  <a:srgbClr val="FF0000"/>
                </a:solidFill>
              </a:rPr>
              <a:t>detect</a:t>
            </a:r>
            <a:r>
              <a:rPr lang="en-US" altLang="zh-CN" dirty="0">
                <a:solidFill>
                  <a:prstClr val="black"/>
                </a:solidFill>
              </a:rPr>
              <a:t> and</a:t>
            </a:r>
            <a:r>
              <a:rPr lang="en-US" altLang="zh-CN" i="1" dirty="0">
                <a:solidFill>
                  <a:srgbClr val="FF0000"/>
                </a:solidFill>
              </a:rPr>
              <a:t> describe </a:t>
            </a:r>
            <a:r>
              <a:rPr lang="en-US" altLang="zh-CN" dirty="0">
                <a:solidFill>
                  <a:prstClr val="black"/>
                </a:solidFill>
              </a:rPr>
              <a:t>some of the above-mentioned </a:t>
            </a:r>
            <a:r>
              <a:rPr lang="en-US" altLang="zh-CN" b="1" dirty="0">
                <a:solidFill>
                  <a:prstClr val="black"/>
                </a:solidFill>
              </a:rPr>
              <a:t>problems</a:t>
            </a:r>
            <a:r>
              <a:rPr lang="en-US" altLang="zh-CN" dirty="0">
                <a:solidFill>
                  <a:prstClr val="black"/>
                </a:solidFill>
              </a:rPr>
              <a:t> in </a:t>
            </a:r>
            <a:r>
              <a:rPr lang="en-US" altLang="zh-CN" dirty="0">
                <a:solidFill>
                  <a:srgbClr val="FF0000"/>
                </a:solidFill>
              </a:rPr>
              <a:t>precise terms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684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Example: A case where </a:t>
            </a:r>
            <a:r>
              <a:rPr lang="en-US" sz="2600" i="1" dirty="0">
                <a:solidFill>
                  <a:srgbClr val="FF0000"/>
                </a:solidFill>
              </a:rPr>
              <a:t>Y</a:t>
            </a:r>
            <a:r>
              <a:rPr lang="en-US" sz="2600" dirty="0"/>
              <a:t> is </a:t>
            </a:r>
            <a:r>
              <a:rPr lang="en-US" sz="2600" b="1" dirty="0"/>
              <a:t>functionally dependent </a:t>
            </a:r>
            <a:r>
              <a:rPr lang="en-US" sz="2600" dirty="0"/>
              <a:t>on </a:t>
            </a:r>
            <a:r>
              <a:rPr lang="en-US" sz="2600" i="1" dirty="0">
                <a:solidFill>
                  <a:srgbClr val="FF0000"/>
                </a:solidFill>
              </a:rPr>
              <a:t>X</a:t>
            </a:r>
            <a:r>
              <a:rPr lang="en-US" sz="2600" dirty="0"/>
              <a:t> 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79DBE5-96C6-43C7-96C5-6E5F2689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99" y="2395203"/>
            <a:ext cx="7219048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How to use </a:t>
            </a:r>
            <a:r>
              <a:rPr lang="en-US" sz="2800" b="1" dirty="0"/>
              <a:t>functional dependencies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FF0000"/>
                </a:solidFill>
              </a:rPr>
              <a:t>develop a formal methodology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FF0000"/>
                </a:solidFill>
              </a:rPr>
              <a:t>testing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improving</a:t>
            </a:r>
            <a:r>
              <a:rPr lang="en-US" sz="2800" dirty="0"/>
              <a:t> relation schemas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Takes a relation schema through </a:t>
            </a:r>
            <a:r>
              <a:rPr lang="en-US" altLang="zh-CN" sz="2800" dirty="0">
                <a:solidFill>
                  <a:srgbClr val="FF0000"/>
                </a:solidFill>
              </a:rPr>
              <a:t>a series of tests</a:t>
            </a:r>
            <a:r>
              <a:rPr lang="en-US" altLang="zh-CN" sz="2800" dirty="0">
                <a:solidFill>
                  <a:prstClr val="black"/>
                </a:solidFill>
              </a:rPr>
              <a:t> to </a:t>
            </a:r>
            <a:r>
              <a:rPr lang="en-US" altLang="zh-CN" sz="2800" b="1" i="1" dirty="0">
                <a:solidFill>
                  <a:prstClr val="black"/>
                </a:solidFill>
              </a:rPr>
              <a:t>certify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whether it satisfies a certain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normal form</a:t>
            </a:r>
            <a:endParaRPr lang="en-US" altLang="zh-CN" sz="2600" b="1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0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 relation is in </a:t>
            </a:r>
            <a:r>
              <a:rPr lang="en-US" altLang="zh-CN" sz="2800" b="1" dirty="0">
                <a:solidFill>
                  <a:prstClr val="black"/>
                </a:solidFill>
              </a:rPr>
              <a:t>2NF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</a:rPr>
              <a:t>iff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600" b="1" dirty="0">
                <a:solidFill>
                  <a:prstClr val="black"/>
                </a:solidFill>
              </a:rPr>
              <a:t>Relation</a:t>
            </a:r>
            <a:r>
              <a:rPr lang="en-US" sz="2600" dirty="0">
                <a:solidFill>
                  <a:prstClr val="black"/>
                </a:solidFill>
              </a:rPr>
              <a:t> is in </a:t>
            </a:r>
            <a:r>
              <a:rPr lang="en-US" sz="2600" dirty="0">
                <a:solidFill>
                  <a:srgbClr val="FF0000"/>
                </a:solidFill>
              </a:rPr>
              <a:t>1NF </a:t>
            </a:r>
            <a:r>
              <a:rPr lang="en-US" sz="2600" dirty="0">
                <a:solidFill>
                  <a:prstClr val="black"/>
                </a:solidFill>
              </a:rPr>
              <a:t>(i.e., every attribute is atomic), and</a:t>
            </a:r>
          </a:p>
          <a:p>
            <a:pPr lvl="1">
              <a:lnSpc>
                <a:spcPct val="100000"/>
              </a:lnSpc>
            </a:pPr>
            <a:r>
              <a:rPr lang="en-US" sz="2600" b="1" dirty="0">
                <a:solidFill>
                  <a:prstClr val="black"/>
                </a:solidFill>
              </a:rPr>
              <a:t>Every non-key attribute </a:t>
            </a:r>
            <a:r>
              <a:rPr lang="en-US" sz="2600" dirty="0">
                <a:solidFill>
                  <a:prstClr val="black"/>
                </a:solidFill>
              </a:rPr>
              <a:t>is </a:t>
            </a:r>
            <a:r>
              <a:rPr lang="en-US" sz="2600" dirty="0">
                <a:solidFill>
                  <a:srgbClr val="FF0000"/>
                </a:solidFill>
              </a:rPr>
              <a:t>fully functionally determined </a:t>
            </a:r>
            <a:r>
              <a:rPr lang="en-US" sz="2600" dirty="0">
                <a:solidFill>
                  <a:prstClr val="black"/>
                </a:solidFill>
              </a:rPr>
              <a:t>by </a:t>
            </a:r>
            <a:r>
              <a:rPr lang="en-US" sz="2600" b="1" dirty="0">
                <a:solidFill>
                  <a:prstClr val="black"/>
                </a:solidFill>
              </a:rPr>
              <a:t>every key</a:t>
            </a:r>
            <a:r>
              <a:rPr lang="en-US" sz="2600" dirty="0">
                <a:solidFill>
                  <a:prstClr val="black"/>
                </a:solidFill>
              </a:rPr>
              <a:t> of the relation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prstClr val="black"/>
                </a:solidFill>
              </a:rPr>
              <a:t>In other words</a:t>
            </a: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A878A-C9C6-4606-B43E-66F27ADA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39" y="3639389"/>
            <a:ext cx="7485714" cy="3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24C54-547B-4FBE-883E-6A1763EF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639" y="4684366"/>
            <a:ext cx="8419048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Normal Form (2NF)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How to </a:t>
            </a:r>
            <a:r>
              <a:rPr lang="en-US" altLang="zh-CN" sz="2800" dirty="0">
                <a:solidFill>
                  <a:srgbClr val="FF0000"/>
                </a:solidFill>
              </a:rPr>
              <a:t>spot</a:t>
            </a:r>
            <a:r>
              <a:rPr lang="en-US" altLang="zh-CN" sz="2800" dirty="0">
                <a:solidFill>
                  <a:prstClr val="black"/>
                </a:solidFill>
              </a:rPr>
              <a:t> the fact that a </a:t>
            </a:r>
            <a:r>
              <a:rPr lang="en-US" altLang="zh-CN" sz="2800" b="1" dirty="0">
                <a:solidFill>
                  <a:prstClr val="black"/>
                </a:solidFill>
              </a:rPr>
              <a:t>relation </a:t>
            </a:r>
            <a:r>
              <a:rPr lang="en-US" altLang="zh-CN" sz="2800" dirty="0">
                <a:solidFill>
                  <a:srgbClr val="FF0000"/>
                </a:solidFill>
              </a:rPr>
              <a:t>violates </a:t>
            </a:r>
            <a:r>
              <a:rPr lang="en-US" altLang="zh-CN" sz="2800" dirty="0">
                <a:solidFill>
                  <a:prstClr val="black"/>
                </a:solidFill>
              </a:rPr>
              <a:t>the </a:t>
            </a:r>
            <a:r>
              <a:rPr lang="en-US" altLang="zh-CN" sz="2800" b="1" dirty="0">
                <a:solidFill>
                  <a:prstClr val="black"/>
                </a:solidFill>
              </a:rPr>
              <a:t>2NF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prstClr val="black"/>
                </a:solidFill>
              </a:rPr>
              <a:t>Find a </a:t>
            </a:r>
            <a:r>
              <a:rPr lang="en-US" sz="2600" b="1" dirty="0">
                <a:solidFill>
                  <a:prstClr val="black"/>
                </a:solidFill>
              </a:rPr>
              <a:t>non-key attribute </a:t>
            </a:r>
            <a:r>
              <a:rPr lang="en-US" sz="2600" dirty="0">
                <a:solidFill>
                  <a:prstClr val="black"/>
                </a:solidFill>
              </a:rPr>
              <a:t>that is </a:t>
            </a:r>
            <a:r>
              <a:rPr lang="en-US" sz="2600" dirty="0">
                <a:solidFill>
                  <a:srgbClr val="FF0000"/>
                </a:solidFill>
              </a:rPr>
              <a:t>functionally determined</a:t>
            </a:r>
            <a:r>
              <a:rPr lang="en-US" sz="2600" dirty="0">
                <a:solidFill>
                  <a:prstClr val="black"/>
                </a:solidFill>
              </a:rPr>
              <a:t> by a </a:t>
            </a:r>
            <a:r>
              <a:rPr lang="en-US" sz="2600" dirty="0">
                <a:solidFill>
                  <a:srgbClr val="FF0000"/>
                </a:solidFill>
              </a:rPr>
              <a:t>subset of some key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Graphically: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CE772-10B2-4AF4-ABFB-E3D37A18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88" y="3691249"/>
            <a:ext cx="6400000" cy="24857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236A65-07B2-4318-AD16-5285E14BF686}"/>
              </a:ext>
            </a:extLst>
          </p:cNvPr>
          <p:cNvSpPr/>
          <p:nvPr/>
        </p:nvSpPr>
        <p:spPr>
          <a:xfrm>
            <a:off x="1477833" y="6386544"/>
            <a:ext cx="6266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will make the relation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violates the 2NF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criteria.</a:t>
            </a:r>
          </a:p>
        </p:txBody>
      </p:sp>
    </p:spTree>
    <p:extLst>
      <p:ext uri="{BB962C8B-B14F-4D97-AF65-F5344CB8AC3E}">
        <p14:creationId xmlns:p14="http://schemas.microsoft.com/office/powerpoint/2010/main" val="968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3NF: Transitive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relation </a:t>
            </a:r>
            <a:r>
              <a:rPr lang="en-US" b="1" i="1" dirty="0"/>
              <a:t>R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3NF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R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2NF</a:t>
            </a:r>
            <a:r>
              <a:rPr lang="en-US" dirty="0"/>
              <a:t> , and</a:t>
            </a:r>
          </a:p>
          <a:p>
            <a:pPr lvl="1"/>
            <a:r>
              <a:rPr lang="en-US" b="1" dirty="0"/>
              <a:t>Every non-key attribute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non-transitively dependent </a:t>
            </a:r>
            <a:r>
              <a:rPr lang="en-US" dirty="0"/>
              <a:t>on </a:t>
            </a:r>
            <a:r>
              <a:rPr lang="en-US" dirty="0">
                <a:solidFill>
                  <a:srgbClr val="FF0000"/>
                </a:solidFill>
              </a:rPr>
              <a:t>all the keys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Transitive</a:t>
            </a:r>
            <a:r>
              <a:rPr lang="en-US" sz="2800" dirty="0"/>
              <a:t> functional dependency:</a:t>
            </a:r>
          </a:p>
          <a:p>
            <a:pPr lvl="1"/>
            <a:r>
              <a:rPr lang="en-US" dirty="0"/>
              <a:t>A functional dependency </a:t>
            </a:r>
            <a:r>
              <a:rPr lang="en-US" b="1" dirty="0"/>
              <a:t>A → B </a:t>
            </a:r>
            <a:r>
              <a:rPr lang="en-US" dirty="0"/>
              <a:t>is a transitive functional dependency in a relation </a:t>
            </a:r>
            <a:r>
              <a:rPr lang="en-US" b="1" i="1" dirty="0"/>
              <a:t>R</a:t>
            </a:r>
            <a:r>
              <a:rPr lang="en-US" dirty="0"/>
              <a:t> if: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29675-8C5A-4953-BB95-8C1CF5552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62"/>
          <a:stretch/>
        </p:blipFill>
        <p:spPr>
          <a:xfrm>
            <a:off x="1651103" y="4902448"/>
            <a:ext cx="6152381" cy="168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B75150-A653-416D-A146-27788AE58902}"/>
              </a:ext>
            </a:extLst>
          </p:cNvPr>
          <p:cNvSpPr txBox="1"/>
          <p:nvPr/>
        </p:nvSpPr>
        <p:spPr>
          <a:xfrm>
            <a:off x="8211312" y="4775324"/>
            <a:ext cx="3639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→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Dnumber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→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Dmgr_ssn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Dmgr_ssn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16: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5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to transfer a 4KB block on a 7200 RPM disk with a 5ms average seek time, 1Gb/sec transfer rate with 0.1ms controller overhead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Average I/O time = 5ms + 4.17ms + 0.1ms + transfer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Transfer time =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Average I/O time for 4KB block = 9.27ms + .031ms = 9.301ms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417763" y="4481286"/>
          <a:ext cx="51546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2679700" imgH="393700" progId="Equation.DSMT4">
                  <p:embed/>
                </p:oleObj>
              </mc:Choice>
              <mc:Fallback>
                <p:oleObj name="Equation" r:id="rId4" imgW="2679700" imgH="3937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481286"/>
                        <a:ext cx="515461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1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17: Indexing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efficient </a:t>
            </a:r>
            <a:r>
              <a:rPr lang="en-US" dirty="0"/>
              <a:t>processing:</a:t>
            </a:r>
            <a:endParaRPr lang="en-US" b="1" dirty="0"/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Maintain</a:t>
            </a:r>
            <a:r>
              <a:rPr lang="en-US" dirty="0"/>
              <a:t> </a:t>
            </a:r>
            <a:r>
              <a:rPr lang="en-US" b="1" dirty="0"/>
              <a:t>additional information </a:t>
            </a:r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specific attributes </a:t>
            </a:r>
            <a:r>
              <a:rPr lang="en-US" dirty="0"/>
              <a:t>(most </a:t>
            </a:r>
            <a:r>
              <a:rPr lang="en-US" b="1" dirty="0"/>
              <a:t>useful </a:t>
            </a:r>
            <a:r>
              <a:rPr lang="en-US" dirty="0"/>
              <a:t>ones, e.g., </a:t>
            </a:r>
            <a:r>
              <a:rPr lang="en-US" b="1" dirty="0"/>
              <a:t>key attributes</a:t>
            </a:r>
            <a:r>
              <a:rPr lang="en-US" dirty="0"/>
              <a:t>) in the relation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Search key:</a:t>
            </a:r>
          </a:p>
          <a:p>
            <a:pPr lvl="1"/>
            <a:r>
              <a:rPr lang="en-US" b="1" dirty="0">
                <a:solidFill>
                  <a:srgbClr val="0066FF"/>
                </a:solidFill>
              </a:rPr>
              <a:t>Search key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field(s) </a:t>
            </a:r>
            <a:r>
              <a:rPr lang="en-US" dirty="0"/>
              <a:t>used to </a:t>
            </a:r>
            <a:r>
              <a:rPr lang="en-US" b="1" dirty="0"/>
              <a:t>create</a:t>
            </a:r>
            <a:r>
              <a:rPr lang="en-US" dirty="0"/>
              <a:t> the </a:t>
            </a:r>
            <a:r>
              <a:rPr lang="en-US" b="1" dirty="0"/>
              <a:t>additional search information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speed up</a:t>
            </a:r>
            <a:r>
              <a:rPr lang="en-US" dirty="0"/>
              <a:t> a look up operation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6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book, Open notes, </a:t>
            </a:r>
            <a:r>
              <a:rPr lang="en-US" dirty="0">
                <a:solidFill>
                  <a:srgbClr val="FF0000"/>
                </a:solidFill>
              </a:rPr>
              <a:t>No computer! No smartphone! No laptop!</a:t>
            </a:r>
          </a:p>
          <a:p>
            <a:r>
              <a:rPr lang="en-US" dirty="0"/>
              <a:t>The test will mainly focus on </a:t>
            </a:r>
            <a:r>
              <a:rPr lang="en-US" dirty="0" err="1"/>
              <a:t>Ch14</a:t>
            </a:r>
            <a:r>
              <a:rPr lang="en-US" dirty="0"/>
              <a:t>, </a:t>
            </a:r>
            <a:r>
              <a:rPr lang="en-US" dirty="0" err="1"/>
              <a:t>Ch16</a:t>
            </a:r>
            <a:r>
              <a:rPr lang="en-US" dirty="0"/>
              <a:t>, and </a:t>
            </a:r>
            <a:r>
              <a:rPr lang="en-US" dirty="0" err="1"/>
              <a:t>Ch17</a:t>
            </a:r>
            <a:r>
              <a:rPr lang="en-US" dirty="0"/>
              <a:t>. </a:t>
            </a:r>
          </a:p>
          <a:p>
            <a:r>
              <a:rPr lang="en-US" dirty="0"/>
              <a:t>Review slides, review Assignment 2, and read the book. </a:t>
            </a:r>
          </a:p>
          <a:p>
            <a:r>
              <a:rPr lang="en-US" dirty="0"/>
              <a:t>No memorization of any definition is needed. The focus will be </a:t>
            </a:r>
            <a:r>
              <a:rPr lang="en-US" dirty="0">
                <a:solidFill>
                  <a:srgbClr val="FF0000"/>
                </a:solidFill>
              </a:rPr>
              <a:t>understanding</a:t>
            </a:r>
            <a:r>
              <a:rPr lang="en-US" dirty="0"/>
              <a:t> the major concepts/principles covered in the course. </a:t>
            </a:r>
          </a:p>
          <a:p>
            <a:r>
              <a:rPr lang="en-US" dirty="0"/>
              <a:t>Question types: </a:t>
            </a:r>
          </a:p>
          <a:p>
            <a:pPr lvl="1"/>
            <a:r>
              <a:rPr lang="en-US" dirty="0"/>
              <a:t>7 problem solving.  </a:t>
            </a:r>
          </a:p>
        </p:txBody>
      </p:sp>
    </p:spTree>
    <p:extLst>
      <p:ext uri="{BB962C8B-B14F-4D97-AF65-F5344CB8AC3E}">
        <p14:creationId xmlns:p14="http://schemas.microsoft.com/office/powerpoint/2010/main" val="238958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Achieve with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index will achieve this effect: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230F9-7E6B-4E34-B2C5-BAB0FBA9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86" y="2506872"/>
            <a:ext cx="5541385" cy="33629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9B96B3-3F86-413F-BCEC-749893FBD214}"/>
              </a:ext>
            </a:extLst>
          </p:cNvPr>
          <p:cNvSpPr txBox="1">
            <a:spLocks/>
          </p:cNvSpPr>
          <p:nvPr/>
        </p:nvSpPr>
        <p:spPr>
          <a:xfrm>
            <a:off x="6769510" y="2362716"/>
            <a:ext cx="5058695" cy="277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0066FF"/>
                </a:solidFill>
              </a:rPr>
              <a:t>index</a:t>
            </a:r>
            <a:r>
              <a:rPr lang="en-US" sz="2400" dirty="0"/>
              <a:t> performs the following </a:t>
            </a:r>
            <a:r>
              <a:rPr lang="en-US" sz="2400" b="1" dirty="0">
                <a:solidFill>
                  <a:srgbClr val="FF0000"/>
                </a:solidFill>
              </a:rPr>
              <a:t>mapping</a:t>
            </a:r>
            <a:r>
              <a:rPr lang="en-US" sz="24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E429E-3F15-4CAA-98FE-2A4FD0A0AE2F}"/>
              </a:ext>
            </a:extLst>
          </p:cNvPr>
          <p:cNvSpPr txBox="1"/>
          <p:nvPr/>
        </p:nvSpPr>
        <p:spPr>
          <a:xfrm>
            <a:off x="6952957" y="3240798"/>
            <a:ext cx="5081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 key value  </a:t>
            </a:r>
            <a:r>
              <a:rPr lang="en-US" sz="2000" dirty="0"/>
              <a:t>=</a:t>
            </a:r>
            <a:r>
              <a:rPr lang="en-US" altLang="zh-CN" sz="2000" dirty="0"/>
              <a:t>====</a:t>
            </a:r>
            <a:r>
              <a:rPr lang="en-US" sz="2000" dirty="0"/>
              <a:t>&gt;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List of blocks </a:t>
            </a:r>
            <a:r>
              <a:rPr lang="en-US" sz="2000" dirty="0">
                <a:solidFill>
                  <a:srgbClr val="0066FF"/>
                </a:solidFill>
              </a:rPr>
              <a:t>that contains the </a:t>
            </a:r>
            <a:r>
              <a:rPr lang="en-US" sz="2000" dirty="0">
                <a:solidFill>
                  <a:srgbClr val="FF0000"/>
                </a:solidFill>
              </a:rPr>
              <a:t>search key value  </a:t>
            </a:r>
          </a:p>
        </p:txBody>
      </p:sp>
    </p:spTree>
    <p:extLst>
      <p:ext uri="{BB962C8B-B14F-4D97-AF65-F5344CB8AC3E}">
        <p14:creationId xmlns:p14="http://schemas.microsoft.com/office/powerpoint/2010/main" val="396144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an Index to Answer Queries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query:</a:t>
            </a:r>
          </a:p>
          <a:p>
            <a:pPr lvl="1"/>
            <a:r>
              <a:rPr lang="en-US" dirty="0"/>
              <a:t>Find </a:t>
            </a:r>
            <a:r>
              <a:rPr lang="en-US" b="1" dirty="0"/>
              <a:t>movies</a:t>
            </a:r>
            <a:r>
              <a:rPr lang="en-US" dirty="0"/>
              <a:t> made by </a:t>
            </a:r>
            <a:r>
              <a:rPr lang="en-US" dirty="0">
                <a:solidFill>
                  <a:srgbClr val="FF0000"/>
                </a:solidFill>
              </a:rPr>
              <a:t>Disney (Dis) </a:t>
            </a:r>
            <a:r>
              <a:rPr lang="en-US" dirty="0"/>
              <a:t>in the year </a:t>
            </a:r>
            <a:r>
              <a:rPr lang="en-US" dirty="0">
                <a:solidFill>
                  <a:srgbClr val="FF0000"/>
                </a:solidFill>
              </a:rPr>
              <a:t>2005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Process query as follows: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9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359"/>
            <a:ext cx="8308428" cy="60666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Step 1: find </a:t>
            </a:r>
            <a:r>
              <a:rPr lang="en-US" altLang="zh-CN" sz="2400" b="1" dirty="0">
                <a:solidFill>
                  <a:srgbClr val="0066FF"/>
                </a:solidFill>
              </a:rPr>
              <a:t>all pointers </a:t>
            </a:r>
            <a:r>
              <a:rPr lang="en-US" altLang="zh-CN" sz="2400" dirty="0">
                <a:solidFill>
                  <a:prstClr val="black"/>
                </a:solidFill>
              </a:rPr>
              <a:t>to </a:t>
            </a:r>
            <a:r>
              <a:rPr lang="en-US" altLang="zh-CN" sz="2400" b="1" dirty="0">
                <a:solidFill>
                  <a:prstClr val="black"/>
                </a:solidFill>
              </a:rPr>
              <a:t>records </a:t>
            </a:r>
            <a:r>
              <a:rPr lang="en-US" altLang="zh-CN" sz="2400" dirty="0">
                <a:solidFill>
                  <a:prstClr val="black"/>
                </a:solidFill>
              </a:rPr>
              <a:t>satisfying </a:t>
            </a:r>
            <a:r>
              <a:rPr lang="en-US" altLang="zh-CN" sz="2400" dirty="0" err="1">
                <a:solidFill>
                  <a:srgbClr val="FF0000"/>
                </a:solidFill>
              </a:rPr>
              <a:t>studioName</a:t>
            </a:r>
            <a:r>
              <a:rPr lang="en-US" altLang="zh-CN" sz="2400" dirty="0">
                <a:solidFill>
                  <a:srgbClr val="FF0000"/>
                </a:solidFill>
              </a:rPr>
              <a:t> = Dis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Step 2: find </a:t>
            </a:r>
            <a:r>
              <a:rPr lang="en-US" altLang="zh-CN" sz="2400" b="1" dirty="0">
                <a:solidFill>
                  <a:srgbClr val="0066FF"/>
                </a:solidFill>
              </a:rPr>
              <a:t>all pointers </a:t>
            </a:r>
            <a:r>
              <a:rPr lang="en-US" altLang="zh-CN" sz="2400" dirty="0">
                <a:solidFill>
                  <a:prstClr val="black"/>
                </a:solidFill>
              </a:rPr>
              <a:t>to </a:t>
            </a:r>
            <a:r>
              <a:rPr lang="en-US" altLang="zh-CN" sz="2400" b="1" dirty="0">
                <a:solidFill>
                  <a:prstClr val="black"/>
                </a:solidFill>
              </a:rPr>
              <a:t>records </a:t>
            </a:r>
            <a:r>
              <a:rPr lang="en-US" altLang="zh-CN" sz="2400" dirty="0">
                <a:solidFill>
                  <a:prstClr val="black"/>
                </a:solidFill>
              </a:rPr>
              <a:t>satisfying </a:t>
            </a:r>
            <a:r>
              <a:rPr lang="en-US" altLang="zh-CN" sz="2400" dirty="0">
                <a:solidFill>
                  <a:srgbClr val="FF0000"/>
                </a:solidFill>
              </a:rPr>
              <a:t>year = 2005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2C04F-11EA-47EC-BF2B-791372CB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2" y="591280"/>
            <a:ext cx="4809524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8D2B4-9F84-4005-B431-AC842E55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82" y="3879328"/>
            <a:ext cx="6533333" cy="25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6F795-38B8-49D5-B7BB-7C6DF9E1AC4E}"/>
              </a:ext>
            </a:extLst>
          </p:cNvPr>
          <p:cNvSpPr txBox="1"/>
          <p:nvPr/>
        </p:nvSpPr>
        <p:spPr>
          <a:xfrm>
            <a:off x="7520152" y="1008993"/>
            <a:ext cx="45247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3: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intersection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CA07B-EC1E-4C64-A4F9-F39E4851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617" y="1497798"/>
            <a:ext cx="6495238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</a:t>
            </a:r>
            <a:r>
              <a:rPr lang="en-US" baseline="30000" dirty="0"/>
              <a:t>+</a:t>
            </a:r>
            <a:r>
              <a:rPr lang="en-US" dirty="0"/>
              <a:t>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0B3DE-FEBE-4887-9172-B29D703F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-tree </a:t>
            </a:r>
            <a:r>
              <a:rPr lang="en-US" altLang="zh-CN" dirty="0"/>
              <a:t>(with </a:t>
            </a:r>
            <a:r>
              <a:rPr lang="en-US" altLang="zh-CN" i="1" dirty="0"/>
              <a:t>n</a:t>
            </a:r>
            <a:r>
              <a:rPr lang="en-US" altLang="zh-CN" dirty="0"/>
              <a:t> = 3, #pointers = 4):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4EFFA-6B81-425C-B960-E987615D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0" y="2545425"/>
            <a:ext cx="7417420" cy="41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9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the Homework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PARTS </a:t>
            </a:r>
            <a:r>
              <a:rPr lang="en-US" b="1" dirty="0">
                <a:solidFill>
                  <a:srgbClr val="0066FF"/>
                </a:solidFill>
              </a:rPr>
              <a:t>file</a:t>
            </a:r>
            <a:r>
              <a:rPr lang="en-US" dirty="0"/>
              <a:t> with Part# as the </a:t>
            </a:r>
            <a:r>
              <a:rPr lang="en-US" b="1" dirty="0">
                <a:solidFill>
                  <a:srgbClr val="0066FF"/>
                </a:solidFill>
              </a:rPr>
              <a:t>key field </a:t>
            </a:r>
            <a:r>
              <a:rPr lang="en-US" dirty="0"/>
              <a:t>includes </a:t>
            </a:r>
            <a:r>
              <a:rPr lang="en-US" b="1" dirty="0">
                <a:solidFill>
                  <a:srgbClr val="0066FF"/>
                </a:solidFill>
              </a:rPr>
              <a:t>records</a:t>
            </a:r>
            <a:r>
              <a:rPr lang="en-US" dirty="0"/>
              <a:t> with the following Part# values: </a:t>
            </a:r>
          </a:p>
          <a:p>
            <a:pPr lvl="1"/>
            <a:r>
              <a:rPr lang="en-US" dirty="0"/>
              <a:t>23, 65, 37, 60, 46, 92, 48, 71, 56, 59, 18, 21, 10, 74, 78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Suppose that the </a:t>
            </a:r>
            <a:r>
              <a:rPr lang="en-US" b="1" dirty="0">
                <a:solidFill>
                  <a:srgbClr val="0066FF"/>
                </a:solidFill>
              </a:rPr>
              <a:t>search field </a:t>
            </a:r>
            <a:r>
              <a:rPr lang="en-US" dirty="0"/>
              <a:t>values are </a:t>
            </a:r>
            <a:r>
              <a:rPr lang="en-US" b="1" dirty="0">
                <a:solidFill>
                  <a:srgbClr val="FF0000"/>
                </a:solidFill>
              </a:rPr>
              <a:t>inserted</a:t>
            </a:r>
            <a:r>
              <a:rPr lang="en-US" dirty="0"/>
              <a:t> </a:t>
            </a:r>
            <a:r>
              <a:rPr lang="en-US" b="1" dirty="0"/>
              <a:t>in the given order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Into </a:t>
            </a:r>
            <a:r>
              <a:rPr lang="en-US" b="1" dirty="0">
                <a:solidFill>
                  <a:srgbClr val="0066FF"/>
                </a:solidFill>
              </a:rPr>
              <a:t>B</a:t>
            </a:r>
            <a:r>
              <a:rPr lang="en-US" b="1" baseline="30000" dirty="0">
                <a:solidFill>
                  <a:srgbClr val="0066FF"/>
                </a:solidFill>
              </a:rPr>
              <a:t>+</a:t>
            </a:r>
            <a:r>
              <a:rPr lang="en-US" b="1" dirty="0">
                <a:solidFill>
                  <a:srgbClr val="0066FF"/>
                </a:solidFill>
              </a:rPr>
              <a:t>-tree </a:t>
            </a:r>
            <a:r>
              <a:rPr lang="en-US" dirty="0"/>
              <a:t>of order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= 4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baseline="-25000" dirty="0">
                <a:solidFill>
                  <a:srgbClr val="FF0000"/>
                </a:solidFill>
              </a:rPr>
              <a:t>leaf</a:t>
            </a:r>
            <a:r>
              <a:rPr lang="en-US" b="1" dirty="0">
                <a:solidFill>
                  <a:srgbClr val="FF0000"/>
                </a:solidFill>
              </a:rPr>
              <a:t> = 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show how the tree will expand and the final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the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= 4! </a:t>
            </a:r>
          </a:p>
          <a:p>
            <a:pPr lvl="1"/>
            <a:r>
              <a:rPr lang="en-US" dirty="0"/>
              <a:t>Means what???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maximum</a:t>
            </a:r>
            <a:r>
              <a:rPr lang="en-US" dirty="0"/>
              <a:t> number of </a:t>
            </a:r>
            <a:r>
              <a:rPr lang="en-US" b="1" dirty="0"/>
              <a:t>pointers</a:t>
            </a:r>
            <a:r>
              <a:rPr lang="en-US" dirty="0"/>
              <a:t> in a </a:t>
            </a:r>
            <a:r>
              <a:rPr lang="en-US" b="1" dirty="0">
                <a:solidFill>
                  <a:srgbClr val="0066FF"/>
                </a:solidFill>
              </a:rPr>
              <a:t>B</a:t>
            </a:r>
            <a:r>
              <a:rPr lang="en-US" b="1" baseline="30000" dirty="0">
                <a:solidFill>
                  <a:srgbClr val="0066FF"/>
                </a:solidFill>
              </a:rPr>
              <a:t>+</a:t>
            </a:r>
            <a:r>
              <a:rPr lang="en-US" b="1" dirty="0">
                <a:solidFill>
                  <a:srgbClr val="0066FF"/>
                </a:solidFill>
              </a:rPr>
              <a:t> tree node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b="1" i="1" dirty="0">
                <a:solidFill>
                  <a:srgbClr val="FF0000"/>
                </a:solidFill>
              </a:rPr>
              <a:t>P</a:t>
            </a:r>
            <a:r>
              <a:rPr lang="en-US" sz="2800" b="1" baseline="-25000" dirty="0">
                <a:solidFill>
                  <a:srgbClr val="FF0000"/>
                </a:solidFill>
              </a:rPr>
              <a:t>leaf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3!</a:t>
            </a:r>
          </a:p>
          <a:p>
            <a:pPr lvl="1"/>
            <a:r>
              <a:rPr lang="en-US" dirty="0"/>
              <a:t>Means what???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b="1" i="1" dirty="0">
                <a:solidFill>
                  <a:srgbClr val="FF0000"/>
                </a:solidFill>
              </a:rPr>
              <a:t>maximum</a:t>
            </a:r>
            <a:r>
              <a:rPr lang="en-US" altLang="zh-CN" dirty="0"/>
              <a:t> number of </a:t>
            </a:r>
            <a:r>
              <a:rPr lang="en-US" altLang="zh-CN" b="1" dirty="0"/>
              <a:t>pointers</a:t>
            </a:r>
            <a:r>
              <a:rPr lang="en-US" altLang="zh-CN" dirty="0"/>
              <a:t> in a </a:t>
            </a:r>
            <a:r>
              <a:rPr lang="en-US" altLang="zh-CN" b="1" dirty="0">
                <a:solidFill>
                  <a:srgbClr val="0066FF"/>
                </a:solidFill>
              </a:rPr>
              <a:t>B</a:t>
            </a:r>
            <a:r>
              <a:rPr lang="en-US" altLang="zh-CN" b="1" baseline="30000" dirty="0">
                <a:solidFill>
                  <a:srgbClr val="0066FF"/>
                </a:solidFill>
              </a:rPr>
              <a:t>+</a:t>
            </a:r>
            <a:r>
              <a:rPr lang="en-US" altLang="zh-CN" b="1" dirty="0">
                <a:solidFill>
                  <a:srgbClr val="0066FF"/>
                </a:solidFill>
              </a:rPr>
              <a:t> tree </a:t>
            </a:r>
            <a:r>
              <a:rPr lang="en-US" altLang="zh-CN" b="1" dirty="0">
                <a:solidFill>
                  <a:srgbClr val="FF0000"/>
                </a:solidFill>
              </a:rPr>
              <a:t>leaf</a:t>
            </a:r>
            <a:r>
              <a:rPr lang="en-US" altLang="zh-CN" b="1" dirty="0">
                <a:solidFill>
                  <a:srgbClr val="0066FF"/>
                </a:solidFill>
              </a:rPr>
              <a:t> node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3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23, 65,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9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23, 65, 37</a:t>
            </a:r>
            <a:r>
              <a:rPr lang="en-US" altLang="zh-CN" dirty="0">
                <a:solidFill>
                  <a:prstClr val="black"/>
                </a:solidFill>
              </a:rPr>
              <a:t>, 60, 46, 92,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23, 65. 37 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b="1" dirty="0">
                <a:solidFill>
                  <a:prstClr val="black"/>
                </a:solidFill>
              </a:rPr>
              <a:t> 60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D3B0FE-F3E7-4276-84C1-9B16621A615D}"/>
              </a:ext>
            </a:extLst>
          </p:cNvPr>
          <p:cNvGrpSpPr/>
          <p:nvPr/>
        </p:nvGrpSpPr>
        <p:grpSpPr>
          <a:xfrm>
            <a:off x="1117602" y="2950866"/>
            <a:ext cx="2540001" cy="661342"/>
            <a:chOff x="1219200" y="3670587"/>
            <a:chExt cx="2540001" cy="6613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C9C5AA-AFCF-4B02-ACA5-6D1470A771D9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350C1C-6309-414F-8C34-FA9E6FD1ADAF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A44CC1-B87C-4DD8-99A7-DDBEF752EA80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A64E02-648A-4732-94A5-F378C3864199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66C780-9ADD-4AB8-8B8C-80DEFF1F8B80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800492-AF0F-4328-8DC7-8506061A6E59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55204E-4251-4494-9AC4-8E33A954E91C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FDDE58-1499-4693-9F24-52C25F1FF9E1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2642D0-8A11-437D-AC50-435AB5C748F7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E98FC9-2924-4FE1-91CB-026E55E8AB4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01C004-2AB3-4E63-B983-ADC4D9C4498C}"/>
              </a:ext>
            </a:extLst>
          </p:cNvPr>
          <p:cNvGrpSpPr/>
          <p:nvPr/>
        </p:nvGrpSpPr>
        <p:grpSpPr>
          <a:xfrm>
            <a:off x="1117602" y="4886945"/>
            <a:ext cx="3285068" cy="661342"/>
            <a:chOff x="5537193" y="3636721"/>
            <a:chExt cx="3285068" cy="6613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015A64-925C-4232-B190-D79B6E7C82E4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1B68C-D35C-41A7-8066-BBB3C53931BF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391BEA-56BE-48C1-A32D-59614090D4ED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F1EC85-5927-48D3-8120-890AE905C299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E1FE73-367B-4DCE-947D-33F2516A5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89F4C1-FE58-4015-B52A-F7696A30884C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734DC2-EDA0-478F-868C-0381FA9C5773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68718E-065D-4EC1-B21B-4C2AB93FCD0C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F01E2-4707-492A-A418-0304FB6123D7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70C1D3E-2A3F-4F47-B201-4FBCE5891684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D49160-2259-4B83-B120-CF330B46ECF9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69252A-5690-488E-AFE4-DCB7F238E234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1F8E95-8C15-4A2A-9EA1-3A1FF03FE3E8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</p:grpSp>
      <p:sp>
        <p:nvSpPr>
          <p:cNvPr id="61" name="Arrow: Down 60">
            <a:extLst>
              <a:ext uri="{FF2B5EF4-FFF2-40B4-BE49-F238E27FC236}">
                <a16:creationId xmlns:a16="http://schemas.microsoft.com/office/drawing/2014/main" id="{642C432A-9681-4C44-80E4-2A5EDDCAC8F2}"/>
              </a:ext>
            </a:extLst>
          </p:cNvPr>
          <p:cNvSpPr/>
          <p:nvPr/>
        </p:nvSpPr>
        <p:spPr>
          <a:xfrm>
            <a:off x="3437465" y="3968544"/>
            <a:ext cx="406403" cy="576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9A6EFC-A352-4785-9112-F7C9CEF578A6}"/>
              </a:ext>
            </a:extLst>
          </p:cNvPr>
          <p:cNvSpPr txBox="1"/>
          <p:nvPr/>
        </p:nvSpPr>
        <p:spPr>
          <a:xfrm>
            <a:off x="3966627" y="4020068"/>
            <a:ext cx="241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or Wrong?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E28774-5C29-4D3A-BB3F-40DB950E0532}"/>
              </a:ext>
            </a:extLst>
          </p:cNvPr>
          <p:cNvGrpSpPr/>
          <p:nvPr/>
        </p:nvGrpSpPr>
        <p:grpSpPr>
          <a:xfrm>
            <a:off x="8305813" y="5161927"/>
            <a:ext cx="3285068" cy="661342"/>
            <a:chOff x="5537193" y="3636721"/>
            <a:chExt cx="3285068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F2041B-C781-4D79-BB15-4DFD3285D6A8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999B22-8BB5-403D-B399-F7F1552A3695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72AB60A-7501-4705-8ED3-DB4F912B57BD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D59C40-7A7A-454F-83CF-145273FA0E87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B4CD4E8-4A13-4BAD-958D-61569B8D7D93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4AF8FF3-662C-4010-8DD9-0E02222C3E96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C3B243-B067-417D-8606-2C9EDBF93A50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B795AC-C09A-4780-9EF8-E0B8A9F098D9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44A5AE-D404-462D-948F-E3A5FCC68785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1BC9B5D-6167-46EB-A73E-8D3C48D82E96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F1D06F5-7FF9-40EF-8336-080609D54B4B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397417-D385-4299-9365-1A9F361721D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4C27C9-F514-490B-A5BE-E8828CCACDE1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D8CC9D0-C19A-431A-A5D8-C041065C3901}"/>
              </a:ext>
            </a:extLst>
          </p:cNvPr>
          <p:cNvSpPr txBox="1"/>
          <p:nvPr/>
        </p:nvSpPr>
        <p:spPr>
          <a:xfrm>
            <a:off x="9118614" y="4031651"/>
            <a:ext cx="8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BC1DE8-D875-4918-B8D6-5265C8A93586}"/>
              </a:ext>
            </a:extLst>
          </p:cNvPr>
          <p:cNvCxnSpPr>
            <a:cxnSpLocks/>
          </p:cNvCxnSpPr>
          <p:nvPr/>
        </p:nvCxnSpPr>
        <p:spPr>
          <a:xfrm flipV="1">
            <a:off x="9558912" y="4493316"/>
            <a:ext cx="0" cy="644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60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723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</a:t>
            </a:r>
            <a:r>
              <a:rPr lang="en-US" altLang="zh-CN" b="1" dirty="0">
                <a:solidFill>
                  <a:prstClr val="black"/>
                </a:solidFill>
              </a:rPr>
              <a:t>60</a:t>
            </a:r>
            <a:r>
              <a:rPr lang="en-US" altLang="zh-CN" dirty="0">
                <a:solidFill>
                  <a:prstClr val="black"/>
                </a:solidFill>
              </a:rPr>
              <a:t>, 46, 92,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60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1CBB08-04A6-4054-B351-95497BAD4AB4}"/>
              </a:ext>
            </a:extLst>
          </p:cNvPr>
          <p:cNvGrpSpPr/>
          <p:nvPr/>
        </p:nvGrpSpPr>
        <p:grpSpPr>
          <a:xfrm>
            <a:off x="8305813" y="4031651"/>
            <a:ext cx="3285068" cy="1791618"/>
            <a:chOff x="8305813" y="4031651"/>
            <a:chExt cx="3285068" cy="179161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8E28774-5C29-4D3A-BB3F-40DB950E0532}"/>
                </a:ext>
              </a:extLst>
            </p:cNvPr>
            <p:cNvGrpSpPr/>
            <p:nvPr/>
          </p:nvGrpSpPr>
          <p:grpSpPr>
            <a:xfrm>
              <a:off x="8305813" y="5161927"/>
              <a:ext cx="3285068" cy="661342"/>
              <a:chOff x="5537193" y="3636721"/>
              <a:chExt cx="3285068" cy="6613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F2041B-C781-4D79-BB15-4DFD3285D6A8}"/>
                  </a:ext>
                </a:extLst>
              </p:cNvPr>
              <p:cNvSpPr/>
              <p:nvPr/>
            </p:nvSpPr>
            <p:spPr>
              <a:xfrm>
                <a:off x="5537193" y="3636721"/>
                <a:ext cx="3251207" cy="647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2999B22-8BB5-403D-B399-F7F1552A3695}"/>
                  </a:ext>
                </a:extLst>
              </p:cNvPr>
              <p:cNvCxnSpPr/>
              <p:nvPr/>
            </p:nvCxnSpPr>
            <p:spPr>
              <a:xfrm>
                <a:off x="5655726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72AB60A-7501-4705-8ED3-DB4F912B57BD}"/>
                  </a:ext>
                </a:extLst>
              </p:cNvPr>
              <p:cNvCxnSpPr/>
              <p:nvPr/>
            </p:nvCxnSpPr>
            <p:spPr>
              <a:xfrm>
                <a:off x="6383859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D59C40-7A7A-454F-83CF-145273FA0E87}"/>
                  </a:ext>
                </a:extLst>
              </p:cNvPr>
              <p:cNvSpPr txBox="1"/>
              <p:nvPr/>
            </p:nvSpPr>
            <p:spPr>
              <a:xfrm>
                <a:off x="5655726" y="3705398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23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B4CD4E8-4A13-4BAD-958D-61569B8D7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60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AF8FF3-662C-4010-8DD9-0E02222C3E96}"/>
                  </a:ext>
                </a:extLst>
              </p:cNvPr>
              <p:cNvSpPr txBox="1"/>
              <p:nvPr/>
            </p:nvSpPr>
            <p:spPr>
              <a:xfrm>
                <a:off x="6536260" y="3692410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6C3B243-B067-417D-8606-2C9EDBF93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528" y="3671530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B795AC-C09A-4780-9EF8-E0B8A9F09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3" y="3671529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44A5AE-D404-462D-948F-E3A5FCC68785}"/>
                  </a:ext>
                </a:extLst>
              </p:cNvPr>
              <p:cNvSpPr txBox="1"/>
              <p:nvPr/>
            </p:nvSpPr>
            <p:spPr>
              <a:xfrm>
                <a:off x="7349060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1BC9B5D-6167-46EB-A73E-8D3C48D82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96" y="363672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F1D06F5-7FF9-40EF-8336-080609D54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258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397417-D385-4299-9365-1A9F36172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797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4C27C9-F514-490B-A5BE-E8828CCACDE1}"/>
                  </a:ext>
                </a:extLst>
              </p:cNvPr>
              <p:cNvSpPr txBox="1"/>
              <p:nvPr/>
            </p:nvSpPr>
            <p:spPr>
              <a:xfrm>
                <a:off x="8094127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8CC9D0-C19A-431A-A5D8-C041065C3901}"/>
                </a:ext>
              </a:extLst>
            </p:cNvPr>
            <p:cNvSpPr txBox="1"/>
            <p:nvPr/>
          </p:nvSpPr>
          <p:spPr>
            <a:xfrm>
              <a:off x="9118614" y="4031651"/>
              <a:ext cx="880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BC1DE8-D875-4918-B8D6-5265C8A93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912" y="4493316"/>
              <a:ext cx="0" cy="6449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50AE83-C797-44B0-B415-95AD9C7B033D}"/>
              </a:ext>
            </a:extLst>
          </p:cNvPr>
          <p:cNvGrpSpPr/>
          <p:nvPr/>
        </p:nvGrpSpPr>
        <p:grpSpPr>
          <a:xfrm>
            <a:off x="2302933" y="3670587"/>
            <a:ext cx="2540001" cy="661342"/>
            <a:chOff x="1219200" y="3670587"/>
            <a:chExt cx="2540001" cy="66134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DA4513-E402-4792-9893-064DED21E18C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743B49-A8A6-49DF-9711-C1D11C73CA6B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4A525D-AFBE-4168-8BC5-1A3AB0CC2098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6FF043-F1DC-4CF8-B654-3F602324880F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7ABA01-015A-472D-A97B-703A7180E0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262F88-A4E8-4DC5-BF07-E02FE8C427D1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EBF888A-D7F2-4DC0-8C20-C745E34F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173784-D6A3-47E1-B705-77F3B9F789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15F169-D5E4-4DE7-8186-E6A7469CF25C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ED9E5A-EE20-4EE5-BB1E-113FA4EF0FC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7AC0C1-4C69-4540-AB0A-9316E4DC3BA9}"/>
              </a:ext>
            </a:extLst>
          </p:cNvPr>
          <p:cNvCxnSpPr/>
          <p:nvPr/>
        </p:nvCxnSpPr>
        <p:spPr>
          <a:xfrm flipH="1">
            <a:off x="1845733" y="4331929"/>
            <a:ext cx="575733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A3272-48EB-4298-AA94-E0084D903D5E}"/>
              </a:ext>
            </a:extLst>
          </p:cNvPr>
          <p:cNvCxnSpPr/>
          <p:nvPr/>
        </p:nvCxnSpPr>
        <p:spPr>
          <a:xfrm>
            <a:off x="3251200" y="4331929"/>
            <a:ext cx="745068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85A14C-0D21-43B7-8B5A-47E1F2D1A911}"/>
              </a:ext>
            </a:extLst>
          </p:cNvPr>
          <p:cNvGrpSpPr/>
          <p:nvPr/>
        </p:nvGrpSpPr>
        <p:grpSpPr>
          <a:xfrm>
            <a:off x="296335" y="5223845"/>
            <a:ext cx="2540001" cy="661342"/>
            <a:chOff x="1219200" y="3670587"/>
            <a:chExt cx="2540001" cy="6613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D73C82-5A9F-4CA3-8B11-85BD88FE8C66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0B851C-2A93-488A-9735-C42717D71C27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8428FBE-00CA-423A-BE11-C117D6E00C9C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5887357-B4EC-4EC2-8F7B-47CE8E8CFD6B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BF94BC4-BBFE-434B-9584-392A717ED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DC34BC-3715-4E10-B88C-CB69CAC82C5F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2B544D5-ED15-4487-BC3B-861C4817DE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1E32CA9-C3E9-4684-8032-F9A0877E5C6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A05A8D-2247-4C11-898C-A516993DFFE0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FF3EB6-4029-4CAE-A13E-79C3A5FAA7F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71637B-1F4E-4DB8-9E64-293A9DCF2D23}"/>
              </a:ext>
            </a:extLst>
          </p:cNvPr>
          <p:cNvGrpSpPr/>
          <p:nvPr/>
        </p:nvGrpSpPr>
        <p:grpSpPr>
          <a:xfrm>
            <a:off x="3302000" y="5222992"/>
            <a:ext cx="2540001" cy="661342"/>
            <a:chOff x="1219200" y="3670587"/>
            <a:chExt cx="2540001" cy="66134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B809504-ABB8-48B9-B656-669C51930BB0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A41CD2-EB4C-4B22-AE16-B64BEECF75C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5EAE7A-7106-46FA-B111-C1782809979F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369D791-5B6D-42C4-B801-AA52316CA5D3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A55908E-B3C8-40C6-87D5-13DF954C1DBD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C5F2EF-FFE3-44C1-9304-BEAC402613FC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A09F3DE-9FF5-47F2-A7C2-4822E5EEC044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EFBEFC6-79F9-4ED8-BB68-0FB7D6523E1B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CC89613-99C5-4A33-8BF4-A369399A4DBD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9E2165D-2C12-418A-8B02-7B677D7E437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DDA10520-AAC6-40B1-959F-53CA14F33EC4}"/>
              </a:ext>
            </a:extLst>
          </p:cNvPr>
          <p:cNvSpPr/>
          <p:nvPr/>
        </p:nvSpPr>
        <p:spPr>
          <a:xfrm>
            <a:off x="6434667" y="4893733"/>
            <a:ext cx="1227677" cy="39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</a:t>
            </a:r>
            <a:r>
              <a:rPr lang="en-US" altLang="zh-CN" b="1" dirty="0">
                <a:solidFill>
                  <a:prstClr val="black"/>
                </a:solidFill>
              </a:rPr>
              <a:t>46</a:t>
            </a:r>
            <a:r>
              <a:rPr lang="en-US" altLang="zh-CN" dirty="0">
                <a:solidFill>
                  <a:prstClr val="black"/>
                </a:solidFill>
              </a:rPr>
              <a:t>, 92,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46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50AE83-C797-44B0-B415-95AD9C7B033D}"/>
              </a:ext>
            </a:extLst>
          </p:cNvPr>
          <p:cNvGrpSpPr/>
          <p:nvPr/>
        </p:nvGrpSpPr>
        <p:grpSpPr>
          <a:xfrm>
            <a:off x="2167469" y="3670587"/>
            <a:ext cx="2540001" cy="661342"/>
            <a:chOff x="1219200" y="3670587"/>
            <a:chExt cx="2540001" cy="66134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DA4513-E402-4792-9893-064DED21E18C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743B49-A8A6-49DF-9711-C1D11C73CA6B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4A525D-AFBE-4168-8BC5-1A3AB0CC2098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6FF043-F1DC-4CF8-B654-3F602324880F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7ABA01-015A-472D-A97B-703A7180E0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262F88-A4E8-4DC5-BF07-E02FE8C427D1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EBF888A-D7F2-4DC0-8C20-C745E34F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173784-D6A3-47E1-B705-77F3B9F789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15F169-D5E4-4DE7-8186-E6A7469CF25C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ED9E5A-EE20-4EE5-BB1E-113FA4EF0FC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7AC0C1-4C69-4540-AB0A-9316E4DC3BA9}"/>
              </a:ext>
            </a:extLst>
          </p:cNvPr>
          <p:cNvCxnSpPr/>
          <p:nvPr/>
        </p:nvCxnSpPr>
        <p:spPr>
          <a:xfrm flipH="1">
            <a:off x="1710269" y="4331929"/>
            <a:ext cx="575733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A3272-48EB-4298-AA94-E0084D903D5E}"/>
              </a:ext>
            </a:extLst>
          </p:cNvPr>
          <p:cNvCxnSpPr/>
          <p:nvPr/>
        </p:nvCxnSpPr>
        <p:spPr>
          <a:xfrm>
            <a:off x="3115736" y="4331929"/>
            <a:ext cx="745068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85A14C-0D21-43B7-8B5A-47E1F2D1A911}"/>
              </a:ext>
            </a:extLst>
          </p:cNvPr>
          <p:cNvGrpSpPr/>
          <p:nvPr/>
        </p:nvGrpSpPr>
        <p:grpSpPr>
          <a:xfrm>
            <a:off x="160871" y="5223845"/>
            <a:ext cx="2540001" cy="661342"/>
            <a:chOff x="1219200" y="3670587"/>
            <a:chExt cx="2540001" cy="6613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D73C82-5A9F-4CA3-8B11-85BD88FE8C66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0B851C-2A93-488A-9735-C42717D71C27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8428FBE-00CA-423A-BE11-C117D6E00C9C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5887357-B4EC-4EC2-8F7B-47CE8E8CFD6B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BF94BC4-BBFE-434B-9584-392A717ED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DC34BC-3715-4E10-B88C-CB69CAC82C5F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2B544D5-ED15-4487-BC3B-861C4817DE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1E32CA9-C3E9-4684-8032-F9A0877E5C6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A05A8D-2247-4C11-898C-A516993DFFE0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FF3EB6-4029-4CAE-A13E-79C3A5FAA7F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DDA10520-AAC6-40B1-959F-53CA14F33EC4}"/>
              </a:ext>
            </a:extLst>
          </p:cNvPr>
          <p:cNvSpPr/>
          <p:nvPr/>
        </p:nvSpPr>
        <p:spPr>
          <a:xfrm rot="10800000">
            <a:off x="5858920" y="4297120"/>
            <a:ext cx="1227677" cy="39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553200" y="3726276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809504-ABB8-48B9-B656-669C51930BB0}"/>
              </a:ext>
            </a:extLst>
          </p:cNvPr>
          <p:cNvSpPr/>
          <p:nvPr/>
        </p:nvSpPr>
        <p:spPr>
          <a:xfrm>
            <a:off x="3166536" y="5243872"/>
            <a:ext cx="2540001" cy="626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0A41CD2-EB4C-4B22-AE16-B64BEECF75CE}"/>
              </a:ext>
            </a:extLst>
          </p:cNvPr>
          <p:cNvCxnSpPr/>
          <p:nvPr/>
        </p:nvCxnSpPr>
        <p:spPr>
          <a:xfrm>
            <a:off x="3285069" y="5243872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5EAE7A-7106-46FA-B111-C1782809979F}"/>
              </a:ext>
            </a:extLst>
          </p:cNvPr>
          <p:cNvCxnSpPr/>
          <p:nvPr/>
        </p:nvCxnSpPr>
        <p:spPr>
          <a:xfrm>
            <a:off x="4013202" y="5243872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69D791-5B6D-42C4-B801-AA52316CA5D3}"/>
              </a:ext>
            </a:extLst>
          </p:cNvPr>
          <p:cNvSpPr txBox="1"/>
          <p:nvPr/>
        </p:nvSpPr>
        <p:spPr>
          <a:xfrm>
            <a:off x="3285069" y="5291669"/>
            <a:ext cx="7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A55908E-B3C8-40C6-87D5-13DF954C1DBD}"/>
              </a:ext>
            </a:extLst>
          </p:cNvPr>
          <p:cNvCxnSpPr>
            <a:cxnSpLocks/>
          </p:cNvCxnSpPr>
          <p:nvPr/>
        </p:nvCxnSpPr>
        <p:spPr>
          <a:xfrm>
            <a:off x="4114803" y="5236923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8C5F2EF-FFE3-44C1-9304-BEAC402613FC}"/>
              </a:ext>
            </a:extLst>
          </p:cNvPr>
          <p:cNvSpPr txBox="1"/>
          <p:nvPr/>
        </p:nvSpPr>
        <p:spPr>
          <a:xfrm>
            <a:off x="4165603" y="5278681"/>
            <a:ext cx="7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65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09F3DE-9FF5-47F2-A7C2-4822E5EEC044}"/>
              </a:ext>
            </a:extLst>
          </p:cNvPr>
          <p:cNvCxnSpPr>
            <a:cxnSpLocks/>
          </p:cNvCxnSpPr>
          <p:nvPr/>
        </p:nvCxnSpPr>
        <p:spPr>
          <a:xfrm>
            <a:off x="4859871" y="5257801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FBEFC6-79F9-4ED8-BB68-0FB7D6523E1B}"/>
              </a:ext>
            </a:extLst>
          </p:cNvPr>
          <p:cNvCxnSpPr>
            <a:cxnSpLocks/>
          </p:cNvCxnSpPr>
          <p:nvPr/>
        </p:nvCxnSpPr>
        <p:spPr>
          <a:xfrm>
            <a:off x="4944536" y="5257800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CC89613-99C5-4A33-8BF4-A369399A4DBD}"/>
              </a:ext>
            </a:extLst>
          </p:cNvPr>
          <p:cNvSpPr txBox="1"/>
          <p:nvPr/>
        </p:nvSpPr>
        <p:spPr>
          <a:xfrm>
            <a:off x="4978403" y="5264750"/>
            <a:ext cx="7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46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9E2165D-2C12-418A-8B02-7B677D7E437A}"/>
              </a:ext>
            </a:extLst>
          </p:cNvPr>
          <p:cNvCxnSpPr>
            <a:cxnSpLocks/>
          </p:cNvCxnSpPr>
          <p:nvPr/>
        </p:nvCxnSpPr>
        <p:spPr>
          <a:xfrm>
            <a:off x="5604939" y="5222992"/>
            <a:ext cx="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</a:t>
            </a:r>
            <a:r>
              <a:rPr lang="en-US" altLang="zh-CN" b="1" dirty="0">
                <a:solidFill>
                  <a:prstClr val="black"/>
                </a:solidFill>
              </a:rPr>
              <a:t>92</a:t>
            </a:r>
            <a:r>
              <a:rPr lang="en-US" altLang="zh-CN" dirty="0">
                <a:solidFill>
                  <a:prstClr val="black"/>
                </a:solidFill>
              </a:rPr>
              <a:t>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92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98494" y="3590963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A45BE8-9C95-409F-A270-B42BEADEE8EF}"/>
              </a:ext>
            </a:extLst>
          </p:cNvPr>
          <p:cNvGrpSpPr/>
          <p:nvPr/>
        </p:nvGrpSpPr>
        <p:grpSpPr>
          <a:xfrm>
            <a:off x="8212672" y="5141632"/>
            <a:ext cx="3285068" cy="661342"/>
            <a:chOff x="5537193" y="3636721"/>
            <a:chExt cx="3285068" cy="66134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65420E8-0091-4103-B429-70EBA5F45811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CB0CF49-C441-4F0B-B734-5070A5A8EE61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CD76092-780A-49C0-B84E-2C0C82F29E64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2285D73-FCEE-41D0-8DE4-53FE81672961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46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AAD68B9-3365-42E9-BFE4-FA89F3704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9E95CB-E480-4B85-951F-D0A134DFE346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DABEDAB-5BDC-4F4D-909D-D4DD63F2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924C3D-57BB-447D-A047-9489D8ABA5D4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6A7E628-C02E-46EB-96F8-B9AA784B981A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2869A54-2F5D-4BE7-A3FE-DC584BAC7633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5DAE717-AE9B-4631-B411-7F0EDDA3980E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E780728-C6B1-4545-AB7F-7AE52E73E7C4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C81910E-E880-476E-AD76-0C8AE3460BB4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92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DC37DCA-9345-4AF9-A0E6-51566C22D34E}"/>
              </a:ext>
            </a:extLst>
          </p:cNvPr>
          <p:cNvSpPr txBox="1"/>
          <p:nvPr/>
        </p:nvSpPr>
        <p:spPr>
          <a:xfrm>
            <a:off x="9025473" y="4299217"/>
            <a:ext cx="8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6A954FF-71B6-446C-873B-D33BBB9208DB}"/>
              </a:ext>
            </a:extLst>
          </p:cNvPr>
          <p:cNvCxnSpPr>
            <a:cxnSpLocks/>
          </p:cNvCxnSpPr>
          <p:nvPr/>
        </p:nvCxnSpPr>
        <p:spPr>
          <a:xfrm flipV="1">
            <a:off x="9465771" y="4620945"/>
            <a:ext cx="0" cy="48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p 4">
            <a:extLst>
              <a:ext uri="{FF2B5EF4-FFF2-40B4-BE49-F238E27FC236}">
                <a16:creationId xmlns:a16="http://schemas.microsoft.com/office/drawing/2014/main" id="{36EE535A-88EA-412E-B373-468FE9AA3286}"/>
              </a:ext>
            </a:extLst>
          </p:cNvPr>
          <p:cNvSpPr/>
          <p:nvPr/>
        </p:nvSpPr>
        <p:spPr>
          <a:xfrm>
            <a:off x="6171943" y="5919554"/>
            <a:ext cx="237246" cy="41694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6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75" y="2331851"/>
            <a:ext cx="10847295" cy="2387600"/>
          </a:xfrm>
        </p:spPr>
        <p:txBody>
          <a:bodyPr>
            <a:normAutofit/>
          </a:bodyPr>
          <a:lstStyle/>
          <a:p>
            <a:r>
              <a:rPr lang="en-US" dirty="0"/>
              <a:t>Chapter 14: Functional Dependencies and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92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5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</a:t>
            </a:r>
            <a:r>
              <a:rPr lang="en-US" altLang="zh-CN" b="1" dirty="0">
                <a:solidFill>
                  <a:prstClr val="black"/>
                </a:solidFill>
              </a:rPr>
              <a:t>92</a:t>
            </a:r>
            <a:r>
              <a:rPr lang="en-US" altLang="zh-CN" dirty="0">
                <a:solidFill>
                  <a:prstClr val="black"/>
                </a:solidFill>
              </a:rPr>
              <a:t>, 48, 71,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92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03E51A-6951-474B-9C50-88DE0F964C98}"/>
              </a:ext>
            </a:extLst>
          </p:cNvPr>
          <p:cNvGrpSpPr/>
          <p:nvPr/>
        </p:nvGrpSpPr>
        <p:grpSpPr>
          <a:xfrm>
            <a:off x="8661410" y="2400472"/>
            <a:ext cx="3285068" cy="1503757"/>
            <a:chOff x="8305813" y="4319512"/>
            <a:chExt cx="3285068" cy="150375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A45BE8-9C95-409F-A270-B42BEADEE8EF}"/>
                </a:ext>
              </a:extLst>
            </p:cNvPr>
            <p:cNvGrpSpPr/>
            <p:nvPr/>
          </p:nvGrpSpPr>
          <p:grpSpPr>
            <a:xfrm>
              <a:off x="8305813" y="5161927"/>
              <a:ext cx="3285068" cy="661342"/>
              <a:chOff x="5537193" y="3636721"/>
              <a:chExt cx="3285068" cy="66134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65420E8-0091-4103-B429-70EBA5F45811}"/>
                  </a:ext>
                </a:extLst>
              </p:cNvPr>
              <p:cNvSpPr/>
              <p:nvPr/>
            </p:nvSpPr>
            <p:spPr>
              <a:xfrm>
                <a:off x="5537193" y="3636721"/>
                <a:ext cx="3251207" cy="647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CB0CF49-C441-4F0B-B734-5070A5A8EE61}"/>
                  </a:ext>
                </a:extLst>
              </p:cNvPr>
              <p:cNvCxnSpPr/>
              <p:nvPr/>
            </p:nvCxnSpPr>
            <p:spPr>
              <a:xfrm>
                <a:off x="5655726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CD76092-780A-49C0-B84E-2C0C82F29E64}"/>
                  </a:ext>
                </a:extLst>
              </p:cNvPr>
              <p:cNvCxnSpPr/>
              <p:nvPr/>
            </p:nvCxnSpPr>
            <p:spPr>
              <a:xfrm>
                <a:off x="6383859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2285D73-FCEE-41D0-8DE4-53FE81672961}"/>
                  </a:ext>
                </a:extLst>
              </p:cNvPr>
              <p:cNvSpPr txBox="1"/>
              <p:nvPr/>
            </p:nvSpPr>
            <p:spPr>
              <a:xfrm>
                <a:off x="5655726" y="3705398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46</a:t>
                </a: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AAD68B9-3365-42E9-BFE4-FA89F3704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60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39E95CB-E480-4B85-951F-D0A134DFE346}"/>
                  </a:ext>
                </a:extLst>
              </p:cNvPr>
              <p:cNvSpPr txBox="1"/>
              <p:nvPr/>
            </p:nvSpPr>
            <p:spPr>
              <a:xfrm>
                <a:off x="6536260" y="3692410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DABEDAB-5BDC-4F4D-909D-D4DD63F2B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528" y="3671530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C924C3D-57BB-447D-A047-9489D8ABA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3" y="3671529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6A7E628-C02E-46EB-96F8-B9AA784B981A}"/>
                  </a:ext>
                </a:extLst>
              </p:cNvPr>
              <p:cNvSpPr txBox="1"/>
              <p:nvPr/>
            </p:nvSpPr>
            <p:spPr>
              <a:xfrm>
                <a:off x="7349060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2869A54-2F5D-4BE7-A3FE-DC584BAC7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96" y="363672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5DAE717-AE9B-4631-B411-7F0EDDA39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258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2E780728-C6B1-4545-AB7F-7AE52E73E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797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C81910E-E880-476E-AD76-0C8AE3460BB4}"/>
                  </a:ext>
                </a:extLst>
              </p:cNvPr>
              <p:cNvSpPr txBox="1"/>
              <p:nvPr/>
            </p:nvSpPr>
            <p:spPr>
              <a:xfrm>
                <a:off x="8094127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92</a:t>
                </a: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DC37DCA-9345-4AF9-A0E6-51566C22D34E}"/>
                </a:ext>
              </a:extLst>
            </p:cNvPr>
            <p:cNvSpPr txBox="1"/>
            <p:nvPr/>
          </p:nvSpPr>
          <p:spPr>
            <a:xfrm>
              <a:off x="9118614" y="4319512"/>
              <a:ext cx="880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6A954FF-71B6-446C-873B-D33BBB920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912" y="4641240"/>
              <a:ext cx="0" cy="484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4B4FFB-8655-4479-A774-4455ECEC3675}"/>
              </a:ext>
            </a:extLst>
          </p:cNvPr>
          <p:cNvGrpSpPr/>
          <p:nvPr/>
        </p:nvGrpSpPr>
        <p:grpSpPr>
          <a:xfrm>
            <a:off x="698494" y="3590963"/>
            <a:ext cx="8602131" cy="2219490"/>
            <a:chOff x="698494" y="3590963"/>
            <a:chExt cx="8602131" cy="22194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34AE60E-CACD-4F63-8C0E-7418733B1FA7}"/>
                </a:ext>
              </a:extLst>
            </p:cNvPr>
            <p:cNvGrpSpPr/>
            <p:nvPr/>
          </p:nvGrpSpPr>
          <p:grpSpPr>
            <a:xfrm>
              <a:off x="698494" y="3590963"/>
              <a:ext cx="5545666" cy="2214600"/>
              <a:chOff x="296335" y="3670587"/>
              <a:chExt cx="5545666" cy="22146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C48CCC-F115-494A-96FC-9451D37A4088}"/>
                  </a:ext>
                </a:extLst>
              </p:cNvPr>
              <p:cNvGrpSpPr/>
              <p:nvPr/>
            </p:nvGrpSpPr>
            <p:grpSpPr>
              <a:xfrm>
                <a:off x="2302933" y="3670587"/>
                <a:ext cx="2540001" cy="661342"/>
                <a:chOff x="1219200" y="3670587"/>
                <a:chExt cx="2540001" cy="66134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3CBEC63-B2FD-49D9-AB5D-BEB583064247}"/>
                    </a:ext>
                  </a:extLst>
                </p:cNvPr>
                <p:cNvSpPr/>
                <p:nvPr/>
              </p:nvSpPr>
              <p:spPr>
                <a:xfrm>
                  <a:off x="1219200" y="3691467"/>
                  <a:ext cx="2540001" cy="6265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92AF50B-891D-451B-BFA1-C8BB1BD971B2}"/>
                    </a:ext>
                  </a:extLst>
                </p:cNvPr>
                <p:cNvCxnSpPr/>
                <p:nvPr/>
              </p:nvCxnSpPr>
              <p:spPr>
                <a:xfrm>
                  <a:off x="1337733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07A58B7-4367-46EA-A0E4-5FF741420A9C}"/>
                    </a:ext>
                  </a:extLst>
                </p:cNvPr>
                <p:cNvCxnSpPr/>
                <p:nvPr/>
              </p:nvCxnSpPr>
              <p:spPr>
                <a:xfrm>
                  <a:off x="2065866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D0B9CEC-B71C-434E-A8C2-59846D36FBA2}"/>
                    </a:ext>
                  </a:extLst>
                </p:cNvPr>
                <p:cNvSpPr txBox="1"/>
                <p:nvPr/>
              </p:nvSpPr>
              <p:spPr>
                <a:xfrm>
                  <a:off x="1337733" y="3739264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37</a:t>
                  </a:r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17CAD7F-0565-44BD-8151-93053918E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7467" y="3684518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046A523-E9AB-4195-A0B8-440523702461}"/>
                    </a:ext>
                  </a:extLst>
                </p:cNvPr>
                <p:cNvSpPr txBox="1"/>
                <p:nvPr/>
              </p:nvSpPr>
              <p:spPr>
                <a:xfrm>
                  <a:off x="2218267" y="3726276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60</a:t>
                  </a:r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92842A23-830B-4DDA-8FD8-18FA076EC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535" y="3705396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0B4F556-3FB4-499C-B400-07FB71466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200" y="3705395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E14C634-FE81-48CB-8191-B11EDFE0D16C}"/>
                    </a:ext>
                  </a:extLst>
                </p:cNvPr>
                <p:cNvSpPr txBox="1"/>
                <p:nvPr/>
              </p:nvSpPr>
              <p:spPr>
                <a:xfrm>
                  <a:off x="3031067" y="3712345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A014A5DE-12E1-4EF0-9765-730082852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3" y="367058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B3FF10E-21A6-4FCC-829E-62E0A16E0241}"/>
                  </a:ext>
                </a:extLst>
              </p:cNvPr>
              <p:cNvCxnSpPr/>
              <p:nvPr/>
            </p:nvCxnSpPr>
            <p:spPr>
              <a:xfrm flipH="1">
                <a:off x="1845733" y="4331929"/>
                <a:ext cx="575733" cy="898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B61A8C-E85F-4889-88CF-988534B85AC4}"/>
                  </a:ext>
                </a:extLst>
              </p:cNvPr>
              <p:cNvCxnSpPr/>
              <p:nvPr/>
            </p:nvCxnSpPr>
            <p:spPr>
              <a:xfrm>
                <a:off x="3251200" y="4331929"/>
                <a:ext cx="745068" cy="898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21871D8-1F1F-4BF3-9144-D1E054482CDC}"/>
                  </a:ext>
                </a:extLst>
              </p:cNvPr>
              <p:cNvGrpSpPr/>
              <p:nvPr/>
            </p:nvGrpSpPr>
            <p:grpSpPr>
              <a:xfrm>
                <a:off x="296335" y="5223845"/>
                <a:ext cx="2540001" cy="661342"/>
                <a:chOff x="1219200" y="3670587"/>
                <a:chExt cx="2540001" cy="661342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3A60100-ACA7-48EF-9FAC-9134FC8DA638}"/>
                    </a:ext>
                  </a:extLst>
                </p:cNvPr>
                <p:cNvSpPr/>
                <p:nvPr/>
              </p:nvSpPr>
              <p:spPr>
                <a:xfrm>
                  <a:off x="1219200" y="3691467"/>
                  <a:ext cx="2540001" cy="6265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230E180-6224-4795-93FD-F11AF7D50785}"/>
                    </a:ext>
                  </a:extLst>
                </p:cNvPr>
                <p:cNvCxnSpPr/>
                <p:nvPr/>
              </p:nvCxnSpPr>
              <p:spPr>
                <a:xfrm>
                  <a:off x="1337733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5814453C-846B-4F16-9A16-08928759C7C8}"/>
                    </a:ext>
                  </a:extLst>
                </p:cNvPr>
                <p:cNvCxnSpPr/>
                <p:nvPr/>
              </p:nvCxnSpPr>
              <p:spPr>
                <a:xfrm>
                  <a:off x="2065866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33371BD-3CF7-45D2-A192-5F7988BE058B}"/>
                    </a:ext>
                  </a:extLst>
                </p:cNvPr>
                <p:cNvSpPr txBox="1"/>
                <p:nvPr/>
              </p:nvSpPr>
              <p:spPr>
                <a:xfrm>
                  <a:off x="1337733" y="3739264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23</a:t>
                  </a: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2EE79FEF-4163-4B39-90D6-3F28492D6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7467" y="3684518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F44F084-D215-4E3B-9BC2-496136C0FD66}"/>
                    </a:ext>
                  </a:extLst>
                </p:cNvPr>
                <p:cNvSpPr txBox="1"/>
                <p:nvPr/>
              </p:nvSpPr>
              <p:spPr>
                <a:xfrm>
                  <a:off x="2218267" y="3726276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37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3BF00A9-40D6-4AA9-B91F-56C21EDC0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535" y="3705396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F75169C-1355-4DED-910C-5543C1610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200" y="3705395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2EF768A-907A-46F1-92AB-E5B4508892A5}"/>
                    </a:ext>
                  </a:extLst>
                </p:cNvPr>
                <p:cNvSpPr txBox="1"/>
                <p:nvPr/>
              </p:nvSpPr>
              <p:spPr>
                <a:xfrm>
                  <a:off x="3031067" y="3712345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FA9C407-AA5C-4179-90AF-8B3339714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3" y="367058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A6B2135-F52F-44B5-84BB-D3493851235A}"/>
                  </a:ext>
                </a:extLst>
              </p:cNvPr>
              <p:cNvGrpSpPr/>
              <p:nvPr/>
            </p:nvGrpSpPr>
            <p:grpSpPr>
              <a:xfrm>
                <a:off x="3302000" y="5222992"/>
                <a:ext cx="2540001" cy="661342"/>
                <a:chOff x="1219200" y="3670587"/>
                <a:chExt cx="2540001" cy="661342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B6E3A53-AE6E-45D6-B271-EA0F08358814}"/>
                    </a:ext>
                  </a:extLst>
                </p:cNvPr>
                <p:cNvSpPr/>
                <p:nvPr/>
              </p:nvSpPr>
              <p:spPr>
                <a:xfrm>
                  <a:off x="1219200" y="3691467"/>
                  <a:ext cx="2540001" cy="6265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52A54D0-76B2-4C7F-9CD0-5920CEF08C1E}"/>
                    </a:ext>
                  </a:extLst>
                </p:cNvPr>
                <p:cNvCxnSpPr/>
                <p:nvPr/>
              </p:nvCxnSpPr>
              <p:spPr>
                <a:xfrm>
                  <a:off x="1337733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0E8E4D5-62D1-4224-A307-22F949DF74B2}"/>
                    </a:ext>
                  </a:extLst>
                </p:cNvPr>
                <p:cNvCxnSpPr/>
                <p:nvPr/>
              </p:nvCxnSpPr>
              <p:spPr>
                <a:xfrm>
                  <a:off x="2065866" y="369146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DA5E3CF-4B98-4C23-BD45-231A021FA1EA}"/>
                    </a:ext>
                  </a:extLst>
                </p:cNvPr>
                <p:cNvSpPr txBox="1"/>
                <p:nvPr/>
              </p:nvSpPr>
              <p:spPr>
                <a:xfrm>
                  <a:off x="1337733" y="3739264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46</a:t>
                  </a: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6BB6A10E-134F-4629-BAC6-FC1BA5438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7467" y="3684518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B61DEDD-37AA-4968-8FBD-0C7AEF32A228}"/>
                    </a:ext>
                  </a:extLst>
                </p:cNvPr>
                <p:cNvSpPr txBox="1"/>
                <p:nvPr/>
              </p:nvSpPr>
              <p:spPr>
                <a:xfrm>
                  <a:off x="2218267" y="3726276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60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6BCFA0F4-2466-4288-ADD9-409DCFEF8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535" y="3705396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ECB0D1B-43BE-4E97-B955-7C841704A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200" y="3705395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44FF598-5EF1-4A88-B658-872A4142504A}"/>
                    </a:ext>
                  </a:extLst>
                </p:cNvPr>
                <p:cNvSpPr txBox="1"/>
                <p:nvPr/>
              </p:nvSpPr>
              <p:spPr>
                <a:xfrm>
                  <a:off x="3031067" y="3712345"/>
                  <a:ext cx="728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4A6523D-29E4-478A-BC70-2AE8E3B83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3" y="3670587"/>
                  <a:ext cx="0" cy="6265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51D05A-9E8B-43CB-A583-F4AE0E52816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323" y="4231427"/>
              <a:ext cx="2865971" cy="932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0CDD304-6EB9-4FAD-95E8-08C580CA5729}"/>
                </a:ext>
              </a:extLst>
            </p:cNvPr>
            <p:cNvGrpSpPr/>
            <p:nvPr/>
          </p:nvGrpSpPr>
          <p:grpSpPr>
            <a:xfrm>
              <a:off x="6760624" y="5149111"/>
              <a:ext cx="2540001" cy="661342"/>
              <a:chOff x="1219200" y="3670587"/>
              <a:chExt cx="2540001" cy="6613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7A09596-ACB2-46DB-B5DF-D34B6559D2B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33151E-FE5F-49DE-A0A6-048CF20B653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656EC5-10B7-4AA7-A725-30A99D5A19EA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30244B-45BE-4856-967A-7FF04B80BE2D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F517910-BF2B-454B-BF62-AB51F58E3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1E7B79-9366-41AE-9C7E-71ED95B13BE4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92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0073EB-D028-4862-9978-45A129289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652A4E0-2145-4F0E-B491-75B377A91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41AC08C-2969-44F2-85F8-8290E5E96AD1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33BC826-DBA2-4745-929B-0F5F5989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Arrow: Left 4">
            <a:extLst>
              <a:ext uri="{FF2B5EF4-FFF2-40B4-BE49-F238E27FC236}">
                <a16:creationId xmlns:a16="http://schemas.microsoft.com/office/drawing/2014/main" id="{9AAF3CAD-B3FE-45F5-8658-C3568C1F615F}"/>
              </a:ext>
            </a:extLst>
          </p:cNvPr>
          <p:cNvSpPr/>
          <p:nvPr/>
        </p:nvSpPr>
        <p:spPr>
          <a:xfrm rot="19730138">
            <a:off x="7609303" y="3997928"/>
            <a:ext cx="808729" cy="348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5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48,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23, 65, 37, 60, 46, 92, </a:t>
            </a:r>
            <a:r>
              <a:rPr lang="en-US" altLang="zh-CN" b="1" dirty="0">
                <a:solidFill>
                  <a:prstClr val="black"/>
                </a:solidFill>
              </a:rPr>
              <a:t>48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en-US" altLang="zh-CN" b="1" dirty="0">
                <a:solidFill>
                  <a:prstClr val="black"/>
                </a:solidFill>
              </a:rPr>
              <a:t>71</a:t>
            </a:r>
            <a:r>
              <a:rPr lang="en-US" altLang="zh-CN" dirty="0">
                <a:solidFill>
                  <a:prstClr val="black"/>
                </a:solidFill>
              </a:rPr>
              <a:t>, 56,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48, 71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98494" y="3590963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48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51D05A-9E8B-43CB-A583-F4AE0E528166}"/>
              </a:ext>
            </a:extLst>
          </p:cNvPr>
          <p:cNvCxnSpPr>
            <a:cxnSpLocks/>
          </p:cNvCxnSpPr>
          <p:nvPr/>
        </p:nvCxnSpPr>
        <p:spPr>
          <a:xfrm>
            <a:off x="4487323" y="4231427"/>
            <a:ext cx="2865971" cy="93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D304-6EB9-4FAD-95E8-08C580CA5729}"/>
              </a:ext>
            </a:extLst>
          </p:cNvPr>
          <p:cNvGrpSpPr/>
          <p:nvPr/>
        </p:nvGrpSpPr>
        <p:grpSpPr>
          <a:xfrm>
            <a:off x="6760624" y="5149111"/>
            <a:ext cx="2540001" cy="661342"/>
            <a:chOff x="1219200" y="3670587"/>
            <a:chExt cx="2540001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A09596-ACB2-46DB-B5DF-D34B6559D2B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33151E-FE5F-49DE-A0A6-048CF20B653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656EC5-10B7-4AA7-A725-30A99D5A19EA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30244B-45BE-4856-967A-7FF04B80BE2D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17910-BF2B-454B-BF62-AB51F58E35E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1E7B79-9366-41AE-9C7E-71ED95B13BE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073EB-D028-4862-9978-45A1292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2A4E0-2145-4F0E-B491-75B377A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1AC08C-2969-44F2-85F8-8290E5E96AD1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92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BC826-DBA2-4745-929B-0F5F59890E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971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23, 65, 37, 60, 46, 92, 48, 71, </a:t>
            </a:r>
            <a:r>
              <a:rPr lang="en-US" altLang="zh-CN" b="1" dirty="0">
                <a:solidFill>
                  <a:prstClr val="black"/>
                </a:solidFill>
              </a:rPr>
              <a:t>56</a:t>
            </a:r>
            <a:r>
              <a:rPr lang="en-US" altLang="zh-CN" dirty="0">
                <a:solidFill>
                  <a:prstClr val="black"/>
                </a:solidFill>
              </a:rPr>
              <a:t>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56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4AE60E-CACD-4F63-8C0E-7418733B1FA7}"/>
              </a:ext>
            </a:extLst>
          </p:cNvPr>
          <p:cNvGrpSpPr/>
          <p:nvPr/>
        </p:nvGrpSpPr>
        <p:grpSpPr>
          <a:xfrm>
            <a:off x="698494" y="3590963"/>
            <a:ext cx="5545666" cy="2214600"/>
            <a:chOff x="296335" y="3670587"/>
            <a:chExt cx="5545666" cy="22146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C48CCC-F115-494A-96FC-9451D37A4088}"/>
                </a:ext>
              </a:extLst>
            </p:cNvPr>
            <p:cNvGrpSpPr/>
            <p:nvPr/>
          </p:nvGrpSpPr>
          <p:grpSpPr>
            <a:xfrm>
              <a:off x="2302933" y="3670587"/>
              <a:ext cx="2540001" cy="661342"/>
              <a:chOff x="1219200" y="3670587"/>
              <a:chExt cx="2540001" cy="66134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3CBEC63-B2FD-49D9-AB5D-BEB583064247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92AF50B-891D-451B-BFA1-C8BB1BD971B2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7A58B7-4367-46EA-A0E4-5FF741420A9C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D0B9CEC-B71C-434E-A8C2-59846D36FBA2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17CAD7F-0565-44BD-8151-93053918E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046A523-E9AB-4195-A0B8-440523702461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2842A23-830B-4DDA-8FD8-18FA076E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0B4F556-3FB4-499C-B400-07FB7146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E14C634-FE81-48CB-8191-B11EDFE0D16C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014A5DE-12E1-4EF0-9765-730082852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3FF10E-21A6-4FCC-829E-62E0A16E0241}"/>
                </a:ext>
              </a:extLst>
            </p:cNvPr>
            <p:cNvCxnSpPr/>
            <p:nvPr/>
          </p:nvCxnSpPr>
          <p:spPr>
            <a:xfrm flipH="1">
              <a:off x="1845733" y="4331929"/>
              <a:ext cx="575733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B61A8C-E85F-4889-88CF-988534B85AC4}"/>
                </a:ext>
              </a:extLst>
            </p:cNvPr>
            <p:cNvCxnSpPr/>
            <p:nvPr/>
          </p:nvCxnSpPr>
          <p:spPr>
            <a:xfrm>
              <a:off x="3251200" y="4331929"/>
              <a:ext cx="745068" cy="89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1871D8-1F1F-4BF3-9144-D1E054482CDC}"/>
                </a:ext>
              </a:extLst>
            </p:cNvPr>
            <p:cNvGrpSpPr/>
            <p:nvPr/>
          </p:nvGrpSpPr>
          <p:grpSpPr>
            <a:xfrm>
              <a:off x="296335" y="5223845"/>
              <a:ext cx="2540001" cy="661342"/>
              <a:chOff x="1219200" y="3670587"/>
              <a:chExt cx="2540001" cy="6613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3A60100-ACA7-48EF-9FAC-9134FC8DA638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230E180-6224-4795-93FD-F11AF7D50785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814453C-846B-4F16-9A16-08928759C7C8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33371BD-3CF7-45D2-A192-5F7988BE058B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23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79FEF-4163-4B39-90D6-3F28492D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4F084-D215-4E3B-9BC2-496136C0FD66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37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3BF00A9-40D6-4AA9-B91F-56C21EDC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F75169C-1355-4DED-910C-5543C1610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EF768A-907A-46F1-92AB-E5B4508892A5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FA9C407-AA5C-4179-90AF-8B333971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A6B2135-F52F-44B5-84BB-D3493851235A}"/>
                </a:ext>
              </a:extLst>
            </p:cNvPr>
            <p:cNvGrpSpPr/>
            <p:nvPr/>
          </p:nvGrpSpPr>
          <p:grpSpPr>
            <a:xfrm>
              <a:off x="3302000" y="5222992"/>
              <a:ext cx="2540001" cy="661342"/>
              <a:chOff x="1219200" y="3670587"/>
              <a:chExt cx="2540001" cy="6613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6E3A53-AE6E-45D6-B271-EA0F08358814}"/>
                  </a:ext>
                </a:extLst>
              </p:cNvPr>
              <p:cNvSpPr/>
              <p:nvPr/>
            </p:nvSpPr>
            <p:spPr>
              <a:xfrm>
                <a:off x="1219200" y="3691467"/>
                <a:ext cx="2540001" cy="6265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52A54D0-76B2-4C7F-9CD0-5920CEF08C1E}"/>
                  </a:ext>
                </a:extLst>
              </p:cNvPr>
              <p:cNvCxnSpPr/>
              <p:nvPr/>
            </p:nvCxnSpPr>
            <p:spPr>
              <a:xfrm>
                <a:off x="1337733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0E8E4D5-62D1-4224-A307-22F949DF74B2}"/>
                  </a:ext>
                </a:extLst>
              </p:cNvPr>
              <p:cNvCxnSpPr/>
              <p:nvPr/>
            </p:nvCxnSpPr>
            <p:spPr>
              <a:xfrm>
                <a:off x="2065866" y="369146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DA5E3CF-4B98-4C23-BD45-231A021FA1EA}"/>
                  </a:ext>
                </a:extLst>
              </p:cNvPr>
              <p:cNvSpPr txBox="1"/>
              <p:nvPr/>
            </p:nvSpPr>
            <p:spPr>
              <a:xfrm>
                <a:off x="1337733" y="3739264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46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B6A10E-134F-4629-BAC6-FC1BA543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467" y="3684518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B61DEDD-37AA-4968-8FBD-0C7AEF32A228}"/>
                  </a:ext>
                </a:extLst>
              </p:cNvPr>
              <p:cNvSpPr txBox="1"/>
              <p:nvPr/>
            </p:nvSpPr>
            <p:spPr>
              <a:xfrm>
                <a:off x="2218267" y="3726276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48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FA0F4-2466-4288-ADD9-409DCFEF8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535" y="3705396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ECB0D1B-43BE-4E97-B955-7C841704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200" y="3705395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44FF598-5EF1-4A88-B658-872A4142504A}"/>
                  </a:ext>
                </a:extLst>
              </p:cNvPr>
              <p:cNvSpPr txBox="1"/>
              <p:nvPr/>
            </p:nvSpPr>
            <p:spPr>
              <a:xfrm>
                <a:off x="3031067" y="3712345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A6523D-29E4-478A-BC70-2AE8E3B83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3" y="3670587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51D05A-9E8B-43CB-A583-F4AE0E528166}"/>
              </a:ext>
            </a:extLst>
          </p:cNvPr>
          <p:cNvCxnSpPr>
            <a:cxnSpLocks/>
          </p:cNvCxnSpPr>
          <p:nvPr/>
        </p:nvCxnSpPr>
        <p:spPr>
          <a:xfrm>
            <a:off x="4487323" y="4231427"/>
            <a:ext cx="2865971" cy="93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D304-6EB9-4FAD-95E8-08C580CA5729}"/>
              </a:ext>
            </a:extLst>
          </p:cNvPr>
          <p:cNvGrpSpPr/>
          <p:nvPr/>
        </p:nvGrpSpPr>
        <p:grpSpPr>
          <a:xfrm>
            <a:off x="6760624" y="5149111"/>
            <a:ext cx="2540001" cy="661342"/>
            <a:chOff x="1219200" y="3670587"/>
            <a:chExt cx="2540001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A09596-ACB2-46DB-B5DF-D34B6559D2B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33151E-FE5F-49DE-A0A6-048CF20B653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656EC5-10B7-4AA7-A725-30A99D5A19EA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30244B-45BE-4856-967A-7FF04B80BE2D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17910-BF2B-454B-BF62-AB51F58E35E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1E7B79-9366-41AE-9C7E-71ED95B13BE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073EB-D028-4862-9978-45A1292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2A4E0-2145-4F0E-B491-75B377A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1AC08C-2969-44F2-85F8-8290E5E96AD1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92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BC826-DBA2-4745-929B-0F5F59890E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11E34B-1CD9-4FBD-8F42-215F799126FC}"/>
              </a:ext>
            </a:extLst>
          </p:cNvPr>
          <p:cNvGrpSpPr/>
          <p:nvPr/>
        </p:nvGrpSpPr>
        <p:grpSpPr>
          <a:xfrm>
            <a:off x="8661410" y="3242887"/>
            <a:ext cx="3285068" cy="661342"/>
            <a:chOff x="5537193" y="3636721"/>
            <a:chExt cx="3285068" cy="66134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E7D810-4F50-47A4-B443-2AEFDAC1B47E}"/>
                </a:ext>
              </a:extLst>
            </p:cNvPr>
            <p:cNvSpPr/>
            <p:nvPr/>
          </p:nvSpPr>
          <p:spPr>
            <a:xfrm>
              <a:off x="5537193" y="3636721"/>
              <a:ext cx="3251207" cy="647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55433D-35EC-499C-83FB-F37BC49395E7}"/>
                </a:ext>
              </a:extLst>
            </p:cNvPr>
            <p:cNvCxnSpPr/>
            <p:nvPr/>
          </p:nvCxnSpPr>
          <p:spPr>
            <a:xfrm>
              <a:off x="5655726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23FA46-9210-430A-86BE-709BC18971A3}"/>
                </a:ext>
              </a:extLst>
            </p:cNvPr>
            <p:cNvCxnSpPr/>
            <p:nvPr/>
          </p:nvCxnSpPr>
          <p:spPr>
            <a:xfrm>
              <a:off x="6383859" y="365760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51ADE17-F556-425A-A01B-47C0D3785EFB}"/>
                </a:ext>
              </a:extLst>
            </p:cNvPr>
            <p:cNvSpPr txBox="1"/>
            <p:nvPr/>
          </p:nvSpPr>
          <p:spPr>
            <a:xfrm>
              <a:off x="5655726" y="3705398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F3C930-FFF6-4DE1-B738-5F113E1E9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60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BFE8DB-68F4-4125-95BA-0AB1E3B27526}"/>
                </a:ext>
              </a:extLst>
            </p:cNvPr>
            <p:cNvSpPr txBox="1"/>
            <p:nvPr/>
          </p:nvSpPr>
          <p:spPr>
            <a:xfrm>
              <a:off x="6536260" y="3692410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D1F000-2D25-4FA4-A72C-2D32F9485F35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28" y="3671530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24228A-D997-4AED-A542-82BDF3975D01}"/>
                </a:ext>
              </a:extLst>
            </p:cNvPr>
            <p:cNvCxnSpPr>
              <a:cxnSpLocks/>
            </p:cNvCxnSpPr>
            <p:nvPr/>
          </p:nvCxnSpPr>
          <p:spPr>
            <a:xfrm>
              <a:off x="7315193" y="3671529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71ED44-9B2A-4C98-AB9D-47B57E1EAE92}"/>
                </a:ext>
              </a:extLst>
            </p:cNvPr>
            <p:cNvSpPr txBox="1"/>
            <p:nvPr/>
          </p:nvSpPr>
          <p:spPr>
            <a:xfrm>
              <a:off x="7349060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4A2C85-5682-4B64-B714-52D7D64263EF}"/>
                </a:ext>
              </a:extLst>
            </p:cNvPr>
            <p:cNvCxnSpPr>
              <a:cxnSpLocks/>
            </p:cNvCxnSpPr>
            <p:nvPr/>
          </p:nvCxnSpPr>
          <p:spPr>
            <a:xfrm>
              <a:off x="7975596" y="3636721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B3F031-7D41-4BC8-8607-7C918885AAE0}"/>
                </a:ext>
              </a:extLst>
            </p:cNvPr>
            <p:cNvCxnSpPr>
              <a:cxnSpLocks/>
            </p:cNvCxnSpPr>
            <p:nvPr/>
          </p:nvCxnSpPr>
          <p:spPr>
            <a:xfrm>
              <a:off x="8060258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7F48F-E745-4B9F-B3FC-41CE254FCA2A}"/>
                </a:ext>
              </a:extLst>
            </p:cNvPr>
            <p:cNvCxnSpPr>
              <a:cxnSpLocks/>
            </p:cNvCxnSpPr>
            <p:nvPr/>
          </p:nvCxnSpPr>
          <p:spPr>
            <a:xfrm>
              <a:off x="8686797" y="3650652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27BA04-2ABD-4012-A548-2A49A8C79E15}"/>
                </a:ext>
              </a:extLst>
            </p:cNvPr>
            <p:cNvSpPr txBox="1"/>
            <p:nvPr/>
          </p:nvSpPr>
          <p:spPr>
            <a:xfrm>
              <a:off x="8094127" y="3678479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9B39EC7-D79E-4D73-9889-B62D96D889E3}"/>
              </a:ext>
            </a:extLst>
          </p:cNvPr>
          <p:cNvSpPr txBox="1"/>
          <p:nvPr/>
        </p:nvSpPr>
        <p:spPr>
          <a:xfrm>
            <a:off x="9474211" y="2400472"/>
            <a:ext cx="88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1254A2-EB5D-4890-B387-0DB5614302D5}"/>
              </a:ext>
            </a:extLst>
          </p:cNvPr>
          <p:cNvCxnSpPr>
            <a:cxnSpLocks/>
          </p:cNvCxnSpPr>
          <p:nvPr/>
        </p:nvCxnSpPr>
        <p:spPr>
          <a:xfrm flipV="1">
            <a:off x="9914509" y="2722200"/>
            <a:ext cx="0" cy="48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Up 85">
            <a:extLst>
              <a:ext uri="{FF2B5EF4-FFF2-40B4-BE49-F238E27FC236}">
                <a16:creationId xmlns:a16="http://schemas.microsoft.com/office/drawing/2014/main" id="{9063CAAA-AD1D-4C22-A157-75FEA62FE8B4}"/>
              </a:ext>
            </a:extLst>
          </p:cNvPr>
          <p:cNvSpPr/>
          <p:nvPr/>
        </p:nvSpPr>
        <p:spPr>
          <a:xfrm>
            <a:off x="6091294" y="5919554"/>
            <a:ext cx="237246" cy="41694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2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56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8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23, 65, 37, 60, 46, 92, 48, 71, </a:t>
            </a:r>
            <a:r>
              <a:rPr lang="en-US" altLang="zh-CN" b="1" dirty="0">
                <a:solidFill>
                  <a:prstClr val="black"/>
                </a:solidFill>
              </a:rPr>
              <a:t>56</a:t>
            </a:r>
            <a:r>
              <a:rPr lang="en-US" altLang="zh-CN" dirty="0">
                <a:solidFill>
                  <a:prstClr val="black"/>
                </a:solidFill>
              </a:rPr>
              <a:t>, 59, 18, 21, 10, 74, 78</a:t>
            </a:r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56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D4CD00-30DF-8443-816B-88C3C65D8B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C48CCC-F115-494A-96FC-9451D37A4088}"/>
              </a:ext>
            </a:extLst>
          </p:cNvPr>
          <p:cNvGrpSpPr/>
          <p:nvPr/>
        </p:nvGrpSpPr>
        <p:grpSpPr>
          <a:xfrm>
            <a:off x="3484025" y="3590963"/>
            <a:ext cx="2540001" cy="661342"/>
            <a:chOff x="1219200" y="3670587"/>
            <a:chExt cx="2540001" cy="66134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CBEC63-B2FD-49D9-AB5D-BEB583064247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92AF50B-891D-451B-BFA1-C8BB1BD971B2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7A58B7-4367-46EA-A0E4-5FF741420A9C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D0B9CEC-B71C-434E-A8C2-59846D36FBA2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17CAD7F-0565-44BD-8151-93053918E31F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046A523-E9AB-4195-A0B8-440523702461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2842A23-830B-4DDA-8FD8-18FA076ECD9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0B4F556-3FB4-499C-B400-07FB71466B64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E14C634-FE81-48CB-8191-B11EDFE0D16C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014A5DE-12E1-4EF0-9765-7300828525B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3FF10E-21A6-4FCC-829E-62E0A16E0241}"/>
              </a:ext>
            </a:extLst>
          </p:cNvPr>
          <p:cNvCxnSpPr>
            <a:cxnSpLocks/>
          </p:cNvCxnSpPr>
          <p:nvPr/>
        </p:nvCxnSpPr>
        <p:spPr>
          <a:xfrm flipH="1">
            <a:off x="2070104" y="4252305"/>
            <a:ext cx="1413921" cy="89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B61A8C-E85F-4889-88CF-988534B85AC4}"/>
              </a:ext>
            </a:extLst>
          </p:cNvPr>
          <p:cNvCxnSpPr>
            <a:cxnSpLocks/>
          </p:cNvCxnSpPr>
          <p:nvPr/>
        </p:nvCxnSpPr>
        <p:spPr>
          <a:xfrm>
            <a:off x="4398427" y="4252305"/>
            <a:ext cx="0" cy="8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1871D8-1F1F-4BF3-9144-D1E054482CDC}"/>
              </a:ext>
            </a:extLst>
          </p:cNvPr>
          <p:cNvGrpSpPr/>
          <p:nvPr/>
        </p:nvGrpSpPr>
        <p:grpSpPr>
          <a:xfrm>
            <a:off x="258236" y="5144221"/>
            <a:ext cx="2540001" cy="661342"/>
            <a:chOff x="1219200" y="3670587"/>
            <a:chExt cx="2540001" cy="66134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3A60100-ACA7-48EF-9FAC-9134FC8DA63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30E180-6224-4795-93FD-F11AF7D50785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14453C-846B-4F16-9A16-08928759C7C8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33371BD-3CF7-45D2-A192-5F7988BE058B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23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E79FEF-4163-4B39-90D6-3F28492D62F8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44F084-D215-4E3B-9BC2-496136C0FD66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37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3BF00A9-40D6-4AA9-B91F-56C21EDC09B7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75169C-1355-4DED-910C-5543C1610C3A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EF768A-907A-46F1-92AB-E5B4508892A5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FA9C407-AA5C-4179-90AF-8B333971401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A6B2135-F52F-44B5-84BB-D3493851235A}"/>
              </a:ext>
            </a:extLst>
          </p:cNvPr>
          <p:cNvGrpSpPr/>
          <p:nvPr/>
        </p:nvGrpSpPr>
        <p:grpSpPr>
          <a:xfrm>
            <a:off x="3179229" y="5143368"/>
            <a:ext cx="2540001" cy="661342"/>
            <a:chOff x="1219200" y="3670587"/>
            <a:chExt cx="2540001" cy="66134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6E3A53-AE6E-45D6-B271-EA0F08358814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2A54D0-76B2-4C7F-9CD0-5920CEF08C1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0E8E4D5-62D1-4224-A307-22F949DF74B2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DA5E3CF-4B98-4C23-BD45-231A021FA1EA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46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BB6A10E-134F-4629-BAC6-FC1BA543878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61DEDD-37AA-4968-8FBD-0C7AEF32A228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48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CFA0F4-2466-4288-ADD9-409DCFEF8C50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CB0D1B-43BE-4E97-B955-7C841704A2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44FF598-5EF1-4A88-B658-872A4142504A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4A6523D-29E4-478A-BC70-2AE8E3B837F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51D05A-9E8B-43CB-A583-F4AE0E528166}"/>
              </a:ext>
            </a:extLst>
          </p:cNvPr>
          <p:cNvCxnSpPr>
            <a:cxnSpLocks/>
          </p:cNvCxnSpPr>
          <p:nvPr/>
        </p:nvCxnSpPr>
        <p:spPr>
          <a:xfrm>
            <a:off x="5211226" y="4231427"/>
            <a:ext cx="1629841" cy="93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D304-6EB9-4FAD-95E8-08C580CA5729}"/>
              </a:ext>
            </a:extLst>
          </p:cNvPr>
          <p:cNvGrpSpPr/>
          <p:nvPr/>
        </p:nvGrpSpPr>
        <p:grpSpPr>
          <a:xfrm>
            <a:off x="6134092" y="5149111"/>
            <a:ext cx="2540001" cy="661342"/>
            <a:chOff x="1219200" y="3670587"/>
            <a:chExt cx="2540001" cy="6613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A09596-ACB2-46DB-B5DF-D34B6559D2B8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33151E-FE5F-49DE-A0A6-048CF20B653E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656EC5-10B7-4AA7-A725-30A99D5A19EA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30244B-45BE-4856-967A-7FF04B80BE2D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517910-BF2B-454B-BF62-AB51F58E35E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1E7B79-9366-41AE-9C7E-71ED95B13BE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60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0073EB-D028-4862-9978-45A129289E9F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2A4E0-2145-4F0E-B491-75B377A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1AC08C-2969-44F2-85F8-8290E5E96AD1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BC826-DBA2-4745-929B-0F5F59890E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294902-7311-4D84-A173-1F7A5E7A1B3A}"/>
              </a:ext>
            </a:extLst>
          </p:cNvPr>
          <p:cNvGrpSpPr/>
          <p:nvPr/>
        </p:nvGrpSpPr>
        <p:grpSpPr>
          <a:xfrm>
            <a:off x="8661410" y="2400472"/>
            <a:ext cx="3285068" cy="1503757"/>
            <a:chOff x="8305813" y="4319512"/>
            <a:chExt cx="3285068" cy="150375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A11E34B-1CD9-4FBD-8F42-215F799126FC}"/>
                </a:ext>
              </a:extLst>
            </p:cNvPr>
            <p:cNvGrpSpPr/>
            <p:nvPr/>
          </p:nvGrpSpPr>
          <p:grpSpPr>
            <a:xfrm>
              <a:off x="8305813" y="5161927"/>
              <a:ext cx="3285068" cy="661342"/>
              <a:chOff x="5537193" y="3636721"/>
              <a:chExt cx="3285068" cy="66134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4E7D810-4F50-47A4-B443-2AEFDAC1B47E}"/>
                  </a:ext>
                </a:extLst>
              </p:cNvPr>
              <p:cNvSpPr/>
              <p:nvPr/>
            </p:nvSpPr>
            <p:spPr>
              <a:xfrm>
                <a:off x="5537193" y="3636721"/>
                <a:ext cx="3251207" cy="6474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55433D-35EC-499C-83FB-F37BC49395E7}"/>
                  </a:ext>
                </a:extLst>
              </p:cNvPr>
              <p:cNvCxnSpPr/>
              <p:nvPr/>
            </p:nvCxnSpPr>
            <p:spPr>
              <a:xfrm>
                <a:off x="5655726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C23FA46-9210-430A-86BE-709BC18971A3}"/>
                  </a:ext>
                </a:extLst>
              </p:cNvPr>
              <p:cNvCxnSpPr/>
              <p:nvPr/>
            </p:nvCxnSpPr>
            <p:spPr>
              <a:xfrm>
                <a:off x="6383859" y="365760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51ADE17-F556-425A-A01B-47C0D3785EFB}"/>
                  </a:ext>
                </a:extLst>
              </p:cNvPr>
              <p:cNvSpPr txBox="1"/>
              <p:nvPr/>
            </p:nvSpPr>
            <p:spPr>
              <a:xfrm>
                <a:off x="5655726" y="3705398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6F3C930-FFF6-4DE1-B738-5F113E1E9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60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3BFE8DB-68F4-4125-95BA-0AB1E3B27526}"/>
                  </a:ext>
                </a:extLst>
              </p:cNvPr>
              <p:cNvSpPr txBox="1"/>
              <p:nvPr/>
            </p:nvSpPr>
            <p:spPr>
              <a:xfrm>
                <a:off x="6536260" y="3692410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48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AD1F000-2D25-4FA4-A72C-2D32F9485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0528" y="3671530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924228A-D997-4AED-A542-82BDF3975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3" y="3671529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71ED44-9B2A-4C98-AB9D-47B57E1EAE92}"/>
                  </a:ext>
                </a:extLst>
              </p:cNvPr>
              <p:cNvSpPr txBox="1"/>
              <p:nvPr/>
            </p:nvSpPr>
            <p:spPr>
              <a:xfrm>
                <a:off x="7349060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60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C4A2C85-5682-4B64-B714-52D7D6426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596" y="3636721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6B3F031-7D41-4BC8-8607-7C918885A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258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6D7F48F-E745-4B9F-B3FC-41CE254FC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797" y="3650652"/>
                <a:ext cx="0" cy="626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27BA04-2ABD-4012-A548-2A49A8C79E15}"/>
                  </a:ext>
                </a:extLst>
              </p:cNvPr>
              <p:cNvSpPr txBox="1"/>
              <p:nvPr/>
            </p:nvSpPr>
            <p:spPr>
              <a:xfrm>
                <a:off x="8094127" y="3678479"/>
                <a:ext cx="7281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56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B39EC7-D79E-4D73-9889-B62D96D889E3}"/>
                </a:ext>
              </a:extLst>
            </p:cNvPr>
            <p:cNvSpPr txBox="1"/>
            <p:nvPr/>
          </p:nvSpPr>
          <p:spPr>
            <a:xfrm>
              <a:off x="9118614" y="4319512"/>
              <a:ext cx="880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61254A2-EB5D-4890-B387-0DB561430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912" y="4641240"/>
              <a:ext cx="0" cy="484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2A05ED0-2A3A-45A6-8701-B2B2F8122C75}"/>
              </a:ext>
            </a:extLst>
          </p:cNvPr>
          <p:cNvGrpSpPr/>
          <p:nvPr/>
        </p:nvGrpSpPr>
        <p:grpSpPr>
          <a:xfrm>
            <a:off x="9063552" y="5149114"/>
            <a:ext cx="2540001" cy="661342"/>
            <a:chOff x="1219200" y="3670587"/>
            <a:chExt cx="2540001" cy="66134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8DEF62-EFA8-4047-86AC-18EF59686D6C}"/>
                </a:ext>
              </a:extLst>
            </p:cNvPr>
            <p:cNvSpPr/>
            <p:nvPr/>
          </p:nvSpPr>
          <p:spPr>
            <a:xfrm>
              <a:off x="1219200" y="3691467"/>
              <a:ext cx="2540001" cy="626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99BD506-9A0A-4F89-8601-E94800E8E6A1}"/>
                </a:ext>
              </a:extLst>
            </p:cNvPr>
            <p:cNvCxnSpPr/>
            <p:nvPr/>
          </p:nvCxnSpPr>
          <p:spPr>
            <a:xfrm>
              <a:off x="1337733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1D461B-C629-43BD-84D2-726C3419ABD9}"/>
                </a:ext>
              </a:extLst>
            </p:cNvPr>
            <p:cNvCxnSpPr/>
            <p:nvPr/>
          </p:nvCxnSpPr>
          <p:spPr>
            <a:xfrm>
              <a:off x="2065866" y="369146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A82685-41ED-4617-9417-ABCF804AB4E7}"/>
                </a:ext>
              </a:extLst>
            </p:cNvPr>
            <p:cNvSpPr txBox="1"/>
            <p:nvPr/>
          </p:nvSpPr>
          <p:spPr>
            <a:xfrm>
              <a:off x="1337733" y="3739264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85AAAA-BAAD-4629-B1C2-5194AFF085C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3684518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C5A75AB-74A6-47E6-BDC1-51CE54FFBA74}"/>
                </a:ext>
              </a:extLst>
            </p:cNvPr>
            <p:cNvSpPr txBox="1"/>
            <p:nvPr/>
          </p:nvSpPr>
          <p:spPr>
            <a:xfrm>
              <a:off x="2218267" y="3726276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71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53807C-D816-465E-B5DC-2438A5F03EAD}"/>
                </a:ext>
              </a:extLst>
            </p:cNvPr>
            <p:cNvCxnSpPr>
              <a:cxnSpLocks/>
            </p:cNvCxnSpPr>
            <p:nvPr/>
          </p:nvCxnSpPr>
          <p:spPr>
            <a:xfrm>
              <a:off x="2912535" y="3705396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13F091C-05AE-4002-85F0-A0A71B90F468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00" y="3705395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A810C1-D31F-4E66-83F6-1440A5527E05}"/>
                </a:ext>
              </a:extLst>
            </p:cNvPr>
            <p:cNvSpPr txBox="1"/>
            <p:nvPr/>
          </p:nvSpPr>
          <p:spPr>
            <a:xfrm>
              <a:off x="3031067" y="3712345"/>
              <a:ext cx="728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92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B28384-84F6-47C9-B7D5-A229C357C8C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3" y="3670587"/>
              <a:ext cx="0" cy="62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BC6F22-B6B5-4296-9F79-EA6D3E32CF75}"/>
              </a:ext>
            </a:extLst>
          </p:cNvPr>
          <p:cNvCxnSpPr>
            <a:cxnSpLocks/>
          </p:cNvCxnSpPr>
          <p:nvPr/>
        </p:nvCxnSpPr>
        <p:spPr>
          <a:xfrm>
            <a:off x="6024026" y="4217496"/>
            <a:ext cx="3522126" cy="92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FED0EE82-575D-4E55-A1CA-7061BA8C5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Chapter 14</a:t>
            </a:r>
            <a:r>
              <a:rPr lang="en-US" altLang="zh-CN" dirty="0"/>
              <a:t>: Functional Dependencies and Normalization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ABC83EE5-EBCF-44D2-97DA-203886B4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Need some </a:t>
            </a:r>
            <a:r>
              <a:rPr lang="en-US" altLang="zh-CN" b="1" dirty="0"/>
              <a:t>formal way </a:t>
            </a:r>
            <a:r>
              <a:rPr lang="en-US" altLang="zh-CN" dirty="0"/>
              <a:t>of analyzing </a:t>
            </a:r>
            <a:r>
              <a:rPr lang="en-US" altLang="zh-CN" dirty="0">
                <a:solidFill>
                  <a:srgbClr val="FF0000"/>
                </a:solidFill>
              </a:rPr>
              <a:t>why</a:t>
            </a:r>
            <a:r>
              <a:rPr lang="en-US" altLang="zh-CN" dirty="0"/>
              <a:t> one grouping of attributes into a relation schema </a:t>
            </a:r>
            <a:r>
              <a:rPr lang="en-US" altLang="zh-CN" dirty="0">
                <a:solidFill>
                  <a:srgbClr val="FF0000"/>
                </a:solidFill>
              </a:rPr>
              <a:t>may be better than </a:t>
            </a:r>
            <a:r>
              <a:rPr lang="en-US" altLang="zh-CN" dirty="0"/>
              <a:t>another</a:t>
            </a: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r>
              <a:rPr lang="en-US" altLang="zh-CN" b="1" dirty="0"/>
              <a:t>Four informal guidelines: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Making sure that the </a:t>
            </a:r>
            <a:r>
              <a:rPr lang="en-US" altLang="zh-CN" dirty="0">
                <a:solidFill>
                  <a:srgbClr val="FF0000"/>
                </a:solidFill>
              </a:rPr>
              <a:t>semantics of the attributes is clear </a:t>
            </a:r>
            <a:r>
              <a:rPr lang="en-US" altLang="zh-CN" dirty="0"/>
              <a:t>in the schema</a:t>
            </a:r>
          </a:p>
          <a:p>
            <a:pPr lvl="1"/>
            <a:r>
              <a:rPr lang="en-US" altLang="zh-CN" dirty="0"/>
              <a:t>Reducing the </a:t>
            </a:r>
            <a:r>
              <a:rPr lang="en-US" altLang="zh-CN" dirty="0">
                <a:solidFill>
                  <a:srgbClr val="FF0000"/>
                </a:solidFill>
              </a:rPr>
              <a:t>redundant</a:t>
            </a:r>
            <a:r>
              <a:rPr lang="en-US" altLang="zh-CN" dirty="0"/>
              <a:t> information in tuples</a:t>
            </a:r>
          </a:p>
          <a:p>
            <a:pPr lvl="1"/>
            <a:r>
              <a:rPr lang="en-US" altLang="zh-CN" dirty="0"/>
              <a:t>Reducing the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en-US" altLang="zh-CN" dirty="0"/>
              <a:t> values in tuples</a:t>
            </a:r>
          </a:p>
          <a:p>
            <a:pPr lvl="1"/>
            <a:r>
              <a:rPr lang="en-US" altLang="zh-CN" dirty="0"/>
              <a:t>Disallowing the possibility of generating </a:t>
            </a:r>
            <a:r>
              <a:rPr lang="en-US" altLang="zh-CN" dirty="0">
                <a:solidFill>
                  <a:srgbClr val="FF0000"/>
                </a:solidFill>
              </a:rPr>
              <a:t>spurious tuples</a:t>
            </a:r>
          </a:p>
          <a:p>
            <a:pPr lvl="1"/>
            <a:endParaRPr lang="en-US" altLang="zh-CN" dirty="0"/>
          </a:p>
          <a:p>
            <a:pPr lvl="1">
              <a:buClr>
                <a:srgbClr val="333399"/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7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FED0EE82-575D-4E55-A1CA-7061BA8C5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Chapter 14</a:t>
            </a:r>
            <a:r>
              <a:rPr lang="en-US" altLang="zh-CN" dirty="0"/>
              <a:t>: Functional Dependencies and Normalization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ABC83EE5-EBCF-44D2-97DA-203886B4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Definition of Anomalies: </a:t>
            </a:r>
            <a:r>
              <a:rPr lang="en-US" altLang="zh-CN" dirty="0">
                <a:solidFill>
                  <a:srgbClr val="FF0000"/>
                </a:solidFill>
              </a:rPr>
              <a:t>bad</a:t>
            </a:r>
            <a:r>
              <a:rPr lang="en-US" altLang="zh-CN" dirty="0"/>
              <a:t> properties </a:t>
            </a: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There are three types of database anomalies: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Insert</a:t>
            </a:r>
            <a:r>
              <a:rPr lang="en-US" altLang="zh-CN" dirty="0"/>
              <a:t> anomaly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Delete </a:t>
            </a:r>
            <a:r>
              <a:rPr lang="en-US" altLang="zh-CN" dirty="0"/>
              <a:t>anomaly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en-US" altLang="zh-CN" dirty="0"/>
              <a:t> anomaly</a:t>
            </a: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lvl="2" eaLnBrk="1" hangingPunct="1"/>
            <a:endParaRPr lang="en-US" altLang="zh-CN" sz="2200" dirty="0"/>
          </a:p>
          <a:p>
            <a:pPr lvl="1">
              <a:buClr>
                <a:srgbClr val="333399"/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90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If we </a:t>
            </a:r>
            <a:r>
              <a:rPr lang="en-US" sz="2600" dirty="0">
                <a:solidFill>
                  <a:srgbClr val="FF0000"/>
                </a:solidFill>
              </a:rPr>
              <a:t>insert a new tuple </a:t>
            </a:r>
            <a:r>
              <a:rPr lang="en-US" sz="2600" dirty="0"/>
              <a:t>for an </a:t>
            </a:r>
            <a:r>
              <a:rPr lang="en-US" sz="2600" b="1" dirty="0"/>
              <a:t>employee</a:t>
            </a:r>
            <a:r>
              <a:rPr lang="en-US" sz="2600" dirty="0"/>
              <a:t> who works in </a:t>
            </a:r>
            <a:r>
              <a:rPr lang="en-US" sz="2600" dirty="0">
                <a:solidFill>
                  <a:srgbClr val="FF0000"/>
                </a:solidFill>
              </a:rPr>
              <a:t>department number 5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Must enter </a:t>
            </a:r>
            <a:r>
              <a:rPr lang="en-US" sz="2200" dirty="0">
                <a:solidFill>
                  <a:srgbClr val="FF0000"/>
                </a:solidFill>
              </a:rPr>
              <a:t>all</a:t>
            </a:r>
            <a:r>
              <a:rPr lang="en-US" sz="2200" dirty="0"/>
              <a:t> the attribute values of department 5 correctly so that they are </a:t>
            </a:r>
            <a:r>
              <a:rPr lang="en-US" sz="2200" i="1" dirty="0">
                <a:solidFill>
                  <a:srgbClr val="FF0000"/>
                </a:solidFill>
              </a:rPr>
              <a:t>consistent</a:t>
            </a:r>
            <a:r>
              <a:rPr lang="en-US" sz="2200" dirty="0"/>
              <a:t> with other tuples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D7D89-3ED2-4380-9206-C23ED6B4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7" y="2353130"/>
            <a:ext cx="78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If we insert a department, say (</a:t>
            </a:r>
            <a:r>
              <a:rPr lang="en-US" sz="2600" dirty="0" err="1"/>
              <a:t>dnumber</a:t>
            </a:r>
            <a:r>
              <a:rPr lang="en-US" sz="2600" dirty="0"/>
              <a:t>=6, </a:t>
            </a:r>
            <a:r>
              <a:rPr lang="en-US" sz="2600" dirty="0" err="1"/>
              <a:t>dname</a:t>
            </a:r>
            <a:r>
              <a:rPr lang="en-US" sz="2600" dirty="0"/>
              <a:t>='Human Resources'), that </a:t>
            </a:r>
            <a:r>
              <a:rPr lang="en-US" sz="2600" b="1" dirty="0"/>
              <a:t>does not have any employees</a:t>
            </a:r>
            <a:r>
              <a:rPr lang="en-US" sz="2600" dirty="0"/>
              <a:t>, then we </a:t>
            </a:r>
            <a:r>
              <a:rPr lang="en-US" sz="2600" dirty="0">
                <a:solidFill>
                  <a:srgbClr val="FF0000"/>
                </a:solidFill>
              </a:rPr>
              <a:t>need to use NULL values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D7D89-3ED2-4380-9206-C23ED6B4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7" y="2353130"/>
            <a:ext cx="7800000" cy="23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2D37D-B563-473F-8824-51046178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55" y="1690688"/>
            <a:ext cx="7247619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If we </a:t>
            </a:r>
            <a:r>
              <a:rPr lang="en-US" sz="2600" dirty="0">
                <a:solidFill>
                  <a:srgbClr val="FF0000"/>
                </a:solidFill>
              </a:rPr>
              <a:t>delete</a:t>
            </a:r>
            <a:r>
              <a:rPr lang="en-US" sz="2600" dirty="0"/>
              <a:t> the </a:t>
            </a:r>
            <a:r>
              <a:rPr lang="en-US" sz="2600" b="1" dirty="0"/>
              <a:t>last employee </a:t>
            </a:r>
            <a:r>
              <a:rPr lang="en-US" sz="2600" dirty="0"/>
              <a:t>"Jack Rabbit", we will </a:t>
            </a:r>
            <a:r>
              <a:rPr lang="en-US" sz="2600" dirty="0">
                <a:solidFill>
                  <a:srgbClr val="FF0000"/>
                </a:solidFill>
              </a:rPr>
              <a:t>lose information on the department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E63971-79FE-481A-9646-CD5015451642}"/>
              </a:ext>
            </a:extLst>
          </p:cNvPr>
          <p:cNvSpPr/>
          <p:nvPr/>
        </p:nvSpPr>
        <p:spPr>
          <a:xfrm>
            <a:off x="1155034" y="5206769"/>
            <a:ext cx="4819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employee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'Jack'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'Rabbit'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138E20-E837-466A-B10A-4CC5DFD4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4" y="2352339"/>
            <a:ext cx="7904762" cy="15142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15" y="5560712"/>
            <a:ext cx="67421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81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See example: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If we change the manager of the Research department to 888-88-8888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update </a:t>
            </a:r>
            <a:r>
              <a:rPr lang="en-US" b="1" dirty="0"/>
              <a:t>logically </a:t>
            </a:r>
            <a:r>
              <a:rPr lang="en-US" dirty="0"/>
              <a:t>involved changing ONE item of information (namely change 123-45-6789 to 888-88-8888), </a:t>
            </a:r>
            <a:r>
              <a:rPr lang="en-US" dirty="0">
                <a:solidFill>
                  <a:srgbClr val="FF0000"/>
                </a:solidFill>
              </a:rPr>
              <a:t>but </a:t>
            </a:r>
            <a:r>
              <a:rPr lang="en-US" dirty="0"/>
              <a:t>the update operation </a:t>
            </a:r>
            <a:r>
              <a:rPr lang="en-US" dirty="0">
                <a:solidFill>
                  <a:srgbClr val="FF0000"/>
                </a:solidFill>
              </a:rPr>
              <a:t>has modified</a:t>
            </a:r>
            <a:r>
              <a:rPr lang="en-US" dirty="0"/>
              <a:t>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tuples</a:t>
            </a:r>
            <a:r>
              <a:rPr lang="en-US" dirty="0"/>
              <a:t> in Employee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86E1-D20C-4D84-A3B1-E3305922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9" y="2419048"/>
            <a:ext cx="7866667" cy="15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97178-C64C-4665-9065-697E6F45D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657" y="1647620"/>
            <a:ext cx="7857143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1852</Words>
  <Application>Microsoft Office PowerPoint</Application>
  <PresentationFormat>Widescreen</PresentationFormat>
  <Paragraphs>376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Tahoma</vt:lpstr>
      <vt:lpstr>Office Theme</vt:lpstr>
      <vt:lpstr>Equation</vt:lpstr>
      <vt:lpstr>Test 2 Preparation</vt:lpstr>
      <vt:lpstr>General Information</vt:lpstr>
      <vt:lpstr>Chapter 14: Functional Dependencies and Normalization</vt:lpstr>
      <vt:lpstr>Chapter 14: Functional Dependencies and Normalization</vt:lpstr>
      <vt:lpstr>Chapter 14: Functional Dependencies and Normalization</vt:lpstr>
      <vt:lpstr>Insert Anomaly</vt:lpstr>
      <vt:lpstr>Insert Anomaly (cont.)</vt:lpstr>
      <vt:lpstr>Delete Anomaly</vt:lpstr>
      <vt:lpstr>Update Anomaly</vt:lpstr>
      <vt:lpstr>Introduction to Functional Dependency</vt:lpstr>
      <vt:lpstr>Functional Dependencies (cont.)</vt:lpstr>
      <vt:lpstr>Normal Forms</vt:lpstr>
      <vt:lpstr>The Second Normal Form (2NF)</vt:lpstr>
      <vt:lpstr>The Second Normal Form (2NF) (cont.)</vt:lpstr>
      <vt:lpstr>The 3NF: Transitive Functional Dependencies</vt:lpstr>
      <vt:lpstr>Chapter 16: Storage</vt:lpstr>
      <vt:lpstr>A Running Example</vt:lpstr>
      <vt:lpstr>Chapter 17: Indexing</vt:lpstr>
      <vt:lpstr>Definitions</vt:lpstr>
      <vt:lpstr>What You Can Achieve with an Index</vt:lpstr>
      <vt:lpstr>Using an Index to Answer Queries (cont.)</vt:lpstr>
      <vt:lpstr>PowerPoint Presentation</vt:lpstr>
      <vt:lpstr>Example of a B+-Tree</vt:lpstr>
      <vt:lpstr>Discussion of the Homework (cont.)</vt:lpstr>
      <vt:lpstr>Discussion of the Homework</vt:lpstr>
      <vt:lpstr>Insert 23, 65, 37</vt:lpstr>
      <vt:lpstr>Insert 60 </vt:lpstr>
      <vt:lpstr>Insert 46</vt:lpstr>
      <vt:lpstr>Insert 92</vt:lpstr>
      <vt:lpstr>Insert 92 (cont.)</vt:lpstr>
      <vt:lpstr>Insert 48, 71</vt:lpstr>
      <vt:lpstr>Insert 56</vt:lpstr>
      <vt:lpstr>Insert 56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Administrator</cp:lastModifiedBy>
  <cp:revision>565</cp:revision>
  <dcterms:created xsi:type="dcterms:W3CDTF">2015-09-18T05:48:25Z</dcterms:created>
  <dcterms:modified xsi:type="dcterms:W3CDTF">2017-11-06T20:37:05Z</dcterms:modified>
</cp:coreProperties>
</file>