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8" d="100"/>
          <a:sy n="28" d="100"/>
        </p:scale>
        <p:origin x="-1854" y="-13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ser>
        <c:dLbls>
          <c:showLegendKey val="0"/>
          <c:showVal val="0"/>
          <c:showCatName val="0"/>
          <c:showSerName val="0"/>
          <c:showPercent val="0"/>
          <c:showBubbleSize val="0"/>
        </c:dLbls>
        <c:gapWidth val="150"/>
        <c:axId val="89868544"/>
        <c:axId val="89870336"/>
      </c:barChart>
      <c:catAx>
        <c:axId val="89868544"/>
        <c:scaling>
          <c:orientation val="minMax"/>
        </c:scaling>
        <c:delete val="0"/>
        <c:axPos val="b"/>
        <c:majorTickMark val="out"/>
        <c:minorTickMark val="none"/>
        <c:tickLblPos val="nextTo"/>
        <c:crossAx val="89870336"/>
        <c:crosses val="autoZero"/>
        <c:auto val="1"/>
        <c:lblAlgn val="ctr"/>
        <c:lblOffset val="100"/>
        <c:noMultiLvlLbl val="0"/>
      </c:catAx>
      <c:valAx>
        <c:axId val="89870336"/>
        <c:scaling>
          <c:orientation val="minMax"/>
        </c:scaling>
        <c:delete val="0"/>
        <c:axPos val="l"/>
        <c:majorGridlines/>
        <c:numFmt formatCode="General" sourceLinked="1"/>
        <c:majorTickMark val="out"/>
        <c:minorTickMark val="none"/>
        <c:tickLblPos val="nextTo"/>
        <c:crossAx val="8986854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9/10/2015</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9/10/2015</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chart" Target="../charts/char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latin typeface="+mn-lt"/>
              </a:rPr>
              <a:t>Template Provided By Genigraphics – </a:t>
            </a:r>
            <a:r>
              <a:rPr lang="en-US" sz="4800" b="1" dirty="0" smtClean="0">
                <a:solidFill>
                  <a:schemeClr val="accent3">
                    <a:lumMod val="20000"/>
                    <a:lumOff val="80000"/>
                  </a:schemeClr>
                </a:solidFill>
                <a:latin typeface="+mn-lt"/>
              </a:rPr>
              <a:t>800.790.4001 </a:t>
            </a:r>
            <a:r>
              <a:rPr lang="en-US" sz="4800" b="1" dirty="0">
                <a:solidFill>
                  <a:schemeClr val="accent3">
                    <a:lumMod val="20000"/>
                    <a:lumOff val="80000"/>
                  </a:schemeClr>
                </a:solidFill>
              </a:rPr>
              <a:t>– </a:t>
            </a:r>
            <a:r>
              <a:rPr lang="en-US" sz="4800" b="1" dirty="0" smtClean="0">
                <a:solidFill>
                  <a:schemeClr val="accent3">
                    <a:lumMod val="20000"/>
                    <a:lumOff val="80000"/>
                  </a:schemeClr>
                </a:solidFill>
                <a:latin typeface="+mn-lt"/>
              </a:rPr>
              <a:t>Replace </a:t>
            </a:r>
            <a:r>
              <a:rPr lang="en-US" sz="4800" b="1" dirty="0">
                <a:solidFill>
                  <a:schemeClr val="accent3">
                    <a:lumMod val="20000"/>
                    <a:lumOff val="80000"/>
                  </a:schemeClr>
                </a:solidFill>
                <a:latin typeface="+mn-lt"/>
              </a:rPr>
              <a:t>This Text With Your Title</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John Smith, MD</a:t>
            </a:r>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Jane Doe, PhD</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 Frederick Jones, MD, PhD</a:t>
            </a:r>
            <a:r>
              <a:rPr lang="en-US" sz="2800" baseline="30000" dirty="0">
                <a:solidFill>
                  <a:schemeClr val="accent3">
                    <a:lumMod val="20000"/>
                    <a:lumOff val="80000"/>
                  </a:schemeClr>
                </a:solidFill>
                <a:latin typeface="+mn-lt"/>
              </a:rPr>
              <a:t>1,2</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University of Affiliation, </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Medical Center of Affiliation</a:t>
            </a:r>
          </a:p>
        </p:txBody>
      </p:sp>
      <p:sp>
        <p:nvSpPr>
          <p:cNvPr id="24" name="TextBox 23"/>
          <p:cNvSpPr txBox="1"/>
          <p:nvPr/>
        </p:nvSpPr>
        <p:spPr>
          <a:xfrm>
            <a:off x="1280162" y="20025361"/>
            <a:ext cx="2171325" cy="1588333"/>
          </a:xfrm>
          <a:prstGeom prst="rect">
            <a:avLst/>
          </a:prstGeom>
          <a:solidFill>
            <a:schemeClr val="accent1">
              <a:lumMod val="40000"/>
              <a:lumOff val="60000"/>
            </a:schemeClr>
          </a:solidFill>
        </p:spPr>
        <p:txBody>
          <a:bodyPr wrap="none" lIns="48971" tIns="24486" rIns="48971" bIns="24486" rtlCol="0">
            <a:spAutoFit/>
          </a:bodyPr>
          <a:lstStyle/>
          <a:p>
            <a:r>
              <a:rPr lang="en-US" sz="2000" dirty="0"/>
              <a:t>&lt;your name&gt;</a:t>
            </a:r>
          </a:p>
          <a:p>
            <a:r>
              <a:rPr lang="en-US" sz="2000" dirty="0"/>
              <a:t>&lt;your organization&gt;</a:t>
            </a:r>
          </a:p>
          <a:p>
            <a:r>
              <a:rPr lang="en-US" sz="2000" dirty="0"/>
              <a:t>Email:</a:t>
            </a:r>
          </a:p>
          <a:p>
            <a:r>
              <a:rPr lang="en-US" sz="2000" dirty="0"/>
              <a:t>Website:</a:t>
            </a:r>
          </a:p>
          <a:p>
            <a:r>
              <a:rPr lang="en-US" sz="2000" dirty="0"/>
              <a:t>Phone:</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Abstract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a:t>
            </a:r>
            <a:r>
              <a:rPr lang="en-US" sz="2000" dirty="0" smtClean="0">
                <a:latin typeface="Calibri" pitchFamily="34" charset="0"/>
              </a:rPr>
              <a:t>20pt and </a:t>
            </a:r>
            <a:r>
              <a:rPr lang="en-US" sz="2000" dirty="0">
                <a:latin typeface="Calibri" pitchFamily="34" charset="0"/>
              </a:rPr>
              <a:t>is easily </a:t>
            </a:r>
            <a:r>
              <a:rPr lang="en-US" sz="2000" dirty="0" smtClean="0">
                <a:latin typeface="Calibri" pitchFamily="34" charset="0"/>
              </a:rPr>
              <a:t>read </a:t>
            </a:r>
            <a:r>
              <a:rPr lang="en-US" sz="2000" dirty="0">
                <a:latin typeface="Calibri" pitchFamily="34" charset="0"/>
              </a:rPr>
              <a:t>up to </a:t>
            </a:r>
            <a:r>
              <a:rPr lang="en-US" sz="2000" dirty="0" smtClean="0">
                <a:latin typeface="Calibri" pitchFamily="34" charset="0"/>
              </a:rPr>
              <a:t>3 </a:t>
            </a:r>
            <a:r>
              <a:rPr lang="en-US" sz="2000" dirty="0">
                <a:latin typeface="Calibri" pitchFamily="34" charset="0"/>
              </a:rPr>
              <a:t>feet away on a </a:t>
            </a:r>
            <a:r>
              <a:rPr lang="en-US" sz="2000" dirty="0" smtClean="0">
                <a:latin typeface="Calibri" pitchFamily="34" charset="0"/>
              </a:rPr>
              <a:t>24x36 poster, and up to 6 feet away on a 48x72 </a:t>
            </a:r>
            <a:r>
              <a:rPr lang="en-US" sz="2000" dirty="0">
                <a:latin typeface="Calibri" pitchFamily="34" charset="0"/>
              </a:rPr>
              <a:t>poster.</a:t>
            </a:r>
          </a:p>
          <a:p>
            <a:pPr eaLnBrk="1" hangingPunct="1"/>
            <a:endParaRPr lang="en-US" sz="2000" dirty="0">
              <a:latin typeface="Calibri" pitchFamily="34" charset="0"/>
            </a:endParaRPr>
          </a:p>
          <a:p>
            <a:pPr eaLnBrk="1" hangingPunct="1"/>
            <a:r>
              <a:rPr lang="en-US" sz="2000" dirty="0">
                <a:latin typeface="Calibri" pitchFamily="34" charset="0"/>
              </a:rPr>
              <a:t>Zoom out to </a:t>
            </a:r>
            <a:r>
              <a:rPr lang="en-US" sz="2000" dirty="0" smtClean="0">
                <a:latin typeface="Calibri" pitchFamily="34" charset="0"/>
              </a:rPr>
              <a:t>100% (for 24x36) or 200</a:t>
            </a:r>
            <a:r>
              <a:rPr lang="en-US" sz="2000" dirty="0">
                <a:latin typeface="Calibri" pitchFamily="34" charset="0"/>
              </a:rPr>
              <a:t>% </a:t>
            </a:r>
            <a:r>
              <a:rPr lang="en-US" sz="2000" dirty="0" smtClean="0">
                <a:latin typeface="Calibri" pitchFamily="34" charset="0"/>
              </a:rPr>
              <a:t>(for 48x72) to </a:t>
            </a:r>
            <a:r>
              <a:rPr lang="en-US" sz="2000" dirty="0">
                <a:latin typeface="Calibri" pitchFamily="34" charset="0"/>
              </a:rPr>
              <a:t>preview what this will look like on your printed poster.</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Results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a:p>
            <a:pPr eaLnBrk="1" hangingPunct="1"/>
            <a:endParaRPr lang="en-US" sz="2000" dirty="0">
              <a:latin typeface="Calibri" pitchFamily="34" charset="0"/>
            </a:endParaRPr>
          </a:p>
          <a:p>
            <a:pPr eaLnBrk="1" hangingPunct="1"/>
            <a:r>
              <a:rPr lang="en-US" sz="2000" dirty="0">
                <a:latin typeface="Calibri" pitchFamily="34" charset="0"/>
              </a:rPr>
              <a:t>Speaking of Results, yours will look better if you remember to run a spell-check on your poster! After you’ve added your content click on </a:t>
            </a:r>
            <a:r>
              <a:rPr lang="en-US" sz="2000" b="1" dirty="0">
                <a:latin typeface="Calibri" pitchFamily="34" charset="0"/>
              </a:rPr>
              <a:t>Review</a:t>
            </a:r>
            <a:r>
              <a:rPr lang="en-US" sz="2000" dirty="0">
                <a:latin typeface="Calibri" pitchFamily="34" charset="0"/>
              </a:rPr>
              <a:t>, </a:t>
            </a:r>
            <a:r>
              <a:rPr lang="en-US" sz="2000" b="1" dirty="0">
                <a:latin typeface="Calibri" pitchFamily="34" charset="0"/>
              </a:rPr>
              <a:t>Spelling</a:t>
            </a:r>
            <a:r>
              <a:rPr lang="en-US" sz="2000" dirty="0">
                <a:latin typeface="Calibri" pitchFamily="34" charset="0"/>
              </a:rPr>
              <a:t>, or press F7.</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Methods and Materials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050678600"/>
              </p:ext>
            </p:extLst>
          </p:nvPr>
        </p:nvGraphicFramePr>
        <p:xfrm>
          <a:off x="11722914" y="15080517"/>
          <a:ext cx="9599228" cy="3626581"/>
        </p:xfrm>
        <a:graphic>
          <a:graphicData uri="http://schemas.openxmlformats.org/drawingml/2006/table">
            <a:tbl>
              <a:tblPr firstRow="1" bandRow="1">
                <a:tableStyleId>{F5AB1C69-6EDB-4FF4-983F-18BD219EF322}</a:tableStyleId>
              </a:tblPr>
              <a:tblGrid>
                <a:gridCol w="2399807"/>
                <a:gridCol w="2399807"/>
                <a:gridCol w="2399807"/>
                <a:gridCol w="2399807"/>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800</a:t>
                      </a:r>
                      <a:endParaRPr lang="en-US" sz="2400" dirty="0"/>
                    </a:p>
                  </a:txBody>
                  <a:tcPr marT="22861" marB="22861" anchor="ctr"/>
                </a:tc>
                <a:tc>
                  <a:txBody>
                    <a:bodyPr/>
                    <a:lstStyle/>
                    <a:p>
                      <a:pPr algn="ctr"/>
                      <a:r>
                        <a:rPr lang="en-US" sz="2400" dirty="0" smtClean="0"/>
                        <a:t>790</a:t>
                      </a:r>
                      <a:endParaRPr lang="en-US" sz="2400" dirty="0"/>
                    </a:p>
                  </a:txBody>
                  <a:tcPr marT="22861" marB="22861" anchor="ctr"/>
                </a:tc>
                <a:tc>
                  <a:txBody>
                    <a:bodyPr/>
                    <a:lstStyle/>
                    <a:p>
                      <a:pPr algn="ctr"/>
                      <a:r>
                        <a:rPr lang="en-US" sz="2400" dirty="0" smtClean="0"/>
                        <a:t>4001</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356</a:t>
                      </a:r>
                    </a:p>
                  </a:txBody>
                  <a:tcPr marT="22861" marB="22861" anchor="ctr"/>
                </a:tc>
                <a:tc>
                  <a:txBody>
                    <a:bodyPr/>
                    <a:lstStyle/>
                    <a:p>
                      <a:pPr algn="ctr"/>
                      <a:r>
                        <a:rPr lang="en-US" sz="2400" dirty="0" smtClean="0"/>
                        <a:t>856</a:t>
                      </a:r>
                      <a:endParaRPr lang="en-US" sz="2400" dirty="0"/>
                    </a:p>
                  </a:txBody>
                  <a:tcPr marT="22861" marB="22861" anchor="ctr"/>
                </a:tc>
                <a:tc>
                  <a:txBody>
                    <a:bodyPr/>
                    <a:lstStyle/>
                    <a:p>
                      <a:pPr algn="ctr"/>
                      <a:r>
                        <a:rPr lang="en-US" sz="2400" dirty="0" smtClean="0"/>
                        <a:t>290</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228</a:t>
                      </a:r>
                      <a:endParaRPr lang="en-US" sz="2400" dirty="0"/>
                    </a:p>
                  </a:txBody>
                  <a:tcPr marT="22861" marB="22861" anchor="ctr"/>
                </a:tc>
                <a:tc>
                  <a:txBody>
                    <a:bodyPr/>
                    <a:lstStyle/>
                    <a:p>
                      <a:pPr algn="ctr"/>
                      <a:r>
                        <a:rPr lang="en-US" sz="2400" dirty="0" smtClean="0"/>
                        <a:t>134</a:t>
                      </a:r>
                      <a:endParaRPr lang="en-US" sz="2400" dirty="0"/>
                    </a:p>
                  </a:txBody>
                  <a:tcPr marT="22861" marB="22861" anchor="ctr"/>
                </a:tc>
                <a:tc>
                  <a:txBody>
                    <a:bodyPr/>
                    <a:lstStyle/>
                    <a:p>
                      <a:pPr algn="ctr"/>
                      <a:r>
                        <a:rPr lang="en-US" sz="2400" dirty="0" smtClean="0"/>
                        <a:t>238</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954</a:t>
                      </a:r>
                      <a:endParaRPr lang="en-US" sz="2400" dirty="0"/>
                    </a:p>
                  </a:txBody>
                  <a:tcPr marT="22861" marB="22861" anchor="ctr"/>
                </a:tc>
                <a:tc>
                  <a:txBody>
                    <a:bodyPr/>
                    <a:lstStyle/>
                    <a:p>
                      <a:pPr algn="ctr"/>
                      <a:r>
                        <a:rPr lang="en-US" sz="2400" dirty="0" smtClean="0"/>
                        <a:t>875</a:t>
                      </a:r>
                      <a:endParaRPr lang="en-US" sz="2400" dirty="0"/>
                    </a:p>
                  </a:txBody>
                  <a:tcPr marT="22861" marB="22861" anchor="ctr"/>
                </a:tc>
                <a:tc>
                  <a:txBody>
                    <a:bodyPr/>
                    <a:lstStyle/>
                    <a:p>
                      <a:pPr algn="ctr"/>
                      <a:r>
                        <a:rPr lang="en-US" sz="2400" dirty="0" smtClean="0"/>
                        <a:t>976</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324</a:t>
                      </a:r>
                      <a:endParaRPr lang="en-US" sz="2400" dirty="0"/>
                    </a:p>
                  </a:txBody>
                  <a:tcPr marT="22861" marB="22861" anchor="ctr"/>
                </a:tc>
                <a:tc>
                  <a:txBody>
                    <a:bodyPr/>
                    <a:lstStyle/>
                    <a:p>
                      <a:pPr algn="ctr"/>
                      <a:r>
                        <a:rPr lang="en-US" sz="2400" dirty="0" smtClean="0"/>
                        <a:t>325</a:t>
                      </a:r>
                      <a:endParaRPr lang="en-US" sz="2400" dirty="0"/>
                    </a:p>
                  </a:txBody>
                  <a:tcPr marT="22861" marB="22861" anchor="ctr"/>
                </a:tc>
                <a:tc>
                  <a:txBody>
                    <a:bodyPr/>
                    <a:lstStyle/>
                    <a:p>
                      <a:pPr algn="ctr"/>
                      <a:r>
                        <a:rPr lang="en-US" sz="2400" dirty="0" smtClean="0"/>
                        <a:t>301</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199</a:t>
                      </a:r>
                      <a:endParaRPr lang="en-US" sz="2400" dirty="0"/>
                    </a:p>
                  </a:txBody>
                  <a:tcPr marT="22861" marB="22861" anchor="ctr"/>
                </a:tc>
                <a:tc>
                  <a:txBody>
                    <a:bodyPr/>
                    <a:lstStyle/>
                    <a:p>
                      <a:pPr algn="ctr"/>
                      <a:r>
                        <a:rPr lang="en-US" sz="2400" dirty="0" smtClean="0"/>
                        <a:t>137</a:t>
                      </a:r>
                      <a:endParaRPr lang="en-US" sz="2400" dirty="0"/>
                    </a:p>
                  </a:txBody>
                  <a:tcPr marT="22861" marB="22861" anchor="ctr"/>
                </a:tc>
                <a:tc>
                  <a:txBody>
                    <a:bodyPr/>
                    <a:lstStyle/>
                    <a:p>
                      <a:pPr algn="ctr"/>
                      <a:r>
                        <a:rPr lang="en-US" sz="2400" dirty="0" smtClean="0"/>
                        <a:t>186</a:t>
                      </a:r>
                      <a:endParaRPr lang="en-US" sz="2400" dirty="0"/>
                    </a:p>
                  </a:txBody>
                  <a:tcPr marT="22861" marB="22861"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097280" y="8737602"/>
                <a:ext cx="9875520" cy="637423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mn-lt"/>
                  </a:rPr>
                  <a:t>Genigraphics®</a:t>
                </a:r>
                <a:r>
                  <a:rPr lang="en-US" sz="2000" dirty="0">
                    <a:latin typeface="+mn-lt"/>
                  </a:rPr>
                  <a:t> has provided this template to assist in preparation of a medical or scientific research poster. The dimensions are set to </a:t>
                </a:r>
                <a:r>
                  <a:rPr lang="en-US" sz="2000" dirty="0" smtClean="0">
                    <a:latin typeface="+mn-lt"/>
                  </a:rPr>
                  <a:t>24” </a:t>
                </a:r>
                <a:r>
                  <a:rPr lang="en-US" sz="2000" dirty="0">
                    <a:latin typeface="+mn-lt"/>
                  </a:rPr>
                  <a:t>high by </a:t>
                </a:r>
                <a:r>
                  <a:rPr lang="en-US" sz="2000" dirty="0" smtClean="0">
                    <a:latin typeface="+mn-lt"/>
                  </a:rPr>
                  <a:t>36” </a:t>
                </a:r>
                <a:r>
                  <a:rPr lang="en-US" sz="2000" dirty="0">
                    <a:latin typeface="+mn-lt"/>
                  </a:rPr>
                  <a:t>wide </a:t>
                </a:r>
                <a:r>
                  <a:rPr lang="en-US" sz="2000" dirty="0" smtClean="0">
                    <a:latin typeface="+mn-lt"/>
                  </a:rPr>
                  <a:t>but prints </a:t>
                </a:r>
                <a:r>
                  <a:rPr lang="en-US" sz="2000" dirty="0">
                    <a:latin typeface="+mn-lt"/>
                  </a:rPr>
                  <a:t>can be scaled up or down in size to any dimension with a </a:t>
                </a:r>
                <a:r>
                  <a:rPr lang="en-US" sz="2000" dirty="0" smtClean="0">
                    <a:latin typeface="+mn-lt"/>
                  </a:rPr>
                  <a:t>2:3 </a:t>
                </a:r>
                <a:r>
                  <a:rPr lang="en-US" sz="2000" dirty="0">
                    <a:latin typeface="+mn-lt"/>
                  </a:rPr>
                  <a:t>aspect ratio. For example, if you order a </a:t>
                </a:r>
                <a:r>
                  <a:rPr lang="en-US" sz="2000" dirty="0" smtClean="0">
                    <a:latin typeface="+mn-lt"/>
                  </a:rPr>
                  <a:t>36” </a:t>
                </a:r>
                <a:r>
                  <a:rPr lang="en-US" sz="2000" dirty="0">
                    <a:latin typeface="+mn-lt"/>
                  </a:rPr>
                  <a:t>x </a:t>
                </a:r>
                <a:r>
                  <a:rPr lang="en-US" sz="2000" dirty="0" smtClean="0">
                    <a:latin typeface="+mn-lt"/>
                  </a:rPr>
                  <a:t>54” </a:t>
                </a:r>
                <a:r>
                  <a:rPr lang="en-US" sz="2000" dirty="0">
                    <a:latin typeface="+mn-lt"/>
                  </a:rPr>
                  <a:t>poster using this template, we will print the file at </a:t>
                </a:r>
                <a:r>
                  <a:rPr lang="en-US" sz="2000" dirty="0" smtClean="0">
                    <a:latin typeface="+mn-lt"/>
                  </a:rPr>
                  <a:t>150% </a:t>
                </a:r>
                <a:r>
                  <a:rPr lang="en-US" sz="2000" dirty="0">
                    <a:latin typeface="+mn-lt"/>
                  </a:rPr>
                  <a:t>of its original size</a:t>
                </a:r>
                <a:r>
                  <a:rPr lang="en-US" sz="2000" dirty="0" smtClean="0">
                    <a:latin typeface="+mn-lt"/>
                  </a:rPr>
                  <a:t>. If you order a 48” x 72” poster, we will print at 200%. </a:t>
                </a:r>
                <a:r>
                  <a:rPr lang="en-US" sz="2000" b="1" dirty="0" smtClean="0">
                    <a:latin typeface="+mn-lt"/>
                  </a:rPr>
                  <a:t>The </a:t>
                </a:r>
                <a:r>
                  <a:rPr lang="en-US" sz="2000" b="1" dirty="0">
                    <a:latin typeface="+mn-lt"/>
                  </a:rPr>
                  <a:t>most critical factor is that your template and poster dimensions must be proportional:</a:t>
                </a:r>
              </a:p>
              <a:p>
                <a:pPr eaLnBrk="1" hangingPunct="1"/>
                <a:endParaRPr lang="en-US" sz="20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000" b="1" i="1">
                              <a:latin typeface="Cambria Math"/>
                            </a:rPr>
                          </m:ctrlPr>
                        </m:boxPr>
                        <m:e>
                          <m:f>
                            <m:fPr>
                              <m:ctrlPr>
                                <a:rPr lang="en-US" sz="2000" b="1" i="1">
                                  <a:latin typeface="Cambria Math"/>
                                </a:rPr>
                              </m:ctrlPr>
                            </m:fPr>
                            <m:num>
                              <m:r>
                                <a:rPr lang="en-US" sz="2000" b="1" i="1">
                                  <a:latin typeface="Cambria Math"/>
                                </a:rPr>
                                <m:t>𝒕𝒆𝒎𝒑𝒍𝒂𝒕𝒆</m:t>
                              </m:r>
                              <m:r>
                                <a:rPr lang="en-US" sz="2000" b="1" i="1">
                                  <a:latin typeface="Cambria Math"/>
                                </a:rPr>
                                <m:t> </m:t>
                              </m:r>
                              <m:r>
                                <a:rPr lang="en-US" sz="2000" b="1" i="1">
                                  <a:latin typeface="Cambria Math"/>
                                </a:rPr>
                                <m:t>𝒉𝒆𝒊𝒈𝒉𝒕</m:t>
                              </m:r>
                            </m:num>
                            <m:den>
                              <m:r>
                                <a:rPr lang="en-US" sz="2000" b="1" i="1">
                                  <a:latin typeface="Cambria Math"/>
                                </a:rPr>
                                <m:t>𝒕𝒆𝒎𝒑𝒍𝒂𝒕𝒆</m:t>
                              </m:r>
                              <m:r>
                                <a:rPr lang="en-US" sz="2000" b="1" i="1">
                                  <a:latin typeface="Cambria Math"/>
                                </a:rPr>
                                <m:t> </m:t>
                              </m:r>
                              <m:r>
                                <a:rPr lang="en-US" sz="2000" b="1" i="1">
                                  <a:latin typeface="Cambria Math"/>
                                </a:rPr>
                                <m:t>𝒘𝒊𝒅𝒕𝒉</m:t>
                              </m:r>
                            </m:den>
                          </m:f>
                        </m:e>
                      </m:box>
                      <m:r>
                        <a:rPr lang="en-US" sz="2000" b="1" i="1">
                          <a:latin typeface="Cambria Math"/>
                        </a:rPr>
                        <m:t> = </m:t>
                      </m:r>
                      <m:box>
                        <m:boxPr>
                          <m:ctrlPr>
                            <a:rPr lang="en-US" sz="2000" b="1" i="1">
                              <a:latin typeface="Cambria Math"/>
                            </a:rPr>
                          </m:ctrlPr>
                        </m:boxPr>
                        <m:e>
                          <m:f>
                            <m:fPr>
                              <m:ctrlPr>
                                <a:rPr lang="en-US" sz="2000" b="1" i="1">
                                  <a:latin typeface="Cambria Math"/>
                                </a:rPr>
                              </m:ctrlPr>
                            </m:fPr>
                            <m:num>
                              <m:r>
                                <a:rPr lang="en-US" sz="2000" b="1" i="1">
                                  <a:latin typeface="Cambria Math"/>
                                </a:rPr>
                                <m:t>𝒅𝒆𝒔𝒊𝒓𝒆𝒅</m:t>
                              </m:r>
                              <m:r>
                                <a:rPr lang="en-US" sz="2000" b="1" i="1">
                                  <a:latin typeface="Cambria Math"/>
                                </a:rPr>
                                <m:t> </m:t>
                              </m:r>
                              <m:r>
                                <a:rPr lang="en-US" sz="2000" b="1" i="1">
                                  <a:latin typeface="Cambria Math"/>
                                </a:rPr>
                                <m:t>𝒑𝒓𝒊𝒏𝒕</m:t>
                              </m:r>
                              <m:r>
                                <a:rPr lang="en-US" sz="2000" b="1" i="1">
                                  <a:latin typeface="Cambria Math"/>
                                </a:rPr>
                                <m:t> </m:t>
                              </m:r>
                              <m:r>
                                <a:rPr lang="en-US" sz="2000" b="1" i="1">
                                  <a:latin typeface="Cambria Math"/>
                                </a:rPr>
                                <m:t>𝒉𝒆𝒊𝒈𝒉𝒕</m:t>
                              </m:r>
                            </m:num>
                            <m:den>
                              <m:r>
                                <a:rPr lang="en-US" sz="2000" b="1" i="1">
                                  <a:latin typeface="Cambria Math"/>
                                </a:rPr>
                                <m:t>𝒅𝒆𝒔𝒊𝒓𝒆𝒅</m:t>
                              </m:r>
                              <m:r>
                                <a:rPr lang="en-US" sz="2000" b="1" i="1">
                                  <a:latin typeface="Cambria Math"/>
                                </a:rPr>
                                <m:t> </m:t>
                              </m:r>
                              <m:r>
                                <a:rPr lang="en-US" sz="2000" b="1" i="1">
                                  <a:latin typeface="Cambria Math"/>
                                </a:rPr>
                                <m:t>𝒑𝒓𝒊𝒏𝒕</m:t>
                              </m:r>
                              <m:r>
                                <a:rPr lang="en-US" sz="2000" b="1" i="1">
                                  <a:latin typeface="Cambria Math"/>
                                </a:rPr>
                                <m:t> </m:t>
                              </m:r>
                              <m:r>
                                <a:rPr lang="en-US" sz="2000" b="1" i="1">
                                  <a:latin typeface="Cambria Math"/>
                                </a:rPr>
                                <m:t>𝒘𝒊𝒅𝒕𝒉</m:t>
                              </m:r>
                            </m:den>
                          </m:f>
                        </m:e>
                      </m:box>
                    </m:oMath>
                  </m:oMathPara>
                </a14:m>
                <a:endParaRPr lang="en-US" sz="2000" b="1" dirty="0">
                  <a:latin typeface="+mn-lt"/>
                </a:endParaRPr>
              </a:p>
              <a:p>
                <a:pPr eaLnBrk="1" hangingPunct="1"/>
                <a:endParaRPr lang="en-US" sz="2000" dirty="0">
                  <a:latin typeface="+mn-lt"/>
                </a:endParaRPr>
              </a:p>
              <a:p>
                <a:pPr eaLnBrk="1" hangingPunct="1"/>
                <a:r>
                  <a:rPr lang="en-US" sz="2000" dirty="0">
                    <a:latin typeface="+mn-lt"/>
                  </a:rPr>
                  <a:t>Order your poster from Genigraphics and we will perform a free design review and advise you if we see anything that may be a concern for printing. We’ll even help tidy things up.</a:t>
                </a:r>
              </a:p>
              <a:p>
                <a:pPr eaLnBrk="1" hangingPunct="1"/>
                <a:endParaRPr lang="en-US" sz="2000" dirty="0">
                  <a:latin typeface="+mn-lt"/>
                </a:endParaRPr>
              </a:p>
              <a:p>
                <a:pPr eaLnBrk="1" hangingPunct="1"/>
                <a:r>
                  <a:rPr lang="en-US" sz="20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097280" y="8737602"/>
                <a:ext cx="9875520" cy="6374231"/>
              </a:xfrm>
              <a:prstGeom prst="rect">
                <a:avLst/>
              </a:prstGeom>
              <a:blipFill rotWithShape="1">
                <a:blip r:embed="rId2"/>
                <a:stretch>
                  <a:fillRect l="-493" r="-1048"/>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1700" y="16568583"/>
            <a:ext cx="3086100" cy="1899138"/>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00850" y="16568625"/>
            <a:ext cx="3086100" cy="189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139047"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52" name="Text Box 181"/>
          <p:cNvSpPr txBox="1">
            <a:spLocks noChangeArrowheads="1"/>
          </p:cNvSpPr>
          <p:nvPr/>
        </p:nvSpPr>
        <p:spPr bwMode="auto">
          <a:xfrm>
            <a:off x="6768196"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53" name="Text Box 180"/>
          <p:cNvSpPr txBox="1">
            <a:spLocks noChangeArrowheads="1"/>
          </p:cNvSpPr>
          <p:nvPr/>
        </p:nvSpPr>
        <p:spPr bwMode="auto">
          <a:xfrm>
            <a:off x="11983787" y="14711691"/>
            <a:ext cx="249500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graphicFrame>
        <p:nvGraphicFramePr>
          <p:cNvPr id="3" name="Chart 2"/>
          <p:cNvGraphicFramePr/>
          <p:nvPr>
            <p:extLst>
              <p:ext uri="{D42A27DB-BD31-4B8C-83A1-F6EECF244321}">
                <p14:modId xmlns:p14="http://schemas.microsoft.com/office/powerpoint/2010/main" val="292270342"/>
              </p:ext>
            </p:extLst>
          </p:nvPr>
        </p:nvGraphicFramePr>
        <p:xfrm>
          <a:off x="22074882" y="3316357"/>
          <a:ext cx="9563359" cy="4141705"/>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2711</TotalTime>
  <Words>1244</Words>
  <Application>Microsoft Office PowerPoint</Application>
  <PresentationFormat>Custom</PresentationFormat>
  <Paragraphs>105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Jay Larson</cp:lastModifiedBy>
  <cp:revision>93</cp:revision>
  <cp:lastPrinted>2013-02-12T02:21:55Z</cp:lastPrinted>
  <dcterms:created xsi:type="dcterms:W3CDTF">2013-02-10T21:14:48Z</dcterms:created>
  <dcterms:modified xsi:type="dcterms:W3CDTF">2015-09-10T21:44:52Z</dcterms:modified>
</cp:coreProperties>
</file>