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60" r:id="rId6"/>
    <p:sldId id="262" r:id="rId7"/>
    <p:sldId id="264" r:id="rId8"/>
    <p:sldId id="265" r:id="rId9"/>
    <p:sldId id="268" r:id="rId10"/>
    <p:sldId id="266" r:id="rId11"/>
    <p:sldId id="263"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Lst>
  <p:sldSz cx="12192000" cy="6858000"/>
  <p:notesSz cx="9296400" cy="688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621" autoAdjust="0"/>
  </p:normalViewPr>
  <p:slideViewPr>
    <p:cSldViewPr showGuides="1">
      <p:cViewPr varScale="1">
        <p:scale>
          <a:sx n="120" d="100"/>
          <a:sy n="120" d="100"/>
        </p:scale>
        <p:origin x="114" y="270"/>
      </p:cViewPr>
      <p:guideLst>
        <p:guide orient="horz" pos="2137"/>
        <p:guide pos="384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45286"/>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45286"/>
          </a:xfrm>
          <a:prstGeom prst="rect">
            <a:avLst/>
          </a:prstGeom>
        </p:spPr>
        <p:txBody>
          <a:bodyPr vert="horz" lIns="92446" tIns="46223" rIns="92446" bIns="46223" rtlCol="0"/>
          <a:lstStyle>
            <a:lvl1pPr algn="r">
              <a:defRPr sz="1200"/>
            </a:lvl1pPr>
          </a:lstStyle>
          <a:p>
            <a:fld id="{A37546DC-D886-4915-8B0F-120EF1E6D161}" type="datetimeFigureOut">
              <a:rPr lang="en-US" smtClean="0"/>
              <a:t>2/16/2018</a:t>
            </a:fld>
            <a:endParaRPr lang="en-US"/>
          </a:p>
        </p:txBody>
      </p:sp>
      <p:sp>
        <p:nvSpPr>
          <p:cNvPr id="4" name="Footer Placeholder 3"/>
          <p:cNvSpPr>
            <a:spLocks noGrp="1"/>
          </p:cNvSpPr>
          <p:nvPr>
            <p:ph type="ftr" sz="quarter" idx="2"/>
          </p:nvPr>
        </p:nvSpPr>
        <p:spPr>
          <a:xfrm>
            <a:off x="0" y="6536528"/>
            <a:ext cx="4028440" cy="345285"/>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536528"/>
            <a:ext cx="4028440" cy="345285"/>
          </a:xfrm>
          <a:prstGeom prst="rect">
            <a:avLst/>
          </a:prstGeom>
        </p:spPr>
        <p:txBody>
          <a:bodyPr vert="horz" lIns="92446" tIns="46223" rIns="92446" bIns="46223" rtlCol="0" anchor="b"/>
          <a:lstStyle>
            <a:lvl1pPr algn="r">
              <a:defRPr sz="1200"/>
            </a:lvl1pPr>
          </a:lstStyle>
          <a:p>
            <a:fld id="{CC0BCA7E-94F5-401E-8F14-9E7FB7804CB6}" type="slidenum">
              <a:rPr lang="en-US" smtClean="0"/>
              <a:t>‹#›</a:t>
            </a:fld>
            <a:endParaRPr lang="en-US"/>
          </a:p>
        </p:txBody>
      </p:sp>
    </p:spTree>
    <p:extLst>
      <p:ext uri="{BB962C8B-B14F-4D97-AF65-F5344CB8AC3E}">
        <p14:creationId xmlns:p14="http://schemas.microsoft.com/office/powerpoint/2010/main" val="1135601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738" y="0"/>
            <a:ext cx="4029075" cy="344488"/>
          </a:xfrm>
          <a:prstGeom prst="rect">
            <a:avLst/>
          </a:prstGeom>
        </p:spPr>
        <p:txBody>
          <a:bodyPr vert="horz" lIns="91440" tIns="45720" rIns="91440" bIns="45720" rtlCol="0"/>
          <a:lstStyle>
            <a:lvl1pPr algn="r">
              <a:defRPr sz="1200"/>
            </a:lvl1pPr>
          </a:lstStyle>
          <a:p>
            <a:fld id="{67B583AD-26FC-4FAF-BC16-F192A95B3B80}" type="datetimeFigureOut">
              <a:rPr lang="en-US" smtClean="0"/>
              <a:t>2/16/2018</a:t>
            </a:fld>
            <a:endParaRPr lang="en-US"/>
          </a:p>
        </p:txBody>
      </p:sp>
      <p:sp>
        <p:nvSpPr>
          <p:cNvPr id="4" name="Slide Image Placeholder 3"/>
          <p:cNvSpPr>
            <a:spLocks noGrp="1" noRot="1" noChangeAspect="1"/>
          </p:cNvSpPr>
          <p:nvPr>
            <p:ph type="sldImg" idx="2"/>
          </p:nvPr>
        </p:nvSpPr>
        <p:spPr>
          <a:xfrm>
            <a:off x="2584450" y="860425"/>
            <a:ext cx="4127500" cy="23225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275" y="3311525"/>
            <a:ext cx="7435850" cy="2709863"/>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37325"/>
            <a:ext cx="4029075" cy="3444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738" y="6537325"/>
            <a:ext cx="4029075" cy="344488"/>
          </a:xfrm>
          <a:prstGeom prst="rect">
            <a:avLst/>
          </a:prstGeom>
        </p:spPr>
        <p:txBody>
          <a:bodyPr vert="horz" lIns="91440" tIns="45720" rIns="91440" bIns="45720" rtlCol="0" anchor="b"/>
          <a:lstStyle>
            <a:lvl1pPr algn="r">
              <a:defRPr sz="1200"/>
            </a:lvl1pPr>
          </a:lstStyle>
          <a:p>
            <a:fld id="{1DECAFF8-0C4C-4C3B-8696-7C454DBFE537}" type="slidenum">
              <a:rPr lang="en-US" smtClean="0"/>
              <a:t>‹#›</a:t>
            </a:fld>
            <a:endParaRPr lang="en-US"/>
          </a:p>
        </p:txBody>
      </p:sp>
    </p:spTree>
    <p:extLst>
      <p:ext uri="{BB962C8B-B14F-4D97-AF65-F5344CB8AC3E}">
        <p14:creationId xmlns:p14="http://schemas.microsoft.com/office/powerpoint/2010/main" val="616721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we will describe this random walk process by using mathematical tools. Let us begin with the transition probabilities.</a:t>
            </a:r>
          </a:p>
          <a:p>
            <a:endParaRPr lang="en-US" baseline="0" dirty="0"/>
          </a:p>
          <a:p>
            <a:r>
              <a:rPr lang="en-US" baseline="0" dirty="0"/>
              <a:t>We use p_{</a:t>
            </a:r>
            <a:r>
              <a:rPr lang="en-US" baseline="0" dirty="0" err="1"/>
              <a:t>i,j</a:t>
            </a:r>
            <a:r>
              <a:rPr lang="en-US" baseline="0" dirty="0"/>
              <a:t>} to represent the transition probability from node </a:t>
            </a:r>
            <a:r>
              <a:rPr lang="en-US" baseline="0" dirty="0" err="1"/>
              <a:t>i</a:t>
            </a:r>
            <a:r>
              <a:rPr lang="en-US" baseline="0" dirty="0"/>
              <a:t> to node j. And we use a node-to-node transition matrix to contain all the transition probabilities. We use bold capital P to represent the transition matrix. Each row corresponds to a node. Each column also corresponds to a node. Each element represents the transition probability from a node to another. For example, this element 0.5 represents that the transition probability from node 4 to node 1 is 0.5.</a:t>
            </a:r>
          </a:p>
        </p:txBody>
      </p:sp>
    </p:spTree>
    <p:extLst>
      <p:ext uri="{BB962C8B-B14F-4D97-AF65-F5344CB8AC3E}">
        <p14:creationId xmlns:p14="http://schemas.microsoft.com/office/powerpoint/2010/main" val="351962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Tree>
    <p:extLst>
      <p:ext uri="{BB962C8B-B14F-4D97-AF65-F5344CB8AC3E}">
        <p14:creationId xmlns:p14="http://schemas.microsoft.com/office/powerpoint/2010/main" val="34450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classic</a:t>
            </a:r>
            <a:r>
              <a:rPr lang="en-US" baseline="0" dirty="0"/>
              <a:t> problem in graph analysis is to rank the nodes in a graph.</a:t>
            </a:r>
          </a:p>
          <a:p>
            <a:endParaRPr lang="en-US" baseline="0" dirty="0"/>
          </a:p>
          <a:p>
            <a:r>
              <a:rPr lang="en-US" baseline="0" dirty="0"/>
              <a:t>This figure shows a web graph, each node represents a web page, and each edge represents that there are hyperlinks between two web pages.</a:t>
            </a:r>
          </a:p>
          <a:p>
            <a:endParaRPr lang="en-US" baseline="0" dirty="0"/>
          </a:p>
          <a:p>
            <a:r>
              <a:rPr lang="en-US" baseline="0" dirty="0"/>
              <a:t>We need to rank the web pages based on their importance. PageRank is one graph algorithm which can rank the nodes in a graph. The basic assumption is that more important websites are likely to receive more links from other websites. The ranking results will be used in the web search engine. PageRank can be interpreted based on random walk. I will talk about this in the following slides.</a:t>
            </a:r>
          </a:p>
          <a:p>
            <a:endParaRPr lang="en-US" baseline="0" dirty="0"/>
          </a:p>
        </p:txBody>
      </p:sp>
    </p:spTree>
    <p:extLst>
      <p:ext uri="{BB962C8B-B14F-4D97-AF65-F5344CB8AC3E}">
        <p14:creationId xmlns:p14="http://schemas.microsoft.com/office/powerpoint/2010/main" val="188363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Tree>
    <p:extLst>
      <p:ext uri="{BB962C8B-B14F-4D97-AF65-F5344CB8AC3E}">
        <p14:creationId xmlns:p14="http://schemas.microsoft.com/office/powerpoint/2010/main" val="67265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1054152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Tree>
    <p:extLst>
      <p:ext uri="{BB962C8B-B14F-4D97-AF65-F5344CB8AC3E}">
        <p14:creationId xmlns:p14="http://schemas.microsoft.com/office/powerpoint/2010/main" val="2275313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Tree>
    <p:extLst>
      <p:ext uri="{BB962C8B-B14F-4D97-AF65-F5344CB8AC3E}">
        <p14:creationId xmlns:p14="http://schemas.microsoft.com/office/powerpoint/2010/main" val="4075468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Tree>
    <p:extLst>
      <p:ext uri="{BB962C8B-B14F-4D97-AF65-F5344CB8AC3E}">
        <p14:creationId xmlns:p14="http://schemas.microsoft.com/office/powerpoint/2010/main" val="87721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Tree>
    <p:extLst>
      <p:ext uri="{BB962C8B-B14F-4D97-AF65-F5344CB8AC3E}">
        <p14:creationId xmlns:p14="http://schemas.microsoft.com/office/powerpoint/2010/main" val="306574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317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01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15210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152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9888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578240" y="815598"/>
            <a:ext cx="10972800"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defRPr sz="3300">
                <a:solidFill>
                  <a:schemeClr val="tx1"/>
                </a:solidFill>
                <a:latin typeface="+mj-lt"/>
              </a:defRPr>
            </a:lvl1pPr>
          </a:lstStyle>
          <a:p>
            <a:pPr lvl="0"/>
            <a:r>
              <a:rPr lang="en-US" dirty="0"/>
              <a:t>Click to edit Master title style</a:t>
            </a:r>
          </a:p>
        </p:txBody>
      </p:sp>
      <p:sp>
        <p:nvSpPr>
          <p:cNvPr id="3" name="Text Placeholder 2"/>
          <p:cNvSpPr>
            <a:spLocks noGrp="1"/>
          </p:cNvSpPr>
          <p:nvPr>
            <p:ph idx="1" hasCustomPrompt="1"/>
          </p:nvPr>
        </p:nvSpPr>
        <p:spPr bwMode="auto">
          <a:xfrm>
            <a:off x="1185333" y="2211852"/>
            <a:ext cx="10365707" cy="34056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2000">
                <a:solidFill>
                  <a:schemeClr val="tx1"/>
                </a:solidFill>
                <a:latin typeface="+mn-lt"/>
                <a:cs typeface="TitilliumMaps26L 500 wt"/>
              </a:defRPr>
            </a:lvl1pPr>
            <a:lvl2pPr algn="l">
              <a:defRPr sz="2000">
                <a:solidFill>
                  <a:srgbClr val="6A6A6A"/>
                </a:solidFill>
                <a:latin typeface="TitilliumMaps26L 500 wt"/>
                <a:cs typeface="TitilliumMaps26L 500 wt"/>
              </a:defRPr>
            </a:lvl2pPr>
            <a:lvl3pPr algn="l">
              <a:defRPr sz="2000">
                <a:solidFill>
                  <a:srgbClr val="6A6A6A"/>
                </a:solidFill>
                <a:latin typeface="TitilliumMaps26L 500 wt"/>
                <a:cs typeface="TitilliumMaps26L 500 wt"/>
              </a:defRPr>
            </a:lvl3pPr>
          </a:lstStyle>
          <a:p>
            <a:pPr lvl="0"/>
            <a:r>
              <a:rPr lang="en-US" dirty="0"/>
              <a:t>Click to edit Master text styles</a:t>
            </a:r>
          </a:p>
        </p:txBody>
      </p:sp>
    </p:spTree>
    <p:extLst>
      <p:ext uri="{BB962C8B-B14F-4D97-AF65-F5344CB8AC3E}">
        <p14:creationId xmlns:p14="http://schemas.microsoft.com/office/powerpoint/2010/main" val="270845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456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34076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221088"/>
            <a:ext cx="10515600" cy="136815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049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37276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37276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347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036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036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62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529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276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529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4598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5747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52980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4598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85765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14">
            <a:extLst>
              <a:ext uri="{28A0092B-C50C-407E-A947-70E740481C1C}">
                <a14:useLocalDpi xmlns:a14="http://schemas.microsoft.com/office/drawing/2010/main" val="0"/>
              </a:ext>
            </a:extLst>
          </a:blip>
          <a:srcRect t="59352" b="26847"/>
          <a:stretch/>
        </p:blipFill>
        <p:spPr>
          <a:xfrm>
            <a:off x="-508" y="5661248"/>
            <a:ext cx="12188952" cy="1261532"/>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376931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323528" y="5796246"/>
            <a:ext cx="2777430" cy="925230"/>
          </a:xfrm>
          <a:prstGeom prst="rect">
            <a:avLst/>
          </a:prstGeom>
        </p:spPr>
      </p:pic>
    </p:spTree>
    <p:extLst>
      <p:ext uri="{BB962C8B-B14F-4D97-AF65-F5344CB8AC3E}">
        <p14:creationId xmlns:p14="http://schemas.microsoft.com/office/powerpoint/2010/main" val="3742274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notesSlide" Target="../notesSlides/notesSlide5.xml"/><Relationship Id="rId16" Type="http://schemas.openxmlformats.org/officeDocument/2006/relationships/image" Target="../media/image97.png"/><Relationship Id="rId1" Type="http://schemas.openxmlformats.org/officeDocument/2006/relationships/slideLayout" Target="../slideLayouts/slideLayout1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5" Type="http://schemas.openxmlformats.org/officeDocument/2006/relationships/image" Target="../media/image9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5.png"/></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101.png"/><Relationship Id="rId3" Type="http://schemas.openxmlformats.org/officeDocument/2006/relationships/image" Target="../media/image42.png"/><Relationship Id="rId21" Type="http://schemas.openxmlformats.org/officeDocument/2006/relationships/image" Target="../media/image104.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100.png"/><Relationship Id="rId25" Type="http://schemas.openxmlformats.org/officeDocument/2006/relationships/image" Target="../media/image108.png"/><Relationship Id="rId2" Type="http://schemas.openxmlformats.org/officeDocument/2006/relationships/notesSlide" Target="../notesSlides/notesSlide6.xml"/><Relationship Id="rId16" Type="http://schemas.openxmlformats.org/officeDocument/2006/relationships/image" Target="../media/image99.png"/><Relationship Id="rId20" Type="http://schemas.openxmlformats.org/officeDocument/2006/relationships/image" Target="../media/image103.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107.png"/><Relationship Id="rId5" Type="http://schemas.openxmlformats.org/officeDocument/2006/relationships/image" Target="../media/image44.png"/><Relationship Id="rId15" Type="http://schemas.openxmlformats.org/officeDocument/2006/relationships/image" Target="../media/image98.png"/><Relationship Id="rId23" Type="http://schemas.openxmlformats.org/officeDocument/2006/relationships/image" Target="../media/image106.png"/><Relationship Id="rId10" Type="http://schemas.openxmlformats.org/officeDocument/2006/relationships/image" Target="../media/image49.png"/><Relationship Id="rId19" Type="http://schemas.openxmlformats.org/officeDocument/2006/relationships/image" Target="../media/image102.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105.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112.png"/><Relationship Id="rId26" Type="http://schemas.openxmlformats.org/officeDocument/2006/relationships/image" Target="../media/image118.png"/><Relationship Id="rId3" Type="http://schemas.openxmlformats.org/officeDocument/2006/relationships/image" Target="../media/image42.png"/><Relationship Id="rId21" Type="http://schemas.openxmlformats.org/officeDocument/2006/relationships/image" Target="../media/image115.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111.png"/><Relationship Id="rId25" Type="http://schemas.openxmlformats.org/officeDocument/2006/relationships/image" Target="../media/image108.png"/><Relationship Id="rId2" Type="http://schemas.openxmlformats.org/officeDocument/2006/relationships/notesSlide" Target="../notesSlides/notesSlide7.xml"/><Relationship Id="rId16" Type="http://schemas.openxmlformats.org/officeDocument/2006/relationships/image" Target="../media/image110.png"/><Relationship Id="rId20" Type="http://schemas.openxmlformats.org/officeDocument/2006/relationships/image" Target="../media/image114.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107.png"/><Relationship Id="rId5" Type="http://schemas.openxmlformats.org/officeDocument/2006/relationships/image" Target="../media/image44.png"/><Relationship Id="rId15" Type="http://schemas.openxmlformats.org/officeDocument/2006/relationships/image" Target="../media/image109.png"/><Relationship Id="rId23" Type="http://schemas.openxmlformats.org/officeDocument/2006/relationships/image" Target="../media/image117.png"/><Relationship Id="rId10" Type="http://schemas.openxmlformats.org/officeDocument/2006/relationships/image" Target="../media/image49.png"/><Relationship Id="rId19" Type="http://schemas.openxmlformats.org/officeDocument/2006/relationships/image" Target="../media/image113.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116.png"/></Relationships>
</file>

<file path=ppt/slides/_rels/slide1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122.png"/><Relationship Id="rId26" Type="http://schemas.openxmlformats.org/officeDocument/2006/relationships/image" Target="../media/image129.png"/><Relationship Id="rId3" Type="http://schemas.openxmlformats.org/officeDocument/2006/relationships/image" Target="../media/image42.png"/><Relationship Id="rId21" Type="http://schemas.openxmlformats.org/officeDocument/2006/relationships/image" Target="../media/image125.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121.png"/><Relationship Id="rId25" Type="http://schemas.openxmlformats.org/officeDocument/2006/relationships/image" Target="../media/image128.png"/><Relationship Id="rId2" Type="http://schemas.openxmlformats.org/officeDocument/2006/relationships/notesSlide" Target="../notesSlides/notesSlide8.xml"/><Relationship Id="rId16" Type="http://schemas.openxmlformats.org/officeDocument/2006/relationships/image" Target="../media/image120.png"/><Relationship Id="rId20" Type="http://schemas.openxmlformats.org/officeDocument/2006/relationships/image" Target="../media/image124.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108.png"/><Relationship Id="rId5" Type="http://schemas.openxmlformats.org/officeDocument/2006/relationships/image" Target="../media/image44.png"/><Relationship Id="rId15" Type="http://schemas.openxmlformats.org/officeDocument/2006/relationships/image" Target="../media/image119.png"/><Relationship Id="rId23" Type="http://schemas.openxmlformats.org/officeDocument/2006/relationships/image" Target="../media/image127.png"/><Relationship Id="rId10" Type="http://schemas.openxmlformats.org/officeDocument/2006/relationships/image" Target="../media/image49.png"/><Relationship Id="rId19" Type="http://schemas.openxmlformats.org/officeDocument/2006/relationships/image" Target="../media/image123.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126.png"/></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101.png"/><Relationship Id="rId26" Type="http://schemas.openxmlformats.org/officeDocument/2006/relationships/image" Target="../media/image130.png"/><Relationship Id="rId3" Type="http://schemas.openxmlformats.org/officeDocument/2006/relationships/image" Target="../media/image42.png"/><Relationship Id="rId21" Type="http://schemas.openxmlformats.org/officeDocument/2006/relationships/image" Target="../media/image104.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100.png"/><Relationship Id="rId25" Type="http://schemas.openxmlformats.org/officeDocument/2006/relationships/image" Target="../media/image108.png"/><Relationship Id="rId2" Type="http://schemas.openxmlformats.org/officeDocument/2006/relationships/notesSlide" Target="../notesSlides/notesSlide9.xml"/><Relationship Id="rId16" Type="http://schemas.openxmlformats.org/officeDocument/2006/relationships/image" Target="../media/image99.png"/><Relationship Id="rId20" Type="http://schemas.openxmlformats.org/officeDocument/2006/relationships/image" Target="../media/image103.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107.png"/><Relationship Id="rId5" Type="http://schemas.openxmlformats.org/officeDocument/2006/relationships/image" Target="../media/image44.png"/><Relationship Id="rId15" Type="http://schemas.openxmlformats.org/officeDocument/2006/relationships/image" Target="../media/image98.png"/><Relationship Id="rId23" Type="http://schemas.openxmlformats.org/officeDocument/2006/relationships/image" Target="../media/image106.png"/><Relationship Id="rId10" Type="http://schemas.openxmlformats.org/officeDocument/2006/relationships/image" Target="../media/image49.png"/><Relationship Id="rId19" Type="http://schemas.openxmlformats.org/officeDocument/2006/relationships/image" Target="../media/image102.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105.png"/></Relationships>
</file>

<file path=ppt/slides/_rels/slide15.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142.png"/><Relationship Id="rId18" Type="http://schemas.openxmlformats.org/officeDocument/2006/relationships/image" Target="../media/image147.png"/><Relationship Id="rId3" Type="http://schemas.openxmlformats.org/officeDocument/2006/relationships/image" Target="../media/image132.png"/><Relationship Id="rId7" Type="http://schemas.openxmlformats.org/officeDocument/2006/relationships/image" Target="../media/image136.png"/><Relationship Id="rId12" Type="http://schemas.openxmlformats.org/officeDocument/2006/relationships/image" Target="../media/image141.png"/><Relationship Id="rId17" Type="http://schemas.openxmlformats.org/officeDocument/2006/relationships/image" Target="../media/image146.png"/><Relationship Id="rId2" Type="http://schemas.openxmlformats.org/officeDocument/2006/relationships/image" Target="../media/image131.png"/><Relationship Id="rId16" Type="http://schemas.openxmlformats.org/officeDocument/2006/relationships/image" Target="../media/image145.png"/><Relationship Id="rId1" Type="http://schemas.openxmlformats.org/officeDocument/2006/relationships/slideLayout" Target="../slideLayouts/slideLayout12.xml"/><Relationship Id="rId6" Type="http://schemas.openxmlformats.org/officeDocument/2006/relationships/image" Target="../media/image135.png"/><Relationship Id="rId11" Type="http://schemas.openxmlformats.org/officeDocument/2006/relationships/image" Target="../media/image140.png"/><Relationship Id="rId5" Type="http://schemas.openxmlformats.org/officeDocument/2006/relationships/image" Target="../media/image134.png"/><Relationship Id="rId15" Type="http://schemas.openxmlformats.org/officeDocument/2006/relationships/image" Target="../media/image144.png"/><Relationship Id="rId10" Type="http://schemas.openxmlformats.org/officeDocument/2006/relationships/image" Target="../media/image139.png"/><Relationship Id="rId19" Type="http://schemas.openxmlformats.org/officeDocument/2006/relationships/image" Target="../media/image148.png"/><Relationship Id="rId4" Type="http://schemas.openxmlformats.org/officeDocument/2006/relationships/image" Target="../media/image133.png"/><Relationship Id="rId9" Type="http://schemas.openxmlformats.org/officeDocument/2006/relationships/image" Target="../media/image138.png"/><Relationship Id="rId14" Type="http://schemas.openxmlformats.org/officeDocument/2006/relationships/image" Target="../media/image143.png"/></Relationships>
</file>

<file path=ppt/slides/_rels/slide16.xml.rels><?xml version="1.0" encoding="UTF-8" standalone="yes"?>
<Relationships xmlns="http://schemas.openxmlformats.org/package/2006/relationships"><Relationship Id="rId8" Type="http://schemas.openxmlformats.org/officeDocument/2006/relationships/image" Target="../media/image155.png"/><Relationship Id="rId13" Type="http://schemas.openxmlformats.org/officeDocument/2006/relationships/image" Target="../media/image160.png"/><Relationship Id="rId18" Type="http://schemas.openxmlformats.org/officeDocument/2006/relationships/image" Target="../media/image165.png"/><Relationship Id="rId3" Type="http://schemas.openxmlformats.org/officeDocument/2006/relationships/image" Target="../media/image150.png"/><Relationship Id="rId7" Type="http://schemas.openxmlformats.org/officeDocument/2006/relationships/image" Target="../media/image154.png"/><Relationship Id="rId12" Type="http://schemas.openxmlformats.org/officeDocument/2006/relationships/image" Target="../media/image159.png"/><Relationship Id="rId17" Type="http://schemas.openxmlformats.org/officeDocument/2006/relationships/image" Target="../media/image164.png"/><Relationship Id="rId2" Type="http://schemas.openxmlformats.org/officeDocument/2006/relationships/image" Target="../media/image149.png"/><Relationship Id="rId16" Type="http://schemas.openxmlformats.org/officeDocument/2006/relationships/image" Target="../media/image163.png"/><Relationship Id="rId1" Type="http://schemas.openxmlformats.org/officeDocument/2006/relationships/slideLayout" Target="../slideLayouts/slideLayout12.xml"/><Relationship Id="rId6" Type="http://schemas.openxmlformats.org/officeDocument/2006/relationships/image" Target="../media/image153.png"/><Relationship Id="rId11" Type="http://schemas.openxmlformats.org/officeDocument/2006/relationships/image" Target="../media/image158.png"/><Relationship Id="rId5" Type="http://schemas.openxmlformats.org/officeDocument/2006/relationships/image" Target="../media/image152.png"/><Relationship Id="rId15" Type="http://schemas.openxmlformats.org/officeDocument/2006/relationships/image" Target="../media/image162.png"/><Relationship Id="rId10" Type="http://schemas.openxmlformats.org/officeDocument/2006/relationships/image" Target="../media/image157.png"/><Relationship Id="rId19" Type="http://schemas.openxmlformats.org/officeDocument/2006/relationships/image" Target="../media/image166.png"/><Relationship Id="rId4" Type="http://schemas.openxmlformats.org/officeDocument/2006/relationships/image" Target="../media/image151.png"/><Relationship Id="rId9" Type="http://schemas.openxmlformats.org/officeDocument/2006/relationships/image" Target="../media/image156.png"/><Relationship Id="rId14" Type="http://schemas.openxmlformats.org/officeDocument/2006/relationships/image" Target="../media/image161.png"/></Relationships>
</file>

<file path=ppt/slides/_rels/slide17.xml.rels><?xml version="1.0" encoding="UTF-8" standalone="yes"?>
<Relationships xmlns="http://schemas.openxmlformats.org/package/2006/relationships"><Relationship Id="rId8" Type="http://schemas.openxmlformats.org/officeDocument/2006/relationships/image" Target="../media/image172.png"/><Relationship Id="rId13" Type="http://schemas.openxmlformats.org/officeDocument/2006/relationships/image" Target="../media/image177.png"/><Relationship Id="rId3" Type="http://schemas.openxmlformats.org/officeDocument/2006/relationships/image" Target="../media/image167.png"/><Relationship Id="rId7" Type="http://schemas.openxmlformats.org/officeDocument/2006/relationships/image" Target="../media/image171.png"/><Relationship Id="rId12" Type="http://schemas.openxmlformats.org/officeDocument/2006/relationships/image" Target="../media/image176.png"/><Relationship Id="rId2" Type="http://schemas.openxmlformats.org/officeDocument/2006/relationships/image" Target="../media/image1660.png"/><Relationship Id="rId16" Type="http://schemas.openxmlformats.org/officeDocument/2006/relationships/image" Target="../media/image180.png"/><Relationship Id="rId1" Type="http://schemas.openxmlformats.org/officeDocument/2006/relationships/slideLayout" Target="../slideLayouts/slideLayout12.xml"/><Relationship Id="rId6" Type="http://schemas.openxmlformats.org/officeDocument/2006/relationships/image" Target="../media/image170.png"/><Relationship Id="rId11" Type="http://schemas.openxmlformats.org/officeDocument/2006/relationships/image" Target="../media/image175.png"/><Relationship Id="rId5" Type="http://schemas.openxmlformats.org/officeDocument/2006/relationships/image" Target="../media/image169.png"/><Relationship Id="rId15" Type="http://schemas.openxmlformats.org/officeDocument/2006/relationships/image" Target="../media/image179.png"/><Relationship Id="rId10" Type="http://schemas.openxmlformats.org/officeDocument/2006/relationships/image" Target="../media/image174.png"/><Relationship Id="rId4" Type="http://schemas.openxmlformats.org/officeDocument/2006/relationships/image" Target="../media/image168.png"/><Relationship Id="rId9" Type="http://schemas.openxmlformats.org/officeDocument/2006/relationships/image" Target="../media/image173.png"/><Relationship Id="rId14" Type="http://schemas.openxmlformats.org/officeDocument/2006/relationships/image" Target="../media/image178.png"/></Relationships>
</file>

<file path=ppt/slides/_rels/slide18.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1.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1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notesSlide" Target="../notesSlides/notesSlide2.xml"/><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63.png"/><Relationship Id="rId5" Type="http://schemas.openxmlformats.org/officeDocument/2006/relationships/image" Target="../media/image44.png"/><Relationship Id="rId15" Type="http://schemas.openxmlformats.org/officeDocument/2006/relationships/image" Target="../media/image54.png"/><Relationship Id="rId23"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1.png"/></Relationships>
</file>

<file path=ppt/slides/_rels/slide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9.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79.png"/><Relationship Id="rId3" Type="http://schemas.openxmlformats.org/officeDocument/2006/relationships/image" Target="../media/image42.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78.png"/><Relationship Id="rId2" Type="http://schemas.openxmlformats.org/officeDocument/2006/relationships/notesSlide" Target="../notesSlides/notesSlide4.xml"/><Relationship Id="rId16" Type="http://schemas.openxmlformats.org/officeDocument/2006/relationships/image" Target="../media/image77.png"/><Relationship Id="rId20" Type="http://schemas.openxmlformats.org/officeDocument/2006/relationships/image" Target="../media/image81.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83.png"/><Relationship Id="rId5" Type="http://schemas.openxmlformats.org/officeDocument/2006/relationships/image" Target="../media/image44.png"/><Relationship Id="rId15" Type="http://schemas.openxmlformats.org/officeDocument/2006/relationships/image" Target="../media/image76.png"/><Relationship Id="rId23"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image" Target="../media/image80.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8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9756" y="4257092"/>
            <a:ext cx="4392488" cy="900100"/>
          </a:xfrm>
        </p:spPr>
        <p:txBody>
          <a:bodyPr>
            <a:normAutofit/>
          </a:bodyPr>
          <a:lstStyle/>
          <a:p>
            <a:r>
              <a:rPr lang="en-US" sz="5400" dirty="0" smtClean="0"/>
              <a:t>PageRank</a:t>
            </a:r>
            <a:endParaRPr lang="en-US" sz="5400" dirty="0"/>
          </a:p>
        </p:txBody>
      </p:sp>
      <p:sp>
        <p:nvSpPr>
          <p:cNvPr id="4" name="Title 1"/>
          <p:cNvSpPr txBox="1">
            <a:spLocks/>
          </p:cNvSpPr>
          <p:nvPr/>
        </p:nvSpPr>
        <p:spPr>
          <a:xfrm>
            <a:off x="4223792" y="2456893"/>
            <a:ext cx="3744416" cy="9721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spcBef>
                <a:spcPts val="0"/>
              </a:spcBef>
            </a:pPr>
            <a:r>
              <a:rPr lang="en-US" sz="5400" dirty="0" smtClean="0">
                <a:cs typeface="Times New Roman" pitchFamily="18" charset="0"/>
              </a:rPr>
              <a:t>Spring 2018</a:t>
            </a:r>
            <a:endParaRPr lang="en-US" sz="5400" dirty="0"/>
          </a:p>
        </p:txBody>
      </p:sp>
      <p:sp>
        <p:nvSpPr>
          <p:cNvPr id="6" name="Title 1"/>
          <p:cNvSpPr txBox="1">
            <a:spLocks/>
          </p:cNvSpPr>
          <p:nvPr/>
        </p:nvSpPr>
        <p:spPr>
          <a:xfrm>
            <a:off x="407368" y="1232756"/>
            <a:ext cx="11377264" cy="8640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spcBef>
                <a:spcPts val="0"/>
              </a:spcBef>
            </a:pPr>
            <a:r>
              <a:rPr lang="en-US" sz="5400" dirty="0">
                <a:cs typeface="Times New Roman" pitchFamily="18" charset="0"/>
              </a:rPr>
              <a:t>CSC </a:t>
            </a:r>
            <a:r>
              <a:rPr lang="en-US" sz="5400" dirty="0" smtClean="0">
                <a:cs typeface="Times New Roman" pitchFamily="18" charset="0"/>
              </a:rPr>
              <a:t>4760 </a:t>
            </a:r>
            <a:r>
              <a:rPr lang="en-US" sz="5400" dirty="0">
                <a:cs typeface="Times New Roman" pitchFamily="18" charset="0"/>
              </a:rPr>
              <a:t>/ 6760  Big Data </a:t>
            </a:r>
            <a:r>
              <a:rPr lang="en-US" sz="5400" dirty="0" smtClean="0">
                <a:cs typeface="Times New Roman" pitchFamily="18" charset="0"/>
              </a:rPr>
              <a:t>Programming</a:t>
            </a:r>
            <a:endParaRPr lang="en-US" sz="5400" dirty="0"/>
          </a:p>
        </p:txBody>
      </p:sp>
    </p:spTree>
    <p:extLst>
      <p:ext uri="{BB962C8B-B14F-4D97-AF65-F5344CB8AC3E}">
        <p14:creationId xmlns:p14="http://schemas.microsoft.com/office/powerpoint/2010/main" val="2387119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675557" y="257763"/>
            <a:ext cx="4408875"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altLang="zh-CN" sz="3400" dirty="0">
                <a:solidFill>
                  <a:schemeClr val="tx1"/>
                </a:solidFill>
                <a:latin typeface="+mj-lt"/>
                <a:cs typeface="Times New Roman" pitchFamily="18" charset="0"/>
              </a:rPr>
              <a:t>Power Iteration Method</a:t>
            </a:r>
            <a:endParaRPr lang="en-US" sz="3400" dirty="0">
              <a:solidFill>
                <a:schemeClr val="tx1"/>
              </a:solidFill>
              <a:latin typeface="+mj-lt"/>
              <a:cs typeface="Times New Roman" pitchFamily="18" charset="0"/>
            </a:endParaRPr>
          </a:p>
        </p:txBody>
      </p:sp>
      <mc:AlternateContent xmlns:mc="http://schemas.openxmlformats.org/markup-compatibility/2006" xmlns:a14="http://schemas.microsoft.com/office/drawing/2010/main">
        <mc:Choice Requires="a14">
          <p:sp>
            <p:nvSpPr>
              <p:cNvPr id="76" name="TextBox 75"/>
              <p:cNvSpPr txBox="1"/>
              <p:nvPr/>
            </p:nvSpPr>
            <p:spPr>
              <a:xfrm>
                <a:off x="7821444" y="883623"/>
                <a:ext cx="4102604" cy="523220"/>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800" b="1">
                          <a:latin typeface="Cambria Math" panose="02040503050406030204" pitchFamily="18" charset="0"/>
                        </a:rPr>
                        <m:t>𝐫</m:t>
                      </m:r>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rPr>
                          </m:ctrlPr>
                        </m:sSupPr>
                        <m:e>
                          <m:r>
                            <a:rPr lang="en-US" altLang="zh-CN" sz="2800" b="1">
                              <a:latin typeface="Cambria Math" panose="02040503050406030204" pitchFamily="18" charset="0"/>
                            </a:rPr>
                            <m:t>𝐏</m:t>
                          </m:r>
                        </m:e>
                        <m:sup>
                          <m:r>
                            <a:rPr lang="en-US" altLang="zh-CN" sz="2800" i="1">
                              <a:latin typeface="Cambria Math" panose="02040503050406030204" pitchFamily="18" charset="0"/>
                            </a:rPr>
                            <m:t>⊤</m:t>
                          </m:r>
                        </m:sup>
                      </m:sSup>
                      <m:r>
                        <a:rPr lang="en-US" altLang="zh-CN" sz="2800" i="1">
                          <a:latin typeface="Cambria Math" panose="02040503050406030204" pitchFamily="18" charset="0"/>
                          <a:ea typeface="Cambria Math" panose="02040503050406030204" pitchFamily="18" charset="0"/>
                        </a:rPr>
                        <m:t>∙</m:t>
                      </m:r>
                      <m:r>
                        <a:rPr lang="en-US" altLang="zh-CN" sz="2800" b="1">
                          <a:latin typeface="Cambria Math" panose="02040503050406030204" pitchFamily="18" charset="0"/>
                        </a:rPr>
                        <m:t>𝐫</m:t>
                      </m:r>
                      <m:r>
                        <a:rPr lang="en-US" altLang="zh-CN" sz="2800" b="1">
                          <a:latin typeface="Cambria Math" panose="02040503050406030204" pitchFamily="18" charset="0"/>
                        </a:rPr>
                        <m:t>+</m:t>
                      </m:r>
                      <m:d>
                        <m:dPr>
                          <m:ctrlPr>
                            <a:rPr lang="en-US" altLang="zh-CN" sz="2800" i="1">
                              <a:latin typeface="Cambria Math" panose="02040503050406030204" pitchFamily="18" charset="0"/>
                            </a:rPr>
                          </m:ctrlPr>
                        </m:dPr>
                        <m:e>
                          <m:r>
                            <a:rPr lang="en-US" altLang="zh-CN" sz="2800">
                              <a:latin typeface="Cambria Math" panose="02040503050406030204" pitchFamily="18" charset="0"/>
                            </a:rPr>
                            <m:t>1−</m:t>
                          </m:r>
                          <m:r>
                            <m:rPr>
                              <m:sty m:val="p"/>
                            </m:rPr>
                            <a:rPr lang="en-US" altLang="zh-CN" sz="2800">
                              <a:latin typeface="Cambria Math" panose="02040503050406030204" pitchFamily="18" charset="0"/>
                            </a:rPr>
                            <m:t>c</m:t>
                          </m:r>
                        </m:e>
                      </m:d>
                      <m:r>
                        <a:rPr lang="en-US" altLang="zh-CN" sz="2800" b="1">
                          <a:latin typeface="Cambria Math" panose="02040503050406030204" pitchFamily="18" charset="0"/>
                        </a:rPr>
                        <m:t>𝟏</m:t>
                      </m:r>
                      <m:r>
                        <a:rPr lang="en-US" altLang="zh-CN" sz="2800">
                          <a:latin typeface="Cambria Math" panose="02040503050406030204" pitchFamily="18" charset="0"/>
                        </a:rPr>
                        <m:t>/</m:t>
                      </m:r>
                      <m:r>
                        <a:rPr lang="en-US" altLang="zh-CN" sz="2800" i="1">
                          <a:latin typeface="Cambria Math" panose="02040503050406030204" pitchFamily="18" charset="0"/>
                        </a:rPr>
                        <m:t>𝑛</m:t>
                      </m:r>
                    </m:oMath>
                  </m:oMathPara>
                </a14:m>
                <a:endParaRPr lang="en-US" sz="2800" i="1" dirty="0"/>
              </a:p>
            </p:txBody>
          </p:sp>
        </mc:Choice>
        <mc:Fallback xmlns="">
          <p:sp>
            <p:nvSpPr>
              <p:cNvPr id="76" name="TextBox 75"/>
              <p:cNvSpPr txBox="1">
                <a:spLocks noRot="1" noChangeAspect="1" noMove="1" noResize="1" noEditPoints="1" noAdjustHandles="1" noChangeArrowheads="1" noChangeShapeType="1" noTextEdit="1"/>
              </p:cNvSpPr>
              <p:nvPr/>
            </p:nvSpPr>
            <p:spPr>
              <a:xfrm>
                <a:off x="7821444" y="883623"/>
                <a:ext cx="410260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Rectangle 104"/>
              <p:cNvSpPr/>
              <p:nvPr/>
            </p:nvSpPr>
            <p:spPr>
              <a:xfrm>
                <a:off x="5020054" y="5698414"/>
                <a:ext cx="3108608" cy="430887"/>
              </a:xfrm>
              <a:prstGeom prst="rect">
                <a:avLst/>
              </a:prstGeom>
            </p:spPr>
            <p:txBody>
              <a:bodyPr wrap="none">
                <a:spAutoFit/>
              </a:bodyPr>
              <a:lstStyle/>
              <a:p>
                <a14:m>
                  <m:oMath xmlns:m="http://schemas.openxmlformats.org/officeDocument/2006/math">
                    <m:r>
                      <a:rPr lang="en-US" altLang="zh-CN" sz="2200" b="1">
                        <a:solidFill>
                          <a:srgbClr val="FFFFFF"/>
                        </a:solidFill>
                        <a:latin typeface="Cambria Math" panose="02040503050406030204" pitchFamily="18" charset="0"/>
                      </a:rPr>
                      <m:t>𝟏</m:t>
                    </m:r>
                  </m:oMath>
                </a14:m>
                <a:r>
                  <a:rPr lang="en-US" sz="2200" dirty="0">
                    <a:solidFill>
                      <a:srgbClr val="FFFFFF"/>
                    </a:solidFill>
                  </a:rPr>
                  <a:t> :  </a:t>
                </a:r>
                <a14:m>
                  <m:oMath xmlns:m="http://schemas.openxmlformats.org/officeDocument/2006/math">
                    <m:r>
                      <a:rPr lang="en-US" sz="2200" i="1">
                        <a:solidFill>
                          <a:srgbClr val="FFFFFF"/>
                        </a:solidFill>
                        <a:latin typeface="Cambria Math" panose="02040503050406030204" pitchFamily="18" charset="0"/>
                      </a:rPr>
                      <m:t>𝑛</m:t>
                    </m:r>
                    <m:r>
                      <a:rPr lang="en-US" sz="2200" i="1">
                        <a:solidFill>
                          <a:srgbClr val="FFFFFF"/>
                        </a:solidFill>
                        <a:latin typeface="Cambria Math" panose="02040503050406030204" pitchFamily="18" charset="0"/>
                        <a:ea typeface="Cambria Math" panose="02040503050406030204" pitchFamily="18" charset="0"/>
                      </a:rPr>
                      <m:t>×1</m:t>
                    </m:r>
                  </m:oMath>
                </a14:m>
                <a:r>
                  <a:rPr lang="en-US" sz="2200" dirty="0">
                    <a:solidFill>
                      <a:srgbClr val="FFFFFF"/>
                    </a:solidFill>
                  </a:rPr>
                  <a:t> vector of all 1’s</a:t>
                </a:r>
              </a:p>
            </p:txBody>
          </p:sp>
        </mc:Choice>
        <mc:Fallback xmlns="">
          <p:sp>
            <p:nvSpPr>
              <p:cNvPr id="105" name="Rectangle 104"/>
              <p:cNvSpPr>
                <a:spLocks noRot="1" noChangeAspect="1" noMove="1" noResize="1" noEditPoints="1" noAdjustHandles="1" noChangeArrowheads="1" noChangeShapeType="1" noTextEdit="1"/>
              </p:cNvSpPr>
              <p:nvPr/>
            </p:nvSpPr>
            <p:spPr>
              <a:xfrm>
                <a:off x="5020054" y="5698414"/>
                <a:ext cx="3108608" cy="430887"/>
              </a:xfrm>
              <a:prstGeom prst="rect">
                <a:avLst/>
              </a:prstGeom>
              <a:blipFill>
                <a:blip r:embed="rId4"/>
                <a:stretch>
                  <a:fillRect t="-10000"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Rectangle 105"/>
              <p:cNvSpPr/>
              <p:nvPr/>
            </p:nvSpPr>
            <p:spPr>
              <a:xfrm>
                <a:off x="5020054" y="6045405"/>
                <a:ext cx="4553260" cy="456985"/>
              </a:xfrm>
              <a:prstGeom prst="rect">
                <a:avLst/>
              </a:prstGeom>
            </p:spPr>
            <p:txBody>
              <a:bodyPr wrap="square">
                <a:spAutoFit/>
              </a:bodyPr>
              <a:lstStyle/>
              <a:p>
                <a14:m>
                  <m:oMath xmlns:m="http://schemas.openxmlformats.org/officeDocument/2006/math">
                    <m:r>
                      <a:rPr lang="en-US" altLang="zh-CN" sz="2200" b="1">
                        <a:solidFill>
                          <a:srgbClr val="FFFFFF"/>
                        </a:solidFill>
                        <a:latin typeface="Cambria Math" panose="02040503050406030204" pitchFamily="18" charset="0"/>
                      </a:rPr>
                      <m:t>𝐪</m:t>
                    </m:r>
                  </m:oMath>
                </a14:m>
                <a:r>
                  <a:rPr lang="en-US" sz="2200" dirty="0">
                    <a:solidFill>
                      <a:srgbClr val="FFFFFF"/>
                    </a:solidFill>
                  </a:rPr>
                  <a:t> : </a:t>
                </a:r>
                <a14:m>
                  <m:oMath xmlns:m="http://schemas.openxmlformats.org/officeDocument/2006/math">
                    <m:r>
                      <a:rPr lang="en-US" sz="2200" i="1">
                        <a:solidFill>
                          <a:srgbClr val="FFFFFF"/>
                        </a:solidFill>
                        <a:latin typeface="Cambria Math" panose="02040503050406030204" pitchFamily="18" charset="0"/>
                      </a:rPr>
                      <m:t>𝑛</m:t>
                    </m:r>
                    <m:r>
                      <a:rPr lang="en-US" sz="2200" i="1">
                        <a:solidFill>
                          <a:srgbClr val="FFFFFF"/>
                        </a:solidFill>
                        <a:latin typeface="Cambria Math" panose="02040503050406030204" pitchFamily="18" charset="0"/>
                        <a:ea typeface="Cambria Math" panose="02040503050406030204" pitchFamily="18" charset="0"/>
                      </a:rPr>
                      <m:t>×1</m:t>
                    </m:r>
                  </m:oMath>
                </a14:m>
                <a:r>
                  <a:rPr lang="en-US" sz="2200" dirty="0">
                    <a:solidFill>
                      <a:srgbClr val="FFFFFF"/>
                    </a:solidFill>
                  </a:rPr>
                  <a:t> vector, </a:t>
                </a:r>
                <a14:m>
                  <m:oMath xmlns:m="http://schemas.openxmlformats.org/officeDocument/2006/math">
                    <m:sSub>
                      <m:sSubPr>
                        <m:ctrlPr>
                          <a:rPr lang="en-US" sz="2200" i="1">
                            <a:solidFill>
                              <a:srgbClr val="FFFFFF"/>
                            </a:solidFill>
                            <a:latin typeface="Cambria Math" panose="02040503050406030204" pitchFamily="18" charset="0"/>
                          </a:rPr>
                        </m:ctrlPr>
                      </m:sSubPr>
                      <m:e>
                        <m:r>
                          <a:rPr lang="en-US" sz="2200" b="1">
                            <a:solidFill>
                              <a:srgbClr val="FFFFFF"/>
                            </a:solidFill>
                            <a:latin typeface="Cambria Math" panose="02040503050406030204" pitchFamily="18" charset="0"/>
                          </a:rPr>
                          <m:t>𝐪</m:t>
                        </m:r>
                      </m:e>
                      <m:sub>
                        <m:r>
                          <a:rPr lang="en-US" sz="2200" i="1">
                            <a:solidFill>
                              <a:srgbClr val="FFFFFF"/>
                            </a:solidFill>
                            <a:latin typeface="Cambria Math" panose="02040503050406030204" pitchFamily="18" charset="0"/>
                          </a:rPr>
                          <m:t>𝑞</m:t>
                        </m:r>
                      </m:sub>
                    </m:sSub>
                    <m:r>
                      <a:rPr lang="en-US" sz="2200" i="1">
                        <a:solidFill>
                          <a:srgbClr val="FFFFFF"/>
                        </a:solidFill>
                        <a:latin typeface="Cambria Math" panose="02040503050406030204" pitchFamily="18" charset="0"/>
                      </a:rPr>
                      <m:t>=1</m:t>
                    </m:r>
                  </m:oMath>
                </a14:m>
                <a:r>
                  <a:rPr lang="en-US" sz="2200" dirty="0">
                    <a:solidFill>
                      <a:srgbClr val="FFFFFF"/>
                    </a:solidFill>
                  </a:rPr>
                  <a:t>, </a:t>
                </a:r>
                <a14:m>
                  <m:oMath xmlns:m="http://schemas.openxmlformats.org/officeDocument/2006/math">
                    <m:sSub>
                      <m:sSubPr>
                        <m:ctrlPr>
                          <a:rPr lang="en-US" sz="2200" i="1">
                            <a:solidFill>
                              <a:srgbClr val="FFFFFF"/>
                            </a:solidFill>
                            <a:latin typeface="Cambria Math" panose="02040503050406030204" pitchFamily="18" charset="0"/>
                          </a:rPr>
                        </m:ctrlPr>
                      </m:sSubPr>
                      <m:e>
                        <m:r>
                          <a:rPr lang="en-US" sz="2200" b="1">
                            <a:solidFill>
                              <a:srgbClr val="FFFFFF"/>
                            </a:solidFill>
                            <a:latin typeface="Cambria Math" panose="02040503050406030204" pitchFamily="18" charset="0"/>
                          </a:rPr>
                          <m:t>𝐪</m:t>
                        </m:r>
                      </m:e>
                      <m:sub>
                        <m:r>
                          <a:rPr lang="en-US" sz="2200" i="1">
                            <a:solidFill>
                              <a:srgbClr val="FFFFFF"/>
                            </a:solidFill>
                            <a:latin typeface="Cambria Math" panose="02040503050406030204" pitchFamily="18" charset="0"/>
                          </a:rPr>
                          <m:t>𝑖</m:t>
                        </m:r>
                      </m:sub>
                    </m:sSub>
                    <m:r>
                      <a:rPr lang="en-US" sz="2200" i="1">
                        <a:solidFill>
                          <a:srgbClr val="FFFFFF"/>
                        </a:solidFill>
                        <a:latin typeface="Cambria Math" panose="02040503050406030204" pitchFamily="18" charset="0"/>
                      </a:rPr>
                      <m:t>=0, </m:t>
                    </m:r>
                    <m:r>
                      <a:rPr lang="en-US" sz="2200" i="1">
                        <a:solidFill>
                          <a:srgbClr val="FFFFFF"/>
                        </a:solidFill>
                        <a:latin typeface="Cambria Math" panose="02040503050406030204" pitchFamily="18" charset="0"/>
                      </a:rPr>
                      <m:t>𝑖</m:t>
                    </m:r>
                    <m:r>
                      <a:rPr lang="en-US" sz="2200" i="1">
                        <a:solidFill>
                          <a:srgbClr val="FFFFFF"/>
                        </a:solidFill>
                        <a:latin typeface="Cambria Math" panose="02040503050406030204" pitchFamily="18" charset="0"/>
                        <a:ea typeface="Cambria Math" panose="02040503050406030204" pitchFamily="18" charset="0"/>
                      </a:rPr>
                      <m:t>≠</m:t>
                    </m:r>
                    <m:r>
                      <a:rPr lang="en-US" sz="2200" i="1">
                        <a:solidFill>
                          <a:srgbClr val="FFFFFF"/>
                        </a:solidFill>
                        <a:latin typeface="Cambria Math" panose="02040503050406030204" pitchFamily="18" charset="0"/>
                        <a:ea typeface="Cambria Math" panose="02040503050406030204" pitchFamily="18" charset="0"/>
                      </a:rPr>
                      <m:t>𝑞</m:t>
                    </m:r>
                  </m:oMath>
                </a14:m>
                <a:endParaRPr lang="en-US" sz="2200" dirty="0">
                  <a:solidFill>
                    <a:srgbClr val="FFFFFF"/>
                  </a:solidFill>
                </a:endParaRPr>
              </a:p>
            </p:txBody>
          </p:sp>
        </mc:Choice>
        <mc:Fallback xmlns="">
          <p:sp>
            <p:nvSpPr>
              <p:cNvPr id="106" name="Rectangle 105"/>
              <p:cNvSpPr>
                <a:spLocks noRot="1" noChangeAspect="1" noMove="1" noResize="1" noEditPoints="1" noAdjustHandles="1" noChangeArrowheads="1" noChangeShapeType="1" noTextEdit="1"/>
              </p:cNvSpPr>
              <p:nvPr/>
            </p:nvSpPr>
            <p:spPr>
              <a:xfrm>
                <a:off x="5020054" y="6045405"/>
                <a:ext cx="4553260" cy="456985"/>
              </a:xfrm>
              <a:prstGeom prst="rect">
                <a:avLst/>
              </a:prstGeom>
              <a:blipFill>
                <a:blip r:embed="rId5"/>
                <a:stretch>
                  <a:fillRect l="-134" t="-8000" r="-134" b="-21333"/>
                </a:stretch>
              </a:blipFill>
            </p:spPr>
            <p:txBody>
              <a:bodyPr/>
              <a:lstStyle/>
              <a:p>
                <a:r>
                  <a:rPr lang="en-US">
                    <a:noFill/>
                  </a:rPr>
                  <a:t> </a:t>
                </a:r>
              </a:p>
            </p:txBody>
          </p:sp>
        </mc:Fallback>
      </mc:AlternateContent>
      <p:sp>
        <p:nvSpPr>
          <p:cNvPr id="108" name="Title 1"/>
          <p:cNvSpPr txBox="1">
            <a:spLocks/>
          </p:cNvSpPr>
          <p:nvPr/>
        </p:nvSpPr>
        <p:spPr bwMode="auto">
          <a:xfrm>
            <a:off x="8616280" y="332656"/>
            <a:ext cx="2039454"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800" dirty="0">
                <a:solidFill>
                  <a:schemeClr val="tx1"/>
                </a:solidFill>
                <a:latin typeface="+mj-lt"/>
                <a:cs typeface="Times New Roman" pitchFamily="18" charset="0"/>
              </a:rPr>
              <a:t>PageRank</a:t>
            </a:r>
            <a:endParaRPr lang="en-US" sz="2800" dirty="0">
              <a:solidFill>
                <a:schemeClr val="tx1"/>
              </a:solidFill>
              <a:latin typeface="+mj-lt"/>
              <a:cs typeface="Times New Roman" pitchFamily="18" charset="0"/>
            </a:endParaRPr>
          </a:p>
        </p:txBody>
      </p:sp>
      <mc:AlternateContent xmlns:mc="http://schemas.openxmlformats.org/markup-compatibility/2006" xmlns:a14="http://schemas.microsoft.com/office/drawing/2010/main">
        <mc:Choice Requires="a14">
          <p:sp>
            <p:nvSpPr>
              <p:cNvPr id="14" name="TextBox 13"/>
              <p:cNvSpPr txBox="1"/>
              <p:nvPr/>
            </p:nvSpPr>
            <p:spPr>
              <a:xfrm>
                <a:off x="2567607" y="1018497"/>
                <a:ext cx="1330296"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0</m:t>
                          </m:r>
                        </m:sup>
                      </m:sSup>
                      <m:r>
                        <a:rPr lang="en-US" altLang="zh-CN" sz="2400" i="1">
                          <a:latin typeface="Cambria Math" panose="02040503050406030204" pitchFamily="18" charset="0"/>
                        </a:rPr>
                        <m:t>=</m:t>
                      </m:r>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14" name="TextBox 13"/>
              <p:cNvSpPr txBox="1">
                <a:spLocks noRot="1" noChangeAspect="1" noMove="1" noResize="1" noEditPoints="1" noAdjustHandles="1" noChangeArrowheads="1" noChangeShapeType="1" noTextEdit="1"/>
              </p:cNvSpPr>
              <p:nvPr/>
            </p:nvSpPr>
            <p:spPr>
              <a:xfrm>
                <a:off x="2567607" y="1018497"/>
                <a:ext cx="1330296" cy="461665"/>
              </a:xfrm>
              <a:prstGeom prst="rect">
                <a:avLst/>
              </a:prstGeom>
              <a:blipFill>
                <a:blip r:embed="rId6"/>
                <a:stretch>
                  <a:fillRect l="-596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567608" y="1566363"/>
                <a:ext cx="376265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1</m:t>
                          </m:r>
                        </m:sup>
                      </m:s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0</m:t>
                          </m:r>
                        </m:sup>
                      </m:sSup>
                      <m:r>
                        <a:rPr lang="en-US" altLang="zh-CN" sz="2400" b="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15" name="TextBox 14"/>
              <p:cNvSpPr txBox="1">
                <a:spLocks noRot="1" noChangeAspect="1" noMove="1" noResize="1" noEditPoints="1" noAdjustHandles="1" noChangeArrowheads="1" noChangeShapeType="1" noTextEdit="1"/>
              </p:cNvSpPr>
              <p:nvPr/>
            </p:nvSpPr>
            <p:spPr>
              <a:xfrm>
                <a:off x="2567608" y="1566363"/>
                <a:ext cx="3762655" cy="461665"/>
              </a:xfrm>
              <a:prstGeom prst="rect">
                <a:avLst/>
              </a:prstGeom>
              <a:blipFill>
                <a:blip r:embed="rId7"/>
                <a:stretch>
                  <a:fillRect l="-2107" r="-1621"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567608" y="3209961"/>
                <a:ext cx="404883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sup>
                      </m:s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p>
                      <m:r>
                        <a:rPr lang="en-US" altLang="zh-CN" sz="2400" b="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17" name="TextBox 16"/>
              <p:cNvSpPr txBox="1">
                <a:spLocks noRot="1" noChangeAspect="1" noMove="1" noResize="1" noEditPoints="1" noAdjustHandles="1" noChangeArrowheads="1" noChangeShapeType="1" noTextEdit="1"/>
              </p:cNvSpPr>
              <p:nvPr/>
            </p:nvSpPr>
            <p:spPr>
              <a:xfrm>
                <a:off x="2567608" y="3209961"/>
                <a:ext cx="4048835" cy="461665"/>
              </a:xfrm>
              <a:prstGeom prst="rect">
                <a:avLst/>
              </a:prstGeom>
              <a:blipFill>
                <a:blip r:embed="rId8"/>
                <a:stretch>
                  <a:fillRect l="-1958" r="-602"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567608" y="4305695"/>
                <a:ext cx="1060503"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1"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oMath>
                  </m:oMathPara>
                </a14:m>
                <a:endParaRPr lang="en-US" sz="24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2567608" y="4305695"/>
                <a:ext cx="1060503" cy="461665"/>
              </a:xfrm>
              <a:prstGeom prst="rect">
                <a:avLst/>
              </a:prstGeom>
              <a:blipFill>
                <a:blip r:embed="rId9"/>
                <a:stretch>
                  <a:fillRect l="-7471"/>
                </a:stretch>
              </a:blipFill>
            </p:spPr>
            <p:txBody>
              <a:bodyPr/>
              <a:lstStyle/>
              <a:p>
                <a:r>
                  <a:rPr lang="en-US">
                    <a:noFill/>
                  </a:rPr>
                  <a:t> </a:t>
                </a:r>
              </a:p>
            </p:txBody>
          </p:sp>
        </mc:Fallback>
      </mc:AlternateContent>
      <p:sp>
        <p:nvSpPr>
          <p:cNvPr id="29" name="Title 1"/>
          <p:cNvSpPr txBox="1">
            <a:spLocks/>
          </p:cNvSpPr>
          <p:nvPr/>
        </p:nvSpPr>
        <p:spPr bwMode="auto">
          <a:xfrm>
            <a:off x="577590" y="5034550"/>
            <a:ext cx="2302404"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Time Complexity</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30" name="Title 1"/>
              <p:cNvSpPr txBox="1">
                <a:spLocks/>
              </p:cNvSpPr>
              <p:nvPr/>
            </p:nvSpPr>
            <p:spPr bwMode="auto">
              <a:xfrm>
                <a:off x="3021261" y="5034550"/>
                <a:ext cx="1150068"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cs typeface="Times New Roman" pitchFamily="18" charset="0"/>
                        </a:rPr>
                        <m:t>𝑂</m:t>
                      </m:r>
                      <m:r>
                        <a:rPr lang="en-US" sz="2400" i="1">
                          <a:solidFill>
                            <a:schemeClr val="tx1"/>
                          </a:solidFill>
                          <a:latin typeface="Cambria Math" panose="02040503050406030204" pitchFamily="18" charset="0"/>
                          <a:cs typeface="Times New Roman" pitchFamily="18" charset="0"/>
                        </a:rPr>
                        <m:t>(</m:t>
                      </m:r>
                      <m:r>
                        <a:rPr lang="en-US" sz="2400" i="1">
                          <a:solidFill>
                            <a:schemeClr val="tx1"/>
                          </a:solidFill>
                          <a:latin typeface="Cambria Math" panose="02040503050406030204" pitchFamily="18" charset="0"/>
                          <a:ea typeface="Cambria Math" panose="02040503050406030204" pitchFamily="18" charset="0"/>
                          <a:cs typeface="Times New Roman" pitchFamily="18" charset="0"/>
                        </a:rPr>
                        <m:t>𝛽</m:t>
                      </m:r>
                      <m:r>
                        <a:rPr lang="en-US" sz="2400" i="1">
                          <a:solidFill>
                            <a:schemeClr val="tx1"/>
                          </a:solidFill>
                          <a:latin typeface="Cambria Math" panose="02040503050406030204" pitchFamily="18" charset="0"/>
                          <a:cs typeface="Times New Roman" pitchFamily="18" charset="0"/>
                        </a:rPr>
                        <m:t>𝑚</m:t>
                      </m:r>
                      <m:r>
                        <a:rPr lang="en-US" sz="2400" i="1">
                          <a:solidFill>
                            <a:schemeClr val="tx1"/>
                          </a:solidFill>
                          <a:latin typeface="Cambria Math" panose="02040503050406030204" pitchFamily="18" charset="0"/>
                          <a:cs typeface="Times New Roman" pitchFamily="18" charset="0"/>
                        </a:rPr>
                        <m:t>)</m:t>
                      </m:r>
                    </m:oMath>
                  </m:oMathPara>
                </a14:m>
                <a:endParaRPr lang="en-US" sz="2400" dirty="0">
                  <a:solidFill>
                    <a:schemeClr val="tx1"/>
                  </a:solidFill>
                  <a:latin typeface="+mj-lt"/>
                  <a:cs typeface="Times New Roman" pitchFamily="18" charset="0"/>
                </a:endParaRPr>
              </a:p>
            </p:txBody>
          </p:sp>
        </mc:Choice>
        <mc:Fallback xmlns="">
          <p:sp>
            <p:nvSpPr>
              <p:cNvPr id="30" name="Title 1"/>
              <p:cNvSpPr txBox="1">
                <a:spLocks noRot="1" noChangeAspect="1" noMove="1" noResize="1" noEditPoints="1" noAdjustHandles="1" noChangeArrowheads="1" noChangeShapeType="1" noTextEdit="1"/>
              </p:cNvSpPr>
              <p:nvPr/>
            </p:nvSpPr>
            <p:spPr bwMode="auto">
              <a:xfrm>
                <a:off x="3021261" y="5034550"/>
                <a:ext cx="1150068" cy="507621"/>
              </a:xfrm>
              <a:prstGeom prst="rect">
                <a:avLst/>
              </a:prstGeom>
              <a:blipFill>
                <a:blip r:embed="rId10"/>
                <a:stretch>
                  <a:fillRect l="-2128" b="-7229"/>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5020054" y="6418494"/>
                <a:ext cx="5108394" cy="430887"/>
              </a:xfrm>
              <a:prstGeom prst="rect">
                <a:avLst/>
              </a:prstGeom>
            </p:spPr>
            <p:txBody>
              <a:bodyPr wrap="square">
                <a:spAutoFit/>
              </a:bodyPr>
              <a:lstStyle/>
              <a:p>
                <a14:m>
                  <m:oMath xmlns:m="http://schemas.openxmlformats.org/officeDocument/2006/math">
                    <m:r>
                      <a:rPr lang="en-US" sz="2200" i="1">
                        <a:solidFill>
                          <a:srgbClr val="FFFFFF"/>
                        </a:solidFill>
                        <a:latin typeface="Cambria Math" panose="02040503050406030204" pitchFamily="18" charset="0"/>
                      </a:rPr>
                      <m:t>𝑛</m:t>
                    </m:r>
                  </m:oMath>
                </a14:m>
                <a:r>
                  <a:rPr lang="en-US" sz="2200" dirty="0">
                    <a:solidFill>
                      <a:srgbClr val="FFFFFF"/>
                    </a:solidFill>
                  </a:rPr>
                  <a:t> : number of nodes; </a:t>
                </a:r>
                <a14:m>
                  <m:oMath xmlns:m="http://schemas.openxmlformats.org/officeDocument/2006/math">
                    <m:r>
                      <a:rPr lang="en-US" sz="2200" i="1">
                        <a:solidFill>
                          <a:srgbClr val="FFFFFF"/>
                        </a:solidFill>
                        <a:latin typeface="Cambria Math" panose="02040503050406030204" pitchFamily="18" charset="0"/>
                      </a:rPr>
                      <m:t>𝑚</m:t>
                    </m:r>
                  </m:oMath>
                </a14:m>
                <a:r>
                  <a:rPr lang="en-US" sz="2200" dirty="0">
                    <a:solidFill>
                      <a:srgbClr val="FFFFFF"/>
                    </a:solidFill>
                  </a:rPr>
                  <a:t> : number of edges; </a:t>
                </a:r>
              </a:p>
            </p:txBody>
          </p:sp>
        </mc:Choice>
        <mc:Fallback xmlns="">
          <p:sp>
            <p:nvSpPr>
              <p:cNvPr id="31" name="Rectangle 30"/>
              <p:cNvSpPr>
                <a:spLocks noRot="1" noChangeAspect="1" noMove="1" noResize="1" noEditPoints="1" noAdjustHandles="1" noChangeArrowheads="1" noChangeShapeType="1" noTextEdit="1"/>
              </p:cNvSpPr>
              <p:nvPr/>
            </p:nvSpPr>
            <p:spPr>
              <a:xfrm>
                <a:off x="5020054" y="6418494"/>
                <a:ext cx="5108394" cy="430887"/>
              </a:xfrm>
              <a:prstGeom prst="rect">
                <a:avLst/>
              </a:prstGeom>
              <a:blipFill>
                <a:blip r:embed="rId11"/>
                <a:stretch>
                  <a:fillRect t="-9859" r="-2029" b="-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itle 1"/>
              <p:cNvSpPr txBox="1">
                <a:spLocks/>
              </p:cNvSpPr>
              <p:nvPr/>
            </p:nvSpPr>
            <p:spPr bwMode="auto">
              <a:xfrm>
                <a:off x="4715509" y="5034550"/>
                <a:ext cx="2878260"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14:m>
                  <m:oMath xmlns:m="http://schemas.openxmlformats.org/officeDocument/2006/math">
                    <m:sSup>
                      <m:sSupPr>
                        <m:ctrlPr>
                          <a:rPr lang="en-US" altLang="zh-CN" sz="2400" b="1" i="1">
                            <a:solidFill>
                              <a:prstClr val="black"/>
                            </a:solidFill>
                            <a:latin typeface="Cambria Math" panose="02040503050406030204" pitchFamily="18" charset="0"/>
                            <a:cs typeface="+mn-cs"/>
                          </a:rPr>
                        </m:ctrlPr>
                      </m:sSupPr>
                      <m:e>
                        <m:r>
                          <a:rPr lang="en-US" altLang="zh-CN" sz="2400" b="1">
                            <a:solidFill>
                              <a:prstClr val="black"/>
                            </a:solidFill>
                            <a:latin typeface="Cambria Math" panose="02040503050406030204" pitchFamily="18" charset="0"/>
                            <a:cs typeface="+mn-cs"/>
                          </a:rPr>
                          <m:t>𝐏</m:t>
                        </m:r>
                      </m:e>
                      <m:sup>
                        <m:r>
                          <a:rPr lang="en-US" altLang="zh-CN" sz="2400" i="1">
                            <a:solidFill>
                              <a:prstClr val="black"/>
                            </a:solidFill>
                            <a:latin typeface="Cambria Math" panose="02040503050406030204" pitchFamily="18" charset="0"/>
                            <a:cs typeface="+mn-cs"/>
                          </a:rPr>
                          <m:t>⊤</m:t>
                        </m:r>
                      </m:sup>
                    </m:sSup>
                    <m:r>
                      <a:rPr lang="en-US" altLang="zh-CN" sz="2400" i="1">
                        <a:solidFill>
                          <a:prstClr val="black"/>
                        </a:solidFill>
                        <a:latin typeface="Cambria Math" panose="02040503050406030204" pitchFamily="18" charset="0"/>
                        <a:ea typeface="Cambria Math" panose="02040503050406030204" pitchFamily="18" charset="0"/>
                        <a:cs typeface="+mn-cs"/>
                      </a:rPr>
                      <m:t>∙</m:t>
                    </m:r>
                    <m:sSup>
                      <m:sSupPr>
                        <m:ctrlPr>
                          <a:rPr lang="en-US" altLang="zh-CN" sz="2400" b="1" i="1">
                            <a:solidFill>
                              <a:prstClr val="black"/>
                            </a:solidFill>
                            <a:latin typeface="Cambria Math" panose="02040503050406030204" pitchFamily="18" charset="0"/>
                            <a:cs typeface="+mn-cs"/>
                          </a:rPr>
                        </m:ctrlPr>
                      </m:sSupPr>
                      <m:e>
                        <m:r>
                          <a:rPr lang="en-US" altLang="zh-CN" sz="2400" b="1">
                            <a:solidFill>
                              <a:prstClr val="black"/>
                            </a:solidFill>
                            <a:latin typeface="Cambria Math" panose="02040503050406030204" pitchFamily="18" charset="0"/>
                            <a:cs typeface="+mn-cs"/>
                          </a:rPr>
                          <m:t>𝐫</m:t>
                        </m:r>
                      </m:e>
                      <m:sup>
                        <m:r>
                          <a:rPr lang="en-US" altLang="zh-CN" sz="2400" i="1">
                            <a:solidFill>
                              <a:prstClr val="black"/>
                            </a:solidFill>
                            <a:latin typeface="Cambria Math" panose="02040503050406030204" pitchFamily="18" charset="0"/>
                            <a:cs typeface="+mn-cs"/>
                          </a:rPr>
                          <m:t>𝑡</m:t>
                        </m:r>
                        <m:r>
                          <a:rPr lang="en-US" altLang="zh-CN" sz="2400" i="1">
                            <a:solidFill>
                              <a:prstClr val="black"/>
                            </a:solidFill>
                            <a:latin typeface="Cambria Math" panose="02040503050406030204" pitchFamily="18" charset="0"/>
                            <a:cs typeface="+mn-cs"/>
                          </a:rPr>
                          <m:t>−1</m:t>
                        </m:r>
                      </m:sup>
                    </m:sSup>
                  </m:oMath>
                </a14:m>
                <a:r>
                  <a:rPr lang="en-US" sz="2400" dirty="0">
                    <a:solidFill>
                      <a:schemeClr val="tx1"/>
                    </a:solidFill>
                    <a:latin typeface="+mj-lt"/>
                    <a:cs typeface="Times New Roman" pitchFamily="18" charset="0"/>
                  </a:rPr>
                  <a:t> costs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𝑂</m:t>
                    </m:r>
                    <m:r>
                      <a:rPr lang="en-US" sz="2400" i="1">
                        <a:solidFill>
                          <a:schemeClr val="tx1"/>
                        </a:solidFill>
                        <a:latin typeface="Cambria Math" panose="02040503050406030204" pitchFamily="18" charset="0"/>
                        <a:cs typeface="Times New Roman" pitchFamily="18" charset="0"/>
                      </a:rPr>
                      <m:t>(</m:t>
                    </m:r>
                    <m:r>
                      <a:rPr lang="en-US" sz="2400" i="1">
                        <a:solidFill>
                          <a:schemeClr val="tx1"/>
                        </a:solidFill>
                        <a:latin typeface="Cambria Math" panose="02040503050406030204" pitchFamily="18" charset="0"/>
                        <a:cs typeface="Times New Roman" pitchFamily="18" charset="0"/>
                      </a:rPr>
                      <m:t>𝑚</m:t>
                    </m:r>
                    <m:r>
                      <a:rPr lang="en-US" sz="2400" i="1">
                        <a:solidFill>
                          <a:schemeClr val="tx1"/>
                        </a:solidFill>
                        <a:latin typeface="Cambria Math" panose="02040503050406030204" pitchFamily="18" charset="0"/>
                        <a:cs typeface="Times New Roman" pitchFamily="18" charset="0"/>
                      </a:rPr>
                      <m:t>)</m:t>
                    </m:r>
                  </m:oMath>
                </a14:m>
                <a:endParaRPr lang="en-US" sz="2400" dirty="0">
                  <a:solidFill>
                    <a:schemeClr val="tx1"/>
                  </a:solidFill>
                  <a:latin typeface="+mj-lt"/>
                  <a:cs typeface="Times New Roman" pitchFamily="18" charset="0"/>
                </a:endParaRPr>
              </a:p>
            </p:txBody>
          </p:sp>
        </mc:Choice>
        <mc:Fallback xmlns="">
          <p:sp>
            <p:nvSpPr>
              <p:cNvPr id="32" name="Title 1"/>
              <p:cNvSpPr txBox="1">
                <a:spLocks noRot="1" noChangeAspect="1" noMove="1" noResize="1" noEditPoints="1" noAdjustHandles="1" noChangeArrowheads="1" noChangeShapeType="1" noTextEdit="1"/>
              </p:cNvSpPr>
              <p:nvPr/>
            </p:nvSpPr>
            <p:spPr bwMode="auto">
              <a:xfrm>
                <a:off x="4715509" y="5034550"/>
                <a:ext cx="2878260" cy="507621"/>
              </a:xfrm>
              <a:prstGeom prst="rect">
                <a:avLst/>
              </a:prstGeom>
              <a:blipFill>
                <a:blip r:embed="rId12"/>
                <a:stretch>
                  <a:fillRect t="-9639" r="-847" b="-1807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313849" y="4943995"/>
                <a:ext cx="2256297" cy="50917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d>
                        <m:dPr>
                          <m:begChr m:val="‖"/>
                          <m:endChr m:val="‖"/>
                          <m:ctrlPr>
                            <a:rPr lang="en-US" altLang="zh-CN" sz="2400" b="1" i="1">
                              <a:latin typeface="Cambria Math" panose="02040503050406030204" pitchFamily="18" charset="0"/>
                            </a:rPr>
                          </m:ctrlPr>
                        </m:dPr>
                        <m:e>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zh-CN" altLang="en-US" sz="2400" i="1">
                                  <a:latin typeface="Cambria Math" panose="02040503050406030204" pitchFamily="18" charset="0"/>
                                </a:rPr>
                                <m:t>𝛽</m:t>
                              </m:r>
                            </m:sup>
                          </m:sSup>
                          <m:r>
                            <a:rPr lang="en-US" altLang="zh-CN" sz="2400"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zh-CN" altLang="en-US" sz="2400" i="1">
                                  <a:latin typeface="Cambria Math" panose="02040503050406030204" pitchFamily="18" charset="0"/>
                                </a:rPr>
                                <m:t>𝛽</m:t>
                              </m:r>
                              <m:r>
                                <a:rPr lang="en-US" altLang="zh-CN" sz="2400" i="1">
                                  <a:latin typeface="Cambria Math" panose="02040503050406030204" pitchFamily="18" charset="0"/>
                                </a:rPr>
                                <m:t>−1</m:t>
                              </m:r>
                            </m:sup>
                          </m:sSup>
                        </m:e>
                      </m:d>
                      <m:r>
                        <a:rPr lang="en-US" altLang="zh-CN" sz="2400" b="1" i="1">
                          <a:latin typeface="Cambria Math" panose="02040503050406030204" pitchFamily="18" charset="0"/>
                        </a:rPr>
                        <m:t>&lt;</m:t>
                      </m:r>
                      <m:r>
                        <a:rPr lang="zh-CN" altLang="en-US" sz="2400" i="1">
                          <a:latin typeface="Cambria Math" panose="02040503050406030204" pitchFamily="18" charset="0"/>
                        </a:rPr>
                        <m:t>𝜖</m:t>
                      </m:r>
                    </m:oMath>
                  </m:oMathPara>
                </a14:m>
                <a:endParaRPr lang="en-US" sz="2400" i="1" dirty="0"/>
              </a:p>
            </p:txBody>
          </p:sp>
        </mc:Choice>
        <mc:Fallback xmlns="">
          <p:sp>
            <p:nvSpPr>
              <p:cNvPr id="33" name="TextBox 32"/>
              <p:cNvSpPr txBox="1">
                <a:spLocks noRot="1" noChangeAspect="1" noMove="1" noResize="1" noEditPoints="1" noAdjustHandles="1" noChangeArrowheads="1" noChangeShapeType="1" noTextEdit="1"/>
              </p:cNvSpPr>
              <p:nvPr/>
            </p:nvSpPr>
            <p:spPr>
              <a:xfrm>
                <a:off x="8313849" y="4943995"/>
                <a:ext cx="2256297" cy="509178"/>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2779030" y="2662095"/>
                <a:ext cx="592932" cy="461665"/>
              </a:xfrm>
              <a:prstGeom prst="rect">
                <a:avLst/>
              </a:prstGeom>
            </p:spPr>
            <p:txBody>
              <a:bodyPr wrap="square">
                <a:spAutoFit/>
              </a:bodyPr>
              <a:lstStyle/>
              <a:p>
                <a:pPr lvl="0" algn="ctr" eaLnBrk="0" hangingPunct="0">
                  <a:spcBef>
                    <a:spcPct val="20000"/>
                  </a:spcBef>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cs typeface="Times New Roman" pitchFamily="18" charset="0"/>
                        </a:rPr>
                        <m:t>⋯</m:t>
                      </m:r>
                    </m:oMath>
                  </m:oMathPara>
                </a14:m>
                <a:endParaRPr lang="en-US" sz="2400" dirty="0">
                  <a:latin typeface="+mj-lt"/>
                  <a:cs typeface="Times New Roman" pitchFamily="18" charset="0"/>
                </a:endParaRPr>
              </a:p>
            </p:txBody>
          </p:sp>
        </mc:Choice>
        <mc:Fallback xmlns="">
          <p:sp>
            <p:nvSpPr>
              <p:cNvPr id="35" name="Rectangle 34"/>
              <p:cNvSpPr>
                <a:spLocks noRot="1" noChangeAspect="1" noMove="1" noResize="1" noEditPoints="1" noAdjustHandles="1" noChangeArrowheads="1" noChangeShapeType="1" noTextEdit="1"/>
              </p:cNvSpPr>
              <p:nvPr/>
            </p:nvSpPr>
            <p:spPr>
              <a:xfrm>
                <a:off x="2779030" y="2662095"/>
                <a:ext cx="592932"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2779030" y="3757827"/>
                <a:ext cx="592932" cy="461665"/>
              </a:xfrm>
              <a:prstGeom prst="rect">
                <a:avLst/>
              </a:prstGeom>
            </p:spPr>
            <p:txBody>
              <a:bodyPr wrap="square">
                <a:spAutoFit/>
              </a:bodyPr>
              <a:lstStyle/>
              <a:p>
                <a:pPr lvl="0" algn="ctr" eaLnBrk="0" hangingPunct="0">
                  <a:spcBef>
                    <a:spcPct val="20000"/>
                  </a:spcBef>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cs typeface="Times New Roman" pitchFamily="18" charset="0"/>
                        </a:rPr>
                        <m:t>⋯</m:t>
                      </m:r>
                    </m:oMath>
                  </m:oMathPara>
                </a14:m>
                <a:endParaRPr lang="en-US" sz="2400" dirty="0">
                  <a:latin typeface="+mj-lt"/>
                  <a:cs typeface="Times New Roman" pitchFamily="18" charset="0"/>
                </a:endParaRPr>
              </a:p>
            </p:txBody>
          </p:sp>
        </mc:Choice>
        <mc:Fallback xmlns="">
          <p:sp>
            <p:nvSpPr>
              <p:cNvPr id="36" name="Rectangle 35"/>
              <p:cNvSpPr>
                <a:spLocks noRot="1" noChangeAspect="1" noMove="1" noResize="1" noEditPoints="1" noAdjustHandles="1" noChangeArrowheads="1" noChangeShapeType="1" noTextEdit="1"/>
              </p:cNvSpPr>
              <p:nvPr/>
            </p:nvSpPr>
            <p:spPr>
              <a:xfrm>
                <a:off x="2779030" y="3757827"/>
                <a:ext cx="592932" cy="461665"/>
              </a:xfrm>
              <a:prstGeom prst="rect">
                <a:avLst/>
              </a:prstGeom>
              <a:blipFill>
                <a:blip r:embed="rId15"/>
                <a:stretch>
                  <a:fillRect/>
                </a:stretch>
              </a:blipFill>
            </p:spPr>
            <p:txBody>
              <a:bodyPr/>
              <a:lstStyle/>
              <a:p>
                <a:r>
                  <a:rPr lang="en-US">
                    <a:noFill/>
                  </a:rPr>
                  <a:t> </a:t>
                </a:r>
              </a:p>
            </p:txBody>
          </p:sp>
        </mc:Fallback>
      </mc:AlternateContent>
      <p:cxnSp>
        <p:nvCxnSpPr>
          <p:cNvPr id="38" name="Straight Arrow Connector 37"/>
          <p:cNvCxnSpPr/>
          <p:nvPr/>
        </p:nvCxnSpPr>
        <p:spPr>
          <a:xfrm>
            <a:off x="2135560" y="1139689"/>
            <a:ext cx="0" cy="3513447"/>
          </a:xfrm>
          <a:prstGeom prst="straightConnector1">
            <a:avLst/>
          </a:prstGeom>
          <a:ln w="38100">
            <a:solidFill>
              <a:srgbClr val="FF00FF"/>
            </a:solidFill>
            <a:tailEnd type="arrow"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2567608" y="2114229"/>
                <a:ext cx="376265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2</m:t>
                          </m:r>
                        </m:sup>
                      </m:s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1</m:t>
                          </m:r>
                        </m:sup>
                      </m:sSup>
                      <m:r>
                        <a:rPr lang="en-US" altLang="zh-CN" sz="2400" b="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19" name="TextBox 18"/>
              <p:cNvSpPr txBox="1">
                <a:spLocks noRot="1" noChangeAspect="1" noMove="1" noResize="1" noEditPoints="1" noAdjustHandles="1" noChangeArrowheads="1" noChangeShapeType="1" noTextEdit="1"/>
              </p:cNvSpPr>
              <p:nvPr/>
            </p:nvSpPr>
            <p:spPr>
              <a:xfrm>
                <a:off x="2567608" y="2114229"/>
                <a:ext cx="3762655" cy="461665"/>
              </a:xfrm>
              <a:prstGeom prst="rect">
                <a:avLst/>
              </a:prstGeom>
              <a:blipFill>
                <a:blip r:embed="rId16"/>
                <a:stretch>
                  <a:fillRect l="-2107" r="-1621" b="-17105"/>
                </a:stretch>
              </a:blipFill>
            </p:spPr>
            <p:txBody>
              <a:bodyPr/>
              <a:lstStyle/>
              <a:p>
                <a:r>
                  <a:rPr lang="en-US">
                    <a:noFill/>
                  </a:rPr>
                  <a:t> </a:t>
                </a:r>
              </a:p>
            </p:txBody>
          </p:sp>
        </mc:Fallback>
      </mc:AlternateContent>
    </p:spTree>
    <p:extLst>
      <p:ext uri="{BB962C8B-B14F-4D97-AF65-F5344CB8AC3E}">
        <p14:creationId xmlns:p14="http://schemas.microsoft.com/office/powerpoint/2010/main" val="33894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par>
                          <p:cTn id="13" fill="hold">
                            <p:stCondLst>
                              <p:cond delay="0"/>
                            </p:stCondLst>
                            <p:childTnLst>
                              <p:par>
                                <p:cTn id="14" presetID="2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up)">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20" grpId="0"/>
      <p:bldP spid="29" grpId="0"/>
      <p:bldP spid="30" grpId="0"/>
      <p:bldP spid="32" grpId="0"/>
      <p:bldP spid="33" grpId="0"/>
      <p:bldP spid="35" grpId="0"/>
      <p:bldP spid="36"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3060340"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Power Iteration</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23393" y="2532520"/>
                <a:ext cx="4281416" cy="490519"/>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4,1</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623393" y="2532520"/>
                <a:ext cx="4281416" cy="490519"/>
              </a:xfrm>
              <a:prstGeom prst="rect">
                <a:avLst/>
              </a:prstGeom>
              <a:blipFill>
                <a:blip r:embed="rId15"/>
                <a:stretch>
                  <a:fillRect l="-1707"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23393" y="3005275"/>
                <a:ext cx="4634314" cy="490904"/>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1,2</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623393" y="3005275"/>
                <a:ext cx="4634314" cy="490904"/>
              </a:xfrm>
              <a:prstGeom prst="rect">
                <a:avLst/>
              </a:prstGeom>
              <a:blipFill>
                <a:blip r:embed="rId16"/>
                <a:stretch>
                  <a:fillRect l="-1579"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23392" y="3491432"/>
                <a:ext cx="5999711" cy="49391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2,3</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5,3</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623392" y="3491432"/>
                <a:ext cx="5999711" cy="49391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23393" y="3981307"/>
                <a:ext cx="5999710" cy="4912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2,4</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3,4</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623393" y="3981307"/>
                <a:ext cx="5999710" cy="491288"/>
              </a:xfrm>
              <a:prstGeom prst="rect">
                <a:avLst/>
              </a:prstGeom>
              <a:blipFill>
                <a:blip r:embed="rId18"/>
                <a:stretch>
                  <a:fillRect l="-1220" r="-711"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23393" y="4471181"/>
                <a:ext cx="3925726" cy="490519"/>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4,5</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623393" y="4471181"/>
                <a:ext cx="3925726" cy="490519"/>
              </a:xfrm>
              <a:prstGeom prst="rect">
                <a:avLst/>
              </a:prstGeom>
              <a:blipFill>
                <a:blip r:embed="rId19"/>
                <a:stretch>
                  <a:fillRect l="-1863" r="-2950" b="-13580"/>
                </a:stretch>
              </a:blipFill>
            </p:spPr>
            <p:txBody>
              <a:bodyPr/>
              <a:lstStyle/>
              <a:p>
                <a:r>
                  <a:rPr lang="en-US">
                    <a:noFill/>
                  </a:rPr>
                  <a:t> </a:t>
                </a:r>
              </a:p>
            </p:txBody>
          </p:sp>
        </mc:Fallback>
      </mc:AlternateContent>
      <p:sp>
        <p:nvSpPr>
          <p:cNvPr id="2" name="Left Brace 1"/>
          <p:cNvSpPr/>
          <p:nvPr/>
        </p:nvSpPr>
        <p:spPr>
          <a:xfrm>
            <a:off x="82817" y="2643539"/>
            <a:ext cx="396044"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7032104" y="2922964"/>
                <a:ext cx="423887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7032104" y="2922964"/>
                <a:ext cx="4238877" cy="461665"/>
              </a:xfrm>
              <a:prstGeom prst="rect">
                <a:avLst/>
              </a:prstGeom>
              <a:blipFill>
                <a:blip r:embed="rId20"/>
                <a:stretch>
                  <a:fillRect l="-201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960096" y="4084202"/>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960096" y="4084202"/>
                <a:ext cx="810078" cy="461665"/>
              </a:xfrm>
              <a:prstGeom prst="rect">
                <a:avLst/>
              </a:prstGeom>
              <a:blipFill>
                <a:blip r:embed="rId21"/>
                <a:stretch>
                  <a:fillRect l="-6015"/>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29891054"/>
              </p:ext>
            </p:extLst>
          </p:nvPr>
        </p:nvGraphicFramePr>
        <p:xfrm>
          <a:off x="7649502" y="3678327"/>
          <a:ext cx="2474399" cy="164592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gridCol w="396044">
                  <a:extLst>
                    <a:ext uri="{9D8B030D-6E8A-4147-A177-3AD203B41FA5}">
                      <a16:colId xmlns:a16="http://schemas.microsoft.com/office/drawing/2014/main" val="20002"/>
                    </a:ext>
                  </a:extLst>
                </a:gridCol>
                <a:gridCol w="396044">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55492">
                  <a:extLst>
                    <a:ext uri="{9D8B030D-6E8A-4147-A177-3AD203B41FA5}">
                      <a16:colId xmlns:a16="http://schemas.microsoft.com/office/drawing/2014/main" val="20005"/>
                    </a:ext>
                  </a:extLst>
                </a:gridCol>
              </a:tblGrid>
              <a:tr h="218631">
                <a:tc>
                  <a:txBody>
                    <a:bodyPr/>
                    <a:lstStyle/>
                    <a:p>
                      <a:pPr algn="ctr"/>
                      <a:endParaRPr lang="en-US" sz="1800" dirty="0"/>
                    </a:p>
                  </a:txBody>
                  <a:tcPr marL="0" marR="0" marT="0" marB="0"/>
                </a:tc>
                <a:tc>
                  <a:txBody>
                    <a:bodyPr/>
                    <a:lstStyle/>
                    <a:p>
                      <a:pPr algn="ctr"/>
                      <a:r>
                        <a:rPr lang="en-US" sz="1800" dirty="0">
                          <a:solidFill>
                            <a:srgbClr val="00B0F0"/>
                          </a:solidFill>
                        </a:rPr>
                        <a:t>1</a:t>
                      </a:r>
                    </a:p>
                  </a:txBody>
                  <a:tcPr marL="0" marR="0" marT="0" marB="0"/>
                </a:tc>
                <a:tc>
                  <a:txBody>
                    <a:bodyPr/>
                    <a:lstStyle/>
                    <a:p>
                      <a:pPr algn="ctr"/>
                      <a:r>
                        <a:rPr lang="en-US" sz="1800" dirty="0">
                          <a:solidFill>
                            <a:srgbClr val="00B0F0"/>
                          </a:solidFill>
                        </a:rPr>
                        <a:t>2</a:t>
                      </a:r>
                    </a:p>
                  </a:txBody>
                  <a:tcPr marL="0" marR="0" marT="0" marB="0"/>
                </a:tc>
                <a:tc>
                  <a:txBody>
                    <a:bodyPr/>
                    <a:lstStyle/>
                    <a:p>
                      <a:pPr algn="ctr"/>
                      <a:r>
                        <a:rPr lang="en-US" sz="1800" dirty="0">
                          <a:solidFill>
                            <a:srgbClr val="00B0F0"/>
                          </a:solidFill>
                        </a:rPr>
                        <a:t>3</a:t>
                      </a:r>
                    </a:p>
                  </a:txBody>
                  <a:tcPr marL="0" marR="0" marT="0" marB="0"/>
                </a:tc>
                <a:tc>
                  <a:txBody>
                    <a:bodyPr/>
                    <a:lstStyle/>
                    <a:p>
                      <a:pPr algn="ctr"/>
                      <a:r>
                        <a:rPr lang="en-US" sz="1800" dirty="0">
                          <a:solidFill>
                            <a:srgbClr val="00B0F0"/>
                          </a:solidFill>
                        </a:rPr>
                        <a:t>4</a:t>
                      </a:r>
                    </a:p>
                  </a:txBody>
                  <a:tcPr marL="0" marR="0" marT="0" marB="0"/>
                </a:tc>
                <a:tc>
                  <a:txBody>
                    <a:bodyPr/>
                    <a:lstStyle/>
                    <a:p>
                      <a:pPr algn="ctr"/>
                      <a:r>
                        <a:rPr lang="en-US" sz="18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1800" dirty="0">
                          <a:solidFill>
                            <a:srgbClr val="00B0F0"/>
                          </a:solidFill>
                        </a:rPr>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1</a:t>
                      </a:r>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101096"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061506" y="3942018"/>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0554132" y="2126023"/>
                <a:ext cx="1259134" cy="479106"/>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0554132" y="2126023"/>
                <a:ext cx="1259134" cy="479106"/>
              </a:xfrm>
              <a:prstGeom prst="rect">
                <a:avLst/>
              </a:prstGeom>
              <a:blipFill>
                <a:blip r:embed="rId22"/>
                <a:stretch>
                  <a:fillRect l="-11111" r="-6763"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93018" y="1614823"/>
                <a:ext cx="5455465" cy="479106"/>
              </a:xfrm>
              <a:prstGeom prst="rect">
                <a:avLst/>
              </a:prstGeom>
            </p:spPr>
            <p:txBody>
              <a:bodyPr wrap="square">
                <a:spAutoFit/>
              </a:bodyPr>
              <a:lstStyle/>
              <a:p>
                <a:pPr marL="514350" indent="-514350"/>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r>
                  <a:rPr lang="en-US" sz="2400" dirty="0"/>
                  <a:t> at i</a:t>
                </a:r>
                <a:r>
                  <a:rPr lang="en-US" sz="2400" dirty="0" smtClean="0"/>
                  <a:t>teration </a:t>
                </a:r>
                <a14:m>
                  <m:oMath xmlns:m="http://schemas.openxmlformats.org/officeDocument/2006/math">
                    <m:r>
                      <a:rPr lang="en-US" sz="2400" i="1" dirty="0">
                        <a:latin typeface="Cambria Math" panose="02040503050406030204" pitchFamily="18" charset="0"/>
                      </a:rPr>
                      <m:t>𝑡</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93018" y="1614823"/>
                <a:ext cx="5455465" cy="479106"/>
              </a:xfrm>
              <a:prstGeom prst="rect">
                <a:avLst/>
              </a:prstGeom>
              <a:blipFill>
                <a:blip r:embed="rId23"/>
                <a:stretch>
                  <a:fillRect t="-6410" b="-294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0373621" y="408420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0</m:t>
                          </m:r>
                        </m:sup>
                      </m:sSup>
                      <m:r>
                        <a:rPr lang="en-US" sz="2400" b="1">
                          <a:latin typeface="Cambria Math" panose="02040503050406030204" pitchFamily="18" charset="0"/>
                        </a:rPr>
                        <m:t>=</m:t>
                      </m:r>
                    </m:oMath>
                  </m:oMathPara>
                </a14:m>
                <a:endParaRPr lang="en-US"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0373621" y="4084201"/>
                <a:ext cx="810078" cy="461665"/>
              </a:xfrm>
              <a:prstGeom prst="rect">
                <a:avLst/>
              </a:prstGeom>
              <a:blipFill>
                <a:blip r:embed="rId24"/>
                <a:stretch>
                  <a:fillRect/>
                </a:stretch>
              </a:blipFill>
            </p:spPr>
            <p:txBody>
              <a:bodyPr/>
              <a:lstStyle/>
              <a:p>
                <a:r>
                  <a:rPr lang="en-US">
                    <a:noFill/>
                  </a:rPr>
                  <a:t> </a:t>
                </a:r>
              </a:p>
            </p:txBody>
          </p:sp>
        </mc:Fallback>
      </mc:AlternateContent>
      <p:graphicFrame>
        <p:nvGraphicFramePr>
          <p:cNvPr id="49" name="Table 48"/>
          <p:cNvGraphicFramePr>
            <a:graphicFrameLocks noGrp="1"/>
          </p:cNvGraphicFramePr>
          <p:nvPr>
            <p:extLst>
              <p:ext uri="{D42A27DB-BD31-4B8C-83A1-F6EECF244321}">
                <p14:modId xmlns:p14="http://schemas.microsoft.com/office/powerpoint/2010/main" val="563622273"/>
              </p:ext>
            </p:extLst>
          </p:nvPr>
        </p:nvGraphicFramePr>
        <p:xfrm>
          <a:off x="11069391" y="3953094"/>
          <a:ext cx="894771" cy="137160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1" name="Right Bracket 50"/>
          <p:cNvSpPr/>
          <p:nvPr/>
        </p:nvSpPr>
        <p:spPr>
          <a:xfrm>
            <a:off x="11905843"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Right Bracket 51"/>
          <p:cNvSpPr/>
          <p:nvPr/>
        </p:nvSpPr>
        <p:spPr>
          <a:xfrm rot="10800000">
            <a:off x="11475031" y="3942017"/>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p:cNvSpPr/>
              <p:nvPr/>
            </p:nvSpPr>
            <p:spPr>
              <a:xfrm>
                <a:off x="10520424" y="919958"/>
                <a:ext cx="13768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𝑐</m:t>
                      </m:r>
                      <m:r>
                        <a:rPr lang="en-US" altLang="zh-CN" sz="2400" b="0" i="1" smtClean="0">
                          <a:latin typeface="Cambria Math" panose="02040503050406030204" pitchFamily="18" charset="0"/>
                        </a:rPr>
                        <m:t>=0.85</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0520424" y="919958"/>
                <a:ext cx="1376852" cy="461665"/>
              </a:xfrm>
              <a:prstGeom prst="rect">
                <a:avLst/>
              </a:prstGeom>
              <a:blipFill>
                <a:blip r:embed="rId2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42980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3060340"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Power Iteration</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43372" y="2532520"/>
                <a:ext cx="4716523" cy="465192"/>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m:t>
                      </m:r>
                      <m:r>
                        <a:rPr lang="en-US" altLang="zh-CN" sz="2400" b="0" i="1" smtClean="0">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43372" y="2532520"/>
                <a:ext cx="4716523" cy="465192"/>
              </a:xfrm>
              <a:prstGeom prst="rect">
                <a:avLst/>
              </a:prstGeom>
              <a:blipFill>
                <a:blip r:embed="rId15"/>
                <a:stretch>
                  <a:fillRect l="-1682"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43373" y="3005275"/>
                <a:ext cx="4634314" cy="465897"/>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43373" y="3005275"/>
                <a:ext cx="4634314" cy="465897"/>
              </a:xfrm>
              <a:prstGeom prst="rect">
                <a:avLst/>
              </a:prstGeom>
              <a:blipFill>
                <a:blip r:embed="rId16"/>
                <a:stretch>
                  <a:fillRect l="-1711"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443372" y="3491432"/>
                <a:ext cx="6564631" cy="467757"/>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443372" y="3491432"/>
                <a:ext cx="6564631" cy="467757"/>
              </a:xfrm>
              <a:prstGeom prst="rect">
                <a:avLst/>
              </a:prstGeom>
              <a:blipFill>
                <a:blip r:embed="rId17"/>
                <a:stretch>
                  <a:fillRect l="-1207" r="-279"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443373" y="3981307"/>
                <a:ext cx="6564630" cy="464807"/>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443373" y="3981307"/>
                <a:ext cx="6564630" cy="464807"/>
              </a:xfrm>
              <a:prstGeom prst="rect">
                <a:avLst/>
              </a:prstGeom>
              <a:blipFill>
                <a:blip r:embed="rId18"/>
                <a:stretch>
                  <a:fillRect l="-1207" r="-279"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443372" y="4471181"/>
                <a:ext cx="4985574" cy="473463"/>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443372" y="4471181"/>
                <a:ext cx="4985574" cy="473463"/>
              </a:xfrm>
              <a:prstGeom prst="rect">
                <a:avLst/>
              </a:prstGeom>
              <a:blipFill>
                <a:blip r:embed="rId19"/>
                <a:stretch>
                  <a:fillRect l="-1589" b="-16667"/>
                </a:stretch>
              </a:blipFill>
            </p:spPr>
            <p:txBody>
              <a:bodyPr/>
              <a:lstStyle/>
              <a:p>
                <a:r>
                  <a:rPr lang="en-US">
                    <a:noFill/>
                  </a:rPr>
                  <a:t> </a:t>
                </a:r>
              </a:p>
            </p:txBody>
          </p:sp>
        </mc:Fallback>
      </mc:AlternateContent>
      <p:sp>
        <p:nvSpPr>
          <p:cNvPr id="2" name="Left Brace 1"/>
          <p:cNvSpPr/>
          <p:nvPr/>
        </p:nvSpPr>
        <p:spPr>
          <a:xfrm>
            <a:off x="47328" y="2643539"/>
            <a:ext cx="396044"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7257723" y="2922964"/>
                <a:ext cx="423887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1</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1</m:t>
                          </m:r>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7257723" y="2922964"/>
                <a:ext cx="4238877" cy="461665"/>
              </a:xfrm>
              <a:prstGeom prst="rect">
                <a:avLst/>
              </a:prstGeom>
              <a:blipFill>
                <a:blip r:embed="rId20"/>
                <a:stretch>
                  <a:fillRect l="-201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072655" y="4084202"/>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7072655" y="4084202"/>
                <a:ext cx="810078" cy="461665"/>
              </a:xfrm>
              <a:prstGeom prst="rect">
                <a:avLst/>
              </a:prstGeom>
              <a:blipFill>
                <a:blip r:embed="rId21"/>
                <a:stretch>
                  <a:fillRect l="-5263"/>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629748951"/>
              </p:ext>
            </p:extLst>
          </p:nvPr>
        </p:nvGraphicFramePr>
        <p:xfrm>
          <a:off x="7762061" y="3678327"/>
          <a:ext cx="2474399" cy="164592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gridCol w="396044">
                  <a:extLst>
                    <a:ext uri="{9D8B030D-6E8A-4147-A177-3AD203B41FA5}">
                      <a16:colId xmlns:a16="http://schemas.microsoft.com/office/drawing/2014/main" val="20002"/>
                    </a:ext>
                  </a:extLst>
                </a:gridCol>
                <a:gridCol w="396044">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55492">
                  <a:extLst>
                    <a:ext uri="{9D8B030D-6E8A-4147-A177-3AD203B41FA5}">
                      <a16:colId xmlns:a16="http://schemas.microsoft.com/office/drawing/2014/main" val="20005"/>
                    </a:ext>
                  </a:extLst>
                </a:gridCol>
              </a:tblGrid>
              <a:tr h="218631">
                <a:tc>
                  <a:txBody>
                    <a:bodyPr/>
                    <a:lstStyle/>
                    <a:p>
                      <a:pPr algn="ctr"/>
                      <a:endParaRPr lang="en-US" sz="1800" dirty="0"/>
                    </a:p>
                  </a:txBody>
                  <a:tcPr marL="0" marR="0" marT="0" marB="0"/>
                </a:tc>
                <a:tc>
                  <a:txBody>
                    <a:bodyPr/>
                    <a:lstStyle/>
                    <a:p>
                      <a:pPr algn="ctr"/>
                      <a:r>
                        <a:rPr lang="en-US" sz="1800" dirty="0">
                          <a:solidFill>
                            <a:srgbClr val="00B0F0"/>
                          </a:solidFill>
                        </a:rPr>
                        <a:t>1</a:t>
                      </a:r>
                    </a:p>
                  </a:txBody>
                  <a:tcPr marL="0" marR="0" marT="0" marB="0"/>
                </a:tc>
                <a:tc>
                  <a:txBody>
                    <a:bodyPr/>
                    <a:lstStyle/>
                    <a:p>
                      <a:pPr algn="ctr"/>
                      <a:r>
                        <a:rPr lang="en-US" sz="1800" dirty="0">
                          <a:solidFill>
                            <a:srgbClr val="00B0F0"/>
                          </a:solidFill>
                        </a:rPr>
                        <a:t>2</a:t>
                      </a:r>
                    </a:p>
                  </a:txBody>
                  <a:tcPr marL="0" marR="0" marT="0" marB="0"/>
                </a:tc>
                <a:tc>
                  <a:txBody>
                    <a:bodyPr/>
                    <a:lstStyle/>
                    <a:p>
                      <a:pPr algn="ctr"/>
                      <a:r>
                        <a:rPr lang="en-US" sz="1800" dirty="0">
                          <a:solidFill>
                            <a:srgbClr val="00B0F0"/>
                          </a:solidFill>
                        </a:rPr>
                        <a:t>3</a:t>
                      </a:r>
                    </a:p>
                  </a:txBody>
                  <a:tcPr marL="0" marR="0" marT="0" marB="0"/>
                </a:tc>
                <a:tc>
                  <a:txBody>
                    <a:bodyPr/>
                    <a:lstStyle/>
                    <a:p>
                      <a:pPr algn="ctr"/>
                      <a:r>
                        <a:rPr lang="en-US" sz="1800" dirty="0">
                          <a:solidFill>
                            <a:srgbClr val="00B0F0"/>
                          </a:solidFill>
                        </a:rPr>
                        <a:t>4</a:t>
                      </a:r>
                    </a:p>
                  </a:txBody>
                  <a:tcPr marL="0" marR="0" marT="0" marB="0"/>
                </a:tc>
                <a:tc>
                  <a:txBody>
                    <a:bodyPr/>
                    <a:lstStyle/>
                    <a:p>
                      <a:pPr algn="ctr"/>
                      <a:r>
                        <a:rPr lang="en-US" sz="18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1800" dirty="0">
                          <a:solidFill>
                            <a:srgbClr val="00B0F0"/>
                          </a:solidFill>
                        </a:rPr>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1</a:t>
                      </a:r>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213655"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174065" y="3942018"/>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0554132" y="2126023"/>
                <a:ext cx="1259134" cy="480901"/>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m:t>
                      </m:r>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0554132" y="2126023"/>
                <a:ext cx="1259134" cy="48090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93018" y="1614823"/>
                <a:ext cx="5586958" cy="480901"/>
              </a:xfrm>
              <a:prstGeom prst="rect">
                <a:avLst/>
              </a:prstGeom>
            </p:spPr>
            <p:txBody>
              <a:bodyPr wrap="square">
                <a:spAutoFit/>
              </a:bodyPr>
              <a:lstStyle/>
              <a:p>
                <a:pPr marL="514350" indent="-514350"/>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1</m:t>
                        </m:r>
                      </m:sup>
                    </m:sSubSup>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r>
                  <a:rPr lang="en-US" sz="2400" dirty="0"/>
                  <a:t> at i</a:t>
                </a:r>
                <a:r>
                  <a:rPr lang="en-US" sz="2400" dirty="0" smtClean="0"/>
                  <a:t>teration </a:t>
                </a:r>
                <a14:m>
                  <m:oMath xmlns:m="http://schemas.openxmlformats.org/officeDocument/2006/math">
                    <m:r>
                      <a:rPr lang="en-US" sz="2400" b="0" i="1" smtClean="0">
                        <a:latin typeface="Cambria Math" panose="02040503050406030204" pitchFamily="18" charset="0"/>
                      </a:rPr>
                      <m:t>1</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93018" y="1614823"/>
                <a:ext cx="5586958" cy="480901"/>
              </a:xfrm>
              <a:prstGeom prst="rect">
                <a:avLst/>
              </a:prstGeom>
              <a:blipFill>
                <a:blip r:embed="rId23"/>
                <a:stretch>
                  <a:fillRect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0373621" y="408420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0</m:t>
                          </m:r>
                        </m:sup>
                      </m:sSup>
                      <m:r>
                        <a:rPr lang="en-US" sz="2400" b="1">
                          <a:latin typeface="Cambria Math" panose="02040503050406030204" pitchFamily="18" charset="0"/>
                        </a:rPr>
                        <m:t>=</m:t>
                      </m:r>
                    </m:oMath>
                  </m:oMathPara>
                </a14:m>
                <a:endParaRPr lang="en-US"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0373621" y="4084201"/>
                <a:ext cx="810078" cy="461665"/>
              </a:xfrm>
              <a:prstGeom prst="rect">
                <a:avLst/>
              </a:prstGeom>
              <a:blipFill>
                <a:blip r:embed="rId24"/>
                <a:stretch>
                  <a:fillRect/>
                </a:stretch>
              </a:blipFill>
            </p:spPr>
            <p:txBody>
              <a:bodyPr/>
              <a:lstStyle/>
              <a:p>
                <a:r>
                  <a:rPr lang="en-US">
                    <a:noFill/>
                  </a:rPr>
                  <a:t> </a:t>
                </a:r>
              </a:p>
            </p:txBody>
          </p:sp>
        </mc:Fallback>
      </mc:AlternateContent>
      <p:graphicFrame>
        <p:nvGraphicFramePr>
          <p:cNvPr id="49" name="Table 48"/>
          <p:cNvGraphicFramePr>
            <a:graphicFrameLocks noGrp="1"/>
          </p:cNvGraphicFramePr>
          <p:nvPr>
            <p:extLst>
              <p:ext uri="{D42A27DB-BD31-4B8C-83A1-F6EECF244321}">
                <p14:modId xmlns:p14="http://schemas.microsoft.com/office/powerpoint/2010/main" val="563622273"/>
              </p:ext>
            </p:extLst>
          </p:nvPr>
        </p:nvGraphicFramePr>
        <p:xfrm>
          <a:off x="11069391" y="3953094"/>
          <a:ext cx="894771" cy="137160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1" name="Right Bracket 50"/>
          <p:cNvSpPr/>
          <p:nvPr/>
        </p:nvSpPr>
        <p:spPr>
          <a:xfrm>
            <a:off x="11905843"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Right Bracket 51"/>
          <p:cNvSpPr/>
          <p:nvPr/>
        </p:nvSpPr>
        <p:spPr>
          <a:xfrm rot="10800000">
            <a:off x="11475031" y="3942017"/>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p:cNvSpPr/>
              <p:nvPr/>
            </p:nvSpPr>
            <p:spPr>
              <a:xfrm>
                <a:off x="10520424" y="919958"/>
                <a:ext cx="13768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𝑐</m:t>
                      </m:r>
                      <m:r>
                        <a:rPr lang="en-US" altLang="zh-CN" sz="2400" b="0" i="1" smtClean="0">
                          <a:latin typeface="Cambria Math" panose="02040503050406030204" pitchFamily="18" charset="0"/>
                        </a:rPr>
                        <m:t>=0.85</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0520424" y="919958"/>
                <a:ext cx="1376852" cy="461665"/>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5040213" y="390536"/>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1</m:t>
                          </m:r>
                        </m:sup>
                      </m:sSup>
                      <m:r>
                        <a:rPr lang="en-US" sz="2400" b="1">
                          <a:latin typeface="Cambria Math" panose="02040503050406030204" pitchFamily="18" charset="0"/>
                        </a:rPr>
                        <m:t>=</m:t>
                      </m:r>
                    </m:oMath>
                  </m:oMathPara>
                </a14:m>
                <a:endParaRPr lang="en-US"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5040213" y="390536"/>
                <a:ext cx="810078" cy="461665"/>
              </a:xfrm>
              <a:prstGeom prst="rect">
                <a:avLst/>
              </a:prstGeom>
              <a:blipFill>
                <a:blip r:embed="rId26"/>
                <a:stretch>
                  <a:fillRect/>
                </a:stretch>
              </a:blipFill>
            </p:spPr>
            <p:txBody>
              <a:bodyPr/>
              <a:lstStyle/>
              <a:p>
                <a:r>
                  <a:rPr lang="en-US">
                    <a:noFill/>
                  </a:rPr>
                  <a:t> </a:t>
                </a:r>
              </a:p>
            </p:txBody>
          </p:sp>
        </mc:Fallback>
      </mc:AlternateContent>
      <p:graphicFrame>
        <p:nvGraphicFramePr>
          <p:cNvPr id="54" name="Table 53"/>
          <p:cNvGraphicFramePr>
            <a:graphicFrameLocks noGrp="1"/>
          </p:cNvGraphicFramePr>
          <p:nvPr>
            <p:extLst>
              <p:ext uri="{D42A27DB-BD31-4B8C-83A1-F6EECF244321}">
                <p14:modId xmlns:p14="http://schemas.microsoft.com/office/powerpoint/2010/main" val="907278126"/>
              </p:ext>
            </p:extLst>
          </p:nvPr>
        </p:nvGraphicFramePr>
        <p:xfrm>
          <a:off x="5682147" y="243223"/>
          <a:ext cx="1159391" cy="1371600"/>
        </p:xfrm>
        <a:graphic>
          <a:graphicData uri="http://schemas.openxmlformats.org/drawingml/2006/table">
            <a:tbl>
              <a:tblPr firstRow="1" bandRow="1">
                <a:tableStyleId>{2D5ABB26-0587-4C30-8999-92F81FD0307C}</a:tableStyleId>
              </a:tblPr>
              <a:tblGrid>
                <a:gridCol w="563935">
                  <a:extLst>
                    <a:ext uri="{9D8B030D-6E8A-4147-A177-3AD203B41FA5}">
                      <a16:colId xmlns:a16="http://schemas.microsoft.com/office/drawing/2014/main" val="20000"/>
                    </a:ext>
                  </a:extLst>
                </a:gridCol>
                <a:gridCol w="595456">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0.115</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0.200</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0.285</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0.285</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0.115</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5" name="Right Bracket 54"/>
          <p:cNvSpPr/>
          <p:nvPr/>
        </p:nvSpPr>
        <p:spPr>
          <a:xfrm>
            <a:off x="6889285" y="270305"/>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Right Bracket 55"/>
          <p:cNvSpPr/>
          <p:nvPr/>
        </p:nvSpPr>
        <p:spPr>
          <a:xfrm rot="10800000">
            <a:off x="6103337" y="267972"/>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096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animBg="1"/>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3060340"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Power Iteration</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43372" y="2532520"/>
                <a:ext cx="4976369" cy="465961"/>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m:t>
                      </m:r>
                      <m:r>
                        <a:rPr lang="en-US" altLang="zh-CN" sz="2400" b="0" i="1" smtClean="0">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43372" y="2532520"/>
                <a:ext cx="4976369" cy="465961"/>
              </a:xfrm>
              <a:prstGeom prst="rect">
                <a:avLst/>
              </a:prstGeom>
              <a:blipFill>
                <a:blip r:embed="rId15"/>
                <a:stretch>
                  <a:fillRect l="-1593" r="-245"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43372" y="3005275"/>
                <a:ext cx="4824535" cy="466666"/>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0.115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43372" y="3005275"/>
                <a:ext cx="4824535" cy="466666"/>
              </a:xfrm>
              <a:prstGeom prst="rect">
                <a:avLst/>
              </a:prstGeom>
              <a:blipFill>
                <a:blip r:embed="rId16"/>
                <a:stretch>
                  <a:fillRect l="-1643"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443372" y="3491432"/>
                <a:ext cx="6976634" cy="468526"/>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0.115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443372" y="3491432"/>
                <a:ext cx="6976634" cy="468526"/>
              </a:xfrm>
              <a:prstGeom prst="rect">
                <a:avLst/>
              </a:prstGeom>
              <a:blipFill>
                <a:blip r:embed="rId17"/>
                <a:stretch>
                  <a:fillRect l="-1136"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443373" y="3981307"/>
                <a:ext cx="6932116" cy="465577"/>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443373" y="3981307"/>
                <a:ext cx="6932116" cy="465577"/>
              </a:xfrm>
              <a:prstGeom prst="rect">
                <a:avLst/>
              </a:prstGeom>
              <a:blipFill>
                <a:blip r:embed="rId18"/>
                <a:stretch>
                  <a:fillRect l="-1143"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443372" y="4471181"/>
                <a:ext cx="4985574" cy="474232"/>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443372" y="4471181"/>
                <a:ext cx="4985574" cy="474232"/>
              </a:xfrm>
              <a:prstGeom prst="rect">
                <a:avLst/>
              </a:prstGeom>
              <a:blipFill>
                <a:blip r:embed="rId19"/>
                <a:stretch>
                  <a:fillRect l="-1589" b="-16667"/>
                </a:stretch>
              </a:blipFill>
            </p:spPr>
            <p:txBody>
              <a:bodyPr/>
              <a:lstStyle/>
              <a:p>
                <a:r>
                  <a:rPr lang="en-US">
                    <a:noFill/>
                  </a:rPr>
                  <a:t> </a:t>
                </a:r>
              </a:p>
            </p:txBody>
          </p:sp>
        </mc:Fallback>
      </mc:AlternateContent>
      <p:sp>
        <p:nvSpPr>
          <p:cNvPr id="2" name="Left Brace 1"/>
          <p:cNvSpPr/>
          <p:nvPr/>
        </p:nvSpPr>
        <p:spPr>
          <a:xfrm>
            <a:off x="47328" y="2643539"/>
            <a:ext cx="396044"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7257723" y="2922964"/>
                <a:ext cx="423887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2</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2</m:t>
                          </m:r>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7257723" y="2922964"/>
                <a:ext cx="4238877" cy="461665"/>
              </a:xfrm>
              <a:prstGeom prst="rect">
                <a:avLst/>
              </a:prstGeom>
              <a:blipFill>
                <a:blip r:embed="rId20"/>
                <a:stretch>
                  <a:fillRect l="-201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563013" y="3432490"/>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7563013" y="3432490"/>
                <a:ext cx="810078" cy="461665"/>
              </a:xfrm>
              <a:prstGeom prst="rect">
                <a:avLst/>
              </a:prstGeom>
              <a:blipFill>
                <a:blip r:embed="rId21"/>
                <a:stretch>
                  <a:fillRect l="-6015"/>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629748951"/>
              </p:ext>
            </p:extLst>
          </p:nvPr>
        </p:nvGraphicFramePr>
        <p:xfrm>
          <a:off x="7762061" y="3678327"/>
          <a:ext cx="2474399" cy="164592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gridCol w="396044">
                  <a:extLst>
                    <a:ext uri="{9D8B030D-6E8A-4147-A177-3AD203B41FA5}">
                      <a16:colId xmlns:a16="http://schemas.microsoft.com/office/drawing/2014/main" val="20002"/>
                    </a:ext>
                  </a:extLst>
                </a:gridCol>
                <a:gridCol w="396044">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55492">
                  <a:extLst>
                    <a:ext uri="{9D8B030D-6E8A-4147-A177-3AD203B41FA5}">
                      <a16:colId xmlns:a16="http://schemas.microsoft.com/office/drawing/2014/main" val="20005"/>
                    </a:ext>
                  </a:extLst>
                </a:gridCol>
              </a:tblGrid>
              <a:tr h="218631">
                <a:tc>
                  <a:txBody>
                    <a:bodyPr/>
                    <a:lstStyle/>
                    <a:p>
                      <a:pPr algn="ctr"/>
                      <a:endParaRPr lang="en-US" sz="1800" dirty="0"/>
                    </a:p>
                  </a:txBody>
                  <a:tcPr marL="0" marR="0" marT="0" marB="0"/>
                </a:tc>
                <a:tc>
                  <a:txBody>
                    <a:bodyPr/>
                    <a:lstStyle/>
                    <a:p>
                      <a:pPr algn="ctr"/>
                      <a:r>
                        <a:rPr lang="en-US" sz="1800" dirty="0">
                          <a:solidFill>
                            <a:srgbClr val="00B0F0"/>
                          </a:solidFill>
                        </a:rPr>
                        <a:t>1</a:t>
                      </a:r>
                    </a:p>
                  </a:txBody>
                  <a:tcPr marL="0" marR="0" marT="0" marB="0"/>
                </a:tc>
                <a:tc>
                  <a:txBody>
                    <a:bodyPr/>
                    <a:lstStyle/>
                    <a:p>
                      <a:pPr algn="ctr"/>
                      <a:r>
                        <a:rPr lang="en-US" sz="1800" dirty="0">
                          <a:solidFill>
                            <a:srgbClr val="00B0F0"/>
                          </a:solidFill>
                        </a:rPr>
                        <a:t>2</a:t>
                      </a:r>
                    </a:p>
                  </a:txBody>
                  <a:tcPr marL="0" marR="0" marT="0" marB="0"/>
                </a:tc>
                <a:tc>
                  <a:txBody>
                    <a:bodyPr/>
                    <a:lstStyle/>
                    <a:p>
                      <a:pPr algn="ctr"/>
                      <a:r>
                        <a:rPr lang="en-US" sz="1800" dirty="0">
                          <a:solidFill>
                            <a:srgbClr val="00B0F0"/>
                          </a:solidFill>
                        </a:rPr>
                        <a:t>3</a:t>
                      </a:r>
                    </a:p>
                  </a:txBody>
                  <a:tcPr marL="0" marR="0" marT="0" marB="0"/>
                </a:tc>
                <a:tc>
                  <a:txBody>
                    <a:bodyPr/>
                    <a:lstStyle/>
                    <a:p>
                      <a:pPr algn="ctr"/>
                      <a:r>
                        <a:rPr lang="en-US" sz="1800" dirty="0">
                          <a:solidFill>
                            <a:srgbClr val="00B0F0"/>
                          </a:solidFill>
                        </a:rPr>
                        <a:t>4</a:t>
                      </a:r>
                    </a:p>
                  </a:txBody>
                  <a:tcPr marL="0" marR="0" marT="0" marB="0"/>
                </a:tc>
                <a:tc>
                  <a:txBody>
                    <a:bodyPr/>
                    <a:lstStyle/>
                    <a:p>
                      <a:pPr algn="ctr"/>
                      <a:r>
                        <a:rPr lang="en-US" sz="18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1800" dirty="0">
                          <a:solidFill>
                            <a:srgbClr val="00B0F0"/>
                          </a:solidFill>
                        </a:rPr>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1</a:t>
                      </a:r>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213655"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174065" y="3942018"/>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0554132" y="2126023"/>
                <a:ext cx="1259134" cy="481670"/>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m:t>
                      </m:r>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0554132" y="2126023"/>
                <a:ext cx="1259134" cy="481670"/>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93018" y="1614823"/>
                <a:ext cx="5586958" cy="481670"/>
              </a:xfrm>
              <a:prstGeom prst="rect">
                <a:avLst/>
              </a:prstGeom>
            </p:spPr>
            <p:txBody>
              <a:bodyPr wrap="square">
                <a:spAutoFit/>
              </a:bodyPr>
              <a:lstStyle/>
              <a:p>
                <a:pPr marL="514350" indent="-514350"/>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2</m:t>
                        </m:r>
                      </m:sup>
                    </m:sSubSup>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r>
                  <a:rPr lang="en-US" sz="2400" dirty="0"/>
                  <a:t> at i</a:t>
                </a:r>
                <a:r>
                  <a:rPr lang="en-US" sz="2400" dirty="0" smtClean="0"/>
                  <a:t>teration </a:t>
                </a:r>
                <a14:m>
                  <m:oMath xmlns:m="http://schemas.openxmlformats.org/officeDocument/2006/math">
                    <m:r>
                      <a:rPr lang="en-US" sz="2400" b="0" i="1" smtClean="0">
                        <a:latin typeface="Cambria Math" panose="02040503050406030204" pitchFamily="18" charset="0"/>
                      </a:rPr>
                      <m:t>1</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93018" y="1614823"/>
                <a:ext cx="5586958" cy="481670"/>
              </a:xfrm>
              <a:prstGeom prst="rect">
                <a:avLst/>
              </a:prstGeom>
              <a:blipFill>
                <a:blip r:embed="rId23"/>
                <a:stretch>
                  <a:fillRect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520424" y="919958"/>
                <a:ext cx="13768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𝑐</m:t>
                      </m:r>
                      <m:r>
                        <a:rPr lang="en-US" altLang="zh-CN" sz="2400" b="0" i="1" smtClean="0">
                          <a:latin typeface="Cambria Math" panose="02040503050406030204" pitchFamily="18" charset="0"/>
                        </a:rPr>
                        <m:t>=0.85</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0520424" y="919958"/>
                <a:ext cx="1376852" cy="461665"/>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5040213" y="390536"/>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2</m:t>
                          </m:r>
                        </m:sup>
                      </m:sSup>
                      <m:r>
                        <a:rPr lang="en-US" sz="2400" b="1">
                          <a:latin typeface="Cambria Math" panose="02040503050406030204" pitchFamily="18" charset="0"/>
                        </a:rPr>
                        <m:t>=</m:t>
                      </m:r>
                    </m:oMath>
                  </m:oMathPara>
                </a14:m>
                <a:endParaRPr lang="en-US"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5040213" y="390536"/>
                <a:ext cx="810078" cy="461665"/>
              </a:xfrm>
              <a:prstGeom prst="rect">
                <a:avLst/>
              </a:prstGeom>
              <a:blipFill>
                <a:blip r:embed="rId25"/>
                <a:stretch>
                  <a:fillRect/>
                </a:stretch>
              </a:blipFill>
            </p:spPr>
            <p:txBody>
              <a:bodyPr/>
              <a:lstStyle/>
              <a:p>
                <a:r>
                  <a:rPr lang="en-US">
                    <a:noFill/>
                  </a:rPr>
                  <a:t> </a:t>
                </a:r>
              </a:p>
            </p:txBody>
          </p:sp>
        </mc:Fallback>
      </mc:AlternateContent>
      <p:graphicFrame>
        <p:nvGraphicFramePr>
          <p:cNvPr id="54" name="Table 53"/>
          <p:cNvGraphicFramePr>
            <a:graphicFrameLocks noGrp="1"/>
          </p:cNvGraphicFramePr>
          <p:nvPr>
            <p:extLst>
              <p:ext uri="{D42A27DB-BD31-4B8C-83A1-F6EECF244321}">
                <p14:modId xmlns:p14="http://schemas.microsoft.com/office/powerpoint/2010/main" val="3062961705"/>
              </p:ext>
            </p:extLst>
          </p:nvPr>
        </p:nvGraphicFramePr>
        <p:xfrm>
          <a:off x="5682147" y="257200"/>
          <a:ext cx="1280812" cy="1371600"/>
        </p:xfrm>
        <a:graphic>
          <a:graphicData uri="http://schemas.openxmlformats.org/drawingml/2006/table">
            <a:tbl>
              <a:tblPr firstRow="1" bandRow="1">
                <a:tableStyleId>{2D5ABB26-0587-4C30-8999-92F81FD0307C}</a:tableStyleId>
              </a:tblPr>
              <a:tblGrid>
                <a:gridCol w="431822">
                  <a:extLst>
                    <a:ext uri="{9D8B030D-6E8A-4147-A177-3AD203B41FA5}">
                      <a16:colId xmlns:a16="http://schemas.microsoft.com/office/drawing/2014/main" val="20000"/>
                    </a:ext>
                  </a:extLst>
                </a:gridCol>
                <a:gridCol w="848990">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0.1511</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0.1278</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0.2128</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0.3573</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0.1511</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5" name="Right Bracket 54"/>
          <p:cNvSpPr/>
          <p:nvPr/>
        </p:nvSpPr>
        <p:spPr>
          <a:xfrm>
            <a:off x="6889751" y="228600"/>
            <a:ext cx="106350" cy="1436204"/>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Right Bracket 55"/>
          <p:cNvSpPr/>
          <p:nvPr/>
        </p:nvSpPr>
        <p:spPr>
          <a:xfrm rot="10800000">
            <a:off x="6049828" y="228599"/>
            <a:ext cx="111961" cy="1434565"/>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TextBox 56"/>
              <p:cNvSpPr txBox="1"/>
              <p:nvPr/>
            </p:nvSpPr>
            <p:spPr>
              <a:xfrm>
                <a:off x="10362486" y="3955545"/>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1</m:t>
                          </m:r>
                        </m:sup>
                      </m:sSup>
                      <m:r>
                        <a:rPr lang="en-US" sz="2400" b="1">
                          <a:latin typeface="Cambria Math" panose="02040503050406030204" pitchFamily="18" charset="0"/>
                        </a:rPr>
                        <m:t>=</m:t>
                      </m:r>
                    </m:oMath>
                  </m:oMathPara>
                </a14:m>
                <a:endParaRPr lang="en-US"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0362486" y="3955545"/>
                <a:ext cx="810078" cy="461665"/>
              </a:xfrm>
              <a:prstGeom prst="rect">
                <a:avLst/>
              </a:prstGeom>
              <a:blipFill>
                <a:blip r:embed="rId26"/>
                <a:stretch>
                  <a:fillRect/>
                </a:stretch>
              </a:blipFill>
            </p:spPr>
            <p:txBody>
              <a:bodyPr/>
              <a:lstStyle/>
              <a:p>
                <a:r>
                  <a:rPr lang="en-US">
                    <a:noFill/>
                  </a:rPr>
                  <a:t> </a:t>
                </a:r>
              </a:p>
            </p:txBody>
          </p:sp>
        </mc:Fallback>
      </mc:AlternateContent>
      <p:graphicFrame>
        <p:nvGraphicFramePr>
          <p:cNvPr id="58" name="Table 57"/>
          <p:cNvGraphicFramePr>
            <a:graphicFrameLocks noGrp="1"/>
          </p:cNvGraphicFramePr>
          <p:nvPr>
            <p:extLst>
              <p:ext uri="{D42A27DB-BD31-4B8C-83A1-F6EECF244321}">
                <p14:modId xmlns:p14="http://schemas.microsoft.com/office/powerpoint/2010/main" val="2917668125"/>
              </p:ext>
            </p:extLst>
          </p:nvPr>
        </p:nvGraphicFramePr>
        <p:xfrm>
          <a:off x="10920536" y="3872344"/>
          <a:ext cx="1050279" cy="1371600"/>
        </p:xfrm>
        <a:graphic>
          <a:graphicData uri="http://schemas.openxmlformats.org/drawingml/2006/table">
            <a:tbl>
              <a:tblPr firstRow="1" bandRow="1">
                <a:tableStyleId>{2D5ABB26-0587-4C30-8999-92F81FD0307C}</a:tableStyleId>
              </a:tblPr>
              <a:tblGrid>
                <a:gridCol w="510862">
                  <a:extLst>
                    <a:ext uri="{9D8B030D-6E8A-4147-A177-3AD203B41FA5}">
                      <a16:colId xmlns:a16="http://schemas.microsoft.com/office/drawing/2014/main" val="20000"/>
                    </a:ext>
                  </a:extLst>
                </a:gridCol>
                <a:gridCol w="539417">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0.115</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0.200</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0.285</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0.285</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0.115</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9" name="Right Bracket 58"/>
          <p:cNvSpPr/>
          <p:nvPr/>
        </p:nvSpPr>
        <p:spPr>
          <a:xfrm>
            <a:off x="11994024" y="3872344"/>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0" name="Right Bracket 59"/>
          <p:cNvSpPr/>
          <p:nvPr/>
        </p:nvSpPr>
        <p:spPr>
          <a:xfrm rot="10800000">
            <a:off x="11343948" y="3862114"/>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6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animBg="1"/>
      <p:bldP spid="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3060340"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Power Iteration</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23393" y="2532520"/>
                <a:ext cx="4281416" cy="490519"/>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4,1</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623393" y="2532520"/>
                <a:ext cx="4281416" cy="490519"/>
              </a:xfrm>
              <a:prstGeom prst="rect">
                <a:avLst/>
              </a:prstGeom>
              <a:blipFill>
                <a:blip r:embed="rId15"/>
                <a:stretch>
                  <a:fillRect l="-1707"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23393" y="3005275"/>
                <a:ext cx="4634314" cy="490904"/>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1,2</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623393" y="3005275"/>
                <a:ext cx="4634314" cy="490904"/>
              </a:xfrm>
              <a:prstGeom prst="rect">
                <a:avLst/>
              </a:prstGeom>
              <a:blipFill>
                <a:blip r:embed="rId16"/>
                <a:stretch>
                  <a:fillRect l="-1579"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23392" y="3491432"/>
                <a:ext cx="5999711" cy="49391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2,3</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5,3</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623392" y="3491432"/>
                <a:ext cx="5999711" cy="49391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23393" y="3981307"/>
                <a:ext cx="5999710" cy="4912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2,4</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3,4</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623393" y="3981307"/>
                <a:ext cx="5999710" cy="491288"/>
              </a:xfrm>
              <a:prstGeom prst="rect">
                <a:avLst/>
              </a:prstGeom>
              <a:blipFill>
                <a:blip r:embed="rId18"/>
                <a:stretch>
                  <a:fillRect l="-1220" r="-711"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23393" y="4471181"/>
                <a:ext cx="3925726" cy="490519"/>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4,5</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623393" y="4471181"/>
                <a:ext cx="3925726" cy="490519"/>
              </a:xfrm>
              <a:prstGeom prst="rect">
                <a:avLst/>
              </a:prstGeom>
              <a:blipFill>
                <a:blip r:embed="rId19"/>
                <a:stretch>
                  <a:fillRect l="-1863" r="-2950" b="-13580"/>
                </a:stretch>
              </a:blipFill>
            </p:spPr>
            <p:txBody>
              <a:bodyPr/>
              <a:lstStyle/>
              <a:p>
                <a:r>
                  <a:rPr lang="en-US">
                    <a:noFill/>
                  </a:rPr>
                  <a:t> </a:t>
                </a:r>
              </a:p>
            </p:txBody>
          </p:sp>
        </mc:Fallback>
      </mc:AlternateContent>
      <p:sp>
        <p:nvSpPr>
          <p:cNvPr id="2" name="Left Brace 1"/>
          <p:cNvSpPr/>
          <p:nvPr/>
        </p:nvSpPr>
        <p:spPr>
          <a:xfrm>
            <a:off x="82817" y="2643539"/>
            <a:ext cx="396044"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7032104" y="2922964"/>
                <a:ext cx="423887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7032104" y="2922964"/>
                <a:ext cx="4238877" cy="461665"/>
              </a:xfrm>
              <a:prstGeom prst="rect">
                <a:avLst/>
              </a:prstGeom>
              <a:blipFill>
                <a:blip r:embed="rId20"/>
                <a:stretch>
                  <a:fillRect l="-201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960096" y="4084202"/>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960096" y="4084202"/>
                <a:ext cx="810078" cy="461665"/>
              </a:xfrm>
              <a:prstGeom prst="rect">
                <a:avLst/>
              </a:prstGeom>
              <a:blipFill>
                <a:blip r:embed="rId21"/>
                <a:stretch>
                  <a:fillRect l="-6015"/>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29891054"/>
              </p:ext>
            </p:extLst>
          </p:nvPr>
        </p:nvGraphicFramePr>
        <p:xfrm>
          <a:off x="7649502" y="3678327"/>
          <a:ext cx="2474399" cy="164592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gridCol w="396044">
                  <a:extLst>
                    <a:ext uri="{9D8B030D-6E8A-4147-A177-3AD203B41FA5}">
                      <a16:colId xmlns:a16="http://schemas.microsoft.com/office/drawing/2014/main" val="20002"/>
                    </a:ext>
                  </a:extLst>
                </a:gridCol>
                <a:gridCol w="396044">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55492">
                  <a:extLst>
                    <a:ext uri="{9D8B030D-6E8A-4147-A177-3AD203B41FA5}">
                      <a16:colId xmlns:a16="http://schemas.microsoft.com/office/drawing/2014/main" val="20005"/>
                    </a:ext>
                  </a:extLst>
                </a:gridCol>
              </a:tblGrid>
              <a:tr h="218631">
                <a:tc>
                  <a:txBody>
                    <a:bodyPr/>
                    <a:lstStyle/>
                    <a:p>
                      <a:pPr algn="ctr"/>
                      <a:endParaRPr lang="en-US" sz="1800" dirty="0"/>
                    </a:p>
                  </a:txBody>
                  <a:tcPr marL="0" marR="0" marT="0" marB="0"/>
                </a:tc>
                <a:tc>
                  <a:txBody>
                    <a:bodyPr/>
                    <a:lstStyle/>
                    <a:p>
                      <a:pPr algn="ctr"/>
                      <a:r>
                        <a:rPr lang="en-US" sz="1800" dirty="0">
                          <a:solidFill>
                            <a:srgbClr val="00B0F0"/>
                          </a:solidFill>
                        </a:rPr>
                        <a:t>1</a:t>
                      </a:r>
                    </a:p>
                  </a:txBody>
                  <a:tcPr marL="0" marR="0" marT="0" marB="0"/>
                </a:tc>
                <a:tc>
                  <a:txBody>
                    <a:bodyPr/>
                    <a:lstStyle/>
                    <a:p>
                      <a:pPr algn="ctr"/>
                      <a:r>
                        <a:rPr lang="en-US" sz="1800" dirty="0">
                          <a:solidFill>
                            <a:srgbClr val="00B0F0"/>
                          </a:solidFill>
                        </a:rPr>
                        <a:t>2</a:t>
                      </a:r>
                    </a:p>
                  </a:txBody>
                  <a:tcPr marL="0" marR="0" marT="0" marB="0"/>
                </a:tc>
                <a:tc>
                  <a:txBody>
                    <a:bodyPr/>
                    <a:lstStyle/>
                    <a:p>
                      <a:pPr algn="ctr"/>
                      <a:r>
                        <a:rPr lang="en-US" sz="1800" dirty="0">
                          <a:solidFill>
                            <a:srgbClr val="00B0F0"/>
                          </a:solidFill>
                        </a:rPr>
                        <a:t>3</a:t>
                      </a:r>
                    </a:p>
                  </a:txBody>
                  <a:tcPr marL="0" marR="0" marT="0" marB="0"/>
                </a:tc>
                <a:tc>
                  <a:txBody>
                    <a:bodyPr/>
                    <a:lstStyle/>
                    <a:p>
                      <a:pPr algn="ctr"/>
                      <a:r>
                        <a:rPr lang="en-US" sz="1800" dirty="0">
                          <a:solidFill>
                            <a:srgbClr val="00B0F0"/>
                          </a:solidFill>
                        </a:rPr>
                        <a:t>4</a:t>
                      </a:r>
                    </a:p>
                  </a:txBody>
                  <a:tcPr marL="0" marR="0" marT="0" marB="0"/>
                </a:tc>
                <a:tc>
                  <a:txBody>
                    <a:bodyPr/>
                    <a:lstStyle/>
                    <a:p>
                      <a:pPr algn="ctr"/>
                      <a:r>
                        <a:rPr lang="en-US" sz="18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1800" dirty="0">
                          <a:solidFill>
                            <a:srgbClr val="00B0F0"/>
                          </a:solidFill>
                        </a:rPr>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1</a:t>
                      </a:r>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101096"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061506" y="3942018"/>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0554132" y="2126023"/>
                <a:ext cx="1259134" cy="479106"/>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0554132" y="2126023"/>
                <a:ext cx="1259134" cy="479106"/>
              </a:xfrm>
              <a:prstGeom prst="rect">
                <a:avLst/>
              </a:prstGeom>
              <a:blipFill>
                <a:blip r:embed="rId22"/>
                <a:stretch>
                  <a:fillRect l="-11111" r="-6763"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93018" y="1614823"/>
                <a:ext cx="5455465" cy="479106"/>
              </a:xfrm>
              <a:prstGeom prst="rect">
                <a:avLst/>
              </a:prstGeom>
            </p:spPr>
            <p:txBody>
              <a:bodyPr wrap="square">
                <a:spAutoFit/>
              </a:bodyPr>
              <a:lstStyle/>
              <a:p>
                <a:pPr marL="514350" indent="-514350"/>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r>
                  <a:rPr lang="en-US" sz="2400" dirty="0"/>
                  <a:t> at i</a:t>
                </a:r>
                <a:r>
                  <a:rPr lang="en-US" sz="2400" dirty="0" smtClean="0"/>
                  <a:t>teration </a:t>
                </a:r>
                <a14:m>
                  <m:oMath xmlns:m="http://schemas.openxmlformats.org/officeDocument/2006/math">
                    <m:r>
                      <a:rPr lang="en-US" sz="2400" i="1" dirty="0">
                        <a:latin typeface="Cambria Math" panose="02040503050406030204" pitchFamily="18" charset="0"/>
                      </a:rPr>
                      <m:t>𝑡</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93018" y="1614823"/>
                <a:ext cx="5455465" cy="479106"/>
              </a:xfrm>
              <a:prstGeom prst="rect">
                <a:avLst/>
              </a:prstGeom>
              <a:blipFill>
                <a:blip r:embed="rId23"/>
                <a:stretch>
                  <a:fillRect t="-6410" b="-294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0373621" y="408420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0</m:t>
                          </m:r>
                        </m:sup>
                      </m:sSup>
                      <m:r>
                        <a:rPr lang="en-US" sz="2400" b="1">
                          <a:latin typeface="Cambria Math" panose="02040503050406030204" pitchFamily="18" charset="0"/>
                        </a:rPr>
                        <m:t>=</m:t>
                      </m:r>
                    </m:oMath>
                  </m:oMathPara>
                </a14:m>
                <a:endParaRPr lang="en-US"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0373621" y="4084201"/>
                <a:ext cx="810078" cy="461665"/>
              </a:xfrm>
              <a:prstGeom prst="rect">
                <a:avLst/>
              </a:prstGeom>
              <a:blipFill>
                <a:blip r:embed="rId24"/>
                <a:stretch>
                  <a:fillRect/>
                </a:stretch>
              </a:blipFill>
            </p:spPr>
            <p:txBody>
              <a:bodyPr/>
              <a:lstStyle/>
              <a:p>
                <a:r>
                  <a:rPr lang="en-US">
                    <a:noFill/>
                  </a:rPr>
                  <a:t> </a:t>
                </a:r>
              </a:p>
            </p:txBody>
          </p:sp>
        </mc:Fallback>
      </mc:AlternateContent>
      <p:graphicFrame>
        <p:nvGraphicFramePr>
          <p:cNvPr id="49" name="Table 48"/>
          <p:cNvGraphicFramePr>
            <a:graphicFrameLocks noGrp="1"/>
          </p:cNvGraphicFramePr>
          <p:nvPr>
            <p:extLst>
              <p:ext uri="{D42A27DB-BD31-4B8C-83A1-F6EECF244321}">
                <p14:modId xmlns:p14="http://schemas.microsoft.com/office/powerpoint/2010/main" val="563622273"/>
              </p:ext>
            </p:extLst>
          </p:nvPr>
        </p:nvGraphicFramePr>
        <p:xfrm>
          <a:off x="11069391" y="3953094"/>
          <a:ext cx="894771" cy="137160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1" name="Right Bracket 50"/>
          <p:cNvSpPr/>
          <p:nvPr/>
        </p:nvSpPr>
        <p:spPr>
          <a:xfrm>
            <a:off x="11905843"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Right Bracket 51"/>
          <p:cNvSpPr/>
          <p:nvPr/>
        </p:nvSpPr>
        <p:spPr>
          <a:xfrm rot="10800000">
            <a:off x="11475031" y="3942017"/>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p:cNvSpPr/>
              <p:nvPr/>
            </p:nvSpPr>
            <p:spPr>
              <a:xfrm>
                <a:off x="10520424" y="919958"/>
                <a:ext cx="13768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𝑐</m:t>
                      </m:r>
                      <m:r>
                        <a:rPr lang="en-US" altLang="zh-CN" sz="2400" b="0" i="1" smtClean="0">
                          <a:latin typeface="Cambria Math" panose="02040503050406030204" pitchFamily="18" charset="0"/>
                        </a:rPr>
                        <m:t>=0.85</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0520424" y="919958"/>
                <a:ext cx="1376852" cy="461665"/>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5040213" y="390536"/>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i="1">
                              <a:latin typeface="Cambria Math" panose="02040503050406030204" pitchFamily="18" charset="0"/>
                              <a:ea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5040213" y="390536"/>
                <a:ext cx="810078" cy="461665"/>
              </a:xfrm>
              <a:prstGeom prst="rect">
                <a:avLst/>
              </a:prstGeom>
              <a:blipFill>
                <a:blip r:embed="rId26"/>
                <a:stretch>
                  <a:fillRect l="-3008"/>
                </a:stretch>
              </a:blipFill>
            </p:spPr>
            <p:txBody>
              <a:bodyPr/>
              <a:lstStyle/>
              <a:p>
                <a:r>
                  <a:rPr lang="en-US">
                    <a:noFill/>
                  </a:rPr>
                  <a:t> </a:t>
                </a:r>
              </a:p>
            </p:txBody>
          </p:sp>
        </mc:Fallback>
      </mc:AlternateContent>
      <p:graphicFrame>
        <p:nvGraphicFramePr>
          <p:cNvPr id="54" name="Table 53"/>
          <p:cNvGraphicFramePr>
            <a:graphicFrameLocks noGrp="1"/>
          </p:cNvGraphicFramePr>
          <p:nvPr>
            <p:extLst>
              <p:ext uri="{D42A27DB-BD31-4B8C-83A1-F6EECF244321}">
                <p14:modId xmlns:p14="http://schemas.microsoft.com/office/powerpoint/2010/main" val="2863458121"/>
              </p:ext>
            </p:extLst>
          </p:nvPr>
        </p:nvGraphicFramePr>
        <p:xfrm>
          <a:off x="5682147" y="257200"/>
          <a:ext cx="1280812" cy="1371600"/>
        </p:xfrm>
        <a:graphic>
          <a:graphicData uri="http://schemas.openxmlformats.org/drawingml/2006/table">
            <a:tbl>
              <a:tblPr firstRow="1" bandRow="1">
                <a:tableStyleId>{2D5ABB26-0587-4C30-8999-92F81FD0307C}</a:tableStyleId>
              </a:tblPr>
              <a:tblGrid>
                <a:gridCol w="431822">
                  <a:extLst>
                    <a:ext uri="{9D8B030D-6E8A-4147-A177-3AD203B41FA5}">
                      <a16:colId xmlns:a16="http://schemas.microsoft.com/office/drawing/2014/main" val="20000"/>
                    </a:ext>
                  </a:extLst>
                </a:gridCol>
                <a:gridCol w="848990">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0.1556</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0.1622</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0.2312</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0.2955</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0.1556</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5" name="Right Bracket 54"/>
          <p:cNvSpPr/>
          <p:nvPr/>
        </p:nvSpPr>
        <p:spPr>
          <a:xfrm>
            <a:off x="6889751" y="228600"/>
            <a:ext cx="106350" cy="1436204"/>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Right Bracket 55"/>
          <p:cNvSpPr/>
          <p:nvPr/>
        </p:nvSpPr>
        <p:spPr>
          <a:xfrm rot="10800000">
            <a:off x="6049828" y="228599"/>
            <a:ext cx="111961" cy="1434565"/>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831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568535" y="296653"/>
            <a:ext cx="6967664"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a:solidFill>
                  <a:schemeClr val="tx1"/>
                </a:solidFill>
                <a:latin typeface="+mj-lt"/>
                <a:cs typeface="Times New Roman" pitchFamily="18" charset="0"/>
              </a:rPr>
              <a:t>Power Iteration method in MapReduce</a:t>
            </a:r>
          </a:p>
        </p:txBody>
      </p:sp>
      <p:sp>
        <p:nvSpPr>
          <p:cNvPr id="5" name="Title 1"/>
          <p:cNvSpPr txBox="1">
            <a:spLocks/>
          </p:cNvSpPr>
          <p:nvPr/>
        </p:nvSpPr>
        <p:spPr bwMode="auto">
          <a:xfrm>
            <a:off x="568535" y="952645"/>
            <a:ext cx="1188132"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b="1" dirty="0">
                <a:solidFill>
                  <a:schemeClr val="tx1"/>
                </a:solidFill>
                <a:latin typeface="+mj-lt"/>
                <a:cs typeface="Times New Roman" pitchFamily="18" charset="0"/>
              </a:rPr>
              <a:t>Mapper</a:t>
            </a:r>
            <a:endParaRPr lang="en-US" sz="2400" b="1" dirty="0">
              <a:solidFill>
                <a:schemeClr val="tx1"/>
              </a:solidFill>
              <a:latin typeface="+mj-lt"/>
              <a:cs typeface="Times New Roman" pitchFamily="18" charset="0"/>
            </a:endParaRPr>
          </a:p>
        </p:txBody>
      </p:sp>
      <p:sp>
        <p:nvSpPr>
          <p:cNvPr id="6" name="Title 1"/>
          <p:cNvSpPr txBox="1">
            <a:spLocks/>
          </p:cNvSpPr>
          <p:nvPr/>
        </p:nvSpPr>
        <p:spPr bwMode="auto">
          <a:xfrm>
            <a:off x="515817" y="1637801"/>
            <a:ext cx="991000"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Input:</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7" name="Title 1"/>
              <p:cNvSpPr txBox="1">
                <a:spLocks/>
              </p:cNvSpPr>
              <p:nvPr/>
            </p:nvSpPr>
            <p:spPr bwMode="auto">
              <a:xfrm>
                <a:off x="1650833" y="1634134"/>
                <a:ext cx="3960440"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PageRank value </a:t>
                </a:r>
                <a14:m>
                  <m:oMath xmlns:m="http://schemas.openxmlformats.org/officeDocument/2006/math">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oMath>
                </a14:m>
                <a:r>
                  <a:rPr lang="en-US" sz="2400" dirty="0">
                    <a:solidFill>
                      <a:schemeClr val="tx1"/>
                    </a:solidFill>
                    <a:latin typeface="+mn-lt"/>
                    <a:cs typeface="Times New Roman" pitchFamily="18" charset="0"/>
                  </a:rPr>
                  <a:t> of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𝑖</m:t>
                    </m:r>
                  </m:oMath>
                </a14:m>
                <a:r>
                  <a:rPr lang="en-US" sz="2400" dirty="0">
                    <a:solidFill>
                      <a:schemeClr val="tx1"/>
                    </a:solidFill>
                    <a:latin typeface="+mn-lt"/>
                    <a:cs typeface="Times New Roman" pitchFamily="18" charset="0"/>
                  </a:rPr>
                  <a:t>  </a:t>
                </a:r>
              </a:p>
            </p:txBody>
          </p:sp>
        </mc:Choice>
        <mc:Fallback xmlns="">
          <p:sp>
            <p:nvSpPr>
              <p:cNvPr id="7" name="Title 1"/>
              <p:cNvSpPr txBox="1">
                <a:spLocks noRot="1" noChangeAspect="1" noMove="1" noResize="1" noEditPoints="1" noAdjustHandles="1" noChangeArrowheads="1" noChangeShapeType="1" noTextEdit="1"/>
              </p:cNvSpPr>
              <p:nvPr/>
            </p:nvSpPr>
            <p:spPr bwMode="auto">
              <a:xfrm>
                <a:off x="1650833" y="1634134"/>
                <a:ext cx="3960440" cy="507621"/>
              </a:xfrm>
              <a:prstGeom prst="rect">
                <a:avLst/>
              </a:prstGeom>
              <a:blipFill>
                <a:blip r:embed="rId2"/>
                <a:stretch>
                  <a:fillRect l="-2157" t="-4819" b="-2289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itle 1"/>
              <p:cNvSpPr txBox="1">
                <a:spLocks/>
              </p:cNvSpPr>
              <p:nvPr/>
            </p:nvSpPr>
            <p:spPr bwMode="auto">
              <a:xfrm>
                <a:off x="1650832" y="2163575"/>
                <a:ext cx="7008409"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Outlinks </a:t>
                </a:r>
                <a14:m>
                  <m:oMath xmlns:m="http://schemas.openxmlformats.org/officeDocument/2006/math">
                    <m:sSub>
                      <m:sSubPr>
                        <m:ctrlPr>
                          <a:rPr lang="en-US" sz="2400" i="1">
                            <a:solidFill>
                              <a:schemeClr val="tx1"/>
                            </a:solidFill>
                            <a:latin typeface="Cambria Math" panose="02040503050406030204" pitchFamily="18" charset="0"/>
                            <a:cs typeface="Times New Roman" pitchFamily="18" charset="0"/>
                          </a:rPr>
                        </m:ctrlPr>
                      </m:sSubPr>
                      <m:e>
                        <m:r>
                          <a:rPr lang="en-US" sz="2400" i="1">
                            <a:solidFill>
                              <a:schemeClr val="tx1"/>
                            </a:solidFill>
                            <a:latin typeface="Cambria Math" panose="02040503050406030204" pitchFamily="18" charset="0"/>
                            <a:cs typeface="Times New Roman" pitchFamily="18" charset="0"/>
                          </a:rPr>
                          <m:t>𝑂</m:t>
                        </m:r>
                      </m:e>
                      <m:sub>
                        <m:r>
                          <a:rPr lang="en-US" sz="2400" i="1">
                            <a:solidFill>
                              <a:schemeClr val="tx1"/>
                            </a:solidFill>
                            <a:latin typeface="Cambria Math" panose="02040503050406030204" pitchFamily="18" charset="0"/>
                            <a:cs typeface="Times New Roman" pitchFamily="18" charset="0"/>
                          </a:rPr>
                          <m:t>𝑖</m:t>
                        </m:r>
                      </m:sub>
                    </m:sSub>
                  </m:oMath>
                </a14:m>
                <a:r>
                  <a:rPr lang="en-US" sz="2400" dirty="0">
                    <a:solidFill>
                      <a:schemeClr val="tx1"/>
                    </a:solidFill>
                    <a:latin typeface="+mn-lt"/>
                    <a:cs typeface="Times New Roman" pitchFamily="18" charset="0"/>
                  </a:rPr>
                  <a:t> of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𝑖</m:t>
                    </m:r>
                  </m:oMath>
                </a14:m>
                <a:r>
                  <a:rPr lang="en-US" sz="2400" dirty="0">
                    <a:solidFill>
                      <a:schemeClr val="tx1"/>
                    </a:solidFill>
                    <a:latin typeface="+mn-lt"/>
                    <a:cs typeface="Times New Roman" pitchFamily="18" charset="0"/>
                  </a:rPr>
                  <a:t> (one row of the adjacency matrix) </a:t>
                </a:r>
              </a:p>
            </p:txBody>
          </p:sp>
        </mc:Choice>
        <mc:Fallback xmlns="">
          <p:sp>
            <p:nvSpPr>
              <p:cNvPr id="8" name="Title 1"/>
              <p:cNvSpPr txBox="1">
                <a:spLocks noRot="1" noChangeAspect="1" noMove="1" noResize="1" noEditPoints="1" noAdjustHandles="1" noChangeArrowheads="1" noChangeShapeType="1" noTextEdit="1"/>
              </p:cNvSpPr>
              <p:nvPr/>
            </p:nvSpPr>
            <p:spPr bwMode="auto">
              <a:xfrm>
                <a:off x="1650832" y="2163575"/>
                <a:ext cx="7008409" cy="507621"/>
              </a:xfrm>
              <a:prstGeom prst="rect">
                <a:avLst/>
              </a:prstGeom>
              <a:blipFill>
                <a:blip r:embed="rId3"/>
                <a:stretch>
                  <a:fillRect l="-1305" t="-9639" r="-2089" b="-18072"/>
                </a:stretch>
              </a:blipFill>
              <a:ln w="9525">
                <a:noFill/>
                <a:miter lim="800000"/>
                <a:headEnd/>
                <a:tailEnd/>
              </a:ln>
            </p:spPr>
            <p:txBody>
              <a:bodyPr/>
              <a:lstStyle/>
              <a:p>
                <a:r>
                  <a:rPr lang="en-US">
                    <a:noFill/>
                  </a:rPr>
                  <a:t> </a:t>
                </a:r>
              </a:p>
            </p:txBody>
          </p:sp>
        </mc:Fallback>
      </mc:AlternateContent>
      <p:sp>
        <p:nvSpPr>
          <p:cNvPr id="9" name="Title 1"/>
          <p:cNvSpPr txBox="1">
            <a:spLocks/>
          </p:cNvSpPr>
          <p:nvPr/>
        </p:nvSpPr>
        <p:spPr bwMode="auto">
          <a:xfrm>
            <a:off x="498705" y="2786262"/>
            <a:ext cx="1243028"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Output:</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10" name="Title 1"/>
              <p:cNvSpPr txBox="1">
                <a:spLocks/>
              </p:cNvSpPr>
              <p:nvPr/>
            </p:nvSpPr>
            <p:spPr bwMode="auto">
              <a:xfrm>
                <a:off x="1930939" y="3433965"/>
                <a:ext cx="2844316" cy="71591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oMath>
                </a14:m>
                <a:r>
                  <a:rPr lang="en-US" sz="2400" dirty="0">
                    <a:solidFill>
                      <a:schemeClr val="tx1"/>
                    </a:solidFill>
                    <a:latin typeface="+mn-lt"/>
                    <a:cs typeface="Times New Roman" pitchFamily="18" charset="0"/>
                  </a:rPr>
                  <a:t>,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𝑖</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f>
                      <m:fPr>
                        <m:ctrlPr>
                          <a:rPr lang="en-US" altLang="zh-CN" sz="2400" i="1">
                            <a:solidFill>
                              <a:schemeClr val="tx1"/>
                            </a:solidFill>
                            <a:latin typeface="Cambria Math" panose="02040503050406030204" pitchFamily="18" charset="0"/>
                            <a:ea typeface="Cambria Math" panose="02040503050406030204" pitchFamily="18" charset="0"/>
                          </a:rPr>
                        </m:ctrlPr>
                      </m:fPr>
                      <m:num>
                        <m:r>
                          <a:rPr lang="en-US" altLang="zh-CN" sz="2400" i="1">
                            <a:solidFill>
                              <a:schemeClr val="tx1"/>
                            </a:solidFill>
                            <a:latin typeface="Cambria Math" panose="02040503050406030204" pitchFamily="18" charset="0"/>
                            <a:ea typeface="Cambria Math" panose="02040503050406030204" pitchFamily="18" charset="0"/>
                          </a:rPr>
                          <m:t>1</m:t>
                        </m:r>
                      </m:num>
                      <m:den>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rPr>
                              <m:t>𝑂</m:t>
                            </m:r>
                          </m:e>
                          <m:sub>
                            <m:r>
                              <a:rPr lang="en-US" altLang="zh-CN" sz="2400" i="1">
                                <a:solidFill>
                                  <a:schemeClr val="tx1"/>
                                </a:solidFill>
                                <a:latin typeface="Cambria Math" panose="02040503050406030204" pitchFamily="18" charset="0"/>
                                <a:ea typeface="Cambria Math" panose="02040503050406030204" pitchFamily="18" charset="0"/>
                              </a:rPr>
                              <m:t>𝑖</m:t>
                            </m:r>
                          </m:sub>
                        </m:sSub>
                        <m:r>
                          <a:rPr lang="en-US" altLang="zh-CN" sz="2400" i="1">
                            <a:solidFill>
                              <a:schemeClr val="tx1"/>
                            </a:solidFill>
                            <a:latin typeface="Cambria Math" panose="02040503050406030204" pitchFamily="18" charset="0"/>
                            <a:ea typeface="Cambria Math" panose="02040503050406030204" pitchFamily="18" charset="0"/>
                          </a:rPr>
                          <m:t>|</m:t>
                        </m:r>
                      </m:den>
                    </m:f>
                    <m:r>
                      <a:rPr lang="en-US" altLang="zh-CN" sz="2400" i="1">
                        <a:solidFill>
                          <a:schemeClr val="tx1"/>
                        </a:solidFill>
                        <a:latin typeface="Cambria Math" panose="02040503050406030204" pitchFamily="18" charset="0"/>
                      </a:rPr>
                      <m:t> </m:t>
                    </m:r>
                  </m:oMath>
                </a14:m>
                <a:r>
                  <a:rPr lang="en-US" sz="2400" dirty="0">
                    <a:solidFill>
                      <a:schemeClr val="tx1"/>
                    </a:solidFill>
                    <a:latin typeface="+mn-lt"/>
                    <a:cs typeface="Times New Roman" pitchFamily="18" charset="0"/>
                  </a:rPr>
                  <a:t>&gt;</a:t>
                </a:r>
              </a:p>
            </p:txBody>
          </p:sp>
        </mc:Choice>
        <mc:Fallback xmlns="">
          <p:sp>
            <p:nvSpPr>
              <p:cNvPr id="10" name="Title 1"/>
              <p:cNvSpPr txBox="1">
                <a:spLocks noRot="1" noChangeAspect="1" noMove="1" noResize="1" noEditPoints="1" noAdjustHandles="1" noChangeArrowheads="1" noChangeShapeType="1" noTextEdit="1"/>
              </p:cNvSpPr>
              <p:nvPr/>
            </p:nvSpPr>
            <p:spPr bwMode="auto">
              <a:xfrm>
                <a:off x="1930939" y="3433965"/>
                <a:ext cx="2844316" cy="715912"/>
              </a:xfrm>
              <a:prstGeom prst="rect">
                <a:avLst/>
              </a:prstGeom>
              <a:blipFill>
                <a:blip r:embed="rId4"/>
                <a:stretch>
                  <a:fillRect l="-3004" r="-2575"/>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itle 1"/>
              <p:cNvSpPr txBox="1">
                <a:spLocks/>
              </p:cNvSpPr>
              <p:nvPr/>
            </p:nvSpPr>
            <p:spPr bwMode="auto">
              <a:xfrm>
                <a:off x="1595500" y="4250350"/>
                <a:ext cx="3276364" cy="57278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 &lt;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oMath>
                </a14:m>
                <a:r>
                  <a:rPr lang="en-US" sz="2400" dirty="0">
                    <a:solidFill>
                      <a:schemeClr val="tx1"/>
                    </a:solidFill>
                    <a:latin typeface="+mn-lt"/>
                    <a:cs typeface="Times New Roman" pitchFamily="18" charset="0"/>
                  </a:rPr>
                  <a:t>,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𝑖</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rPr>
                          <m:t>𝑝</m:t>
                        </m:r>
                      </m:e>
                      <m:sub>
                        <m:r>
                          <a:rPr lang="en-US" altLang="zh-CN" sz="2400" i="1">
                            <a:solidFill>
                              <a:schemeClr val="tx1"/>
                            </a:solidFill>
                            <a:latin typeface="Cambria Math" panose="02040503050406030204" pitchFamily="18" charset="0"/>
                          </a:rPr>
                          <m:t>𝑖</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𝑗</m:t>
                        </m:r>
                      </m:sub>
                    </m:sSub>
                  </m:oMath>
                </a14:m>
                <a:r>
                  <a:rPr lang="en-US" sz="2400" dirty="0">
                    <a:solidFill>
                      <a:schemeClr val="tx1"/>
                    </a:solidFill>
                    <a:latin typeface="+mn-lt"/>
                    <a:cs typeface="Times New Roman" pitchFamily="18" charset="0"/>
                  </a:rPr>
                  <a:t>&gt;</a:t>
                </a:r>
              </a:p>
            </p:txBody>
          </p:sp>
        </mc:Choice>
        <mc:Fallback xmlns="">
          <p:sp>
            <p:nvSpPr>
              <p:cNvPr id="11" name="Title 1"/>
              <p:cNvSpPr txBox="1">
                <a:spLocks noRot="1" noChangeAspect="1" noMove="1" noResize="1" noEditPoints="1" noAdjustHandles="1" noChangeArrowheads="1" noChangeShapeType="1" noTextEdit="1"/>
              </p:cNvSpPr>
              <p:nvPr/>
            </p:nvSpPr>
            <p:spPr bwMode="auto">
              <a:xfrm>
                <a:off x="1595500" y="4250350"/>
                <a:ext cx="3276364" cy="572787"/>
              </a:xfrm>
              <a:prstGeom prst="rect">
                <a:avLst/>
              </a:prstGeom>
              <a:blipFill>
                <a:blip r:embed="rId5"/>
                <a:stretch>
                  <a:fillRect t="-4255" b="-8511"/>
                </a:stretch>
              </a:blipFill>
              <a:ln w="9525">
                <a:noFill/>
                <a:miter lim="800000"/>
                <a:headEnd/>
                <a:tailEnd/>
              </a:ln>
            </p:spPr>
            <p:txBody>
              <a:bodyPr/>
              <a:lstStyle/>
              <a:p>
                <a:r>
                  <a:rPr lang="en-US">
                    <a:noFill/>
                  </a:rPr>
                  <a:t> </a:t>
                </a:r>
              </a:p>
            </p:txBody>
          </p:sp>
        </mc:Fallback>
      </mc:AlternateContent>
      <p:cxnSp>
        <p:nvCxnSpPr>
          <p:cNvPr id="12" name="Straight Connector 11"/>
          <p:cNvCxnSpPr>
            <a:stCxn id="17" idx="3"/>
            <a:endCxn id="19" idx="7"/>
          </p:cNvCxnSpPr>
          <p:nvPr/>
        </p:nvCxnSpPr>
        <p:spPr>
          <a:xfrm flipH="1">
            <a:off x="9311007" y="2358474"/>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0" idx="2"/>
          </p:cNvCxnSpPr>
          <p:nvPr/>
        </p:nvCxnSpPr>
        <p:spPr>
          <a:xfrm>
            <a:off x="9311006" y="3141029"/>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20" idx="6"/>
            <a:endCxn id="18" idx="3"/>
          </p:cNvCxnSpPr>
          <p:nvPr/>
        </p:nvCxnSpPr>
        <p:spPr>
          <a:xfrm flipV="1">
            <a:off x="10666021" y="3177955"/>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7" idx="6"/>
            <a:endCxn id="18" idx="2"/>
          </p:cNvCxnSpPr>
          <p:nvPr/>
        </p:nvCxnSpPr>
        <p:spPr>
          <a:xfrm>
            <a:off x="9984432" y="2263318"/>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7" idx="7"/>
            <a:endCxn id="21" idx="2"/>
          </p:cNvCxnSpPr>
          <p:nvPr/>
        </p:nvCxnSpPr>
        <p:spPr>
          <a:xfrm flipV="1">
            <a:off x="9945017" y="2061463"/>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9715292" y="2128748"/>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1314536" y="2948230"/>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9081281" y="2911303"/>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10396880" y="3536141"/>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1219381" y="1926893"/>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20" idx="0"/>
            <a:endCxn id="17" idx="4"/>
          </p:cNvCxnSpPr>
          <p:nvPr/>
        </p:nvCxnSpPr>
        <p:spPr>
          <a:xfrm flipH="1" flipV="1">
            <a:off x="9849862" y="2397889"/>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1" idx="4"/>
            <a:endCxn id="18" idx="0"/>
          </p:cNvCxnSpPr>
          <p:nvPr/>
        </p:nvCxnSpPr>
        <p:spPr>
          <a:xfrm>
            <a:off x="11353952" y="2196034"/>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9657371" y="3338391"/>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4" name="TextBox 23"/>
              <p:cNvSpPr txBox="1">
                <a:spLocks noRot="1" noChangeAspect="1" noMove="1" noResize="1" noEditPoints="1" noAdjustHandles="1" noChangeArrowheads="1" noChangeShapeType="1" noTextEdit="1"/>
              </p:cNvSpPr>
              <p:nvPr/>
            </p:nvSpPr>
            <p:spPr>
              <a:xfrm>
                <a:off x="9657371" y="3338391"/>
                <a:ext cx="190926" cy="430887"/>
              </a:xfrm>
              <a:prstGeom prst="rect">
                <a:avLst/>
              </a:prstGeom>
              <a:blipFill>
                <a:blip r:embed="rId6"/>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0959265" y="3409238"/>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10959265" y="3409238"/>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0419205" y="290518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0419205" y="2905182"/>
                <a:ext cx="509212" cy="430887"/>
              </a:xfrm>
              <a:prstGeom prst="rect">
                <a:avLst/>
              </a:prstGeom>
              <a:blipFill>
                <a:blip r:embed="rId8"/>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0712393" y="232911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0712393" y="232911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056209" y="2258271"/>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056209" y="2258271"/>
                <a:ext cx="509212" cy="430887"/>
              </a:xfrm>
              <a:prstGeom prst="rect">
                <a:avLst/>
              </a:prstGeom>
              <a:blipFill>
                <a:blip r:embed="rId10"/>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0244341" y="168104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0244341" y="1681046"/>
                <a:ext cx="509212" cy="430887"/>
              </a:xfrm>
              <a:prstGeom prst="rect">
                <a:avLst/>
              </a:prstGeom>
              <a:blipFill>
                <a:blip r:embed="rId11"/>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1432473" y="2293114"/>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1432473" y="2293114"/>
                <a:ext cx="322542" cy="430887"/>
              </a:xfrm>
              <a:prstGeom prst="rect">
                <a:avLst/>
              </a:prstGeom>
              <a:blipFill>
                <a:blip r:embed="rId12"/>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850695" y="2865810"/>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8850695" y="2865810"/>
                <a:ext cx="227487" cy="338554"/>
              </a:xfrm>
              <a:prstGeom prst="rect">
                <a:avLst/>
              </a:prstGeom>
              <a:blipFill>
                <a:blip r:embed="rId13"/>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450386" y="3820205"/>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0450386" y="3820205"/>
                <a:ext cx="227487" cy="338554"/>
              </a:xfrm>
              <a:prstGeom prst="rect">
                <a:avLst/>
              </a:prstGeom>
              <a:blipFill>
                <a:blip r:embed="rId14"/>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1683548" y="2913523"/>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1683548" y="2913523"/>
                <a:ext cx="227487" cy="338554"/>
              </a:xfrm>
              <a:prstGeom prst="rect">
                <a:avLst/>
              </a:prstGeom>
              <a:blipFill>
                <a:blip r:embed="rId15"/>
                <a:stretch>
                  <a:fillRect l="-43243" r="-10811"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1287504" y="1555148"/>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11287504" y="1555148"/>
                <a:ext cx="227487" cy="338554"/>
              </a:xfrm>
              <a:prstGeom prst="rect">
                <a:avLst/>
              </a:prstGeom>
              <a:blipFill>
                <a:blip r:embed="rId16"/>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9534771" y="1843180"/>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9534771" y="1843180"/>
                <a:ext cx="227487" cy="338554"/>
              </a:xfrm>
              <a:prstGeom prst="rect">
                <a:avLst/>
              </a:prstGeom>
              <a:blipFill>
                <a:blip r:embed="rId17"/>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itle 1"/>
              <p:cNvSpPr txBox="1">
                <a:spLocks/>
              </p:cNvSpPr>
              <p:nvPr/>
            </p:nvSpPr>
            <p:spPr bwMode="auto">
              <a:xfrm>
                <a:off x="8478651" y="4894149"/>
                <a:ext cx="3276364" cy="537329"/>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2</m:t>
                    </m:r>
                  </m:oMath>
                </a14:m>
                <a:r>
                  <a:rPr lang="en-US" sz="2400" dirty="0">
                    <a:solidFill>
                      <a:schemeClr val="tx1"/>
                    </a:solidFill>
                    <a:latin typeface="+mn-lt"/>
                    <a:cs typeface="Times New Roman" pitchFamily="18" charset="0"/>
                  </a:rPr>
                  <a:t>,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1</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rPr>
                          <m:t>𝑝</m:t>
                        </m:r>
                      </m:e>
                      <m:sub>
                        <m:r>
                          <a:rPr lang="en-US" altLang="zh-CN" sz="2400" i="1">
                            <a:solidFill>
                              <a:schemeClr val="tx1"/>
                            </a:solidFill>
                            <a:latin typeface="Cambria Math" panose="02040503050406030204" pitchFamily="18" charset="0"/>
                          </a:rPr>
                          <m:t>1,2</m:t>
                        </m:r>
                      </m:sub>
                    </m:sSub>
                  </m:oMath>
                </a14:m>
                <a:r>
                  <a:rPr lang="en-US" sz="2400" dirty="0">
                    <a:solidFill>
                      <a:schemeClr val="tx1"/>
                    </a:solidFill>
                    <a:latin typeface="+mn-lt"/>
                    <a:cs typeface="Times New Roman" pitchFamily="18" charset="0"/>
                  </a:rPr>
                  <a:t>&gt;</a:t>
                </a:r>
              </a:p>
            </p:txBody>
          </p:sp>
        </mc:Choice>
        <mc:Fallback xmlns="">
          <p:sp>
            <p:nvSpPr>
              <p:cNvPr id="36" name="Title 1"/>
              <p:cNvSpPr txBox="1">
                <a:spLocks noRot="1" noChangeAspect="1" noMove="1" noResize="1" noEditPoints="1" noAdjustHandles="1" noChangeArrowheads="1" noChangeShapeType="1" noTextEdit="1"/>
              </p:cNvSpPr>
              <p:nvPr/>
            </p:nvSpPr>
            <p:spPr bwMode="auto">
              <a:xfrm>
                <a:off x="8478651" y="4894149"/>
                <a:ext cx="3276364" cy="537329"/>
              </a:xfrm>
              <a:prstGeom prst="rect">
                <a:avLst/>
              </a:prstGeom>
              <a:blipFill>
                <a:blip r:embed="rId18"/>
                <a:stretch>
                  <a:fillRect t="-3409" b="-17045"/>
                </a:stretch>
              </a:blipFill>
              <a:ln w="9525">
                <a:noFill/>
                <a:miter lim="800000"/>
                <a:headEnd/>
                <a:tailEnd/>
              </a:ln>
            </p:spPr>
            <p:txBody>
              <a:bodyPr/>
              <a:lstStyle/>
              <a:p>
                <a:r>
                  <a:rPr lang="en-US">
                    <a:noFill/>
                  </a:rPr>
                  <a:t> </a:t>
                </a:r>
              </a:p>
            </p:txBody>
          </p:sp>
        </mc:Fallback>
      </mc:AlternateContent>
      <p:sp>
        <p:nvSpPr>
          <p:cNvPr id="37" name="Title 1"/>
          <p:cNvSpPr txBox="1">
            <a:spLocks/>
          </p:cNvSpPr>
          <p:nvPr/>
        </p:nvSpPr>
        <p:spPr bwMode="auto">
          <a:xfrm>
            <a:off x="6240662" y="4315355"/>
            <a:ext cx="3423958" cy="537329"/>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Mapper processes node 1</a:t>
            </a:r>
          </a:p>
        </p:txBody>
      </p:sp>
      <mc:AlternateContent xmlns:mc="http://schemas.openxmlformats.org/markup-compatibility/2006" xmlns:a14="http://schemas.microsoft.com/office/drawing/2010/main">
        <mc:Choice Requires="a14">
          <p:sp>
            <p:nvSpPr>
              <p:cNvPr id="38" name="Title 1"/>
              <p:cNvSpPr txBox="1">
                <a:spLocks/>
              </p:cNvSpPr>
              <p:nvPr/>
            </p:nvSpPr>
            <p:spPr bwMode="auto">
              <a:xfrm>
                <a:off x="1667508" y="2782595"/>
                <a:ext cx="4104456" cy="49155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2400" dirty="0" smtClean="0">
                    <a:solidFill>
                      <a:schemeClr val="tx1"/>
                    </a:solidFill>
                    <a:latin typeface="+mn-lt"/>
                    <a:cs typeface="Times New Roman" pitchFamily="18" charset="0"/>
                  </a:rPr>
                  <a:t>For each </a:t>
                </a:r>
                <a:r>
                  <a:rPr lang="en-US" sz="2400" dirty="0">
                    <a:solidFill>
                      <a:schemeClr val="tx1"/>
                    </a:solidFill>
                    <a:latin typeface="+mn-lt"/>
                    <a:cs typeface="Times New Roman" pitchFamily="18" charset="0"/>
                  </a:rPr>
                  <a:t>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r>
                      <a:rPr lang="en-US" sz="2400" i="1">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US" sz="2400" i="1">
                            <a:solidFill>
                              <a:schemeClr val="tx1"/>
                            </a:solidFill>
                            <a:latin typeface="Cambria Math" panose="02040503050406030204" pitchFamily="18" charset="0"/>
                            <a:ea typeface="Cambria Math" panose="02040503050406030204" pitchFamily="18" charset="0"/>
                            <a:cs typeface="Times New Roman"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itchFamily="18" charset="0"/>
                          </a:rPr>
                          <m:t>𝑂</m:t>
                        </m:r>
                      </m:e>
                      <m:sub>
                        <m:r>
                          <a:rPr lang="en-US" sz="2400" i="1">
                            <a:solidFill>
                              <a:schemeClr val="tx1"/>
                            </a:solidFill>
                            <a:latin typeface="Cambria Math" panose="02040503050406030204" pitchFamily="18" charset="0"/>
                            <a:ea typeface="Cambria Math" panose="02040503050406030204" pitchFamily="18" charset="0"/>
                            <a:cs typeface="Times New Roman" pitchFamily="18" charset="0"/>
                          </a:rPr>
                          <m:t>𝑖</m:t>
                        </m:r>
                      </m:sub>
                    </m:sSub>
                  </m:oMath>
                </a14:m>
                <a:r>
                  <a:rPr lang="en-US" sz="2400" dirty="0" smtClean="0">
                    <a:solidFill>
                      <a:schemeClr val="tx1"/>
                    </a:solidFill>
                    <a:latin typeface="+mn-lt"/>
                    <a:cs typeface="Times New Roman" pitchFamily="18" charset="0"/>
                  </a:rPr>
                  <a:t> , output</a:t>
                </a:r>
                <a:endParaRPr lang="en-US" sz="2400" dirty="0">
                  <a:solidFill>
                    <a:schemeClr val="tx1"/>
                  </a:solidFill>
                  <a:latin typeface="+mn-lt"/>
                  <a:cs typeface="Times New Roman" pitchFamily="18" charset="0"/>
                </a:endParaRPr>
              </a:p>
            </p:txBody>
          </p:sp>
        </mc:Choice>
        <mc:Fallback xmlns="">
          <p:sp>
            <p:nvSpPr>
              <p:cNvPr id="38" name="Title 1"/>
              <p:cNvSpPr txBox="1">
                <a:spLocks noRot="1" noChangeAspect="1" noMove="1" noResize="1" noEditPoints="1" noAdjustHandles="1" noChangeArrowheads="1" noChangeShapeType="1" noTextEdit="1"/>
              </p:cNvSpPr>
              <p:nvPr/>
            </p:nvSpPr>
            <p:spPr bwMode="auto">
              <a:xfrm>
                <a:off x="1667508" y="2782595"/>
                <a:ext cx="4104456" cy="491550"/>
              </a:xfrm>
              <a:prstGeom prst="rect">
                <a:avLst/>
              </a:prstGeom>
              <a:blipFill>
                <a:blip r:embed="rId19"/>
                <a:stretch>
                  <a:fillRect l="-2377" t="-9877" b="-2098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609739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552238" y="296653"/>
            <a:ext cx="6967664"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a:solidFill>
                  <a:schemeClr val="tx1"/>
                </a:solidFill>
                <a:latin typeface="+mj-lt"/>
                <a:cs typeface="Times New Roman" pitchFamily="18" charset="0"/>
              </a:rPr>
              <a:t>Power Iteration method in MapReduce</a:t>
            </a:r>
          </a:p>
        </p:txBody>
      </p:sp>
      <p:sp>
        <p:nvSpPr>
          <p:cNvPr id="5" name="Title 1"/>
          <p:cNvSpPr txBox="1">
            <a:spLocks/>
          </p:cNvSpPr>
          <p:nvPr/>
        </p:nvSpPr>
        <p:spPr bwMode="auto">
          <a:xfrm>
            <a:off x="565427" y="1088741"/>
            <a:ext cx="1332148"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b="1" dirty="0">
                <a:solidFill>
                  <a:schemeClr val="tx1"/>
                </a:solidFill>
                <a:latin typeface="+mn-lt"/>
                <a:cs typeface="Times New Roman" pitchFamily="18" charset="0"/>
              </a:rPr>
              <a:t>Reducer</a:t>
            </a:r>
            <a:endParaRPr lang="en-US" sz="2400" b="1" dirty="0">
              <a:solidFill>
                <a:schemeClr val="tx1"/>
              </a:solidFill>
              <a:latin typeface="+mn-lt"/>
              <a:cs typeface="Times New Roman" pitchFamily="18" charset="0"/>
            </a:endParaRPr>
          </a:p>
        </p:txBody>
      </p:sp>
      <p:sp>
        <p:nvSpPr>
          <p:cNvPr id="6" name="Title 1"/>
          <p:cNvSpPr txBox="1">
            <a:spLocks/>
          </p:cNvSpPr>
          <p:nvPr/>
        </p:nvSpPr>
        <p:spPr bwMode="auto">
          <a:xfrm>
            <a:off x="988577" y="1700809"/>
            <a:ext cx="991000"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Input:</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7" name="Title 1"/>
              <p:cNvSpPr txBox="1">
                <a:spLocks/>
              </p:cNvSpPr>
              <p:nvPr/>
            </p:nvSpPr>
            <p:spPr bwMode="auto">
              <a:xfrm>
                <a:off x="2027548" y="1661239"/>
                <a:ext cx="4764495"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smtClean="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oMath>
                </a14:m>
                <a:r>
                  <a:rPr lang="en-US" sz="2400" dirty="0">
                    <a:solidFill>
                      <a:schemeClr val="tx1"/>
                    </a:solidFill>
                    <a:latin typeface="+mn-lt"/>
                    <a:cs typeface="Times New Roman" pitchFamily="18" charset="0"/>
                  </a:rPr>
                  <a:t> , a list of values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𝑖</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rPr>
                          <m:t>𝑝</m:t>
                        </m:r>
                      </m:e>
                      <m:sub>
                        <m:r>
                          <a:rPr lang="en-US" altLang="zh-CN" sz="2400" i="1">
                            <a:solidFill>
                              <a:schemeClr val="tx1"/>
                            </a:solidFill>
                            <a:latin typeface="Cambria Math" panose="02040503050406030204" pitchFamily="18" charset="0"/>
                          </a:rPr>
                          <m:t>𝑖</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𝑗</m:t>
                        </m:r>
                      </m:sub>
                    </m:sSub>
                  </m:oMath>
                </a14:m>
                <a:r>
                  <a:rPr lang="en-US" sz="2400" dirty="0">
                    <a:solidFill>
                      <a:schemeClr val="tx1"/>
                    </a:solidFill>
                    <a:latin typeface="+mn-lt"/>
                    <a:cs typeface="Times New Roman" pitchFamily="18" charset="0"/>
                  </a:rPr>
                  <a:t>&gt; </a:t>
                </a:r>
              </a:p>
            </p:txBody>
          </p:sp>
        </mc:Choice>
        <mc:Fallback xmlns="">
          <p:sp>
            <p:nvSpPr>
              <p:cNvPr id="7" name="Title 1"/>
              <p:cNvSpPr txBox="1">
                <a:spLocks noRot="1" noChangeAspect="1" noMove="1" noResize="1" noEditPoints="1" noAdjustHandles="1" noChangeArrowheads="1" noChangeShapeType="1" noTextEdit="1"/>
              </p:cNvSpPr>
              <p:nvPr/>
            </p:nvSpPr>
            <p:spPr bwMode="auto">
              <a:xfrm>
                <a:off x="2027548" y="1661239"/>
                <a:ext cx="4764495" cy="507621"/>
              </a:xfrm>
              <a:prstGeom prst="rect">
                <a:avLst/>
              </a:prstGeom>
              <a:blipFill>
                <a:blip r:embed="rId2"/>
                <a:stretch>
                  <a:fillRect l="-384" t="-4819" r="-1793" b="-22892"/>
                </a:stretch>
              </a:blipFill>
              <a:ln w="9525">
                <a:noFill/>
                <a:miter lim="800000"/>
                <a:headEnd/>
                <a:tailEnd/>
              </a:ln>
            </p:spPr>
            <p:txBody>
              <a:bodyPr/>
              <a:lstStyle/>
              <a:p>
                <a:r>
                  <a:rPr lang="en-US">
                    <a:noFill/>
                  </a:rPr>
                  <a:t> </a:t>
                </a:r>
              </a:p>
            </p:txBody>
          </p:sp>
        </mc:Fallback>
      </mc:AlternateContent>
      <p:sp>
        <p:nvSpPr>
          <p:cNvPr id="9" name="Title 1"/>
          <p:cNvSpPr txBox="1">
            <a:spLocks/>
          </p:cNvSpPr>
          <p:nvPr/>
        </p:nvSpPr>
        <p:spPr bwMode="auto">
          <a:xfrm>
            <a:off x="736549" y="3099988"/>
            <a:ext cx="1243028"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Output:</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10" name="Title 1"/>
              <p:cNvSpPr txBox="1">
                <a:spLocks/>
              </p:cNvSpPr>
              <p:nvPr/>
            </p:nvSpPr>
            <p:spPr bwMode="auto">
              <a:xfrm>
                <a:off x="1959944" y="3068960"/>
                <a:ext cx="4798827" cy="56964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oMath>
                </a14:m>
                <a:r>
                  <a:rPr lang="en-US" sz="2400" dirty="0">
                    <a:solidFill>
                      <a:schemeClr val="tx1"/>
                    </a:solidFill>
                    <a:latin typeface="+mn-lt"/>
                    <a:cs typeface="Times New Roman" pitchFamily="18" charset="0"/>
                  </a:rPr>
                  <a:t>,  new PageRank value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𝑗</m:t>
                        </m:r>
                      </m:sub>
                      <m:sup>
                        <m:r>
                          <a:rPr lang="en-US" altLang="zh-CN" sz="2400" i="1">
                            <a:solidFill>
                              <a:schemeClr val="tx1"/>
                            </a:solidFill>
                            <a:latin typeface="Cambria Math" panose="02040503050406030204" pitchFamily="18" charset="0"/>
                          </a:rPr>
                          <m:t>𝑡</m:t>
                        </m:r>
                      </m:sup>
                    </m:sSubSup>
                  </m:oMath>
                </a14:m>
                <a:r>
                  <a:rPr lang="en-US" sz="2400" dirty="0">
                    <a:solidFill>
                      <a:schemeClr val="tx1"/>
                    </a:solidFill>
                    <a:latin typeface="+mn-lt"/>
                    <a:cs typeface="Times New Roman" pitchFamily="18" charset="0"/>
                  </a:rPr>
                  <a:t> &gt;</a:t>
                </a:r>
              </a:p>
            </p:txBody>
          </p:sp>
        </mc:Choice>
        <mc:Fallback xmlns="">
          <p:sp>
            <p:nvSpPr>
              <p:cNvPr id="10" name="Title 1"/>
              <p:cNvSpPr txBox="1">
                <a:spLocks noRot="1" noChangeAspect="1" noMove="1" noResize="1" noEditPoints="1" noAdjustHandles="1" noChangeArrowheads="1" noChangeShapeType="1" noTextEdit="1"/>
              </p:cNvSpPr>
              <p:nvPr/>
            </p:nvSpPr>
            <p:spPr bwMode="auto">
              <a:xfrm>
                <a:off x="1959944" y="3068960"/>
                <a:ext cx="4798827" cy="569642"/>
              </a:xfrm>
              <a:prstGeom prst="rect">
                <a:avLst/>
              </a:prstGeom>
              <a:blipFill>
                <a:blip r:embed="rId3"/>
                <a:stretch>
                  <a:fillRect t="-5319" b="-7447"/>
                </a:stretch>
              </a:blipFill>
              <a:ln w="9525">
                <a:noFill/>
                <a:miter lim="800000"/>
                <a:headEnd/>
                <a:tailEnd/>
              </a:ln>
            </p:spPr>
            <p:txBody>
              <a:bodyPr/>
              <a:lstStyle/>
              <a:p>
                <a:r>
                  <a:rPr lang="en-US">
                    <a:noFill/>
                  </a:rPr>
                  <a:t> </a:t>
                </a:r>
              </a:p>
            </p:txBody>
          </p:sp>
        </mc:Fallback>
      </mc:AlternateContent>
      <p:cxnSp>
        <p:nvCxnSpPr>
          <p:cNvPr id="12" name="Straight Connector 11"/>
          <p:cNvCxnSpPr>
            <a:stCxn id="17" idx="3"/>
            <a:endCxn id="19" idx="7"/>
          </p:cNvCxnSpPr>
          <p:nvPr/>
        </p:nvCxnSpPr>
        <p:spPr>
          <a:xfrm flipH="1">
            <a:off x="9208121" y="2217685"/>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0" idx="2"/>
          </p:cNvCxnSpPr>
          <p:nvPr/>
        </p:nvCxnSpPr>
        <p:spPr>
          <a:xfrm>
            <a:off x="9208120" y="3000240"/>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20" idx="6"/>
            <a:endCxn id="18" idx="3"/>
          </p:cNvCxnSpPr>
          <p:nvPr/>
        </p:nvCxnSpPr>
        <p:spPr>
          <a:xfrm flipV="1">
            <a:off x="10563135" y="3037166"/>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7" idx="6"/>
            <a:endCxn id="18" idx="2"/>
          </p:cNvCxnSpPr>
          <p:nvPr/>
        </p:nvCxnSpPr>
        <p:spPr>
          <a:xfrm>
            <a:off x="9881546" y="2122529"/>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7" idx="7"/>
            <a:endCxn id="21" idx="2"/>
          </p:cNvCxnSpPr>
          <p:nvPr/>
        </p:nvCxnSpPr>
        <p:spPr>
          <a:xfrm flipV="1">
            <a:off x="9842131" y="1920674"/>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9612406" y="1987959"/>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1211650" y="2807441"/>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8978395" y="27705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10293994" y="339535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1116495" y="178610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20" idx="0"/>
            <a:endCxn id="17" idx="4"/>
          </p:cNvCxnSpPr>
          <p:nvPr/>
        </p:nvCxnSpPr>
        <p:spPr>
          <a:xfrm flipH="1" flipV="1">
            <a:off x="9746976" y="2257100"/>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1" idx="4"/>
            <a:endCxn id="18" idx="0"/>
          </p:cNvCxnSpPr>
          <p:nvPr/>
        </p:nvCxnSpPr>
        <p:spPr>
          <a:xfrm>
            <a:off x="11251066" y="2055245"/>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9554485" y="3197602"/>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4" name="TextBox 23"/>
              <p:cNvSpPr txBox="1">
                <a:spLocks noRot="1" noChangeAspect="1" noMove="1" noResize="1" noEditPoints="1" noAdjustHandles="1" noChangeArrowheads="1" noChangeShapeType="1" noTextEdit="1"/>
              </p:cNvSpPr>
              <p:nvPr/>
            </p:nvSpPr>
            <p:spPr>
              <a:xfrm>
                <a:off x="9554485" y="3197602"/>
                <a:ext cx="190926" cy="430887"/>
              </a:xfrm>
              <a:prstGeom prst="rect">
                <a:avLst/>
              </a:prstGeom>
              <a:blipFill>
                <a:blip r:embed="rId4"/>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0856379" y="3268449"/>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10856379" y="3268449"/>
                <a:ext cx="509212" cy="430887"/>
              </a:xfrm>
              <a:prstGeom prst="rect">
                <a:avLst/>
              </a:prstGeom>
              <a:blipFill>
                <a:blip r:embed="rId5"/>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0316319" y="2764393"/>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0316319" y="2764393"/>
                <a:ext cx="509212" cy="430887"/>
              </a:xfrm>
              <a:prstGeom prst="rect">
                <a:avLst/>
              </a:prstGeom>
              <a:blipFill>
                <a:blip r:embed="rId6"/>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0609507" y="2188329"/>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0609507" y="2188329"/>
                <a:ext cx="322542" cy="430887"/>
              </a:xfrm>
              <a:prstGeom prst="rect">
                <a:avLst/>
              </a:prstGeom>
              <a:blipFill>
                <a:blip r:embed="rId7"/>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953323" y="211748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8" name="TextBox 27"/>
              <p:cNvSpPr txBox="1">
                <a:spLocks noRot="1" noChangeAspect="1" noMove="1" noResize="1" noEditPoints="1" noAdjustHandles="1" noChangeArrowheads="1" noChangeShapeType="1" noTextEdit="1"/>
              </p:cNvSpPr>
              <p:nvPr/>
            </p:nvSpPr>
            <p:spPr>
              <a:xfrm>
                <a:off x="8953323" y="2117482"/>
                <a:ext cx="509212" cy="430887"/>
              </a:xfrm>
              <a:prstGeom prst="rect">
                <a:avLst/>
              </a:prstGeom>
              <a:blipFill>
                <a:blip r:embed="rId8"/>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0141455" y="1540257"/>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0141455" y="1540257"/>
                <a:ext cx="509212" cy="430887"/>
              </a:xfrm>
              <a:prstGeom prst="rect">
                <a:avLst/>
              </a:prstGeom>
              <a:blipFill>
                <a:blip r:embed="rId9"/>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1329587" y="2152325"/>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1329587" y="2152325"/>
                <a:ext cx="322542" cy="430887"/>
              </a:xfrm>
              <a:prstGeom prst="rect">
                <a:avLst/>
              </a:prstGeom>
              <a:blipFill>
                <a:blip r:embed="rId10"/>
                <a:stretch>
                  <a:fillRect l="-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747809" y="2725021"/>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8747809" y="2725021"/>
                <a:ext cx="227487" cy="338554"/>
              </a:xfrm>
              <a:prstGeom prst="rect">
                <a:avLst/>
              </a:prstGeom>
              <a:blipFill>
                <a:blip r:embed="rId11"/>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347500" y="3679416"/>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0347500" y="3679416"/>
                <a:ext cx="227487" cy="338554"/>
              </a:xfrm>
              <a:prstGeom prst="rect">
                <a:avLst/>
              </a:prstGeom>
              <a:blipFill>
                <a:blip r:embed="rId12"/>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1580662" y="277273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1580662" y="2772734"/>
                <a:ext cx="227487" cy="338554"/>
              </a:xfrm>
              <a:prstGeom prst="rect">
                <a:avLst/>
              </a:prstGeom>
              <a:blipFill>
                <a:blip r:embed="rId13"/>
                <a:stretch>
                  <a:fillRect l="-40541" r="-13514"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1184618" y="141435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11184618" y="1414359"/>
                <a:ext cx="227487" cy="338554"/>
              </a:xfrm>
              <a:prstGeom prst="rect">
                <a:avLst/>
              </a:prstGeom>
              <a:blipFill>
                <a:blip r:embed="rId14"/>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9431885" y="1702391"/>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9431885" y="1702391"/>
                <a:ext cx="227487" cy="338554"/>
              </a:xfrm>
              <a:prstGeom prst="rect">
                <a:avLst/>
              </a:prstGeom>
              <a:blipFill>
                <a:blip r:embed="rId15"/>
                <a:stretch>
                  <a:fillRect l="-39474" r="-10526"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itle 1"/>
              <p:cNvSpPr txBox="1">
                <a:spLocks/>
              </p:cNvSpPr>
              <p:nvPr/>
            </p:nvSpPr>
            <p:spPr bwMode="auto">
              <a:xfrm>
                <a:off x="6932943" y="4832785"/>
                <a:ext cx="5139721" cy="67024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smtClean="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2</m:t>
                    </m:r>
                  </m:oMath>
                </a14:m>
                <a:r>
                  <a:rPr lang="en-US" sz="2400" dirty="0">
                    <a:solidFill>
                      <a:schemeClr val="tx1"/>
                    </a:solidFill>
                    <a:latin typeface="+mn-lt"/>
                    <a:cs typeface="Times New Roman" pitchFamily="18" charset="0"/>
                  </a:rPr>
                  <a:t>,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2</m:t>
                        </m:r>
                      </m:sub>
                      <m:sup>
                        <m:r>
                          <a:rPr lang="en-US" altLang="zh-CN" sz="2400" i="1">
                            <a:solidFill>
                              <a:schemeClr val="tx1"/>
                            </a:solidFill>
                            <a:latin typeface="Cambria Math" panose="02040503050406030204" pitchFamily="18" charset="0"/>
                          </a:rPr>
                          <m:t>𝑡</m:t>
                        </m:r>
                      </m:sup>
                    </m:sSubSup>
                    <m:r>
                      <a:rPr lang="en-US" altLang="zh-CN" sz="2400" i="1">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𝑐</m:t>
                    </m:r>
                    <m:r>
                      <a:rPr lang="en-US" altLang="zh-CN" sz="2400" i="1">
                        <a:solidFill>
                          <a:schemeClr val="tx1"/>
                        </a:solidFill>
                        <a:latin typeface="Cambria Math" panose="02040503050406030204" pitchFamily="18" charset="0"/>
                        <a:ea typeface="Cambria Math" panose="02040503050406030204" pitchFamily="18" charset="0"/>
                      </a:rPr>
                      <m:t>∙</m:t>
                    </m:r>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1</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rPr>
                          <m:t>𝑝</m:t>
                        </m:r>
                      </m:e>
                      <m:sub>
                        <m:r>
                          <a:rPr lang="en-US" altLang="zh-CN" sz="2400" i="1">
                            <a:solidFill>
                              <a:schemeClr val="tx1"/>
                            </a:solidFill>
                            <a:latin typeface="Cambria Math" panose="02040503050406030204" pitchFamily="18" charset="0"/>
                          </a:rPr>
                          <m:t>1,2</m:t>
                        </m:r>
                      </m:sub>
                    </m:sSub>
                    <m:r>
                      <a:rPr lang="en-US" altLang="zh-CN" sz="2400" b="0" i="1" smtClean="0">
                        <a:solidFill>
                          <a:schemeClr val="tx1"/>
                        </a:solidFill>
                        <a:latin typeface="Cambria Math" panose="02040503050406030204" pitchFamily="18" charset="0"/>
                      </a:rPr>
                      <m:t>+</m:t>
                    </m:r>
                    <m:f>
                      <m:fPr>
                        <m:ctrlPr>
                          <a:rPr lang="en-US" altLang="zh-CN" sz="2400" i="1" smtClean="0">
                            <a:solidFill>
                              <a:schemeClr val="tx1"/>
                            </a:solidFill>
                            <a:latin typeface="Cambria Math" panose="02040503050406030204" pitchFamily="18" charset="0"/>
                          </a:rPr>
                        </m:ctrlPr>
                      </m:fPr>
                      <m:num>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1−</m:t>
                            </m:r>
                            <m:r>
                              <a:rPr lang="en-US" altLang="zh-CN" sz="2400" i="1">
                                <a:solidFill>
                                  <a:schemeClr val="tx1"/>
                                </a:solidFill>
                                <a:latin typeface="Cambria Math" panose="02040503050406030204" pitchFamily="18" charset="0"/>
                              </a:rPr>
                              <m:t>𝑐</m:t>
                            </m:r>
                          </m:e>
                        </m:d>
                      </m:num>
                      <m:den>
                        <m:r>
                          <a:rPr lang="en-US" altLang="zh-CN" sz="2400" b="0" i="1" smtClean="0">
                            <a:solidFill>
                              <a:schemeClr val="tx1"/>
                            </a:solidFill>
                            <a:latin typeface="Cambria Math" panose="02040503050406030204" pitchFamily="18" charset="0"/>
                          </a:rPr>
                          <m:t>5</m:t>
                        </m:r>
                      </m:den>
                    </m:f>
                  </m:oMath>
                </a14:m>
                <a:r>
                  <a:rPr lang="en-US" sz="2400" i="1" dirty="0"/>
                  <a:t> </a:t>
                </a:r>
                <a:r>
                  <a:rPr lang="en-US" sz="2400" dirty="0" smtClean="0">
                    <a:solidFill>
                      <a:schemeClr val="tx1"/>
                    </a:solidFill>
                    <a:latin typeface="+mn-lt"/>
                    <a:cs typeface="Times New Roman" pitchFamily="18" charset="0"/>
                  </a:rPr>
                  <a:t>&gt;</a:t>
                </a:r>
                <a:endParaRPr lang="en-US" sz="2400" dirty="0">
                  <a:solidFill>
                    <a:schemeClr val="tx1"/>
                  </a:solidFill>
                  <a:latin typeface="+mn-lt"/>
                  <a:cs typeface="Times New Roman" pitchFamily="18" charset="0"/>
                </a:endParaRPr>
              </a:p>
            </p:txBody>
          </p:sp>
        </mc:Choice>
        <mc:Fallback xmlns="">
          <p:sp>
            <p:nvSpPr>
              <p:cNvPr id="36" name="Title 1"/>
              <p:cNvSpPr txBox="1">
                <a:spLocks noRot="1" noChangeAspect="1" noMove="1" noResize="1" noEditPoints="1" noAdjustHandles="1" noChangeArrowheads="1" noChangeShapeType="1" noTextEdit="1"/>
              </p:cNvSpPr>
              <p:nvPr/>
            </p:nvSpPr>
            <p:spPr bwMode="auto">
              <a:xfrm>
                <a:off x="6932943" y="4832785"/>
                <a:ext cx="5139721" cy="670240"/>
              </a:xfrm>
              <a:prstGeom prst="rect">
                <a:avLst/>
              </a:prstGeom>
              <a:blipFill>
                <a:blip r:embed="rId16"/>
                <a:stretch>
                  <a:fillRect b="-4545"/>
                </a:stretch>
              </a:blipFill>
              <a:ln w="9525">
                <a:noFill/>
                <a:miter lim="800000"/>
                <a:headEnd/>
                <a:tailEnd/>
              </a:ln>
            </p:spPr>
            <p:txBody>
              <a:bodyPr/>
              <a:lstStyle/>
              <a:p>
                <a:r>
                  <a:rPr lang="en-US">
                    <a:noFill/>
                  </a:rPr>
                  <a:t> </a:t>
                </a:r>
              </a:p>
            </p:txBody>
          </p:sp>
        </mc:Fallback>
      </mc:AlternateContent>
      <p:sp>
        <p:nvSpPr>
          <p:cNvPr id="37" name="Title 1"/>
          <p:cNvSpPr txBox="1">
            <a:spLocks/>
          </p:cNvSpPr>
          <p:nvPr/>
        </p:nvSpPr>
        <p:spPr bwMode="auto">
          <a:xfrm>
            <a:off x="7107668" y="4173103"/>
            <a:ext cx="3423958" cy="537329"/>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Mapper processes node 2</a:t>
            </a:r>
          </a:p>
        </p:txBody>
      </p:sp>
      <mc:AlternateContent xmlns:mc="http://schemas.openxmlformats.org/markup-compatibility/2006" xmlns:a14="http://schemas.microsoft.com/office/drawing/2010/main">
        <mc:Choice Requires="a14">
          <p:sp>
            <p:nvSpPr>
              <p:cNvPr id="2" name="Rectangle 1"/>
              <p:cNvSpPr/>
              <p:nvPr/>
            </p:nvSpPr>
            <p:spPr>
              <a:xfrm>
                <a:off x="1955540" y="3904405"/>
                <a:ext cx="4905395" cy="748731"/>
              </a:xfrm>
              <a:prstGeom prst="rect">
                <a:avLst/>
              </a:prstGeom>
            </p:spPr>
            <p:txBody>
              <a:bodyPr wrap="square">
                <a:spAutoFit/>
              </a:bodyPr>
              <a:lstStyle/>
              <a:p>
                <a:pPr algn="ctr"/>
                <a14:m>
                  <m:oMath xmlns:m="http://schemas.openxmlformats.org/officeDocument/2006/math">
                    <m:sSubSup>
                      <m:sSubSupPr>
                        <m:ctrlPr>
                          <a:rPr lang="en-US" altLang="zh-CN" sz="2800" i="1" smtClean="0">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rPr>
                          <m:t>𝑟</m:t>
                        </m:r>
                      </m:e>
                      <m:sub>
                        <m:r>
                          <a:rPr lang="en-US" altLang="zh-CN" sz="2800" i="1">
                            <a:latin typeface="Cambria Math" panose="02040503050406030204" pitchFamily="18" charset="0"/>
                          </a:rPr>
                          <m:t>𝑗</m:t>
                        </m:r>
                      </m:sub>
                      <m:sup>
                        <m:r>
                          <a:rPr lang="en-US" altLang="zh-CN" sz="2800" i="1">
                            <a:latin typeface="Cambria Math" panose="02040503050406030204" pitchFamily="18" charset="0"/>
                          </a:rPr>
                          <m:t>𝑡</m:t>
                        </m:r>
                      </m:sup>
                    </m:sSubSup>
                    <m:r>
                      <a:rPr lang="en-US" altLang="zh-CN" sz="2800" i="1">
                        <a:latin typeface="Cambria Math" panose="02040503050406030204" pitchFamily="18" charset="0"/>
                      </a:rPr>
                      <m:t>=</m:t>
                    </m:r>
                    <m:r>
                      <a:rPr lang="en-US" altLang="zh-CN" sz="2800" b="0" i="1" smtClean="0">
                        <a:latin typeface="Cambria Math" panose="02040503050406030204" pitchFamily="18" charset="0"/>
                      </a:rPr>
                      <m:t>𝑐</m:t>
                    </m:r>
                    <m:nary>
                      <m:naryPr>
                        <m:chr m:val="∑"/>
                        <m:limLoc m:val="subSup"/>
                        <m:supHide m:val="on"/>
                        <m:ctrlPr>
                          <a:rPr lang="en-US" altLang="zh-CN" sz="2800" i="1">
                            <a:latin typeface="Cambria Math" panose="02040503050406030204" pitchFamily="18" charset="0"/>
                          </a:rPr>
                        </m:ctrlPr>
                      </m:naryPr>
                      <m:sub>
                        <m:r>
                          <m:rPr>
                            <m:brk m:alnAt="1"/>
                          </m:rPr>
                          <a:rPr lang="en-US" altLang="zh-CN" sz="2800" i="1">
                            <a:latin typeface="Cambria Math" panose="02040503050406030204" pitchFamily="18" charset="0"/>
                          </a:rPr>
                          <m:t>𝑖</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𝐼</m:t>
                            </m:r>
                          </m:e>
                          <m:sub>
                            <m:r>
                              <a:rPr lang="en-US" altLang="zh-CN" sz="2800" i="1">
                                <a:latin typeface="Cambria Math" panose="02040503050406030204" pitchFamily="18" charset="0"/>
                                <a:ea typeface="Cambria Math" panose="02040503050406030204" pitchFamily="18" charset="0"/>
                              </a:rPr>
                              <m:t>𝑗</m:t>
                            </m:r>
                          </m:sub>
                        </m:sSub>
                      </m:sub>
                      <m:sup/>
                      <m:e>
                        <m:sSubSup>
                          <m:sSubSupPr>
                            <m:ctrlPr>
                              <a:rPr lang="en-US" altLang="zh-CN" sz="2800" i="1">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rPr>
                              <m:t>𝑟</m:t>
                            </m:r>
                          </m:e>
                          <m:sub>
                            <m:r>
                              <a:rPr lang="en-US" altLang="zh-CN" sz="2800" i="1">
                                <a:latin typeface="Cambria Math" panose="02040503050406030204" pitchFamily="18" charset="0"/>
                              </a:rPr>
                              <m:t>𝑖</m:t>
                            </m:r>
                          </m:sub>
                          <m:sup>
                            <m:r>
                              <a:rPr lang="en-US" altLang="zh-CN" sz="2800" i="1">
                                <a:latin typeface="Cambria Math" panose="02040503050406030204" pitchFamily="18" charset="0"/>
                              </a:rPr>
                              <m:t>𝑡</m:t>
                            </m:r>
                            <m:r>
                              <a:rPr lang="en-US" altLang="zh-CN" sz="2800" i="1">
                                <a:latin typeface="Cambria Math" panose="02040503050406030204" pitchFamily="18" charset="0"/>
                              </a:rPr>
                              <m:t>−1</m:t>
                            </m:r>
                          </m:sup>
                        </m:sSubSup>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rPr>
                              <m:t>𝑝</m:t>
                            </m:r>
                          </m:e>
                          <m:sub>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𝑗</m:t>
                            </m:r>
                          </m:sub>
                        </m:sSub>
                      </m:e>
                    </m:nary>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𝑐</m:t>
                            </m:r>
                          </m:e>
                        </m:d>
                      </m:num>
                      <m:den>
                        <m:r>
                          <a:rPr lang="en-US" altLang="zh-CN" sz="2800" b="0" i="1" smtClean="0">
                            <a:latin typeface="Cambria Math" panose="02040503050406030204" pitchFamily="18" charset="0"/>
                          </a:rPr>
                          <m:t>𝑛</m:t>
                        </m:r>
                      </m:den>
                    </m:f>
                  </m:oMath>
                </a14:m>
                <a:r>
                  <a:rPr lang="en-US" sz="2800" i="1" dirty="0"/>
                  <a:t> </a:t>
                </a:r>
              </a:p>
            </p:txBody>
          </p:sp>
        </mc:Choice>
        <mc:Fallback xmlns="">
          <p:sp>
            <p:nvSpPr>
              <p:cNvPr id="2" name="Rectangle 1"/>
              <p:cNvSpPr>
                <a:spLocks noRot="1" noChangeAspect="1" noMove="1" noResize="1" noEditPoints="1" noAdjustHandles="1" noChangeArrowheads="1" noChangeShapeType="1" noTextEdit="1"/>
              </p:cNvSpPr>
              <p:nvPr/>
            </p:nvSpPr>
            <p:spPr>
              <a:xfrm>
                <a:off x="1955540" y="3904405"/>
                <a:ext cx="4905395" cy="74873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134048" y="4843964"/>
                <a:ext cx="4105968" cy="491417"/>
              </a:xfrm>
              <a:prstGeom prst="rect">
                <a:avLst/>
              </a:prstGeom>
            </p:spPr>
            <p:txBody>
              <a:bodyPr wrap="square">
                <a:spAutoFit/>
              </a:bodyPr>
              <a:lstStyle/>
              <a:p>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𝐼</m:t>
                        </m:r>
                      </m:e>
                      <m:sub>
                        <m:r>
                          <a:rPr lang="en-US" altLang="zh-CN" sz="2400" i="1">
                            <a:latin typeface="Cambria Math" panose="02040503050406030204" pitchFamily="18" charset="0"/>
                            <a:ea typeface="Cambria Math" panose="02040503050406030204" pitchFamily="18" charset="0"/>
                          </a:rPr>
                          <m:t>𝑗</m:t>
                        </m:r>
                      </m:sub>
                    </m:sSub>
                  </m:oMath>
                </a14:m>
                <a:r>
                  <a:rPr lang="en-US" sz="2400" dirty="0"/>
                  <a:t>: the set of in-neighbor nodes</a:t>
                </a:r>
              </a:p>
            </p:txBody>
          </p:sp>
        </mc:Choice>
        <mc:Fallback xmlns="">
          <p:sp>
            <p:nvSpPr>
              <p:cNvPr id="3" name="Rectangle 2"/>
              <p:cNvSpPr>
                <a:spLocks noRot="1" noChangeAspect="1" noMove="1" noResize="1" noEditPoints="1" noAdjustHandles="1" noChangeArrowheads="1" noChangeShapeType="1" noTextEdit="1"/>
              </p:cNvSpPr>
              <p:nvPr/>
            </p:nvSpPr>
            <p:spPr>
              <a:xfrm>
                <a:off x="2134048" y="4843964"/>
                <a:ext cx="4105968" cy="491417"/>
              </a:xfrm>
              <a:prstGeom prst="rect">
                <a:avLst/>
              </a:prstGeom>
              <a:blipFill>
                <a:blip r:embed="rId18"/>
                <a:stretch>
                  <a:fillRect l="-297" t="-8750" r="-445"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4337157" y="2312876"/>
                <a:ext cx="2586935" cy="491417"/>
              </a:xfrm>
              <a:prstGeom prst="rect">
                <a:avLst/>
              </a:prstGeom>
            </p:spPr>
            <p:txBody>
              <a:bodyPr wrap="square">
                <a:spAutoFit/>
              </a:bodyPr>
              <a:lstStyle/>
              <a:p>
                <a:r>
                  <a:rPr lang="en-US" sz="2400" dirty="0">
                    <a:latin typeface="Calibri" panose="020F0502020204030204" pitchFamily="34" charset="0"/>
                    <a:ea typeface="SimSun" panose="02010600030101010101" pitchFamily="2" charset="-122"/>
                    <a:cs typeface="Times New Roman" panose="02020603050405020304" pitchFamily="18" charset="0"/>
                  </a:rPr>
                  <a:t>where node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𝐼</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oMath>
                </a14:m>
                <a:endParaRPr lang="en-US" sz="2400" dirty="0"/>
              </a:p>
            </p:txBody>
          </p:sp>
        </mc:Choice>
        <mc:Fallback xmlns="">
          <p:sp>
            <p:nvSpPr>
              <p:cNvPr id="38" name="Rectangle 37"/>
              <p:cNvSpPr>
                <a:spLocks noRot="1" noChangeAspect="1" noMove="1" noResize="1" noEditPoints="1" noAdjustHandles="1" noChangeArrowheads="1" noChangeShapeType="1" noTextEdit="1"/>
              </p:cNvSpPr>
              <p:nvPr/>
            </p:nvSpPr>
            <p:spPr>
              <a:xfrm>
                <a:off x="4337157" y="2312876"/>
                <a:ext cx="2586935" cy="491417"/>
              </a:xfrm>
              <a:prstGeom prst="rect">
                <a:avLst/>
              </a:prstGeom>
              <a:blipFill>
                <a:blip r:embed="rId19"/>
                <a:stretch>
                  <a:fillRect l="-3529" t="-8642" b="-22222"/>
                </a:stretch>
              </a:blipFill>
            </p:spPr>
            <p:txBody>
              <a:bodyPr/>
              <a:lstStyle/>
              <a:p>
                <a:r>
                  <a:rPr lang="en-US">
                    <a:noFill/>
                  </a:rPr>
                  <a:t> </a:t>
                </a:r>
              </a:p>
            </p:txBody>
          </p:sp>
        </mc:Fallback>
      </mc:AlternateContent>
    </p:spTree>
    <p:extLst>
      <p:ext uri="{BB962C8B-B14F-4D97-AF65-F5344CB8AC3E}">
        <p14:creationId xmlns:p14="http://schemas.microsoft.com/office/powerpoint/2010/main" val="4158238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240" y="476283"/>
            <a:ext cx="3321516" cy="784602"/>
          </a:xfrm>
        </p:spPr>
        <p:txBody>
          <a:bodyPr>
            <a:normAutofit/>
          </a:bodyPr>
          <a:lstStyle/>
          <a:p>
            <a:r>
              <a:rPr lang="en-US" sz="4000" dirty="0" smtClean="0"/>
              <a:t>The input files</a:t>
            </a:r>
            <a:endParaRPr lang="en-US" sz="4000" dirty="0"/>
          </a:p>
        </p:txBody>
      </p:sp>
      <p:sp>
        <p:nvSpPr>
          <p:cNvPr id="3" name="Content Placeholder 2"/>
          <p:cNvSpPr>
            <a:spLocks noGrp="1"/>
          </p:cNvSpPr>
          <p:nvPr>
            <p:ph idx="1"/>
          </p:nvPr>
        </p:nvSpPr>
        <p:spPr>
          <a:xfrm>
            <a:off x="7414025" y="2229391"/>
            <a:ext cx="1166251" cy="2786816"/>
          </a:xfrm>
          <a:ln>
            <a:solidFill>
              <a:schemeClr val="accent1"/>
            </a:solidFill>
          </a:ln>
        </p:spPr>
        <p:txBody>
          <a:bodyPr>
            <a:noAutofit/>
          </a:bodyPr>
          <a:lstStyle/>
          <a:p>
            <a:pPr marL="0" indent="0">
              <a:buNone/>
            </a:pPr>
            <a:r>
              <a:rPr lang="en-US" sz="3200" dirty="0"/>
              <a:t>1 2</a:t>
            </a:r>
          </a:p>
          <a:p>
            <a:pPr marL="0" indent="0">
              <a:buNone/>
            </a:pPr>
            <a:r>
              <a:rPr lang="en-US" sz="3200" dirty="0"/>
              <a:t>2 3 4</a:t>
            </a:r>
          </a:p>
          <a:p>
            <a:pPr marL="0" indent="0">
              <a:buNone/>
            </a:pPr>
            <a:r>
              <a:rPr lang="en-US" sz="3200" dirty="0"/>
              <a:t>3 4</a:t>
            </a:r>
          </a:p>
          <a:p>
            <a:pPr marL="0" indent="0">
              <a:buNone/>
            </a:pPr>
            <a:r>
              <a:rPr lang="en-US" sz="3200" dirty="0"/>
              <a:t>4 1 5</a:t>
            </a:r>
          </a:p>
          <a:p>
            <a:pPr marL="0" indent="0">
              <a:buNone/>
            </a:pPr>
            <a:r>
              <a:rPr lang="en-US" sz="3200" dirty="0"/>
              <a:t>5 </a:t>
            </a:r>
            <a:r>
              <a:rPr lang="en-US" sz="3200" dirty="0" smtClean="0"/>
              <a:t>3</a:t>
            </a:r>
            <a:endParaRPr lang="en-US" sz="3200" dirty="0"/>
          </a:p>
        </p:txBody>
      </p:sp>
      <p:cxnSp>
        <p:nvCxnSpPr>
          <p:cNvPr id="4" name="Straight Connector 3"/>
          <p:cNvCxnSpPr>
            <a:stCxn id="9" idx="3"/>
            <a:endCxn id="11" idx="7"/>
          </p:cNvCxnSpPr>
          <p:nvPr/>
        </p:nvCxnSpPr>
        <p:spPr>
          <a:xfrm flipH="1">
            <a:off x="687660" y="2898473"/>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11" idx="5"/>
            <a:endCxn id="12" idx="2"/>
          </p:cNvCxnSpPr>
          <p:nvPr/>
        </p:nvCxnSpPr>
        <p:spPr>
          <a:xfrm>
            <a:off x="687659" y="3681028"/>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Straight Connector 5"/>
          <p:cNvCxnSpPr>
            <a:stCxn id="12" idx="6"/>
            <a:endCxn id="10" idx="3"/>
          </p:cNvCxnSpPr>
          <p:nvPr/>
        </p:nvCxnSpPr>
        <p:spPr>
          <a:xfrm flipV="1">
            <a:off x="2042674" y="3717954"/>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9" idx="6"/>
            <a:endCxn id="10" idx="2"/>
          </p:cNvCxnSpPr>
          <p:nvPr/>
        </p:nvCxnSpPr>
        <p:spPr>
          <a:xfrm>
            <a:off x="1361085" y="2803317"/>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 idx="7"/>
            <a:endCxn id="13" idx="2"/>
          </p:cNvCxnSpPr>
          <p:nvPr/>
        </p:nvCxnSpPr>
        <p:spPr>
          <a:xfrm flipV="1">
            <a:off x="1321670" y="2601462"/>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1091945" y="266874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691189" y="3488229"/>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57934" y="345130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1773533" y="4076140"/>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596034" y="246689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a:stCxn id="12" idx="0"/>
            <a:endCxn id="9" idx="4"/>
          </p:cNvCxnSpPr>
          <p:nvPr/>
        </p:nvCxnSpPr>
        <p:spPr>
          <a:xfrm flipH="1" flipV="1">
            <a:off x="1226515" y="2937888"/>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3" idx="4"/>
            <a:endCxn id="10" idx="0"/>
          </p:cNvCxnSpPr>
          <p:nvPr/>
        </p:nvCxnSpPr>
        <p:spPr>
          <a:xfrm>
            <a:off x="2730605" y="2736033"/>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1034024" y="3878390"/>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034024" y="3878390"/>
                <a:ext cx="190926" cy="430887"/>
              </a:xfrm>
              <a:prstGeom prst="rect">
                <a:avLst/>
              </a:prstGeom>
              <a:blipFill>
                <a:blip r:embed="rId2"/>
                <a:stretch>
                  <a:fillRect l="-61290" r="-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335918" y="3949237"/>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335918" y="3949237"/>
                <a:ext cx="509212" cy="430887"/>
              </a:xfrm>
              <a:prstGeom prst="rect">
                <a:avLst/>
              </a:prstGeom>
              <a:blipFill>
                <a:blip r:embed="rId3"/>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795858" y="3445181"/>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795858" y="3445181"/>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089046" y="2869117"/>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 name="TextBox 18"/>
              <p:cNvSpPr txBox="1">
                <a:spLocks noRot="1" noChangeAspect="1" noMove="1" noResize="1" noEditPoints="1" noAdjustHandles="1" noChangeArrowheads="1" noChangeShapeType="1" noTextEdit="1"/>
              </p:cNvSpPr>
              <p:nvPr/>
            </p:nvSpPr>
            <p:spPr>
              <a:xfrm>
                <a:off x="2089046" y="2869117"/>
                <a:ext cx="322542" cy="430887"/>
              </a:xfrm>
              <a:prstGeom prst="rect">
                <a:avLst/>
              </a:prstGeom>
              <a:blipFill>
                <a:blip r:embed="rId5"/>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32862" y="279827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 name="TextBox 19"/>
              <p:cNvSpPr txBox="1">
                <a:spLocks noRot="1" noChangeAspect="1" noMove="1" noResize="1" noEditPoints="1" noAdjustHandles="1" noChangeArrowheads="1" noChangeShapeType="1" noTextEdit="1"/>
              </p:cNvSpPr>
              <p:nvPr/>
            </p:nvSpPr>
            <p:spPr>
              <a:xfrm>
                <a:off x="432862" y="2798270"/>
                <a:ext cx="509212" cy="430887"/>
              </a:xfrm>
              <a:prstGeom prst="rect">
                <a:avLst/>
              </a:prstGeom>
              <a:blipFill>
                <a:blip r:embed="rId6"/>
                <a:stretch>
                  <a:fillRect l="-70238" t="-121127" r="-12500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620994" y="222104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620994" y="222104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809126" y="2833113"/>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809126" y="2833113"/>
                <a:ext cx="322542" cy="430887"/>
              </a:xfrm>
              <a:prstGeom prst="rect">
                <a:avLst/>
              </a:prstGeom>
              <a:blipFill>
                <a:blip r:embed="rId8"/>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27348" y="340580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27348" y="3405809"/>
                <a:ext cx="227487" cy="338554"/>
              </a:xfrm>
              <a:prstGeom prst="rect">
                <a:avLst/>
              </a:prstGeom>
              <a:blipFill>
                <a:blip r:embed="rId9"/>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827039" y="436020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827039" y="436020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060201" y="345352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060201" y="3453522"/>
                <a:ext cx="227487" cy="338554"/>
              </a:xfrm>
              <a:prstGeom prst="rect">
                <a:avLst/>
              </a:prstGeom>
              <a:blipFill>
                <a:blip r:embed="rId11"/>
                <a:stretch>
                  <a:fillRect l="-40541" r="-13514"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664157" y="209514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664157" y="2095147"/>
                <a:ext cx="227487" cy="338554"/>
              </a:xfrm>
              <a:prstGeom prst="rect">
                <a:avLst/>
              </a:prstGeom>
              <a:blipFill>
                <a:blip r:embed="rId12"/>
                <a:stretch>
                  <a:fillRect l="-43243" r="-13514"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911424" y="238317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911424" y="2383179"/>
                <a:ext cx="227487" cy="338554"/>
              </a:xfrm>
              <a:prstGeom prst="rect">
                <a:avLst/>
              </a:prstGeom>
              <a:blipFill>
                <a:blip r:embed="rId13"/>
                <a:stretch>
                  <a:fillRect l="-43243" r="-10811"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696539" y="2172091"/>
                <a:ext cx="810078" cy="523220"/>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rPr>
                          </m:ctrlPr>
                        </m:sSupPr>
                        <m:e>
                          <m:r>
                            <a:rPr lang="en-US" altLang="zh-CN" sz="2800" b="1" i="0" smtClean="0">
                              <a:latin typeface="Cambria Math" panose="02040503050406030204" pitchFamily="18" charset="0"/>
                            </a:rPr>
                            <m:t>𝐫</m:t>
                          </m:r>
                        </m:e>
                        <m:sup>
                          <m:r>
                            <a:rPr lang="en-US" altLang="zh-CN" sz="2800" b="0" i="1" smtClean="0">
                              <a:latin typeface="Cambria Math" panose="02040503050406030204" pitchFamily="18" charset="0"/>
                            </a:rPr>
                            <m:t>0</m:t>
                          </m:r>
                        </m:sup>
                      </m:sSup>
                      <m:r>
                        <a:rPr lang="en-US" sz="2800" b="1">
                          <a:latin typeface="Cambria Math" panose="02040503050406030204" pitchFamily="18" charset="0"/>
                        </a:rPr>
                        <m:t>=</m:t>
                      </m:r>
                    </m:oMath>
                  </m:oMathPara>
                </a14:m>
                <a:endParaRPr lang="en-US" sz="1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3696539" y="2172091"/>
                <a:ext cx="810078" cy="52322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9379096" y="2139797"/>
                <a:ext cx="810078" cy="523220"/>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rPr>
                          </m:ctrlPr>
                        </m:sSupPr>
                        <m:e>
                          <m:r>
                            <a:rPr lang="en-US" altLang="zh-CN" sz="2800" b="1" i="0" smtClean="0">
                              <a:latin typeface="Cambria Math" panose="02040503050406030204" pitchFamily="18" charset="0"/>
                            </a:rPr>
                            <m:t>𝐫</m:t>
                          </m:r>
                        </m:e>
                        <m:sup>
                          <m:r>
                            <a:rPr lang="en-US" altLang="zh-CN" sz="2800" i="1">
                              <a:latin typeface="Cambria Math" panose="02040503050406030204" pitchFamily="18" charset="0"/>
                              <a:ea typeface="Cambria Math" panose="02040503050406030204" pitchFamily="18" charset="0"/>
                            </a:rPr>
                            <m:t>∞</m:t>
                          </m:r>
                        </m:sup>
                      </m:sSup>
                      <m:r>
                        <a:rPr lang="en-US" sz="2800" b="1">
                          <a:latin typeface="Cambria Math" panose="02040503050406030204" pitchFamily="18" charset="0"/>
                        </a:rPr>
                        <m:t>=</m:t>
                      </m:r>
                    </m:oMath>
                  </m:oMathPara>
                </a14:m>
                <a:endParaRPr lang="en-US"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9379096" y="2139797"/>
                <a:ext cx="810078" cy="523220"/>
              </a:xfrm>
              <a:prstGeom prst="rect">
                <a:avLst/>
              </a:prstGeom>
              <a:blipFill>
                <a:blip r:embed="rId15"/>
                <a:stretch>
                  <a:fillRect/>
                </a:stretch>
              </a:blipFill>
            </p:spPr>
            <p:txBody>
              <a:bodyPr/>
              <a:lstStyle/>
              <a:p>
                <a:r>
                  <a:rPr lang="en-US">
                    <a:noFill/>
                  </a:rPr>
                  <a:t> </a:t>
                </a:r>
              </a:p>
            </p:txBody>
          </p:sp>
        </mc:Fallback>
      </mc:AlternateContent>
      <p:sp>
        <p:nvSpPr>
          <p:cNvPr id="33" name="Content Placeholder 2"/>
          <p:cNvSpPr txBox="1">
            <a:spLocks/>
          </p:cNvSpPr>
          <p:nvPr/>
        </p:nvSpPr>
        <p:spPr bwMode="auto">
          <a:xfrm>
            <a:off x="4594516" y="2229391"/>
            <a:ext cx="1166251" cy="2786816"/>
          </a:xfrm>
          <a:prstGeom prst="rect">
            <a:avLst/>
          </a:prstGeom>
          <a:noFill/>
          <a:ln w="9525">
            <a:solidFill>
              <a:schemeClr val="accent1"/>
            </a:solidFill>
            <a:miter lim="800000"/>
            <a:headEnd/>
            <a:tailEnd/>
          </a:ln>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TitilliumMaps26L 500 wt"/>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1 0.2</a:t>
            </a:r>
          </a:p>
          <a:p>
            <a:pPr marL="0" indent="0">
              <a:buNone/>
            </a:pPr>
            <a:r>
              <a:rPr lang="en-US" sz="3200" dirty="0"/>
              <a:t>2 0.2</a:t>
            </a:r>
          </a:p>
          <a:p>
            <a:pPr marL="0" indent="0">
              <a:buNone/>
            </a:pPr>
            <a:r>
              <a:rPr lang="en-US" sz="3200" dirty="0"/>
              <a:t>3 0.2</a:t>
            </a:r>
          </a:p>
          <a:p>
            <a:pPr marL="0" indent="0">
              <a:buNone/>
            </a:pPr>
            <a:r>
              <a:rPr lang="en-US" sz="3200" dirty="0"/>
              <a:t>4 0.2</a:t>
            </a:r>
          </a:p>
          <a:p>
            <a:pPr marL="0" indent="0">
              <a:buNone/>
            </a:pPr>
            <a:r>
              <a:rPr lang="en-US" sz="3200" dirty="0"/>
              <a:t>5 0.2</a:t>
            </a:r>
          </a:p>
        </p:txBody>
      </p:sp>
      <p:sp>
        <p:nvSpPr>
          <p:cNvPr id="34" name="TextBox 33"/>
          <p:cNvSpPr txBox="1"/>
          <p:nvPr/>
        </p:nvSpPr>
        <p:spPr>
          <a:xfrm>
            <a:off x="6563510" y="1530024"/>
            <a:ext cx="1836746" cy="461665"/>
          </a:xfrm>
          <a:prstGeom prst="rect">
            <a:avLst/>
          </a:prstGeom>
          <a:noFill/>
        </p:spPr>
        <p:txBody>
          <a:bodyPr wrap="square" lIns="0" rIns="0" rtlCol="0">
            <a:spAutoFit/>
          </a:bodyPr>
          <a:lstStyle/>
          <a:p>
            <a:r>
              <a:rPr lang="en-US" sz="2400" dirty="0" smtClean="0"/>
              <a:t>Adjacency list</a:t>
            </a:r>
            <a:endParaRPr lang="en-US" sz="2400" dirty="0"/>
          </a:p>
        </p:txBody>
      </p:sp>
      <p:sp>
        <p:nvSpPr>
          <p:cNvPr id="35" name="TextBox 34"/>
          <p:cNvSpPr txBox="1"/>
          <p:nvPr/>
        </p:nvSpPr>
        <p:spPr>
          <a:xfrm>
            <a:off x="9533948" y="1530024"/>
            <a:ext cx="2322692" cy="461665"/>
          </a:xfrm>
          <a:prstGeom prst="rect">
            <a:avLst/>
          </a:prstGeom>
          <a:noFill/>
        </p:spPr>
        <p:txBody>
          <a:bodyPr wrap="square" lIns="0" rIns="0" rtlCol="0">
            <a:spAutoFit/>
          </a:bodyPr>
          <a:lstStyle/>
          <a:p>
            <a:r>
              <a:rPr lang="en-US" sz="2400" dirty="0" smtClean="0"/>
              <a:t>PageRank values</a:t>
            </a:r>
            <a:endParaRPr lang="en-US" sz="2400" dirty="0"/>
          </a:p>
        </p:txBody>
      </p:sp>
      <p:sp>
        <p:nvSpPr>
          <p:cNvPr id="36" name="TextBox 35"/>
          <p:cNvSpPr txBox="1"/>
          <p:nvPr/>
        </p:nvSpPr>
        <p:spPr>
          <a:xfrm>
            <a:off x="3287688" y="1530024"/>
            <a:ext cx="2913311" cy="461665"/>
          </a:xfrm>
          <a:prstGeom prst="rect">
            <a:avLst/>
          </a:prstGeom>
          <a:noFill/>
        </p:spPr>
        <p:txBody>
          <a:bodyPr wrap="square" lIns="0" rIns="0" rtlCol="0">
            <a:spAutoFit/>
          </a:bodyPr>
          <a:lstStyle/>
          <a:p>
            <a:r>
              <a:rPr lang="en-US" sz="2400" dirty="0" smtClean="0"/>
              <a:t>Initial PageRank values</a:t>
            </a:r>
            <a:endParaRPr lang="en-US" sz="2400" dirty="0"/>
          </a:p>
        </p:txBody>
      </p:sp>
      <p:sp>
        <p:nvSpPr>
          <p:cNvPr id="37" name="Content Placeholder 2"/>
          <p:cNvSpPr txBox="1">
            <a:spLocks/>
          </p:cNvSpPr>
          <p:nvPr/>
        </p:nvSpPr>
        <p:spPr bwMode="auto">
          <a:xfrm>
            <a:off x="10404868" y="2221045"/>
            <a:ext cx="1451772" cy="2786816"/>
          </a:xfrm>
          <a:prstGeom prst="rect">
            <a:avLst/>
          </a:prstGeom>
          <a:noFill/>
          <a:ln w="9525">
            <a:solidFill>
              <a:schemeClr val="accent1"/>
            </a:solidFill>
            <a:miter lim="800000"/>
            <a:headEnd/>
            <a:tailEnd/>
          </a:ln>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TitilliumMaps26L 500 wt"/>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1 </a:t>
            </a:r>
            <a:r>
              <a:rPr lang="en-US" sz="3200" dirty="0" smtClean="0"/>
              <a:t>  ???</a:t>
            </a:r>
            <a:endParaRPr lang="en-US" sz="3200" dirty="0"/>
          </a:p>
          <a:p>
            <a:pPr marL="0" indent="0">
              <a:buNone/>
            </a:pPr>
            <a:r>
              <a:rPr lang="en-US" sz="3200" dirty="0"/>
              <a:t>2 </a:t>
            </a:r>
            <a:r>
              <a:rPr lang="en-US" sz="3200" dirty="0" smtClean="0"/>
              <a:t>  ???</a:t>
            </a:r>
            <a:endParaRPr lang="en-US" sz="3200" dirty="0"/>
          </a:p>
          <a:p>
            <a:pPr marL="0" indent="0">
              <a:buNone/>
            </a:pPr>
            <a:r>
              <a:rPr lang="en-US" sz="3200" dirty="0" smtClean="0"/>
              <a:t>3   ???</a:t>
            </a:r>
            <a:endParaRPr lang="en-US" sz="3200" dirty="0"/>
          </a:p>
          <a:p>
            <a:pPr marL="0" indent="0">
              <a:buNone/>
            </a:pPr>
            <a:r>
              <a:rPr lang="en-US" sz="3200" dirty="0" smtClean="0"/>
              <a:t>4   ???</a:t>
            </a:r>
            <a:endParaRPr lang="en-US" sz="3200" dirty="0"/>
          </a:p>
          <a:p>
            <a:pPr marL="0" indent="0">
              <a:buNone/>
            </a:pPr>
            <a:r>
              <a:rPr lang="en-US" sz="3200" dirty="0" smtClean="0"/>
              <a:t>5   ???</a:t>
            </a:r>
            <a:endParaRPr lang="en-US" sz="3200" dirty="0"/>
          </a:p>
        </p:txBody>
      </p:sp>
      <mc:AlternateContent xmlns:mc="http://schemas.openxmlformats.org/markup-compatibility/2006" xmlns:a14="http://schemas.microsoft.com/office/drawing/2010/main">
        <mc:Choice Requires="a14">
          <p:sp>
            <p:nvSpPr>
              <p:cNvPr id="38" name="TextBox 37"/>
              <p:cNvSpPr txBox="1"/>
              <p:nvPr/>
            </p:nvSpPr>
            <p:spPr>
              <a:xfrm>
                <a:off x="6496100" y="2139797"/>
                <a:ext cx="810078" cy="523220"/>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altLang="zh-CN" sz="2800" b="1" i="0" smtClean="0">
                          <a:latin typeface="Cambria Math" panose="02040503050406030204" pitchFamily="18" charset="0"/>
                        </a:rPr>
                        <m:t>𝐀</m:t>
                      </m:r>
                      <m:r>
                        <a:rPr lang="en-US" sz="2800" b="1">
                          <a:latin typeface="Cambria Math" panose="02040503050406030204" pitchFamily="18" charset="0"/>
                        </a:rPr>
                        <m:t>=</m:t>
                      </m:r>
                    </m:oMath>
                  </m:oMathPara>
                </a14:m>
                <a:endParaRPr lang="en-US"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6496100" y="2139797"/>
                <a:ext cx="810078" cy="523220"/>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3422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0" y="224644"/>
            <a:ext cx="6661956" cy="831627"/>
          </a:xfrm>
        </p:spPr>
        <p:txBody>
          <a:bodyPr/>
          <a:lstStyle/>
          <a:p>
            <a:r>
              <a:rPr lang="en-US" dirty="0"/>
              <a:t>Distributed Cache in Hadoop</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470"/>
          <a:stretch/>
        </p:blipFill>
        <p:spPr>
          <a:xfrm>
            <a:off x="10270" y="1592796"/>
            <a:ext cx="5911693" cy="40333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731" y="602843"/>
            <a:ext cx="3924571" cy="6226199"/>
          </a:xfrm>
          <a:prstGeom prst="rect">
            <a:avLst/>
          </a:prstGeom>
        </p:spPr>
      </p:pic>
      <p:sp>
        <p:nvSpPr>
          <p:cNvPr id="6" name="Content Placeholder 2"/>
          <p:cNvSpPr>
            <a:spLocks noGrp="1"/>
          </p:cNvSpPr>
          <p:nvPr>
            <p:ph idx="1"/>
          </p:nvPr>
        </p:nvSpPr>
        <p:spPr>
          <a:xfrm>
            <a:off x="7824192" y="188031"/>
            <a:ext cx="3797568" cy="420106"/>
          </a:xfrm>
        </p:spPr>
        <p:txBody>
          <a:bodyPr>
            <a:normAutofit fontScale="92500" lnSpcReduction="10000"/>
          </a:bodyPr>
          <a:lstStyle/>
          <a:p>
            <a:pPr marL="0" indent="0">
              <a:buNone/>
            </a:pPr>
            <a:r>
              <a:rPr lang="en-US" dirty="0"/>
              <a:t>Replicated join data flow</a:t>
            </a:r>
          </a:p>
        </p:txBody>
      </p:sp>
    </p:spTree>
    <p:extLst>
      <p:ext uri="{BB962C8B-B14F-4D97-AF65-F5344CB8AC3E}">
        <p14:creationId xmlns:p14="http://schemas.microsoft.com/office/powerpoint/2010/main" val="2358547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 y="296653"/>
            <a:ext cx="3791750" cy="1224136"/>
          </a:xfrm>
        </p:spPr>
        <p:txBody>
          <a:bodyPr>
            <a:normAutofit/>
          </a:bodyPr>
          <a:lstStyle/>
          <a:p>
            <a:r>
              <a:rPr lang="en-US" sz="4000" dirty="0"/>
              <a:t>Distributed Cache in Hadoop</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72"/>
          <a:stretch/>
        </p:blipFill>
        <p:spPr>
          <a:xfrm>
            <a:off x="3755740" y="44624"/>
            <a:ext cx="8388932" cy="6761125"/>
          </a:xfrm>
          <a:prstGeom prst="rect">
            <a:avLst/>
          </a:prstGeom>
        </p:spPr>
      </p:pic>
    </p:spTree>
    <p:extLst>
      <p:ext uri="{BB962C8B-B14F-4D97-AF65-F5344CB8AC3E}">
        <p14:creationId xmlns:p14="http://schemas.microsoft.com/office/powerpoint/2010/main" val="2616414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H="1" flipV="1">
            <a:off x="1954369" y="1932141"/>
            <a:ext cx="485775" cy="219076"/>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flipV="1">
            <a:off x="1620331" y="2050145"/>
            <a:ext cx="95914" cy="529696"/>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535519" y="2149975"/>
            <a:ext cx="118741" cy="544166"/>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3594495" y="4037166"/>
            <a:ext cx="17225" cy="521202"/>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829078" y="4458476"/>
            <a:ext cx="558804" cy="199784"/>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735294" y="4113366"/>
            <a:ext cx="276985" cy="462895"/>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 name="Title 1"/>
          <p:cNvSpPr>
            <a:spLocks noGrp="1"/>
          </p:cNvSpPr>
          <p:nvPr>
            <p:ph type="title"/>
          </p:nvPr>
        </p:nvSpPr>
        <p:spPr>
          <a:xfrm>
            <a:off x="467544" y="507443"/>
            <a:ext cx="5376428" cy="886748"/>
          </a:xfrm>
        </p:spPr>
        <p:txBody>
          <a:bodyPr>
            <a:noAutofit/>
          </a:bodyPr>
          <a:lstStyle/>
          <a:p>
            <a:r>
              <a:rPr lang="en-US" dirty="0">
                <a:solidFill>
                  <a:schemeClr val="tx1"/>
                </a:solidFill>
                <a:latin typeface="+mj-lt"/>
                <a:cs typeface="Times New Roman" pitchFamily="18" charset="0"/>
              </a:rPr>
              <a:t>Ranking the Websites</a:t>
            </a:r>
          </a:p>
        </p:txBody>
      </p:sp>
      <p:sp>
        <p:nvSpPr>
          <p:cNvPr id="11" name="Rectangle 10"/>
          <p:cNvSpPr/>
          <p:nvPr/>
        </p:nvSpPr>
        <p:spPr>
          <a:xfrm>
            <a:off x="1170650" y="4986465"/>
            <a:ext cx="2945130" cy="523220"/>
          </a:xfrm>
          <a:prstGeom prst="rect">
            <a:avLst/>
          </a:prstGeom>
        </p:spPr>
        <p:txBody>
          <a:bodyPr wrap="square">
            <a:spAutoFit/>
          </a:bodyPr>
          <a:lstStyle/>
          <a:p>
            <a:pPr lvl="0" algn="ctr" eaLnBrk="0" hangingPunct="0">
              <a:spcBef>
                <a:spcPct val="20000"/>
              </a:spcBef>
            </a:pPr>
            <a:r>
              <a:rPr lang="en-US" sz="2800" dirty="0">
                <a:latin typeface="+mj-lt"/>
                <a:cs typeface="Times New Roman" pitchFamily="18" charset="0"/>
              </a:rPr>
              <a:t>World Wide Web</a:t>
            </a:r>
          </a:p>
        </p:txBody>
      </p:sp>
      <p:cxnSp>
        <p:nvCxnSpPr>
          <p:cNvPr id="12" name="Straight Connector 11"/>
          <p:cNvCxnSpPr/>
          <p:nvPr/>
        </p:nvCxnSpPr>
        <p:spPr>
          <a:xfrm flipH="1" flipV="1">
            <a:off x="1937700" y="2992401"/>
            <a:ext cx="481013" cy="288130"/>
          </a:xfrm>
          <a:prstGeom prst="line">
            <a:avLst/>
          </a:prstGeom>
          <a:ln w="38100">
            <a:solidFill>
              <a:srgbClr val="123A59"/>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2623500" y="2470906"/>
            <a:ext cx="26194" cy="700087"/>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endCxn id="30" idx="0"/>
          </p:cNvCxnSpPr>
          <p:nvPr/>
        </p:nvCxnSpPr>
        <p:spPr>
          <a:xfrm>
            <a:off x="2616357" y="3644862"/>
            <a:ext cx="4155" cy="569474"/>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956750" y="3542468"/>
            <a:ext cx="469108" cy="230982"/>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2835432" y="3030500"/>
            <a:ext cx="523875" cy="347662"/>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799713" y="3549612"/>
            <a:ext cx="592931" cy="157163"/>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835432" y="3992525"/>
            <a:ext cx="552450" cy="307844"/>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27" idx="0"/>
            <a:endCxn id="25" idx="2"/>
          </p:cNvCxnSpPr>
          <p:nvPr/>
        </p:nvCxnSpPr>
        <p:spPr>
          <a:xfrm flipV="1">
            <a:off x="1714077" y="3021044"/>
            <a:ext cx="142" cy="632121"/>
          </a:xfrm>
          <a:prstGeom prst="line">
            <a:avLst/>
          </a:prstGeom>
          <a:ln w="38100">
            <a:solidFill>
              <a:srgbClr val="123A59"/>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2773519" y="3101937"/>
            <a:ext cx="671513" cy="1143000"/>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1944844" y="2373925"/>
            <a:ext cx="499858" cy="275575"/>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1944844" y="3873463"/>
            <a:ext cx="1414463" cy="4762"/>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2844957" y="2378037"/>
            <a:ext cx="522393" cy="343992"/>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2676" y="1812485"/>
            <a:ext cx="568180" cy="728173"/>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9823" y="2532252"/>
            <a:ext cx="488792" cy="488792"/>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676" y="3136289"/>
            <a:ext cx="522000" cy="535251"/>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69538" y="3653165"/>
            <a:ext cx="489077" cy="48907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l="9444" t="19946" r="9917" b="20835"/>
          <a:stretch/>
        </p:blipFill>
        <p:spPr>
          <a:xfrm>
            <a:off x="3349951" y="3653165"/>
            <a:ext cx="545606" cy="400680"/>
          </a:xfrm>
          <a:prstGeom prst="rect">
            <a:avLst/>
          </a:prstGeom>
        </p:spPr>
      </p:pic>
      <p:pic>
        <p:nvPicPr>
          <p:cNvPr id="29" name="Picture 28"/>
          <p:cNvPicPr>
            <a:picLocks noChangeAspect="1"/>
          </p:cNvPicPr>
          <p:nvPr/>
        </p:nvPicPr>
        <p:blipFill rotWithShape="1">
          <a:blip r:embed="rId7" cstate="print">
            <a:extLst>
              <a:ext uri="{28A0092B-C50C-407E-A947-70E740481C1C}">
                <a14:useLocalDpi xmlns:a14="http://schemas.microsoft.com/office/drawing/2010/main" val="0"/>
              </a:ext>
            </a:extLst>
          </a:blip>
          <a:srcRect l="36255" t="30528" r="35825" b="31673"/>
          <a:stretch/>
        </p:blipFill>
        <p:spPr>
          <a:xfrm>
            <a:off x="3341814" y="2631424"/>
            <a:ext cx="470895" cy="478140"/>
          </a:xfrm>
          <a:prstGeom prst="rect">
            <a:avLst/>
          </a:prstGeom>
        </p:spPr>
      </p:pic>
      <p:pic>
        <p:nvPicPr>
          <p:cNvPr id="30" name="Picture 29"/>
          <p:cNvPicPr>
            <a:picLocks noChangeAspect="1"/>
          </p:cNvPicPr>
          <p:nvPr/>
        </p:nvPicPr>
        <p:blipFill rotWithShape="1">
          <a:blip r:embed="rId8" cstate="print">
            <a:extLst>
              <a:ext uri="{28A0092B-C50C-407E-A947-70E740481C1C}">
                <a14:useLocalDpi xmlns:a14="http://schemas.microsoft.com/office/drawing/2010/main" val="0"/>
              </a:ext>
            </a:extLst>
          </a:blip>
          <a:srcRect l="28961" t="18328" r="29942" b="27820"/>
          <a:stretch/>
        </p:blipFill>
        <p:spPr>
          <a:xfrm>
            <a:off x="2383605" y="4214336"/>
            <a:ext cx="473814" cy="465645"/>
          </a:xfrm>
          <a:prstGeom prst="rect">
            <a:avLst/>
          </a:prstGeom>
        </p:spPr>
      </p:pic>
      <p:pic>
        <p:nvPicPr>
          <p:cNvPr id="31" name="Picture 30"/>
          <p:cNvPicPr>
            <a:picLocks noChangeAspect="1"/>
          </p:cNvPicPr>
          <p:nvPr/>
        </p:nvPicPr>
        <p:blipFill rotWithShape="1">
          <a:blip r:embed="rId6" cstate="print">
            <a:extLst>
              <a:ext uri="{28A0092B-C50C-407E-A947-70E740481C1C}">
                <a14:useLocalDpi xmlns:a14="http://schemas.microsoft.com/office/drawing/2010/main" val="0"/>
              </a:ext>
            </a:extLst>
          </a:blip>
          <a:srcRect l="9444" t="19946" r="9917" b="20835"/>
          <a:stretch/>
        </p:blipFill>
        <p:spPr>
          <a:xfrm>
            <a:off x="5173245" y="2535766"/>
            <a:ext cx="545606" cy="400680"/>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1510" y="3087911"/>
            <a:ext cx="489077" cy="489077"/>
          </a:xfrm>
          <a:prstGeom prst="rect">
            <a:avLst/>
          </a:prstGeom>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1652" y="3728453"/>
            <a:ext cx="488792" cy="488792"/>
          </a:xfrm>
          <a:prstGeom prst="rect">
            <a:avLst/>
          </a:prstGeom>
        </p:spPr>
      </p:pic>
      <p:pic>
        <p:nvPicPr>
          <p:cNvPr id="34" name="Picture 33"/>
          <p:cNvPicPr>
            <a:picLocks noChangeAspect="1"/>
          </p:cNvPicPr>
          <p:nvPr/>
        </p:nvPicPr>
        <p:blipFill rotWithShape="1">
          <a:blip r:embed="rId7" cstate="print">
            <a:extLst>
              <a:ext uri="{28A0092B-C50C-407E-A947-70E740481C1C}">
                <a14:useLocalDpi xmlns:a14="http://schemas.microsoft.com/office/drawing/2010/main" val="0"/>
              </a:ext>
            </a:extLst>
          </a:blip>
          <a:srcRect l="36255" t="30528" r="35825" b="31673"/>
          <a:stretch/>
        </p:blipFill>
        <p:spPr>
          <a:xfrm>
            <a:off x="5210601" y="4368708"/>
            <a:ext cx="470895" cy="478140"/>
          </a:xfrm>
          <a:prstGeom prst="rect">
            <a:avLst/>
          </a:prstGeom>
        </p:spPr>
      </p:pic>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1958" y="1656128"/>
            <a:ext cx="568180" cy="728173"/>
          </a:xfrm>
          <a:prstGeom prst="rect">
            <a:avLst/>
          </a:prstGeom>
        </p:spPr>
      </p:pic>
      <p:sp>
        <p:nvSpPr>
          <p:cNvPr id="36" name="Rectangle 35"/>
          <p:cNvSpPr/>
          <p:nvPr/>
        </p:nvSpPr>
        <p:spPr>
          <a:xfrm>
            <a:off x="6096675" y="1714213"/>
            <a:ext cx="180020" cy="3132635"/>
          </a:xfrm>
          <a:prstGeom prst="rect">
            <a:avLst/>
          </a:prstGeom>
          <a:gradFill>
            <a:gsLst>
              <a:gs pos="0">
                <a:srgbClr val="7A0177"/>
              </a:gs>
              <a:gs pos="100000">
                <a:srgbClr val="FEEBE2"/>
              </a:gs>
            </a:gsLst>
            <a:lin ang="5400000" scaled="1"/>
          </a:gradFill>
          <a:ln w="19050">
            <a:gradFill>
              <a:gsLst>
                <a:gs pos="0">
                  <a:srgbClr val="7A0177"/>
                </a:gs>
                <a:gs pos="100000">
                  <a:srgbClr val="FEEBE2"/>
                </a:gs>
              </a:gsLst>
              <a:lin ang="5400000" scaled="1"/>
            </a:gra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318131" y="4911551"/>
            <a:ext cx="279406" cy="461665"/>
          </a:xfrm>
          <a:prstGeom prst="rect">
            <a:avLst/>
          </a:prstGeom>
        </p:spPr>
        <p:txBody>
          <a:bodyPr wrap="square">
            <a:spAutoFit/>
          </a:bodyPr>
          <a:lstStyle/>
          <a:p>
            <a:pPr lvl="0" algn="ctr" eaLnBrk="0" hangingPunct="0">
              <a:spcBef>
                <a:spcPct val="20000"/>
              </a:spcBef>
            </a:pPr>
            <a:r>
              <a:rPr lang="en-US" sz="2400" dirty="0">
                <a:latin typeface="+mj-lt"/>
                <a:cs typeface="Times New Roman" pitchFamily="18" charset="0"/>
              </a:rPr>
              <a:t>⁞</a:t>
            </a:r>
          </a:p>
        </p:txBody>
      </p:sp>
      <p:sp>
        <p:nvSpPr>
          <p:cNvPr id="38" name="Rectangle 37"/>
          <p:cNvSpPr/>
          <p:nvPr/>
        </p:nvSpPr>
        <p:spPr>
          <a:xfrm>
            <a:off x="6046982" y="4911551"/>
            <a:ext cx="279406" cy="461665"/>
          </a:xfrm>
          <a:prstGeom prst="rect">
            <a:avLst/>
          </a:prstGeom>
        </p:spPr>
        <p:txBody>
          <a:bodyPr wrap="square">
            <a:spAutoFit/>
          </a:bodyPr>
          <a:lstStyle/>
          <a:p>
            <a:pPr lvl="0" algn="ctr" eaLnBrk="0" hangingPunct="0">
              <a:spcBef>
                <a:spcPct val="20000"/>
              </a:spcBef>
            </a:pPr>
            <a:r>
              <a:rPr lang="en-US" sz="2400" dirty="0">
                <a:latin typeface="+mj-lt"/>
                <a:cs typeface="Times New Roman" pitchFamily="18" charset="0"/>
              </a:rPr>
              <a:t>⁞</a:t>
            </a:r>
          </a:p>
        </p:txBody>
      </p:sp>
      <p:sp>
        <p:nvSpPr>
          <p:cNvPr id="39" name="Rectangle 38"/>
          <p:cNvSpPr/>
          <p:nvPr/>
        </p:nvSpPr>
        <p:spPr>
          <a:xfrm>
            <a:off x="6654519" y="2976823"/>
            <a:ext cx="5382141" cy="1384995"/>
          </a:xfrm>
          <a:prstGeom prst="rect">
            <a:avLst/>
          </a:prstGeom>
        </p:spPr>
        <p:txBody>
          <a:bodyPr wrap="square">
            <a:spAutoFit/>
          </a:bodyPr>
          <a:lstStyle/>
          <a:p>
            <a:pPr marL="58737" lvl="0" eaLnBrk="0" hangingPunct="0">
              <a:spcBef>
                <a:spcPct val="20000"/>
              </a:spcBef>
            </a:pPr>
            <a:r>
              <a:rPr lang="en-US" sz="2800" dirty="0"/>
              <a:t>More </a:t>
            </a:r>
            <a:r>
              <a:rPr lang="en-US" sz="2800" b="1" dirty="0"/>
              <a:t>important</a:t>
            </a:r>
            <a:r>
              <a:rPr lang="en-US" sz="2800" dirty="0"/>
              <a:t> websites are likely to receive more links from other websites.</a:t>
            </a:r>
            <a:endParaRPr lang="en-US" sz="2800" dirty="0">
              <a:latin typeface="+mj-lt"/>
              <a:cs typeface="Times New Roman" pitchFamily="18" charset="0"/>
            </a:endParaRPr>
          </a:p>
        </p:txBody>
      </p:sp>
      <p:sp>
        <p:nvSpPr>
          <p:cNvPr id="40" name="Rectangle 39"/>
          <p:cNvSpPr/>
          <p:nvPr/>
        </p:nvSpPr>
        <p:spPr>
          <a:xfrm>
            <a:off x="8161266" y="2248270"/>
            <a:ext cx="2285164" cy="584775"/>
          </a:xfrm>
          <a:prstGeom prst="rect">
            <a:avLst/>
          </a:prstGeom>
        </p:spPr>
        <p:txBody>
          <a:bodyPr wrap="square">
            <a:spAutoFit/>
          </a:bodyPr>
          <a:lstStyle/>
          <a:p>
            <a:pPr marL="58737" lvl="0" algn="ctr" eaLnBrk="0" hangingPunct="0">
              <a:spcBef>
                <a:spcPct val="20000"/>
              </a:spcBef>
            </a:pPr>
            <a:r>
              <a:rPr lang="en-US" sz="3200" b="1" dirty="0"/>
              <a:t>PageRank</a:t>
            </a:r>
            <a:endParaRPr lang="en-US" sz="3200" b="1" dirty="0">
              <a:latin typeface="+mj-lt"/>
              <a:cs typeface="Times New Roman" pitchFamily="18" charset="0"/>
            </a:endParaRPr>
          </a:p>
        </p:txBody>
      </p:sp>
      <p:sp>
        <p:nvSpPr>
          <p:cNvPr id="41" name="Rectangle 40"/>
          <p:cNvSpPr/>
          <p:nvPr/>
        </p:nvSpPr>
        <p:spPr>
          <a:xfrm>
            <a:off x="3647728" y="5895077"/>
            <a:ext cx="6960604" cy="830997"/>
          </a:xfrm>
          <a:prstGeom prst="rect">
            <a:avLst/>
          </a:prstGeom>
        </p:spPr>
        <p:txBody>
          <a:bodyPr wrap="square" lIns="0" tIns="0" rIns="0" bIns="0">
            <a:spAutoFit/>
          </a:bodyPr>
          <a:lstStyle/>
          <a:p>
            <a:r>
              <a:rPr lang="en-US" sz="2000" dirty="0">
                <a:solidFill>
                  <a:schemeClr val="bg1"/>
                </a:solidFill>
              </a:rPr>
              <a:t>The PageRank citation ranking: bringing order to the </a:t>
            </a:r>
            <a:r>
              <a:rPr lang="en-US" sz="2000" dirty="0" smtClean="0">
                <a:solidFill>
                  <a:schemeClr val="bg1"/>
                </a:solidFill>
              </a:rPr>
              <a:t>web</a:t>
            </a:r>
          </a:p>
          <a:p>
            <a:r>
              <a:rPr lang="en-US" sz="1700" dirty="0" smtClean="0">
                <a:solidFill>
                  <a:schemeClr val="bg1"/>
                </a:solidFill>
              </a:rPr>
              <a:t>Lawrence </a:t>
            </a:r>
            <a:r>
              <a:rPr lang="en-US" sz="1700" dirty="0">
                <a:solidFill>
                  <a:schemeClr val="bg1"/>
                </a:solidFill>
              </a:rPr>
              <a:t>Page, Sergey </a:t>
            </a:r>
            <a:r>
              <a:rPr lang="en-US" sz="1700" dirty="0" err="1">
                <a:solidFill>
                  <a:schemeClr val="bg1"/>
                </a:solidFill>
              </a:rPr>
              <a:t>Brin</a:t>
            </a:r>
            <a:r>
              <a:rPr lang="en-US" sz="1700" dirty="0">
                <a:solidFill>
                  <a:schemeClr val="bg1"/>
                </a:solidFill>
              </a:rPr>
              <a:t>, Rajeev </a:t>
            </a:r>
            <a:r>
              <a:rPr lang="en-US" sz="1700" dirty="0" err="1">
                <a:solidFill>
                  <a:schemeClr val="bg1"/>
                </a:solidFill>
              </a:rPr>
              <a:t>Motwani</a:t>
            </a:r>
            <a:r>
              <a:rPr lang="en-US" sz="1700" dirty="0">
                <a:solidFill>
                  <a:schemeClr val="bg1"/>
                </a:solidFill>
              </a:rPr>
              <a:t>, and Terry </a:t>
            </a:r>
            <a:r>
              <a:rPr lang="en-US" sz="1700" dirty="0" err="1">
                <a:solidFill>
                  <a:schemeClr val="bg1"/>
                </a:solidFill>
              </a:rPr>
              <a:t>Winograd</a:t>
            </a:r>
            <a:endParaRPr lang="en-US" sz="1700" dirty="0">
              <a:solidFill>
                <a:schemeClr val="bg1"/>
              </a:solidFill>
            </a:endParaRPr>
          </a:p>
          <a:p>
            <a:r>
              <a:rPr lang="en-US" sz="1700" dirty="0">
                <a:solidFill>
                  <a:schemeClr val="bg1"/>
                </a:solidFill>
              </a:rPr>
              <a:t>1998</a:t>
            </a:r>
          </a:p>
        </p:txBody>
      </p:sp>
    </p:spTree>
    <p:extLst>
      <p:ext uri="{BB962C8B-B14F-4D97-AF65-F5344CB8AC3E}">
        <p14:creationId xmlns:p14="http://schemas.microsoft.com/office/powerpoint/2010/main" val="146708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par>
                          <p:cTn id="22" fill="hold">
                            <p:stCondLst>
                              <p:cond delay="0"/>
                            </p:stCondLst>
                            <p:childTnLst>
                              <p:par>
                                <p:cTn id="23" presetID="22" presetClass="entr" presetSubtype="1"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54" y="366104"/>
            <a:ext cx="4465712" cy="651607"/>
          </a:xfrm>
        </p:spPr>
        <p:txBody>
          <a:bodyPr>
            <a:normAutofit fontScale="90000"/>
          </a:bodyPr>
          <a:lstStyle/>
          <a:p>
            <a:r>
              <a:rPr lang="en-US" dirty="0" smtClean="0"/>
              <a:t>PageRank.java</a:t>
            </a:r>
            <a:endParaRPr lang="en-US" dirty="0"/>
          </a:p>
        </p:txBody>
      </p:sp>
      <p:sp>
        <p:nvSpPr>
          <p:cNvPr id="3" name="Content Placeholder 2"/>
          <p:cNvSpPr>
            <a:spLocks noGrp="1"/>
          </p:cNvSpPr>
          <p:nvPr>
            <p:ph idx="1"/>
          </p:nvPr>
        </p:nvSpPr>
        <p:spPr>
          <a:xfrm>
            <a:off x="5914764" y="146495"/>
            <a:ext cx="5005772" cy="2035423"/>
          </a:xfrm>
        </p:spPr>
        <p:txBody>
          <a:bodyPr/>
          <a:lstStyle/>
          <a:p>
            <a:r>
              <a:rPr lang="en-US" dirty="0" err="1"/>
              <a:t>args</a:t>
            </a:r>
            <a:r>
              <a:rPr lang="en-US" dirty="0"/>
              <a:t>[0] : Initial PageRank values</a:t>
            </a:r>
          </a:p>
          <a:p>
            <a:r>
              <a:rPr lang="en-US" dirty="0" err="1"/>
              <a:t>args</a:t>
            </a:r>
            <a:r>
              <a:rPr lang="en-US" dirty="0"/>
              <a:t>[1] : Adjacency list file</a:t>
            </a:r>
          </a:p>
          <a:p>
            <a:r>
              <a:rPr lang="en-US" dirty="0" err="1"/>
              <a:t>args</a:t>
            </a:r>
            <a:r>
              <a:rPr lang="en-US" dirty="0"/>
              <a:t>[2] : Output Directory</a:t>
            </a:r>
          </a:p>
          <a:p>
            <a:r>
              <a:rPr lang="en-US" dirty="0" err="1"/>
              <a:t>args</a:t>
            </a:r>
            <a:r>
              <a:rPr lang="en-US" dirty="0"/>
              <a:t>[3] : Number of Iterations</a:t>
            </a:r>
          </a:p>
        </p:txBody>
      </p:sp>
      <p:sp>
        <p:nvSpPr>
          <p:cNvPr id="7" name="Rectangle 6"/>
          <p:cNvSpPr/>
          <p:nvPr/>
        </p:nvSpPr>
        <p:spPr>
          <a:xfrm>
            <a:off x="3664398" y="2262880"/>
            <a:ext cx="2600840" cy="461665"/>
          </a:xfrm>
          <a:prstGeom prst="rect">
            <a:avLst/>
          </a:prstGeom>
        </p:spPr>
        <p:txBody>
          <a:bodyPr wrap="none">
            <a:spAutoFit/>
          </a:bodyPr>
          <a:lstStyle/>
          <a:p>
            <a:r>
              <a:rPr lang="en-US" sz="2400" dirty="0"/>
              <a:t>02AdjacencyList.txt</a:t>
            </a:r>
          </a:p>
        </p:txBody>
      </p:sp>
      <p:sp>
        <p:nvSpPr>
          <p:cNvPr id="8" name="Rectangle 7"/>
          <p:cNvSpPr/>
          <p:nvPr/>
        </p:nvSpPr>
        <p:spPr>
          <a:xfrm>
            <a:off x="504426" y="2262880"/>
            <a:ext cx="2738442" cy="461665"/>
          </a:xfrm>
          <a:prstGeom prst="rect">
            <a:avLst/>
          </a:prstGeom>
        </p:spPr>
        <p:txBody>
          <a:bodyPr wrap="none">
            <a:spAutoFit/>
          </a:bodyPr>
          <a:lstStyle/>
          <a:p>
            <a:r>
              <a:rPr lang="en-US" sz="2400" dirty="0" smtClean="0"/>
              <a:t>01InitialPRValues.txt</a:t>
            </a:r>
            <a:endParaRPr lang="en-US" sz="2400" dirty="0"/>
          </a:p>
        </p:txBody>
      </p:sp>
      <p:sp>
        <p:nvSpPr>
          <p:cNvPr id="9" name="Rectangle 8"/>
          <p:cNvSpPr/>
          <p:nvPr/>
        </p:nvSpPr>
        <p:spPr>
          <a:xfrm>
            <a:off x="8424275" y="2292118"/>
            <a:ext cx="2496261" cy="461665"/>
          </a:xfrm>
          <a:prstGeom prst="rect">
            <a:avLst/>
          </a:prstGeom>
        </p:spPr>
        <p:txBody>
          <a:bodyPr wrap="none">
            <a:spAutoFit/>
          </a:bodyPr>
          <a:lstStyle/>
          <a:p>
            <a:r>
              <a:rPr lang="en-US" sz="2400" dirty="0" smtClean="0"/>
              <a:t>PageRankValue.txt</a:t>
            </a:r>
            <a:endParaRPr lang="en-US" sz="2400" dirty="0"/>
          </a:p>
        </p:txBody>
      </p:sp>
      <p:sp>
        <p:nvSpPr>
          <p:cNvPr id="10" name="Rectangle 9"/>
          <p:cNvSpPr/>
          <p:nvPr/>
        </p:nvSpPr>
        <p:spPr>
          <a:xfrm>
            <a:off x="10920536" y="1700155"/>
            <a:ext cx="681597" cy="461665"/>
          </a:xfrm>
          <a:prstGeom prst="rect">
            <a:avLst/>
          </a:prstGeom>
        </p:spPr>
        <p:txBody>
          <a:bodyPr wrap="none">
            <a:spAutoFit/>
          </a:bodyPr>
          <a:lstStyle/>
          <a:p>
            <a:r>
              <a:rPr lang="en-US" sz="2400" dirty="0" smtClean="0"/>
              <a:t>(30</a:t>
            </a:r>
            <a:r>
              <a:rPr lang="en-US" sz="2400" dirty="0"/>
              <a:t>)</a:t>
            </a:r>
          </a:p>
        </p:txBody>
      </p:sp>
      <p:sp>
        <p:nvSpPr>
          <p:cNvPr id="11" name="Arrow: Right 10"/>
          <p:cNvSpPr/>
          <p:nvPr/>
        </p:nvSpPr>
        <p:spPr>
          <a:xfrm>
            <a:off x="6603280" y="3992437"/>
            <a:ext cx="1008112" cy="614973"/>
          </a:xfrm>
          <a:prstGeom prs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185896" y="3653883"/>
            <a:ext cx="432048" cy="677108"/>
          </a:xfrm>
          <a:prstGeom prst="rect">
            <a:avLst/>
          </a:prstGeom>
          <a:noFill/>
        </p:spPr>
        <p:txBody>
          <a:bodyPr wrap="square" lIns="0" tIns="0" rIns="0" bIns="0" rtlCol="0">
            <a:spAutoFit/>
          </a:bodyPr>
          <a:lstStyle/>
          <a:p>
            <a:pPr algn="ctr"/>
            <a:r>
              <a:rPr lang="en-US" sz="4400" dirty="0"/>
              <a:t>+</a:t>
            </a:r>
          </a:p>
        </p:txBody>
      </p:sp>
      <p:sp>
        <p:nvSpPr>
          <p:cNvPr id="14" name="Content Placeholder 2"/>
          <p:cNvSpPr txBox="1">
            <a:spLocks/>
          </p:cNvSpPr>
          <p:nvPr/>
        </p:nvSpPr>
        <p:spPr bwMode="auto">
          <a:xfrm>
            <a:off x="1343012" y="2789787"/>
            <a:ext cx="1166251" cy="2786816"/>
          </a:xfrm>
          <a:prstGeom prst="rect">
            <a:avLst/>
          </a:prstGeom>
          <a:noFill/>
          <a:ln w="9525">
            <a:solidFill>
              <a:schemeClr val="accent1"/>
            </a:solidFill>
            <a:miter lim="800000"/>
            <a:headEnd/>
            <a:tailEnd/>
          </a:ln>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TitilliumMaps26L 500 wt"/>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1 0.2</a:t>
            </a:r>
          </a:p>
          <a:p>
            <a:pPr marL="0" indent="0">
              <a:buNone/>
            </a:pPr>
            <a:r>
              <a:rPr lang="en-US" sz="3200" dirty="0"/>
              <a:t>2 0.2</a:t>
            </a:r>
          </a:p>
          <a:p>
            <a:pPr marL="0" indent="0">
              <a:buNone/>
            </a:pPr>
            <a:r>
              <a:rPr lang="en-US" sz="3200" dirty="0"/>
              <a:t>3 0.2</a:t>
            </a:r>
          </a:p>
          <a:p>
            <a:pPr marL="0" indent="0">
              <a:buNone/>
            </a:pPr>
            <a:r>
              <a:rPr lang="en-US" sz="3200" dirty="0"/>
              <a:t>4 0.2</a:t>
            </a:r>
          </a:p>
          <a:p>
            <a:pPr marL="0" indent="0">
              <a:buNone/>
            </a:pPr>
            <a:r>
              <a:rPr lang="en-US" sz="3200" dirty="0"/>
              <a:t>5 0.2</a:t>
            </a:r>
          </a:p>
        </p:txBody>
      </p:sp>
      <p:sp>
        <p:nvSpPr>
          <p:cNvPr id="15" name="Content Placeholder 2"/>
          <p:cNvSpPr txBox="1">
            <a:spLocks/>
          </p:cNvSpPr>
          <p:nvPr/>
        </p:nvSpPr>
        <p:spPr>
          <a:xfrm>
            <a:off x="4356582" y="2802424"/>
            <a:ext cx="1166251" cy="2786816"/>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smtClean="0"/>
              <a:t>1 2</a:t>
            </a:r>
          </a:p>
          <a:p>
            <a:pPr marL="0" indent="0">
              <a:buFont typeface="Arial" panose="020B0604020202020204" pitchFamily="34" charset="0"/>
              <a:buNone/>
            </a:pPr>
            <a:r>
              <a:rPr lang="en-US" sz="3200" smtClean="0"/>
              <a:t>2 3 4</a:t>
            </a:r>
          </a:p>
          <a:p>
            <a:pPr marL="0" indent="0">
              <a:buFont typeface="Arial" panose="020B0604020202020204" pitchFamily="34" charset="0"/>
              <a:buNone/>
            </a:pPr>
            <a:r>
              <a:rPr lang="en-US" sz="3200" smtClean="0"/>
              <a:t>3 4</a:t>
            </a:r>
          </a:p>
          <a:p>
            <a:pPr marL="0" indent="0">
              <a:buFont typeface="Arial" panose="020B0604020202020204" pitchFamily="34" charset="0"/>
              <a:buNone/>
            </a:pPr>
            <a:r>
              <a:rPr lang="en-US" sz="3200" smtClean="0"/>
              <a:t>4 1 5</a:t>
            </a:r>
          </a:p>
          <a:p>
            <a:pPr marL="0" indent="0">
              <a:buFont typeface="Arial" panose="020B0604020202020204" pitchFamily="34" charset="0"/>
              <a:buNone/>
            </a:pPr>
            <a:r>
              <a:rPr lang="en-US" sz="3200" smtClean="0"/>
              <a:t>5 3</a:t>
            </a:r>
            <a:endParaRPr lang="en-US" sz="3200" dirty="0"/>
          </a:p>
        </p:txBody>
      </p:sp>
      <p:sp>
        <p:nvSpPr>
          <p:cNvPr id="16" name="Content Placeholder 2"/>
          <p:cNvSpPr txBox="1">
            <a:spLocks/>
          </p:cNvSpPr>
          <p:nvPr/>
        </p:nvSpPr>
        <p:spPr bwMode="auto">
          <a:xfrm>
            <a:off x="8691839" y="2786400"/>
            <a:ext cx="1451772" cy="2786816"/>
          </a:xfrm>
          <a:prstGeom prst="rect">
            <a:avLst/>
          </a:prstGeom>
          <a:noFill/>
          <a:ln w="9525">
            <a:solidFill>
              <a:schemeClr val="accent1"/>
            </a:solidFill>
            <a:miter lim="800000"/>
            <a:headEnd/>
            <a:tailEnd/>
          </a:ln>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TitilliumMaps26L 500 wt"/>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1 </a:t>
            </a:r>
            <a:r>
              <a:rPr lang="en-US" sz="3200" dirty="0" smtClean="0"/>
              <a:t>  ???</a:t>
            </a:r>
            <a:endParaRPr lang="en-US" sz="3200" dirty="0"/>
          </a:p>
          <a:p>
            <a:pPr marL="0" indent="0">
              <a:buNone/>
            </a:pPr>
            <a:r>
              <a:rPr lang="en-US" sz="3200" dirty="0"/>
              <a:t>2 </a:t>
            </a:r>
            <a:r>
              <a:rPr lang="en-US" sz="3200" dirty="0" smtClean="0"/>
              <a:t>  ???</a:t>
            </a:r>
            <a:endParaRPr lang="en-US" sz="3200" dirty="0"/>
          </a:p>
          <a:p>
            <a:pPr marL="0" indent="0">
              <a:buNone/>
            </a:pPr>
            <a:r>
              <a:rPr lang="en-US" sz="3200" dirty="0" smtClean="0"/>
              <a:t>3   ???</a:t>
            </a:r>
            <a:endParaRPr lang="en-US" sz="3200" dirty="0"/>
          </a:p>
          <a:p>
            <a:pPr marL="0" indent="0">
              <a:buNone/>
            </a:pPr>
            <a:r>
              <a:rPr lang="en-US" sz="3200" dirty="0" smtClean="0"/>
              <a:t>4   ???</a:t>
            </a:r>
            <a:endParaRPr lang="en-US" sz="3200" dirty="0"/>
          </a:p>
          <a:p>
            <a:pPr marL="0" indent="0">
              <a:buNone/>
            </a:pPr>
            <a:r>
              <a:rPr lang="en-US" sz="3200" dirty="0" smtClean="0"/>
              <a:t>5   ???</a:t>
            </a:r>
            <a:endParaRPr lang="en-US" sz="3200" dirty="0"/>
          </a:p>
        </p:txBody>
      </p:sp>
      <p:sp>
        <p:nvSpPr>
          <p:cNvPr id="13" name="Rectangle 12"/>
          <p:cNvSpPr/>
          <p:nvPr/>
        </p:nvSpPr>
        <p:spPr>
          <a:xfrm>
            <a:off x="246782" y="5841268"/>
            <a:ext cx="11698436" cy="830997"/>
          </a:xfrm>
          <a:prstGeom prst="rect">
            <a:avLst/>
          </a:prstGeom>
          <a:solidFill>
            <a:schemeClr val="bg1"/>
          </a:solidFill>
        </p:spPr>
        <p:txBody>
          <a:bodyPr wrap="square">
            <a:spAutoFit/>
          </a:bodyPr>
          <a:lstStyle/>
          <a:p>
            <a:r>
              <a:rPr lang="en-US" sz="2400" dirty="0" err="1" smtClean="0"/>
              <a:t>hadoop</a:t>
            </a:r>
            <a:r>
              <a:rPr lang="en-US" sz="2400" dirty="0" smtClean="0"/>
              <a:t>   jar   PageRank.jar   /user/rob/</a:t>
            </a:r>
            <a:r>
              <a:rPr lang="en-US" sz="2400" dirty="0" err="1" smtClean="0"/>
              <a:t>pagerank</a:t>
            </a:r>
            <a:r>
              <a:rPr lang="en-US" sz="2400" dirty="0" smtClean="0"/>
              <a:t>/01InitialPRValues.txt    </a:t>
            </a:r>
            <a:r>
              <a:rPr lang="en-US" sz="2400" dirty="0"/>
              <a:t>/</a:t>
            </a:r>
            <a:r>
              <a:rPr lang="en-US" sz="2400" dirty="0" smtClean="0"/>
              <a:t>user/rob/</a:t>
            </a:r>
            <a:r>
              <a:rPr lang="en-US" sz="2400" dirty="0" err="1" smtClean="0"/>
              <a:t>pagerank</a:t>
            </a:r>
            <a:r>
              <a:rPr lang="en-US" sz="2400" dirty="0" smtClean="0"/>
              <a:t>/02AdjacencyList.txt       /user/rob/</a:t>
            </a:r>
            <a:r>
              <a:rPr lang="en-US" sz="2400" dirty="0" err="1" smtClean="0"/>
              <a:t>pagerank</a:t>
            </a:r>
            <a:r>
              <a:rPr lang="en-US" sz="2400" dirty="0" smtClean="0"/>
              <a:t>/out01   30</a:t>
            </a:r>
            <a:endParaRPr lang="en-US" sz="2400" dirty="0"/>
          </a:p>
        </p:txBody>
      </p:sp>
      <p:sp>
        <p:nvSpPr>
          <p:cNvPr id="17" name="Rectangle 16"/>
          <p:cNvSpPr/>
          <p:nvPr/>
        </p:nvSpPr>
        <p:spPr>
          <a:xfrm>
            <a:off x="114422" y="1224797"/>
            <a:ext cx="4964176" cy="830997"/>
          </a:xfrm>
          <a:prstGeom prst="rect">
            <a:avLst/>
          </a:prstGeom>
          <a:solidFill>
            <a:schemeClr val="bg1"/>
          </a:solidFill>
        </p:spPr>
        <p:txBody>
          <a:bodyPr wrap="square">
            <a:spAutoFit/>
          </a:bodyPr>
          <a:lstStyle/>
          <a:p>
            <a:r>
              <a:rPr lang="en-US" sz="2400" dirty="0" smtClean="0"/>
              <a:t>data file must be uploaded into HDFS. Local files will cause error.</a:t>
            </a:r>
            <a:endParaRPr lang="en-US" sz="2400" dirty="0"/>
          </a:p>
        </p:txBody>
      </p:sp>
    </p:spTree>
    <p:extLst>
      <p:ext uri="{BB962C8B-B14F-4D97-AF65-F5344CB8AC3E}">
        <p14:creationId xmlns:p14="http://schemas.microsoft.com/office/powerpoint/2010/main" val="1693309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336" y="41675"/>
            <a:ext cx="4115780" cy="11935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PageRank.java </a:t>
            </a:r>
            <a:r>
              <a:rPr lang="en-US" sz="3200" dirty="0"/>
              <a:t>– main()</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892"/>
          <a:stretch/>
        </p:blipFill>
        <p:spPr>
          <a:xfrm>
            <a:off x="4367808" y="25469"/>
            <a:ext cx="7820193" cy="6902556"/>
          </a:xfrm>
          <a:prstGeom prst="rect">
            <a:avLst/>
          </a:prstGeom>
          <a:ln w="28575">
            <a:solidFill>
              <a:srgbClr val="0070C0"/>
            </a:solidFill>
          </a:ln>
        </p:spPr>
      </p:pic>
    </p:spTree>
    <p:extLst>
      <p:ext uri="{BB962C8B-B14F-4D97-AF65-F5344CB8AC3E}">
        <p14:creationId xmlns:p14="http://schemas.microsoft.com/office/powerpoint/2010/main" val="994327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336" y="41675"/>
            <a:ext cx="4320480" cy="11935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PageRank.java </a:t>
            </a:r>
            <a:r>
              <a:rPr lang="en-US" sz="3200" dirty="0"/>
              <a:t>– </a:t>
            </a:r>
            <a:r>
              <a:rPr lang="en-US" sz="3200" dirty="0" smtClean="0"/>
              <a:t>Mapper</a:t>
            </a:r>
            <a:endParaRPr lang="en-US" sz="3200" dirty="0"/>
          </a:p>
        </p:txBody>
      </p:sp>
      <p:sp>
        <p:nvSpPr>
          <p:cNvPr id="6" name="Content Placeholder 2"/>
          <p:cNvSpPr>
            <a:spLocks noGrp="1"/>
          </p:cNvSpPr>
          <p:nvPr>
            <p:ph idx="1"/>
          </p:nvPr>
        </p:nvSpPr>
        <p:spPr>
          <a:xfrm>
            <a:off x="299356" y="1592797"/>
            <a:ext cx="5005772" cy="1044116"/>
          </a:xfrm>
        </p:spPr>
        <p:txBody>
          <a:bodyPr/>
          <a:lstStyle/>
          <a:p>
            <a:r>
              <a:rPr lang="en-US" dirty="0" smtClean="0"/>
              <a:t>Will be updated after the submission of Assignment 2</a:t>
            </a:r>
            <a:endParaRPr lang="en-US" dirty="0"/>
          </a:p>
        </p:txBody>
      </p:sp>
    </p:spTree>
    <p:extLst>
      <p:ext uri="{BB962C8B-B14F-4D97-AF65-F5344CB8AC3E}">
        <p14:creationId xmlns:p14="http://schemas.microsoft.com/office/powerpoint/2010/main" val="3807535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336" y="41675"/>
            <a:ext cx="4608512" cy="11935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PageRank.java </a:t>
            </a:r>
            <a:r>
              <a:rPr lang="en-US" sz="3200" dirty="0"/>
              <a:t>– </a:t>
            </a:r>
            <a:r>
              <a:rPr lang="en-US" sz="3200" dirty="0" smtClean="0"/>
              <a:t>Reducer</a:t>
            </a:r>
            <a:endParaRPr lang="en-US" sz="3200" dirty="0"/>
          </a:p>
        </p:txBody>
      </p:sp>
      <p:sp>
        <p:nvSpPr>
          <p:cNvPr id="3" name="Content Placeholder 2"/>
          <p:cNvSpPr>
            <a:spLocks noGrp="1"/>
          </p:cNvSpPr>
          <p:nvPr>
            <p:ph idx="1"/>
          </p:nvPr>
        </p:nvSpPr>
        <p:spPr>
          <a:xfrm>
            <a:off x="299356" y="1592797"/>
            <a:ext cx="5005772" cy="1044116"/>
          </a:xfrm>
        </p:spPr>
        <p:txBody>
          <a:bodyPr/>
          <a:lstStyle/>
          <a:p>
            <a:r>
              <a:rPr lang="en-US" dirty="0" smtClean="0"/>
              <a:t>Will be updated after the submission of Assignment 2</a:t>
            </a:r>
            <a:endParaRPr lang="en-US" dirty="0"/>
          </a:p>
        </p:txBody>
      </p:sp>
    </p:spTree>
    <p:extLst>
      <p:ext uri="{BB962C8B-B14F-4D97-AF65-F5344CB8AC3E}">
        <p14:creationId xmlns:p14="http://schemas.microsoft.com/office/powerpoint/2010/main" val="6353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7655" y="503284"/>
            <a:ext cx="2645839" cy="737355"/>
          </a:xfrm>
        </p:spPr>
        <p:txBody>
          <a:bodyPr>
            <a:noAutofit/>
          </a:bodyPr>
          <a:lstStyle/>
          <a:p>
            <a:r>
              <a:rPr lang="en-US" dirty="0">
                <a:solidFill>
                  <a:schemeClr val="tx1"/>
                </a:solidFill>
                <a:latin typeface="+mj-lt"/>
                <a:cs typeface="Times New Roman" pitchFamily="18" charset="0"/>
              </a:rPr>
              <a:t>PageRank</a:t>
            </a:r>
          </a:p>
        </p:txBody>
      </p:sp>
      <mc:AlternateContent xmlns:mc="http://schemas.openxmlformats.org/markup-compatibility/2006" xmlns:a14="http://schemas.microsoft.com/office/drawing/2010/main">
        <mc:Choice Requires="a14">
          <p:sp>
            <p:nvSpPr>
              <p:cNvPr id="5" name="Rectangle 4"/>
              <p:cNvSpPr/>
              <p:nvPr/>
            </p:nvSpPr>
            <p:spPr>
              <a:xfrm>
                <a:off x="1041268" y="1758522"/>
                <a:ext cx="5391525" cy="13352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Page</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𝐼</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𝑖</m:t>
                                  </m:r>
                                </m:sub>
                              </m:sSub>
                            </m:sub>
                          </m:sSub>
                        </m:sub>
                        <m:sup/>
                        <m:e>
                          <m:f>
                            <m:fPr>
                              <m:ctrlPr>
                                <a:rPr lang="en-US" sz="2800" b="0" i="1" smtClean="0">
                                  <a:latin typeface="Cambria Math" panose="02040503050406030204" pitchFamily="18" charset="0"/>
                                </a:rPr>
                              </m:ctrlPr>
                            </m:fPr>
                            <m:num>
                              <m:r>
                                <a:rPr lang="en-US" sz="2800" i="1">
                                  <a:latin typeface="Cambria Math" panose="02040503050406030204" pitchFamily="18" charset="0"/>
                                </a:rPr>
                                <m:t>𝑟</m:t>
                              </m:r>
                              <m:d>
                                <m:dPr>
                                  <m:ctrlPr>
                                    <a:rPr lang="en-US" sz="2800" i="1">
                                      <a:latin typeface="Cambria Math" panose="02040503050406030204" pitchFamily="18" charset="0"/>
                                    </a:rPr>
                                  </m:ctrlPr>
                                </m:dPr>
                                <m:e>
                                  <m:sSub>
                                    <m:sSubPr>
                                      <m:ctrlPr>
                                        <a:rPr lang="en-US" sz="2800" i="1" smtClean="0">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e>
                              </m:d>
                            </m:num>
                            <m:den>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𝑂</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𝑗</m:t>
                                          </m:r>
                                        </m:sub>
                                      </m:sSub>
                                    </m:sub>
                                  </m:sSub>
                                </m:e>
                              </m:d>
                            </m:den>
                          </m:f>
                        </m:e>
                      </m:nary>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1041268" y="1758522"/>
                <a:ext cx="5391525" cy="1335237"/>
              </a:xfrm>
              <a:prstGeom prst="rect">
                <a:avLst/>
              </a:prstGeom>
              <a:blipFill>
                <a:blip r:embed="rId2"/>
                <a:stretch>
                  <a:fillRect/>
                </a:stretch>
              </a:blipFill>
            </p:spPr>
            <p:txBody>
              <a:bodyPr/>
              <a:lstStyle/>
              <a:p>
                <a:r>
                  <a:rPr lang="en-US">
                    <a:noFill/>
                  </a:rPr>
                  <a:t> </a:t>
                </a:r>
              </a:p>
            </p:txBody>
          </p:sp>
        </mc:Fallback>
      </mc:AlternateContent>
      <p:cxnSp>
        <p:nvCxnSpPr>
          <p:cNvPr id="6" name="Straight Connector 5"/>
          <p:cNvCxnSpPr/>
          <p:nvPr/>
        </p:nvCxnSpPr>
        <p:spPr>
          <a:xfrm flipH="1" flipV="1">
            <a:off x="9604878" y="2368124"/>
            <a:ext cx="518160" cy="350518"/>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p:cNvSpPr/>
              <p:nvPr/>
            </p:nvSpPr>
            <p:spPr>
              <a:xfrm>
                <a:off x="500474" y="3517385"/>
                <a:ext cx="6029266" cy="523220"/>
              </a:xfrm>
              <a:prstGeom prst="rect">
                <a:avLst/>
              </a:prstGeom>
            </p:spPr>
            <p:txBody>
              <a:bodyPr wrap="square">
                <a:spAutoFit/>
              </a:bodyPr>
              <a:lstStyle/>
              <a:p>
                <a14:m>
                  <m:oMath xmlns:m="http://schemas.openxmlformats.org/officeDocument/2006/math">
                    <m:r>
                      <a:rPr lang="en-US" sz="2800" i="1">
                        <a:latin typeface="Cambria Math" panose="02040503050406030204" pitchFamily="18" charset="0"/>
                      </a:rPr>
                      <m:t>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e>
                    </m:d>
                  </m:oMath>
                </a14:m>
                <a:r>
                  <a:rPr lang="en-US" sz="2800" dirty="0"/>
                  <a:t> : the PageRank value of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500474" y="3517385"/>
                <a:ext cx="6029266" cy="523220"/>
              </a:xfrm>
              <a:prstGeom prst="rect">
                <a:avLst/>
              </a:prstGeom>
              <a:blipFill>
                <a:blip r:embed="rId3"/>
                <a:stretch>
                  <a:fillRect t="-11628" b="-32558"/>
                </a:stretch>
              </a:blipFill>
            </p:spPr>
            <p:txBody>
              <a:bodyPr/>
              <a:lstStyle/>
              <a:p>
                <a:r>
                  <a:rPr lang="en-US">
                    <a:noFill/>
                  </a:rPr>
                  <a:t> </a:t>
                </a:r>
              </a:p>
            </p:txBody>
          </p:sp>
        </mc:Fallback>
      </mc:AlternateContent>
      <p:sp>
        <p:nvSpPr>
          <p:cNvPr id="8" name="Rectangle 7"/>
          <p:cNvSpPr/>
          <p:nvPr/>
        </p:nvSpPr>
        <p:spPr>
          <a:xfrm>
            <a:off x="3838406" y="5857092"/>
            <a:ext cx="6660740" cy="830997"/>
          </a:xfrm>
          <a:prstGeom prst="rect">
            <a:avLst/>
          </a:prstGeom>
        </p:spPr>
        <p:txBody>
          <a:bodyPr wrap="square" lIns="0" tIns="0" rIns="0" bIns="0">
            <a:spAutoFit/>
          </a:bodyPr>
          <a:lstStyle/>
          <a:p>
            <a:r>
              <a:rPr lang="en-US" sz="2000" dirty="0">
                <a:solidFill>
                  <a:schemeClr val="bg1"/>
                </a:solidFill>
              </a:rPr>
              <a:t>The PageRank citation ranking: bringing order to the web </a:t>
            </a:r>
            <a:r>
              <a:rPr lang="en-US" sz="1700" dirty="0">
                <a:solidFill>
                  <a:schemeClr val="bg1"/>
                </a:solidFill>
              </a:rPr>
              <a:t>Lawrence Page, Sergey </a:t>
            </a:r>
            <a:r>
              <a:rPr lang="en-US" sz="1700" dirty="0" err="1">
                <a:solidFill>
                  <a:schemeClr val="bg1"/>
                </a:solidFill>
              </a:rPr>
              <a:t>Brin</a:t>
            </a:r>
            <a:r>
              <a:rPr lang="en-US" sz="1700" dirty="0">
                <a:solidFill>
                  <a:schemeClr val="bg1"/>
                </a:solidFill>
              </a:rPr>
              <a:t>, Rajeev </a:t>
            </a:r>
            <a:r>
              <a:rPr lang="en-US" sz="1700" dirty="0" err="1">
                <a:solidFill>
                  <a:schemeClr val="bg1"/>
                </a:solidFill>
              </a:rPr>
              <a:t>Motwani</a:t>
            </a:r>
            <a:r>
              <a:rPr lang="en-US" sz="1700" dirty="0">
                <a:solidFill>
                  <a:schemeClr val="bg1"/>
                </a:solidFill>
              </a:rPr>
              <a:t>, and Terry </a:t>
            </a:r>
            <a:r>
              <a:rPr lang="en-US" sz="1700" dirty="0" err="1">
                <a:solidFill>
                  <a:schemeClr val="bg1"/>
                </a:solidFill>
              </a:rPr>
              <a:t>Winograd</a:t>
            </a:r>
            <a:endParaRPr lang="en-US" sz="1700" dirty="0">
              <a:solidFill>
                <a:schemeClr val="bg1"/>
              </a:solidFill>
            </a:endParaRPr>
          </a:p>
          <a:p>
            <a:r>
              <a:rPr lang="en-US" sz="1700" dirty="0">
                <a:solidFill>
                  <a:schemeClr val="bg1"/>
                </a:solidFill>
              </a:rPr>
              <a:t>1998</a:t>
            </a:r>
          </a:p>
        </p:txBody>
      </p:sp>
      <p:sp>
        <p:nvSpPr>
          <p:cNvPr id="9" name="Oval 8"/>
          <p:cNvSpPr/>
          <p:nvPr/>
        </p:nvSpPr>
        <p:spPr>
          <a:xfrm>
            <a:off x="7928693" y="-5493"/>
            <a:ext cx="1356716" cy="1356716"/>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710778" y="218554"/>
            <a:ext cx="1110029" cy="1110029"/>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944305" y="1798645"/>
            <a:ext cx="724596" cy="724596"/>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135750" y="1708194"/>
            <a:ext cx="546834" cy="546834"/>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099004" y="2642442"/>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810837" y="3034047"/>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923449" y="3169841"/>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346967" y="2983818"/>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021687" y="2577803"/>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987010" y="950293"/>
            <a:ext cx="532300" cy="532300"/>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474853" y="1708194"/>
            <a:ext cx="546834" cy="546834"/>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H="1" flipV="1">
            <a:off x="9490579" y="2474803"/>
            <a:ext cx="380999" cy="586739"/>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9642978" y="1964262"/>
            <a:ext cx="487680" cy="5334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1" idx="6"/>
          </p:cNvCxnSpPr>
          <p:nvPr/>
        </p:nvCxnSpPr>
        <p:spPr>
          <a:xfrm flipV="1">
            <a:off x="9668901" y="2109042"/>
            <a:ext cx="492237" cy="5190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9117198" y="2520522"/>
            <a:ext cx="152400" cy="66294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8560938" y="2451942"/>
            <a:ext cx="510540" cy="57150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8271378" y="2284303"/>
            <a:ext cx="693420" cy="358139"/>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flipV="1">
            <a:off x="8652379" y="1362282"/>
            <a:ext cx="380999" cy="181356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6" idx="0"/>
          </p:cNvCxnSpPr>
          <p:nvPr/>
        </p:nvCxnSpPr>
        <p:spPr>
          <a:xfrm flipV="1">
            <a:off x="8477009" y="1347042"/>
            <a:ext cx="15349" cy="1636776"/>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8179938" y="1308944"/>
            <a:ext cx="160020" cy="1280158"/>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endCxn id="19" idx="6"/>
          </p:cNvCxnSpPr>
          <p:nvPr/>
        </p:nvCxnSpPr>
        <p:spPr>
          <a:xfrm flipH="1" flipV="1">
            <a:off x="8021687" y="1981611"/>
            <a:ext cx="920251" cy="13505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8919078" y="1278462"/>
            <a:ext cx="251571" cy="550395"/>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9140058" y="1080342"/>
            <a:ext cx="1066801" cy="71628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9261043" y="851742"/>
            <a:ext cx="450515" cy="8604"/>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flipV="1">
            <a:off x="9285409" y="631705"/>
            <a:ext cx="450514" cy="41"/>
          </a:xfrm>
          <a:prstGeom prst="line">
            <a:avLst/>
          </a:prstGeom>
          <a:ln w="28575">
            <a:solidFill>
              <a:srgbClr val="123A59"/>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flipV="1">
            <a:off x="7387459" y="1446102"/>
            <a:ext cx="205739" cy="31242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9" idx="3"/>
          </p:cNvCxnSpPr>
          <p:nvPr/>
        </p:nvCxnSpPr>
        <p:spPr>
          <a:xfrm flipV="1">
            <a:off x="7852278" y="1152537"/>
            <a:ext cx="275101" cy="583125"/>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8422308" y="482241"/>
            <a:ext cx="318707" cy="430887"/>
          </a:xfrm>
          <a:prstGeom prst="rect">
            <a:avLst/>
          </a:prstGeom>
        </p:spPr>
        <p:txBody>
          <a:bodyPr wrap="square" lIns="0" tIns="0" rIns="0" bIns="0">
            <a:spAutoFit/>
          </a:bodyPr>
          <a:lstStyle/>
          <a:p>
            <a:pPr algn="ctr"/>
            <a:r>
              <a:rPr lang="en-US" sz="2800" dirty="0"/>
              <a:t>B</a:t>
            </a:r>
          </a:p>
        </p:txBody>
      </p:sp>
      <p:sp>
        <p:nvSpPr>
          <p:cNvPr id="37" name="Rectangle 36"/>
          <p:cNvSpPr/>
          <p:nvPr/>
        </p:nvSpPr>
        <p:spPr>
          <a:xfrm>
            <a:off x="7078976" y="1000999"/>
            <a:ext cx="318707" cy="430887"/>
          </a:xfrm>
          <a:prstGeom prst="rect">
            <a:avLst/>
          </a:prstGeom>
        </p:spPr>
        <p:txBody>
          <a:bodyPr wrap="square" lIns="0" tIns="0" rIns="0" bIns="0">
            <a:spAutoFit/>
          </a:bodyPr>
          <a:lstStyle/>
          <a:p>
            <a:pPr algn="ctr"/>
            <a:r>
              <a:rPr lang="en-US" sz="2800" dirty="0"/>
              <a:t>A</a:t>
            </a:r>
          </a:p>
        </p:txBody>
      </p:sp>
      <p:sp>
        <p:nvSpPr>
          <p:cNvPr id="38" name="Rectangle 37"/>
          <p:cNvSpPr/>
          <p:nvPr/>
        </p:nvSpPr>
        <p:spPr>
          <a:xfrm>
            <a:off x="10117789" y="604971"/>
            <a:ext cx="318707" cy="430887"/>
          </a:xfrm>
          <a:prstGeom prst="rect">
            <a:avLst/>
          </a:prstGeom>
        </p:spPr>
        <p:txBody>
          <a:bodyPr wrap="square" lIns="0" tIns="0" rIns="0" bIns="0">
            <a:spAutoFit/>
          </a:bodyPr>
          <a:lstStyle/>
          <a:p>
            <a:pPr algn="ctr"/>
            <a:r>
              <a:rPr lang="en-US" sz="2800" dirty="0"/>
              <a:t>C</a:t>
            </a:r>
          </a:p>
        </p:txBody>
      </p:sp>
      <p:sp>
        <p:nvSpPr>
          <p:cNvPr id="39" name="Rectangle 38"/>
          <p:cNvSpPr/>
          <p:nvPr/>
        </p:nvSpPr>
        <p:spPr>
          <a:xfrm>
            <a:off x="9147977" y="1940577"/>
            <a:ext cx="318707" cy="430887"/>
          </a:xfrm>
          <a:prstGeom prst="rect">
            <a:avLst/>
          </a:prstGeom>
        </p:spPr>
        <p:txBody>
          <a:bodyPr wrap="square" lIns="0" tIns="0" rIns="0" bIns="0">
            <a:spAutoFit/>
          </a:bodyPr>
          <a:lstStyle/>
          <a:p>
            <a:pPr algn="ctr"/>
            <a:r>
              <a:rPr lang="en-US" sz="2800" dirty="0"/>
              <a:t>E</a:t>
            </a:r>
          </a:p>
        </p:txBody>
      </p:sp>
      <p:sp>
        <p:nvSpPr>
          <p:cNvPr id="40" name="Rectangle 39"/>
          <p:cNvSpPr/>
          <p:nvPr/>
        </p:nvSpPr>
        <p:spPr>
          <a:xfrm>
            <a:off x="10249722" y="1775488"/>
            <a:ext cx="318707" cy="430887"/>
          </a:xfrm>
          <a:prstGeom prst="rect">
            <a:avLst/>
          </a:prstGeom>
        </p:spPr>
        <p:txBody>
          <a:bodyPr wrap="square" lIns="0" tIns="0" rIns="0" bIns="0">
            <a:spAutoFit/>
          </a:bodyPr>
          <a:lstStyle/>
          <a:p>
            <a:pPr algn="ctr"/>
            <a:r>
              <a:rPr lang="en-US" sz="2800" dirty="0"/>
              <a:t>F</a:t>
            </a:r>
          </a:p>
        </p:txBody>
      </p:sp>
      <p:sp>
        <p:nvSpPr>
          <p:cNvPr id="41" name="Rectangle 40"/>
          <p:cNvSpPr/>
          <p:nvPr/>
        </p:nvSpPr>
        <p:spPr>
          <a:xfrm>
            <a:off x="7588916" y="1749878"/>
            <a:ext cx="318707" cy="430887"/>
          </a:xfrm>
          <a:prstGeom prst="rect">
            <a:avLst/>
          </a:prstGeom>
        </p:spPr>
        <p:txBody>
          <a:bodyPr wrap="square" lIns="0" tIns="0" rIns="0" bIns="0">
            <a:spAutoFit/>
          </a:bodyPr>
          <a:lstStyle/>
          <a:p>
            <a:pPr algn="ctr"/>
            <a:r>
              <a:rPr lang="en-US" sz="2800" dirty="0"/>
              <a:t>D</a:t>
            </a: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0156" y="3525310"/>
            <a:ext cx="3106669" cy="2231154"/>
          </a:xfrm>
          <a:prstGeom prst="rect">
            <a:avLst/>
          </a:prstGeom>
        </p:spPr>
      </p:pic>
      <mc:AlternateContent xmlns:mc="http://schemas.openxmlformats.org/markup-compatibility/2006" xmlns:a14="http://schemas.microsoft.com/office/drawing/2010/main">
        <mc:Choice Requires="a14">
          <p:sp>
            <p:nvSpPr>
              <p:cNvPr id="43" name="Rectangle 42"/>
              <p:cNvSpPr/>
              <p:nvPr/>
            </p:nvSpPr>
            <p:spPr>
              <a:xfrm>
                <a:off x="500474" y="4154170"/>
                <a:ext cx="6524443" cy="565283"/>
              </a:xfrm>
              <a:prstGeom prst="rect">
                <a:avLst/>
              </a:prstGeom>
            </p:spPr>
            <p:txBody>
              <a:bodyPr wrap="square">
                <a:spAutoFit/>
              </a:bodyPr>
              <a:lstStyle/>
              <a:p>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𝐼</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sub>
                    </m:sSub>
                  </m:oMath>
                </a14:m>
                <a:r>
                  <a:rPr lang="en-US" sz="2800" dirty="0"/>
                  <a:t>: the set of pages pointing into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43" name="Rectangle 42"/>
              <p:cNvSpPr>
                <a:spLocks noRot="1" noChangeAspect="1" noMove="1" noResize="1" noEditPoints="1" noAdjustHandles="1" noChangeArrowheads="1" noChangeShapeType="1" noTextEdit="1"/>
              </p:cNvSpPr>
              <p:nvPr/>
            </p:nvSpPr>
            <p:spPr>
              <a:xfrm>
                <a:off x="500474" y="4154170"/>
                <a:ext cx="6524443" cy="565283"/>
              </a:xfrm>
              <a:prstGeom prst="rect">
                <a:avLst/>
              </a:prstGeom>
              <a:blipFill>
                <a:blip r:embed="rId5"/>
                <a:stretch>
                  <a:fillRect t="-9677"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500474" y="4833018"/>
                <a:ext cx="6675863" cy="734047"/>
              </a:xfrm>
              <a:prstGeom prst="rect">
                <a:avLst/>
              </a:prstGeom>
            </p:spPr>
            <p:txBody>
              <a:bodyPr wrap="square">
                <a:spAutoFit/>
              </a:bodyPr>
              <a:lstStyle/>
              <a:p>
                <a14:m>
                  <m:oMath xmlns:m="http://schemas.openxmlformats.org/officeDocument/2006/math">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𝑗</m:t>
                                </m:r>
                              </m:sub>
                            </m:sSub>
                          </m:sub>
                        </m:sSub>
                      </m:e>
                    </m:d>
                  </m:oMath>
                </a14:m>
                <a:r>
                  <a:rPr lang="en-US" sz="2800" dirty="0"/>
                  <a:t>: the number of </a:t>
                </a:r>
                <a:r>
                  <a:rPr lang="en-US" sz="2800" dirty="0" err="1"/>
                  <a:t>outlinks</a:t>
                </a:r>
                <a:r>
                  <a:rPr lang="en-US" sz="2800" dirty="0"/>
                  <a:t> from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44" name="Rectangle 43"/>
              <p:cNvSpPr>
                <a:spLocks noRot="1" noChangeAspect="1" noMove="1" noResize="1" noEditPoints="1" noAdjustHandles="1" noChangeArrowheads="1" noChangeShapeType="1" noTextEdit="1"/>
              </p:cNvSpPr>
              <p:nvPr/>
            </p:nvSpPr>
            <p:spPr>
              <a:xfrm>
                <a:off x="500474" y="4833018"/>
                <a:ext cx="6675863" cy="734047"/>
              </a:xfrm>
              <a:prstGeom prst="rect">
                <a:avLst/>
              </a:prstGeom>
              <a:blipFill>
                <a:blip r:embed="rId6"/>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4125554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71231" y="407402"/>
            <a:ext cx="2631932" cy="1019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cs typeface="Times New Roman" pitchFamily="18" charset="0"/>
              </a:rPr>
              <a:t>PageRank</a:t>
            </a:r>
            <a:endParaRPr lang="en-US" dirty="0">
              <a:cs typeface="Times New Roman" pitchFamily="18" charset="0"/>
            </a:endParaRPr>
          </a:p>
        </p:txBody>
      </p:sp>
      <p:cxnSp>
        <p:nvCxnSpPr>
          <p:cNvPr id="5" name="Straight Connector 4"/>
          <p:cNvCxnSpPr/>
          <p:nvPr/>
        </p:nvCxnSpPr>
        <p:spPr>
          <a:xfrm flipH="1" flipV="1">
            <a:off x="8080963" y="4157464"/>
            <a:ext cx="518160" cy="350518"/>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596153" y="5863214"/>
            <a:ext cx="6744580" cy="830997"/>
          </a:xfrm>
          <a:prstGeom prst="rect">
            <a:avLst/>
          </a:prstGeom>
        </p:spPr>
        <p:txBody>
          <a:bodyPr wrap="square" lIns="0" tIns="0" rIns="0" bIns="0">
            <a:spAutoFit/>
          </a:bodyPr>
          <a:lstStyle/>
          <a:p>
            <a:r>
              <a:rPr lang="en-US" sz="2000" dirty="0">
                <a:solidFill>
                  <a:schemeClr val="bg1"/>
                </a:solidFill>
              </a:rPr>
              <a:t>The PageRank citation ranking: bringing order to the web </a:t>
            </a:r>
            <a:r>
              <a:rPr lang="en-US" sz="1700" dirty="0">
                <a:solidFill>
                  <a:schemeClr val="bg1"/>
                </a:solidFill>
              </a:rPr>
              <a:t>Lawrence Page, Sergey </a:t>
            </a:r>
            <a:r>
              <a:rPr lang="en-US" sz="1700" dirty="0" err="1">
                <a:solidFill>
                  <a:schemeClr val="bg1"/>
                </a:solidFill>
              </a:rPr>
              <a:t>Brin</a:t>
            </a:r>
            <a:r>
              <a:rPr lang="en-US" sz="1700" dirty="0">
                <a:solidFill>
                  <a:schemeClr val="bg1"/>
                </a:solidFill>
              </a:rPr>
              <a:t>, Rajeev </a:t>
            </a:r>
            <a:r>
              <a:rPr lang="en-US" sz="1700" dirty="0" err="1">
                <a:solidFill>
                  <a:schemeClr val="bg1"/>
                </a:solidFill>
              </a:rPr>
              <a:t>Motwani</a:t>
            </a:r>
            <a:r>
              <a:rPr lang="en-US" sz="1700" dirty="0">
                <a:solidFill>
                  <a:schemeClr val="bg1"/>
                </a:solidFill>
              </a:rPr>
              <a:t>, and Terry </a:t>
            </a:r>
            <a:r>
              <a:rPr lang="en-US" sz="1700" dirty="0" err="1">
                <a:solidFill>
                  <a:schemeClr val="bg1"/>
                </a:solidFill>
              </a:rPr>
              <a:t>Winograd</a:t>
            </a:r>
            <a:endParaRPr lang="en-US" sz="1700" dirty="0">
              <a:solidFill>
                <a:schemeClr val="bg1"/>
              </a:solidFill>
            </a:endParaRPr>
          </a:p>
          <a:p>
            <a:r>
              <a:rPr lang="en-US" sz="1700" dirty="0">
                <a:solidFill>
                  <a:schemeClr val="bg1"/>
                </a:solidFill>
              </a:rPr>
              <a:t>1998</a:t>
            </a:r>
          </a:p>
        </p:txBody>
      </p:sp>
      <p:sp>
        <p:nvSpPr>
          <p:cNvPr id="7" name="Oval 6"/>
          <p:cNvSpPr/>
          <p:nvPr/>
        </p:nvSpPr>
        <p:spPr>
          <a:xfrm>
            <a:off x="6404778" y="1783847"/>
            <a:ext cx="1356716" cy="1356716"/>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186863" y="2007894"/>
            <a:ext cx="1110029" cy="1110029"/>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420390" y="3587985"/>
            <a:ext cx="724596" cy="724596"/>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611835" y="3497534"/>
            <a:ext cx="546834" cy="546834"/>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575089" y="4431782"/>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286922" y="4823387"/>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399534" y="4959181"/>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823052" y="4773158"/>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97772" y="4367143"/>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463095" y="2739633"/>
            <a:ext cx="532300" cy="532300"/>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950938" y="3497534"/>
            <a:ext cx="546834" cy="546834"/>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flipV="1">
            <a:off x="7966664" y="4264143"/>
            <a:ext cx="380999" cy="586739"/>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8119063" y="3753602"/>
            <a:ext cx="487680" cy="5334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p:cNvCxnSpPr>
          <p:nvPr/>
        </p:nvCxnSpPr>
        <p:spPr>
          <a:xfrm flipV="1">
            <a:off x="8144986" y="3898382"/>
            <a:ext cx="492237" cy="5190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7593283" y="4309862"/>
            <a:ext cx="152400" cy="66294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7037023" y="4241282"/>
            <a:ext cx="510540" cy="57150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747463" y="4073643"/>
            <a:ext cx="693420" cy="358139"/>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flipV="1">
            <a:off x="7128464" y="3151622"/>
            <a:ext cx="380999" cy="181356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4" idx="0"/>
          </p:cNvCxnSpPr>
          <p:nvPr/>
        </p:nvCxnSpPr>
        <p:spPr>
          <a:xfrm flipV="1">
            <a:off x="6953094" y="3136382"/>
            <a:ext cx="15349" cy="1636776"/>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6656023" y="3098284"/>
            <a:ext cx="160020" cy="1280158"/>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endCxn id="17" idx="6"/>
          </p:cNvCxnSpPr>
          <p:nvPr/>
        </p:nvCxnSpPr>
        <p:spPr>
          <a:xfrm flipH="1" flipV="1">
            <a:off x="6497772" y="3770951"/>
            <a:ext cx="920251" cy="13505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7395163" y="3067802"/>
            <a:ext cx="251571" cy="550395"/>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7616143" y="2869682"/>
            <a:ext cx="1066801" cy="71628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7737128" y="2641082"/>
            <a:ext cx="450515" cy="8604"/>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7761494" y="2421045"/>
            <a:ext cx="450514" cy="41"/>
          </a:xfrm>
          <a:prstGeom prst="line">
            <a:avLst/>
          </a:prstGeom>
          <a:ln w="28575">
            <a:solidFill>
              <a:srgbClr val="123A59"/>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flipV="1">
            <a:off x="5863544" y="3235442"/>
            <a:ext cx="205739" cy="31242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7" idx="3"/>
          </p:cNvCxnSpPr>
          <p:nvPr/>
        </p:nvCxnSpPr>
        <p:spPr>
          <a:xfrm flipV="1">
            <a:off x="6328363" y="2941877"/>
            <a:ext cx="275101" cy="583125"/>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898393" y="2271581"/>
            <a:ext cx="318707" cy="430887"/>
          </a:xfrm>
          <a:prstGeom prst="rect">
            <a:avLst/>
          </a:prstGeom>
        </p:spPr>
        <p:txBody>
          <a:bodyPr wrap="square" lIns="0" tIns="0" rIns="0" bIns="0">
            <a:spAutoFit/>
          </a:bodyPr>
          <a:lstStyle/>
          <a:p>
            <a:pPr algn="ctr"/>
            <a:r>
              <a:rPr lang="en-US" sz="2800" dirty="0"/>
              <a:t>B</a:t>
            </a:r>
          </a:p>
        </p:txBody>
      </p:sp>
      <p:sp>
        <p:nvSpPr>
          <p:cNvPr id="35" name="Rectangle 34"/>
          <p:cNvSpPr/>
          <p:nvPr/>
        </p:nvSpPr>
        <p:spPr>
          <a:xfrm>
            <a:off x="5555061" y="2790339"/>
            <a:ext cx="318707" cy="430887"/>
          </a:xfrm>
          <a:prstGeom prst="rect">
            <a:avLst/>
          </a:prstGeom>
        </p:spPr>
        <p:txBody>
          <a:bodyPr wrap="square" lIns="0" tIns="0" rIns="0" bIns="0">
            <a:spAutoFit/>
          </a:bodyPr>
          <a:lstStyle/>
          <a:p>
            <a:pPr algn="ctr"/>
            <a:r>
              <a:rPr lang="en-US" sz="2800" dirty="0"/>
              <a:t>A</a:t>
            </a:r>
          </a:p>
        </p:txBody>
      </p:sp>
      <p:sp>
        <p:nvSpPr>
          <p:cNvPr id="36" name="Rectangle 35"/>
          <p:cNvSpPr/>
          <p:nvPr/>
        </p:nvSpPr>
        <p:spPr>
          <a:xfrm>
            <a:off x="8593874" y="2394311"/>
            <a:ext cx="318707" cy="430887"/>
          </a:xfrm>
          <a:prstGeom prst="rect">
            <a:avLst/>
          </a:prstGeom>
        </p:spPr>
        <p:txBody>
          <a:bodyPr wrap="square" lIns="0" tIns="0" rIns="0" bIns="0">
            <a:spAutoFit/>
          </a:bodyPr>
          <a:lstStyle/>
          <a:p>
            <a:pPr algn="ctr"/>
            <a:r>
              <a:rPr lang="en-US" sz="2800" dirty="0"/>
              <a:t>C</a:t>
            </a:r>
          </a:p>
        </p:txBody>
      </p:sp>
      <p:sp>
        <p:nvSpPr>
          <p:cNvPr id="37" name="Rectangle 36"/>
          <p:cNvSpPr/>
          <p:nvPr/>
        </p:nvSpPr>
        <p:spPr>
          <a:xfrm>
            <a:off x="7624062" y="3729917"/>
            <a:ext cx="318707" cy="430887"/>
          </a:xfrm>
          <a:prstGeom prst="rect">
            <a:avLst/>
          </a:prstGeom>
        </p:spPr>
        <p:txBody>
          <a:bodyPr wrap="square" lIns="0" tIns="0" rIns="0" bIns="0">
            <a:spAutoFit/>
          </a:bodyPr>
          <a:lstStyle/>
          <a:p>
            <a:pPr algn="ctr"/>
            <a:r>
              <a:rPr lang="en-US" sz="2800" dirty="0"/>
              <a:t>E</a:t>
            </a:r>
          </a:p>
        </p:txBody>
      </p:sp>
      <p:sp>
        <p:nvSpPr>
          <p:cNvPr id="38" name="Rectangle 37"/>
          <p:cNvSpPr/>
          <p:nvPr/>
        </p:nvSpPr>
        <p:spPr>
          <a:xfrm>
            <a:off x="8725807" y="3564828"/>
            <a:ext cx="318707" cy="430887"/>
          </a:xfrm>
          <a:prstGeom prst="rect">
            <a:avLst/>
          </a:prstGeom>
        </p:spPr>
        <p:txBody>
          <a:bodyPr wrap="square" lIns="0" tIns="0" rIns="0" bIns="0">
            <a:spAutoFit/>
          </a:bodyPr>
          <a:lstStyle/>
          <a:p>
            <a:pPr algn="ctr"/>
            <a:r>
              <a:rPr lang="en-US" sz="2800" dirty="0"/>
              <a:t>F</a:t>
            </a:r>
          </a:p>
        </p:txBody>
      </p:sp>
      <p:sp>
        <p:nvSpPr>
          <p:cNvPr id="39" name="Rectangle 38"/>
          <p:cNvSpPr/>
          <p:nvPr/>
        </p:nvSpPr>
        <p:spPr>
          <a:xfrm>
            <a:off x="6065001" y="3539218"/>
            <a:ext cx="318707" cy="430887"/>
          </a:xfrm>
          <a:prstGeom prst="rect">
            <a:avLst/>
          </a:prstGeom>
        </p:spPr>
        <p:txBody>
          <a:bodyPr wrap="square" lIns="0" tIns="0" rIns="0" bIns="0">
            <a:spAutoFit/>
          </a:bodyPr>
          <a:lstStyle/>
          <a:p>
            <a:pPr algn="ctr"/>
            <a:r>
              <a:rPr lang="en-US" sz="2800" dirty="0"/>
              <a:t>D</a:t>
            </a: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30" y="1798428"/>
            <a:ext cx="4969462" cy="3568977"/>
          </a:xfrm>
          <a:prstGeom prst="rect">
            <a:avLst/>
          </a:prstGeom>
        </p:spPr>
      </p:pic>
      <p:graphicFrame>
        <p:nvGraphicFramePr>
          <p:cNvPr id="41" name="Table 40"/>
          <p:cNvGraphicFramePr>
            <a:graphicFrameLocks noGrp="1"/>
          </p:cNvGraphicFramePr>
          <p:nvPr>
            <p:extLst>
              <p:ext uri="{D42A27DB-BD31-4B8C-83A1-F6EECF244321}">
                <p14:modId xmlns:p14="http://schemas.microsoft.com/office/powerpoint/2010/main" val="3627007872"/>
              </p:ext>
            </p:extLst>
          </p:nvPr>
        </p:nvGraphicFramePr>
        <p:xfrm>
          <a:off x="9764106" y="1787642"/>
          <a:ext cx="2094943" cy="3474720"/>
        </p:xfrm>
        <a:graphic>
          <a:graphicData uri="http://schemas.openxmlformats.org/drawingml/2006/table">
            <a:tbl>
              <a:tblPr firstRow="1" bandRow="1">
                <a:tableStyleId>{5C22544A-7EE6-4342-B048-85BDC9FD1C3A}</a:tableStyleId>
              </a:tblPr>
              <a:tblGrid>
                <a:gridCol w="776066">
                  <a:extLst>
                    <a:ext uri="{9D8B030D-6E8A-4147-A177-3AD203B41FA5}">
                      <a16:colId xmlns:a16="http://schemas.microsoft.com/office/drawing/2014/main" val="2392546429"/>
                    </a:ext>
                  </a:extLst>
                </a:gridCol>
                <a:gridCol w="1318877">
                  <a:extLst>
                    <a:ext uri="{9D8B030D-6E8A-4147-A177-3AD203B41FA5}">
                      <a16:colId xmlns:a16="http://schemas.microsoft.com/office/drawing/2014/main" val="10838871"/>
                    </a:ext>
                  </a:extLst>
                </a:gridCol>
              </a:tblGrid>
              <a:tr h="370840">
                <a:tc>
                  <a:txBody>
                    <a:bodyPr/>
                    <a:lstStyle/>
                    <a:p>
                      <a:pPr algn="ctr"/>
                      <a:r>
                        <a:rPr lang="en-US" sz="2000" dirty="0"/>
                        <a:t>Page</a:t>
                      </a:r>
                    </a:p>
                  </a:txBody>
                  <a:tcPr anchor="ctr"/>
                </a:tc>
                <a:tc>
                  <a:txBody>
                    <a:bodyPr/>
                    <a:lstStyle/>
                    <a:p>
                      <a:pPr algn="ctr"/>
                      <a:r>
                        <a:rPr lang="en-US" sz="2000" dirty="0"/>
                        <a:t>PageRank Value</a:t>
                      </a:r>
                    </a:p>
                  </a:txBody>
                  <a:tcPr anchor="ctr"/>
                </a:tc>
                <a:extLst>
                  <a:ext uri="{0D108BD9-81ED-4DB2-BD59-A6C34878D82A}">
                    <a16:rowId xmlns:a16="http://schemas.microsoft.com/office/drawing/2014/main" val="2372556022"/>
                  </a:ext>
                </a:extLst>
              </a:tr>
              <a:tr h="370840">
                <a:tc>
                  <a:txBody>
                    <a:bodyPr/>
                    <a:lstStyle/>
                    <a:p>
                      <a:pPr algn="ctr"/>
                      <a:r>
                        <a:rPr lang="en-US" sz="2000" dirty="0"/>
                        <a:t>B</a:t>
                      </a:r>
                    </a:p>
                  </a:txBody>
                  <a:tcPr anchor="ctr"/>
                </a:tc>
                <a:tc>
                  <a:txBody>
                    <a:bodyPr/>
                    <a:lstStyle/>
                    <a:p>
                      <a:pPr algn="ctr"/>
                      <a:r>
                        <a:rPr lang="en-US" sz="2000" dirty="0"/>
                        <a:t>0.384</a:t>
                      </a:r>
                    </a:p>
                  </a:txBody>
                  <a:tcPr anchor="ctr"/>
                </a:tc>
                <a:extLst>
                  <a:ext uri="{0D108BD9-81ED-4DB2-BD59-A6C34878D82A}">
                    <a16:rowId xmlns:a16="http://schemas.microsoft.com/office/drawing/2014/main" val="1499741969"/>
                  </a:ext>
                </a:extLst>
              </a:tr>
              <a:tr h="370840">
                <a:tc>
                  <a:txBody>
                    <a:bodyPr/>
                    <a:lstStyle/>
                    <a:p>
                      <a:pPr algn="ctr"/>
                      <a:r>
                        <a:rPr lang="en-US" sz="2000" dirty="0"/>
                        <a:t>C</a:t>
                      </a:r>
                    </a:p>
                  </a:txBody>
                  <a:tcPr anchor="ctr"/>
                </a:tc>
                <a:tc>
                  <a:txBody>
                    <a:bodyPr/>
                    <a:lstStyle/>
                    <a:p>
                      <a:pPr algn="ctr"/>
                      <a:r>
                        <a:rPr lang="en-US" sz="2000" dirty="0"/>
                        <a:t>0.343</a:t>
                      </a:r>
                    </a:p>
                  </a:txBody>
                  <a:tcPr anchor="ctr"/>
                </a:tc>
                <a:extLst>
                  <a:ext uri="{0D108BD9-81ED-4DB2-BD59-A6C34878D82A}">
                    <a16:rowId xmlns:a16="http://schemas.microsoft.com/office/drawing/2014/main" val="1275800907"/>
                  </a:ext>
                </a:extLst>
              </a:tr>
              <a:tr h="370840">
                <a:tc>
                  <a:txBody>
                    <a:bodyPr/>
                    <a:lstStyle/>
                    <a:p>
                      <a:pPr algn="ctr"/>
                      <a:r>
                        <a:rPr lang="en-US" sz="2000" dirty="0"/>
                        <a:t>E</a:t>
                      </a:r>
                    </a:p>
                  </a:txBody>
                  <a:tcPr anchor="ctr"/>
                </a:tc>
                <a:tc>
                  <a:txBody>
                    <a:bodyPr/>
                    <a:lstStyle/>
                    <a:p>
                      <a:pPr algn="ctr"/>
                      <a:r>
                        <a:rPr lang="en-US" sz="2000" dirty="0"/>
                        <a:t>0.081</a:t>
                      </a:r>
                    </a:p>
                  </a:txBody>
                  <a:tcPr anchor="ctr"/>
                </a:tc>
                <a:extLst>
                  <a:ext uri="{0D108BD9-81ED-4DB2-BD59-A6C34878D82A}">
                    <a16:rowId xmlns:a16="http://schemas.microsoft.com/office/drawing/2014/main" val="771613664"/>
                  </a:ext>
                </a:extLst>
              </a:tr>
              <a:tr h="370840">
                <a:tc>
                  <a:txBody>
                    <a:bodyPr/>
                    <a:lstStyle/>
                    <a:p>
                      <a:pPr algn="ctr"/>
                      <a:r>
                        <a:rPr lang="en-US" sz="2000" dirty="0"/>
                        <a:t>D</a:t>
                      </a:r>
                    </a:p>
                  </a:txBody>
                  <a:tcPr anchor="ctr"/>
                </a:tc>
                <a:tc>
                  <a:txBody>
                    <a:bodyPr/>
                    <a:lstStyle/>
                    <a:p>
                      <a:pPr algn="ctr"/>
                      <a:r>
                        <a:rPr lang="en-US" sz="2000" dirty="0"/>
                        <a:t>0.039</a:t>
                      </a:r>
                    </a:p>
                  </a:txBody>
                  <a:tcPr anchor="ctr"/>
                </a:tc>
                <a:extLst>
                  <a:ext uri="{0D108BD9-81ED-4DB2-BD59-A6C34878D82A}">
                    <a16:rowId xmlns:a16="http://schemas.microsoft.com/office/drawing/2014/main" val="2931392472"/>
                  </a:ext>
                </a:extLst>
              </a:tr>
              <a:tr h="370840">
                <a:tc>
                  <a:txBody>
                    <a:bodyPr/>
                    <a:lstStyle/>
                    <a:p>
                      <a:pPr algn="ctr"/>
                      <a:r>
                        <a:rPr lang="en-US" sz="2000" dirty="0"/>
                        <a:t>F</a:t>
                      </a:r>
                    </a:p>
                  </a:txBody>
                  <a:tcPr anchor="ctr"/>
                </a:tc>
                <a:tc>
                  <a:txBody>
                    <a:bodyPr/>
                    <a:lstStyle/>
                    <a:p>
                      <a:pPr algn="ctr"/>
                      <a:r>
                        <a:rPr lang="en-US" sz="2000" dirty="0"/>
                        <a:t>0.039</a:t>
                      </a:r>
                    </a:p>
                  </a:txBody>
                  <a:tcPr anchor="ctr"/>
                </a:tc>
                <a:extLst>
                  <a:ext uri="{0D108BD9-81ED-4DB2-BD59-A6C34878D82A}">
                    <a16:rowId xmlns:a16="http://schemas.microsoft.com/office/drawing/2014/main" val="2427389403"/>
                  </a:ext>
                </a:extLst>
              </a:tr>
              <a:tr h="370840">
                <a:tc>
                  <a:txBody>
                    <a:bodyPr/>
                    <a:lstStyle/>
                    <a:p>
                      <a:pPr algn="ctr"/>
                      <a:r>
                        <a:rPr lang="en-US" sz="2000" dirty="0"/>
                        <a:t>A</a:t>
                      </a:r>
                    </a:p>
                  </a:txBody>
                  <a:tcPr anchor="ctr"/>
                </a:tc>
                <a:tc>
                  <a:txBody>
                    <a:bodyPr/>
                    <a:lstStyle/>
                    <a:p>
                      <a:pPr algn="ctr"/>
                      <a:r>
                        <a:rPr lang="en-US" sz="2000" dirty="0"/>
                        <a:t>0.033</a:t>
                      </a:r>
                    </a:p>
                  </a:txBody>
                  <a:tcPr anchor="ctr"/>
                </a:tc>
                <a:extLst>
                  <a:ext uri="{0D108BD9-81ED-4DB2-BD59-A6C34878D82A}">
                    <a16:rowId xmlns:a16="http://schemas.microsoft.com/office/drawing/2014/main" val="2062130813"/>
                  </a:ext>
                </a:extLst>
              </a:tr>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mbria Math" panose="02040503050406030204" pitchFamily="18" charset="0"/>
                          <a:ea typeface="Cambria Math" panose="02040503050406030204" pitchFamily="18" charset="0"/>
                        </a:rPr>
                        <a:t>⋯</a:t>
                      </a:r>
                      <a:endParaRPr lang="en-US" sz="2000" dirty="0"/>
                    </a:p>
                  </a:txBody>
                  <a:tcPr anchor="ctr"/>
                </a:tc>
                <a:extLst>
                  <a:ext uri="{0D108BD9-81ED-4DB2-BD59-A6C34878D82A}">
                    <a16:rowId xmlns:a16="http://schemas.microsoft.com/office/drawing/2014/main" val="2552191604"/>
                  </a:ext>
                </a:extLst>
              </a:tr>
            </a:tbl>
          </a:graphicData>
        </a:graphic>
      </p:graphicFrame>
    </p:spTree>
    <p:extLst>
      <p:ext uri="{BB962C8B-B14F-4D97-AF65-F5344CB8AC3E}">
        <p14:creationId xmlns:p14="http://schemas.microsoft.com/office/powerpoint/2010/main" val="1636252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3373" y="175622"/>
            <a:ext cx="3168352" cy="10165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cs typeface="Times New Roman" pitchFamily="18" charset="0"/>
              </a:rPr>
              <a:t>Matrix Form</a:t>
            </a:r>
            <a:endParaRPr lang="en-US" dirty="0">
              <a:cs typeface="Times New Roman"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251116" y="1381874"/>
                <a:ext cx="5700868" cy="13352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Page</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𝐼</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𝑖</m:t>
                                  </m:r>
                                </m:sub>
                              </m:sSub>
                            </m:sub>
                          </m:sSub>
                        </m:sub>
                        <m:sup/>
                        <m:e>
                          <m:f>
                            <m:fPr>
                              <m:ctrlPr>
                                <a:rPr lang="en-US" sz="2800" b="0" i="1" smtClean="0">
                                  <a:latin typeface="Cambria Math" panose="02040503050406030204" pitchFamily="18" charset="0"/>
                                </a:rPr>
                              </m:ctrlPr>
                            </m:fPr>
                            <m:num>
                              <m:r>
                                <a:rPr lang="en-US" sz="2800" i="1">
                                  <a:latin typeface="Cambria Math" panose="02040503050406030204" pitchFamily="18" charset="0"/>
                                </a:rPr>
                                <m:t>𝑟</m:t>
                              </m:r>
                              <m:d>
                                <m:dPr>
                                  <m:ctrlPr>
                                    <a:rPr lang="en-US" sz="2800" i="1">
                                      <a:latin typeface="Cambria Math" panose="02040503050406030204" pitchFamily="18" charset="0"/>
                                    </a:rPr>
                                  </m:ctrlPr>
                                </m:dPr>
                                <m:e>
                                  <m:sSub>
                                    <m:sSubPr>
                                      <m:ctrlPr>
                                        <a:rPr lang="en-US" sz="2800" i="1" smtClean="0">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e>
                              </m:d>
                            </m:num>
                            <m:den>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𝑂</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𝑗</m:t>
                                          </m:r>
                                        </m:sub>
                                      </m:sSub>
                                    </m:sub>
                                  </m:sSub>
                                </m:e>
                              </m:d>
                            </m:den>
                          </m:f>
                        </m:e>
                      </m:nary>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251116" y="1381874"/>
                <a:ext cx="5700868" cy="133523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79511" y="3415083"/>
                <a:ext cx="6060505" cy="523220"/>
              </a:xfrm>
              <a:prstGeom prst="rect">
                <a:avLst/>
              </a:prstGeom>
            </p:spPr>
            <p:txBody>
              <a:bodyPr wrap="square">
                <a:spAutoFit/>
              </a:bodyPr>
              <a:lstStyle/>
              <a:p>
                <a14:m>
                  <m:oMath xmlns:m="http://schemas.openxmlformats.org/officeDocument/2006/math">
                    <m:r>
                      <a:rPr lang="en-US" sz="2800" i="1">
                        <a:latin typeface="Cambria Math" panose="02040503050406030204" pitchFamily="18" charset="0"/>
                      </a:rPr>
                      <m:t>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e>
                    </m:d>
                  </m:oMath>
                </a14:m>
                <a:r>
                  <a:rPr lang="en-US" sz="2800" dirty="0"/>
                  <a:t> : the PageRank value of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179511" y="3415083"/>
                <a:ext cx="6060505" cy="523220"/>
              </a:xfrm>
              <a:prstGeom prst="rect">
                <a:avLst/>
              </a:prstGeom>
              <a:blipFill>
                <a:blip r:embed="rId3"/>
                <a:stretch>
                  <a:fillRect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79513" y="4084089"/>
                <a:ext cx="6456548" cy="565283"/>
              </a:xfrm>
              <a:prstGeom prst="rect">
                <a:avLst/>
              </a:prstGeom>
            </p:spPr>
            <p:txBody>
              <a:bodyPr wrap="square">
                <a:spAutoFit/>
              </a:bodyPr>
              <a:lstStyle/>
              <a:p>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𝐼</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sub>
                    </m:sSub>
                  </m:oMath>
                </a14:m>
                <a:r>
                  <a:rPr lang="en-US" sz="2800" dirty="0"/>
                  <a:t>: the set of pages pointing into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179513" y="4084089"/>
                <a:ext cx="6456548" cy="565283"/>
              </a:xfrm>
              <a:prstGeom prst="rect">
                <a:avLst/>
              </a:prstGeom>
              <a:blipFill>
                <a:blip r:embed="rId4"/>
                <a:stretch>
                  <a:fillRect t="-10753"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79512" y="4792537"/>
                <a:ext cx="6636568" cy="734047"/>
              </a:xfrm>
              <a:prstGeom prst="rect">
                <a:avLst/>
              </a:prstGeom>
            </p:spPr>
            <p:txBody>
              <a:bodyPr wrap="square">
                <a:spAutoFit/>
              </a:bodyPr>
              <a:lstStyle/>
              <a:p>
                <a14:m>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𝑗</m:t>
                                </m:r>
                              </m:sub>
                            </m:sSub>
                          </m:sub>
                        </m:sSub>
                      </m:e>
                    </m:d>
                  </m:oMath>
                </a14:m>
                <a:r>
                  <a:rPr lang="en-US" sz="2800" dirty="0"/>
                  <a:t>: the number of </a:t>
                </a:r>
                <a:r>
                  <a:rPr lang="en-US" sz="2800" dirty="0" err="1"/>
                  <a:t>outlinks</a:t>
                </a:r>
                <a:r>
                  <a:rPr lang="en-US" sz="2800" dirty="0"/>
                  <a:t> from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oMath>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179512" y="4792537"/>
                <a:ext cx="6636568" cy="734047"/>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133041" y="1695549"/>
                <a:ext cx="2417230" cy="646331"/>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3600" b="1" i="0" smtClean="0">
                          <a:latin typeface="Cambria Math" panose="02040503050406030204" pitchFamily="18" charset="0"/>
                        </a:rPr>
                        <m:t>𝐫</m:t>
                      </m:r>
                      <m:r>
                        <a:rPr lang="en-US" altLang="zh-CN" sz="3600" i="1">
                          <a:latin typeface="Cambria Math" panose="02040503050406030204" pitchFamily="18" charset="0"/>
                        </a:rPr>
                        <m:t>=</m:t>
                      </m:r>
                      <m:sSup>
                        <m:sSupPr>
                          <m:ctrlPr>
                            <a:rPr lang="en-US" altLang="zh-CN" sz="3600" b="1" i="1" smtClean="0">
                              <a:latin typeface="Cambria Math" panose="02040503050406030204" pitchFamily="18" charset="0"/>
                            </a:rPr>
                          </m:ctrlPr>
                        </m:sSupPr>
                        <m:e>
                          <m:r>
                            <a:rPr lang="en-US" altLang="zh-CN" sz="3600" b="1" i="0" smtClean="0">
                              <a:latin typeface="Cambria Math" panose="02040503050406030204" pitchFamily="18" charset="0"/>
                            </a:rPr>
                            <m:t>𝐏</m:t>
                          </m:r>
                        </m:e>
                        <m:sup>
                          <m:r>
                            <a:rPr lang="en-US" altLang="zh-CN" sz="3600" i="1" smtClean="0">
                              <a:latin typeface="Cambria Math" panose="02040503050406030204" pitchFamily="18" charset="0"/>
                            </a:rPr>
                            <m:t>⊤</m:t>
                          </m:r>
                        </m:sup>
                      </m:sSup>
                      <m:r>
                        <a:rPr lang="en-US" altLang="zh-CN" sz="3600" i="1" smtClean="0">
                          <a:latin typeface="Cambria Math" panose="02040503050406030204" pitchFamily="18" charset="0"/>
                          <a:ea typeface="Cambria Math" panose="02040503050406030204" pitchFamily="18" charset="0"/>
                        </a:rPr>
                        <m:t>∙</m:t>
                      </m:r>
                      <m:r>
                        <a:rPr lang="en-US" altLang="zh-CN" sz="3600" b="1" i="0" smtClean="0">
                          <a:latin typeface="Cambria Math" panose="02040503050406030204" pitchFamily="18" charset="0"/>
                        </a:rPr>
                        <m:t>𝐫</m:t>
                      </m:r>
                    </m:oMath>
                  </m:oMathPara>
                </a14:m>
                <a:endParaRPr lang="en-US" sz="36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8133041" y="1695549"/>
                <a:ext cx="2417230"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176121" y="2924944"/>
                <a:ext cx="2808312" cy="523220"/>
              </a:xfrm>
              <a:prstGeom prst="rect">
                <a:avLst/>
              </a:prstGeom>
            </p:spPr>
            <p:txBody>
              <a:bodyPr wrap="square">
                <a:spAutoFit/>
              </a:bodyPr>
              <a:lstStyle/>
              <a:p>
                <a14:m>
                  <m:oMath xmlns:m="http://schemas.openxmlformats.org/officeDocument/2006/math">
                    <m:r>
                      <a:rPr lang="en-US" altLang="zh-CN" sz="2800" b="1" i="0" smtClean="0">
                        <a:latin typeface="Cambria Math" panose="02040503050406030204" pitchFamily="18" charset="0"/>
                      </a:rPr>
                      <m:t>𝐫</m:t>
                    </m:r>
                  </m:oMath>
                </a14:m>
                <a:r>
                  <a:rPr lang="en-US" sz="2800" dirty="0"/>
                  <a:t>  :  </a:t>
                </a:r>
                <a14:m>
                  <m:oMath xmlns:m="http://schemas.openxmlformats.org/officeDocument/2006/math">
                    <m:r>
                      <a:rPr lang="en-US" sz="2800" i="1">
                        <a:latin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×1</m:t>
                    </m:r>
                  </m:oMath>
                </a14:m>
                <a:r>
                  <a:rPr lang="en-US" sz="2800" dirty="0"/>
                  <a:t> vector</a:t>
                </a:r>
              </a:p>
            </p:txBody>
          </p:sp>
        </mc:Choice>
        <mc:Fallback xmlns="">
          <p:sp>
            <p:nvSpPr>
              <p:cNvPr id="11" name="Rectangle 10"/>
              <p:cNvSpPr>
                <a:spLocks noRot="1" noChangeAspect="1" noMove="1" noResize="1" noEditPoints="1" noAdjustHandles="1" noChangeArrowheads="1" noChangeShapeType="1" noTextEdit="1"/>
              </p:cNvSpPr>
              <p:nvPr/>
            </p:nvSpPr>
            <p:spPr>
              <a:xfrm>
                <a:off x="7176121" y="2924944"/>
                <a:ext cx="2808312" cy="523220"/>
              </a:xfrm>
              <a:prstGeom prst="rect">
                <a:avLst/>
              </a:prstGeom>
              <a:blipFill>
                <a:blip r:embed="rId7"/>
                <a:stretch>
                  <a:fillRect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176121" y="4005064"/>
                <a:ext cx="3240360" cy="523220"/>
              </a:xfrm>
              <a:prstGeom prst="rect">
                <a:avLst/>
              </a:prstGeom>
            </p:spPr>
            <p:txBody>
              <a:bodyPr wrap="square">
                <a:spAutoFit/>
              </a:bodyPr>
              <a:lstStyle/>
              <a:p>
                <a14:m>
                  <m:oMath xmlns:m="http://schemas.openxmlformats.org/officeDocument/2006/math">
                    <m:r>
                      <a:rPr lang="en-US" altLang="zh-CN" sz="2800" b="1" i="0" smtClean="0">
                        <a:latin typeface="Cambria Math" panose="02040503050406030204" pitchFamily="18" charset="0"/>
                        <a:ea typeface="Cambria Math" panose="02040503050406030204" pitchFamily="18" charset="0"/>
                      </a:rPr>
                      <m:t>𝐏</m:t>
                    </m:r>
                  </m:oMath>
                </a14:m>
                <a:r>
                  <a:rPr lang="en-US" sz="2800" dirty="0"/>
                  <a:t> : transition matrix</a:t>
                </a:r>
              </a:p>
            </p:txBody>
          </p:sp>
        </mc:Choice>
        <mc:Fallback xmlns="">
          <p:sp>
            <p:nvSpPr>
              <p:cNvPr id="12" name="Rectangle 11"/>
              <p:cNvSpPr>
                <a:spLocks noRot="1" noChangeAspect="1" noMove="1" noResize="1" noEditPoints="1" noAdjustHandles="1" noChangeArrowheads="1" noChangeShapeType="1" noTextEdit="1"/>
              </p:cNvSpPr>
              <p:nvPr/>
            </p:nvSpPr>
            <p:spPr>
              <a:xfrm>
                <a:off x="7176121" y="4005064"/>
                <a:ext cx="3240360" cy="523220"/>
              </a:xfrm>
              <a:prstGeom prst="rect">
                <a:avLst/>
              </a:prstGeom>
              <a:blipFill>
                <a:blip r:embed="rId8"/>
                <a:stretch>
                  <a:fillRect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176120" y="4459252"/>
                <a:ext cx="5015880" cy="1201996"/>
              </a:xfrm>
              <a:prstGeom prst="rect">
                <a:avLst/>
              </a:prstGeom>
            </p:spPr>
            <p:txBody>
              <a:bodyPr wrap="square">
                <a:spAutoFit/>
              </a:bodyPr>
              <a:lstStyle/>
              <a:p>
                <a:pPr marL="1258888" indent="-1258888"/>
                <a14:m>
                  <m:oMath xmlns:m="http://schemas.openxmlformats.org/officeDocument/2006/math">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a:latin typeface="Cambria Math" panose="02040503050406030204" pitchFamily="18" charset="0"/>
                            <a:ea typeface="Cambria Math" panose="02040503050406030204" pitchFamily="18" charset="0"/>
                          </a:rPr>
                          <m:t>𝐏</m:t>
                        </m:r>
                      </m:e>
                      <m:sub>
                        <m: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𝑗</m:t>
                        </m:r>
                      </m:sub>
                    </m:sSub>
                    <m:r>
                      <a:rPr lang="en-US" altLang="zh-CN" sz="2800" b="1" i="1" smtClean="0">
                        <a:latin typeface="Cambria Math" panose="02040503050406030204" pitchFamily="18" charset="0"/>
                        <a:ea typeface="Cambria Math" panose="02040503050406030204" pitchFamily="18" charset="0"/>
                      </a:rPr>
                      <m:t>=</m:t>
                    </m:r>
                    <m:sSub>
                      <m:sSubPr>
                        <m:ctrlPr>
                          <a:rPr lang="en-US" altLang="zh-CN" sz="2800" b="1" i="1">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𝑝</m:t>
                        </m:r>
                      </m:e>
                      <m:sub>
                        <m:r>
                          <a:rPr lang="en-US" altLang="zh-CN" sz="2800" i="1">
                            <a:latin typeface="Cambria Math" panose="02040503050406030204" pitchFamily="18" charset="0"/>
                            <a:ea typeface="Cambria Math" panose="02040503050406030204" pitchFamily="18" charset="0"/>
                          </a:rPr>
                          <m:t>𝑖</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𝑗</m:t>
                        </m:r>
                      </m:sub>
                    </m:sSub>
                    <m:r>
                      <a:rPr lang="en-US" altLang="zh-CN" sz="2800" b="1" i="1" smtClean="0">
                        <a:latin typeface="Cambria Math" panose="02040503050406030204" pitchFamily="18" charset="0"/>
                        <a:ea typeface="Cambria Math" panose="02040503050406030204" pitchFamily="18" charset="0"/>
                      </a:rPr>
                      <m:t>=</m:t>
                    </m:r>
                    <m:f>
                      <m:fPr>
                        <m:ctrlPr>
                          <a:rPr lang="en-US" altLang="zh-CN" sz="2800" b="1" i="1" smtClean="0">
                            <a:latin typeface="Cambria Math" panose="02040503050406030204" pitchFamily="18" charset="0"/>
                            <a:ea typeface="Cambria Math" panose="02040503050406030204" pitchFamily="18" charset="0"/>
                          </a:rPr>
                        </m:ctrlPr>
                      </m:fPr>
                      <m:num>
                        <m:r>
                          <a:rPr lang="en-US" altLang="zh-CN" sz="2800" b="1" i="1" smtClean="0">
                            <a:latin typeface="Cambria Math" panose="02040503050406030204" pitchFamily="18" charset="0"/>
                            <a:ea typeface="Cambria Math" panose="02040503050406030204" pitchFamily="18" charset="0"/>
                          </a:rPr>
                          <m:t>𝟏</m:t>
                        </m:r>
                      </m:num>
                      <m:den>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b="0" i="1" smtClean="0">
                                    <a:latin typeface="Cambria Math" panose="02040503050406030204" pitchFamily="18" charset="0"/>
                                  </a:rPr>
                                  <m:t>𝑖</m:t>
                                </m:r>
                              </m:sub>
                            </m:sSub>
                          </m:e>
                        </m:d>
                      </m:den>
                    </m:f>
                  </m:oMath>
                </a14:m>
                <a:r>
                  <a:rPr lang="en-US" sz="2800" dirty="0"/>
                  <a:t>: transition prob. from node </a:t>
                </a:r>
                <a14:m>
                  <m:oMath xmlns:m="http://schemas.openxmlformats.org/officeDocument/2006/math">
                    <m:r>
                      <a:rPr lang="en-US" sz="2800" b="0" i="1" smtClean="0">
                        <a:latin typeface="Cambria Math" panose="02040503050406030204" pitchFamily="18" charset="0"/>
                      </a:rPr>
                      <m:t>𝑖</m:t>
                    </m:r>
                  </m:oMath>
                </a14:m>
                <a:r>
                  <a:rPr lang="en-US" sz="2800" dirty="0"/>
                  <a:t> to </a:t>
                </a:r>
                <a14:m>
                  <m:oMath xmlns:m="http://schemas.openxmlformats.org/officeDocument/2006/math">
                    <m:r>
                      <a:rPr lang="en-US" sz="2800" b="0" i="1" smtClean="0">
                        <a:latin typeface="Cambria Math" panose="02040503050406030204" pitchFamily="18" charset="0"/>
                      </a:rPr>
                      <m:t>𝑗</m:t>
                    </m:r>
                  </m:oMath>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7176120" y="4459252"/>
                <a:ext cx="5015880" cy="1201996"/>
              </a:xfrm>
              <a:prstGeom prst="rect">
                <a:avLst/>
              </a:prstGeom>
              <a:blipFill>
                <a:blip r:embed="rId9"/>
                <a:stretch>
                  <a:fillRect r="-2673" b="-13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176120" y="3465004"/>
                <a:ext cx="4494195" cy="523220"/>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0" smtClean="0">
                            <a:latin typeface="Cambria Math" panose="02040503050406030204" pitchFamily="18" charset="0"/>
                            <a:ea typeface="Cambria Math" panose="02040503050406030204" pitchFamily="18" charset="0"/>
                          </a:rPr>
                          <m:t>𝐫</m:t>
                        </m:r>
                      </m:e>
                      <m:sub>
                        <m:r>
                          <a:rPr lang="en-US" altLang="zh-CN" sz="2800" b="0" i="1" smtClean="0">
                            <a:latin typeface="Cambria Math" panose="02040503050406030204" pitchFamily="18" charset="0"/>
                            <a:ea typeface="Cambria Math" panose="02040503050406030204" pitchFamily="18" charset="0"/>
                          </a:rPr>
                          <m:t>𝑖</m:t>
                        </m:r>
                      </m:sub>
                    </m:sSub>
                  </m:oMath>
                </a14:m>
                <a:r>
                  <a:rPr lang="en-US" sz="2800" dirty="0"/>
                  <a:t> : PageRank value of node </a:t>
                </a:r>
                <a14:m>
                  <m:oMath xmlns:m="http://schemas.openxmlformats.org/officeDocument/2006/math">
                    <m:r>
                      <a:rPr lang="en-US" sz="2800" b="0" i="1" smtClean="0">
                        <a:latin typeface="Cambria Math" panose="02040503050406030204" pitchFamily="18" charset="0"/>
                      </a:rPr>
                      <m:t>𝑖</m:t>
                    </m:r>
                  </m:oMath>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7176120" y="3465004"/>
                <a:ext cx="4494195" cy="523220"/>
              </a:xfrm>
              <a:prstGeom prst="rect">
                <a:avLst/>
              </a:prstGeom>
              <a:blipFill>
                <a:blip r:embed="rId10"/>
                <a:stretch>
                  <a:fillRect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4004852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684707" y="568742"/>
            <a:ext cx="8202657"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Graph and Matrices</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1402446" y="2770944"/>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1402445" y="3553499"/>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2757460" y="3590425"/>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2075871" y="2675788"/>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2036456" y="2473933"/>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1806731" y="2541218"/>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3405975" y="3360700"/>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1172720" y="3323773"/>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2488319" y="3948611"/>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3310820" y="2339363"/>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1941301" y="2810359"/>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3445391" y="2608504"/>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1748810" y="3750861"/>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1748810" y="3750861"/>
                <a:ext cx="190926" cy="430887"/>
              </a:xfrm>
              <a:prstGeom prst="rect">
                <a:avLst/>
              </a:prstGeom>
              <a:blipFill>
                <a:blip r:embed="rId3"/>
                <a:stretch>
                  <a:fillRect l="-58065" r="-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3050704" y="3821708"/>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3050704" y="3821708"/>
                <a:ext cx="509212" cy="430887"/>
              </a:xfrm>
              <a:prstGeom prst="rect">
                <a:avLst/>
              </a:prstGeom>
              <a:blipFill>
                <a:blip r:embed="rId4"/>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2510644" y="331765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2510644" y="3317652"/>
                <a:ext cx="509212" cy="430887"/>
              </a:xfrm>
              <a:prstGeom prst="rect">
                <a:avLst/>
              </a:prstGeom>
              <a:blipFill>
                <a:blip r:embed="rId5"/>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2803832" y="274158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2803832" y="2741588"/>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1147648" y="2670741"/>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1147648" y="2670741"/>
                <a:ext cx="509212" cy="430887"/>
              </a:xfrm>
              <a:prstGeom prst="rect">
                <a:avLst/>
              </a:prstGeom>
              <a:blipFill>
                <a:blip r:embed="rId7"/>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2335780" y="209351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2335780" y="2093516"/>
                <a:ext cx="509212" cy="430887"/>
              </a:xfrm>
              <a:prstGeom prst="rect">
                <a:avLst/>
              </a:prstGeom>
              <a:blipFill>
                <a:blip r:embed="rId8"/>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3523912" y="2705584"/>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3523912" y="2705584"/>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8084393" y="2573629"/>
                <a:ext cx="8100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a:latin typeface="Cambria Math" panose="02040503050406030204" pitchFamily="18" charset="0"/>
                        </a:rPr>
                        <m:t>𝐏</m:t>
                      </m:r>
                      <m:r>
                        <a:rPr lang="en-US" sz="2400" b="1">
                          <a:latin typeface="Cambria Math" panose="02040503050406030204" pitchFamily="18" charset="0"/>
                        </a:rPr>
                        <m:t>=</m:t>
                      </m:r>
                    </m:oMath>
                  </m:oMathPara>
                </a14:m>
                <a:endParaRPr lang="en-US" sz="1400" dirty="0"/>
              </a:p>
            </p:txBody>
          </p:sp>
        </mc:Choice>
        <mc:Fallback xmlns="">
          <p:sp>
            <p:nvSpPr>
              <p:cNvPr id="94" name="TextBox 93"/>
              <p:cNvSpPr txBox="1">
                <a:spLocks noRot="1" noChangeAspect="1" noMove="1" noResize="1" noEditPoints="1" noAdjustHandles="1" noChangeArrowheads="1" noChangeShapeType="1" noTextEdit="1"/>
              </p:cNvSpPr>
              <p:nvPr/>
            </p:nvSpPr>
            <p:spPr>
              <a:xfrm>
                <a:off x="8084393" y="2573629"/>
                <a:ext cx="810078" cy="461665"/>
              </a:xfrm>
              <a:prstGeom prst="rect">
                <a:avLst/>
              </a:prstGeom>
              <a:blipFill>
                <a:blip r:embed="rId10"/>
                <a:stretch>
                  <a:fillRect/>
                </a:stretch>
              </a:blipFill>
            </p:spPr>
            <p:txBody>
              <a:bodyPr/>
              <a:lstStyle/>
              <a:p>
                <a:r>
                  <a:rPr lang="en-US">
                    <a:noFill/>
                  </a:rPr>
                  <a:t> </a:t>
                </a:r>
              </a:p>
            </p:txBody>
          </p:sp>
        </mc:Fallback>
      </mc:AlternateContent>
      <p:graphicFrame>
        <p:nvGraphicFramePr>
          <p:cNvPr id="95" name="Table 94"/>
          <p:cNvGraphicFramePr>
            <a:graphicFrameLocks noGrp="1"/>
          </p:cNvGraphicFramePr>
          <p:nvPr>
            <p:extLst>
              <p:ext uri="{D42A27DB-BD31-4B8C-83A1-F6EECF244321}">
                <p14:modId xmlns:p14="http://schemas.microsoft.com/office/powerpoint/2010/main" val="2103818008"/>
              </p:ext>
            </p:extLst>
          </p:nvPr>
        </p:nvGraphicFramePr>
        <p:xfrm>
          <a:off x="8671009" y="2167754"/>
          <a:ext cx="3095187" cy="2194560"/>
        </p:xfrm>
        <a:graphic>
          <a:graphicData uri="http://schemas.openxmlformats.org/drawingml/2006/table">
            <a:tbl>
              <a:tblPr firstRow="1" bandRow="1">
                <a:tableStyleId>{2D5ABB26-0587-4C30-8999-92F81FD0307C}</a:tableStyleId>
              </a:tblPr>
              <a:tblGrid>
                <a:gridCol w="544412">
                  <a:extLst>
                    <a:ext uri="{9D8B030D-6E8A-4147-A177-3AD203B41FA5}">
                      <a16:colId xmlns:a16="http://schemas.microsoft.com/office/drawing/2014/main" val="20000"/>
                    </a:ext>
                  </a:extLst>
                </a:gridCol>
                <a:gridCol w="550349">
                  <a:extLst>
                    <a:ext uri="{9D8B030D-6E8A-4147-A177-3AD203B41FA5}">
                      <a16:colId xmlns:a16="http://schemas.microsoft.com/office/drawing/2014/main" val="20001"/>
                    </a:ext>
                  </a:extLst>
                </a:gridCol>
                <a:gridCol w="405332">
                  <a:extLst>
                    <a:ext uri="{9D8B030D-6E8A-4147-A177-3AD203B41FA5}">
                      <a16:colId xmlns:a16="http://schemas.microsoft.com/office/drawing/2014/main" val="20002"/>
                    </a:ext>
                  </a:extLst>
                </a:gridCol>
                <a:gridCol w="585479">
                  <a:extLst>
                    <a:ext uri="{9D8B030D-6E8A-4147-A177-3AD203B41FA5}">
                      <a16:colId xmlns:a16="http://schemas.microsoft.com/office/drawing/2014/main" val="20003"/>
                    </a:ext>
                  </a:extLst>
                </a:gridCol>
                <a:gridCol w="540442">
                  <a:extLst>
                    <a:ext uri="{9D8B030D-6E8A-4147-A177-3AD203B41FA5}">
                      <a16:colId xmlns:a16="http://schemas.microsoft.com/office/drawing/2014/main" val="20004"/>
                    </a:ext>
                  </a:extLst>
                </a:gridCol>
                <a:gridCol w="469173">
                  <a:extLst>
                    <a:ext uri="{9D8B030D-6E8A-4147-A177-3AD203B41FA5}">
                      <a16:colId xmlns:a16="http://schemas.microsoft.com/office/drawing/2014/main" val="20005"/>
                    </a:ext>
                  </a:extLst>
                </a:gridCol>
              </a:tblGrid>
              <a:tr h="218631">
                <a:tc>
                  <a:txBody>
                    <a:bodyPr/>
                    <a:lstStyle/>
                    <a:p>
                      <a:pPr algn="ctr"/>
                      <a:endParaRPr lang="en-US" sz="2400" dirty="0"/>
                    </a:p>
                  </a:txBody>
                  <a:tcPr marL="0" marR="0" marT="0" marB="0"/>
                </a:tc>
                <a:tc>
                  <a:txBody>
                    <a:bodyPr/>
                    <a:lstStyle/>
                    <a:p>
                      <a:pPr algn="ctr"/>
                      <a:r>
                        <a:rPr lang="en-US" sz="2400" dirty="0">
                          <a:solidFill>
                            <a:srgbClr val="00B0F0"/>
                          </a:solidFill>
                        </a:rPr>
                        <a:t>1</a:t>
                      </a:r>
                    </a:p>
                  </a:txBody>
                  <a:tcPr marL="0" marR="0" marT="0" marB="0"/>
                </a:tc>
                <a:tc>
                  <a:txBody>
                    <a:bodyPr/>
                    <a:lstStyle/>
                    <a:p>
                      <a:pPr algn="ctr"/>
                      <a:r>
                        <a:rPr lang="en-US" sz="2400" dirty="0">
                          <a:solidFill>
                            <a:srgbClr val="00B0F0"/>
                          </a:solidFill>
                        </a:rPr>
                        <a:t>2</a:t>
                      </a:r>
                    </a:p>
                  </a:txBody>
                  <a:tcPr marL="0" marR="0" marT="0" marB="0"/>
                </a:tc>
                <a:tc>
                  <a:txBody>
                    <a:bodyPr/>
                    <a:lstStyle/>
                    <a:p>
                      <a:pPr algn="ctr"/>
                      <a:r>
                        <a:rPr lang="en-US" sz="2400" dirty="0">
                          <a:solidFill>
                            <a:srgbClr val="00B0F0"/>
                          </a:solidFill>
                        </a:rPr>
                        <a:t>3</a:t>
                      </a:r>
                    </a:p>
                  </a:txBody>
                  <a:tcPr marL="0" marR="0" marT="0" marB="0"/>
                </a:tc>
                <a:tc>
                  <a:txBody>
                    <a:bodyPr/>
                    <a:lstStyle/>
                    <a:p>
                      <a:pPr algn="ctr"/>
                      <a:r>
                        <a:rPr lang="en-US" sz="2400" dirty="0">
                          <a:solidFill>
                            <a:srgbClr val="00B0F0"/>
                          </a:solidFill>
                        </a:rPr>
                        <a:t>4</a:t>
                      </a:r>
                    </a:p>
                  </a:txBody>
                  <a:tcPr marL="0" marR="0" marT="0" marB="0"/>
                </a:tc>
                <a:tc>
                  <a:txBody>
                    <a:bodyPr/>
                    <a:lstStyle/>
                    <a:p>
                      <a:pPr algn="ctr"/>
                      <a:r>
                        <a:rPr lang="en-US" sz="24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2400" dirty="0">
                          <a:solidFill>
                            <a:srgbClr val="00B0F0"/>
                          </a:solidFill>
                        </a:rPr>
                        <a:t>1</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1"/>
                  </a:ext>
                </a:extLst>
              </a:tr>
              <a:tr h="218631">
                <a:tc>
                  <a:txBody>
                    <a:bodyPr/>
                    <a:lstStyle/>
                    <a:p>
                      <a:pPr algn="ctr"/>
                      <a:r>
                        <a:rPr lang="en-US" sz="2400" dirty="0">
                          <a:solidFill>
                            <a:srgbClr val="00B0F0"/>
                          </a:solidFill>
                        </a:rPr>
                        <a:t>2</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2"/>
                  </a:ext>
                </a:extLst>
              </a:tr>
              <a:tr h="218631">
                <a:tc>
                  <a:txBody>
                    <a:bodyPr/>
                    <a:lstStyle/>
                    <a:p>
                      <a:pPr algn="ctr"/>
                      <a:r>
                        <a:rPr lang="en-US" sz="2400" dirty="0">
                          <a:solidFill>
                            <a:srgbClr val="00B0F0"/>
                          </a:solidFill>
                        </a:rPr>
                        <a:t>3</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3"/>
                  </a:ext>
                </a:extLst>
              </a:tr>
              <a:tr h="218631">
                <a:tc>
                  <a:txBody>
                    <a:bodyPr/>
                    <a:lstStyle/>
                    <a:p>
                      <a:pPr algn="ctr"/>
                      <a:r>
                        <a:rPr lang="en-US" sz="2400" dirty="0">
                          <a:solidFill>
                            <a:srgbClr val="00B0F0"/>
                          </a:solidFill>
                        </a:rPr>
                        <a:t>4</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extLst>
                  <a:ext uri="{0D108BD9-81ED-4DB2-BD59-A6C34878D82A}">
                    <a16:rowId xmlns:a16="http://schemas.microsoft.com/office/drawing/2014/main" val="10004"/>
                  </a:ext>
                </a:extLst>
              </a:tr>
              <a:tr h="218631">
                <a:tc>
                  <a:txBody>
                    <a:bodyPr/>
                    <a:lstStyle/>
                    <a:p>
                      <a:pPr algn="ctr"/>
                      <a:r>
                        <a:rPr lang="en-US" sz="2400" dirty="0">
                          <a:solidFill>
                            <a:srgbClr val="00B0F0"/>
                          </a:solidFill>
                        </a:rPr>
                        <a:t>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5"/>
                  </a:ext>
                </a:extLst>
              </a:tr>
            </a:tbl>
          </a:graphicData>
        </a:graphic>
      </p:graphicFrame>
      <p:sp>
        <p:nvSpPr>
          <p:cNvPr id="96" name="Right Bracket 95"/>
          <p:cNvSpPr/>
          <p:nvPr/>
        </p:nvSpPr>
        <p:spPr>
          <a:xfrm>
            <a:off x="11766196" y="2564905"/>
            <a:ext cx="90114" cy="1836204"/>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7" name="Right Bracket 96"/>
          <p:cNvSpPr/>
          <p:nvPr/>
        </p:nvSpPr>
        <p:spPr>
          <a:xfrm rot="10800000">
            <a:off x="9192014" y="2579958"/>
            <a:ext cx="117500" cy="182115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8" name="TextBox 97"/>
              <p:cNvSpPr txBox="1"/>
              <p:nvPr/>
            </p:nvSpPr>
            <p:spPr>
              <a:xfrm>
                <a:off x="10585886" y="4838231"/>
                <a:ext cx="1287187" cy="424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𝐏</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b="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oMath>
                  </m:oMathPara>
                </a14:m>
                <a:endParaRPr lang="en-US" sz="1200" dirty="0"/>
              </a:p>
            </p:txBody>
          </p:sp>
        </mc:Choice>
        <mc:Fallback xmlns="">
          <p:sp>
            <p:nvSpPr>
              <p:cNvPr id="98" name="TextBox 97"/>
              <p:cNvSpPr txBox="1">
                <a:spLocks noRot="1" noChangeAspect="1" noMove="1" noResize="1" noEditPoints="1" noAdjustHandles="1" noChangeArrowheads="1" noChangeShapeType="1" noTextEdit="1"/>
              </p:cNvSpPr>
              <p:nvPr/>
            </p:nvSpPr>
            <p:spPr>
              <a:xfrm>
                <a:off x="10585886" y="4838231"/>
                <a:ext cx="1287187" cy="424796"/>
              </a:xfrm>
              <a:prstGeom prst="rect">
                <a:avLst/>
              </a:prstGeom>
              <a:blipFill>
                <a:blip r:embed="rId11"/>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8313849" y="4805016"/>
                <a:ext cx="523030" cy="45801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𝑝</m:t>
                          </m:r>
                        </m:e>
                        <m:sub>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𝑗</m:t>
                          </m:r>
                        </m:sub>
                      </m:sSub>
                    </m:oMath>
                  </m:oMathPara>
                </a14:m>
                <a:endParaRPr lang="en-US" sz="2200" dirty="0"/>
              </a:p>
            </p:txBody>
          </p:sp>
        </mc:Choice>
        <mc:Fallback xmlns="">
          <p:sp>
            <p:nvSpPr>
              <p:cNvPr id="100" name="TextBox 99"/>
              <p:cNvSpPr txBox="1">
                <a:spLocks noRot="1" noChangeAspect="1" noMove="1" noResize="1" noEditPoints="1" noAdjustHandles="1" noChangeArrowheads="1" noChangeShapeType="1" noTextEdit="1"/>
              </p:cNvSpPr>
              <p:nvPr/>
            </p:nvSpPr>
            <p:spPr>
              <a:xfrm>
                <a:off x="8313849" y="4805016"/>
                <a:ext cx="523030" cy="458011"/>
              </a:xfrm>
              <a:prstGeom prst="rect">
                <a:avLst/>
              </a:prstGeom>
              <a:blipFill>
                <a:blip r:embed="rId12"/>
                <a:stretch>
                  <a:fillRect l="-11628" b="-12000"/>
                </a:stretch>
              </a:blipFill>
            </p:spPr>
            <p:txBody>
              <a:bodyPr/>
              <a:lstStyle/>
              <a:p>
                <a:r>
                  <a:rPr lang="en-US">
                    <a:noFill/>
                  </a:rPr>
                  <a:t> </a:t>
                </a:r>
              </a:p>
            </p:txBody>
          </p:sp>
        </mc:Fallback>
      </mc:AlternateContent>
      <p:cxnSp>
        <p:nvCxnSpPr>
          <p:cNvPr id="101" name="Straight Arrow Connector 100"/>
          <p:cNvCxnSpPr/>
          <p:nvPr/>
        </p:nvCxnSpPr>
        <p:spPr>
          <a:xfrm>
            <a:off x="9276190" y="5053957"/>
            <a:ext cx="776383" cy="0"/>
          </a:xfrm>
          <a:prstGeom prst="straightConnector1">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2" name="Oval 101"/>
          <p:cNvSpPr/>
          <p:nvPr/>
        </p:nvSpPr>
        <p:spPr>
          <a:xfrm>
            <a:off x="9066085" y="4948698"/>
            <a:ext cx="210104" cy="210518"/>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mc:AlternateContent xmlns:mc="http://schemas.openxmlformats.org/markup-compatibility/2006" xmlns:a14="http://schemas.microsoft.com/office/drawing/2010/main">
        <mc:Choice Requires="a14">
          <p:sp>
            <p:nvSpPr>
              <p:cNvPr id="103" name="TextBox 102"/>
              <p:cNvSpPr txBox="1"/>
              <p:nvPr/>
            </p:nvSpPr>
            <p:spPr>
              <a:xfrm>
                <a:off x="9079903" y="5224276"/>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latin typeface="Cambria Math" panose="02040503050406030204" pitchFamily="18" charset="0"/>
                        </a:rPr>
                        <m:t>𝑖</m:t>
                      </m:r>
                    </m:oMath>
                  </m:oMathPara>
                </a14:m>
                <a:endParaRPr lang="en-US" sz="2200" i="1" dirty="0"/>
              </a:p>
            </p:txBody>
          </p:sp>
        </mc:Choice>
        <mc:Fallback xmlns="">
          <p:sp>
            <p:nvSpPr>
              <p:cNvPr id="103" name="TextBox 102"/>
              <p:cNvSpPr txBox="1">
                <a:spLocks noRot="1" noChangeAspect="1" noMove="1" noResize="1" noEditPoints="1" noAdjustHandles="1" noChangeArrowheads="1" noChangeShapeType="1" noTextEdit="1"/>
              </p:cNvSpPr>
              <p:nvPr/>
            </p:nvSpPr>
            <p:spPr>
              <a:xfrm>
                <a:off x="9079903" y="5224276"/>
                <a:ext cx="227487" cy="338554"/>
              </a:xfrm>
              <a:prstGeom prst="rect">
                <a:avLst/>
              </a:prstGeom>
              <a:blipFill>
                <a:blip r:embed="rId13"/>
                <a:stretch>
                  <a:fillRect l="-23684"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p:cNvSpPr txBox="1"/>
              <p:nvPr/>
            </p:nvSpPr>
            <p:spPr>
              <a:xfrm>
                <a:off x="10087190" y="5224276"/>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latin typeface="Cambria Math" panose="02040503050406030204" pitchFamily="18" charset="0"/>
                        </a:rPr>
                        <m:t>𝑗</m:t>
                      </m:r>
                    </m:oMath>
                  </m:oMathPara>
                </a14:m>
                <a:endParaRPr lang="en-US" sz="2200" i="1"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087190" y="5224276"/>
                <a:ext cx="227487" cy="338554"/>
              </a:xfrm>
              <a:prstGeom prst="rect">
                <a:avLst/>
              </a:prstGeom>
              <a:blipFill>
                <a:blip r:embed="rId14"/>
                <a:stretch>
                  <a:fillRect l="-43243" r="-13514" b="-30357"/>
                </a:stretch>
              </a:blipFill>
            </p:spPr>
            <p:txBody>
              <a:bodyPr/>
              <a:lstStyle/>
              <a:p>
                <a:r>
                  <a:rPr lang="en-US">
                    <a:noFill/>
                  </a:rPr>
                  <a:t> </a:t>
                </a:r>
              </a:p>
            </p:txBody>
          </p:sp>
        </mc:Fallback>
      </mc:AlternateContent>
      <p:sp>
        <p:nvSpPr>
          <p:cNvPr id="105" name="Oval 104"/>
          <p:cNvSpPr/>
          <p:nvPr/>
        </p:nvSpPr>
        <p:spPr>
          <a:xfrm>
            <a:off x="10069435" y="4948698"/>
            <a:ext cx="210104" cy="210518"/>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mc:AlternateContent xmlns:mc="http://schemas.openxmlformats.org/markup-compatibility/2006" xmlns:a14="http://schemas.microsoft.com/office/drawing/2010/main">
        <mc:Choice Requires="a14">
          <p:sp>
            <p:nvSpPr>
              <p:cNvPr id="106" name="TextBox 105"/>
              <p:cNvSpPr txBox="1"/>
              <p:nvPr/>
            </p:nvSpPr>
            <p:spPr>
              <a:xfrm>
                <a:off x="942134" y="3278280"/>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942134" y="3278280"/>
                <a:ext cx="227487" cy="338554"/>
              </a:xfrm>
              <a:prstGeom prst="rect">
                <a:avLst/>
              </a:prstGeom>
              <a:blipFill>
                <a:blip r:embed="rId15"/>
                <a:stretch>
                  <a:fillRect l="-43243" r="-10811"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2541825" y="4232675"/>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2541825" y="4232675"/>
                <a:ext cx="227487" cy="338554"/>
              </a:xfrm>
              <a:prstGeom prst="rect">
                <a:avLst/>
              </a:prstGeom>
              <a:blipFill>
                <a:blip r:embed="rId16"/>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3774987" y="3325993"/>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3774987" y="3325993"/>
                <a:ext cx="227487" cy="338554"/>
              </a:xfrm>
              <a:prstGeom prst="rect">
                <a:avLst/>
              </a:prstGeom>
              <a:blipFill>
                <a:blip r:embed="rId17"/>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3378943" y="1967618"/>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3378943" y="1967618"/>
                <a:ext cx="227487" cy="338554"/>
              </a:xfrm>
              <a:prstGeom prst="rect">
                <a:avLst/>
              </a:prstGeom>
              <a:blipFill>
                <a:blip r:embed="rId18"/>
                <a:stretch>
                  <a:fillRect l="-39474" r="-13158"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1626210" y="2255650"/>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1626210" y="2255650"/>
                <a:ext cx="227487" cy="338554"/>
              </a:xfrm>
              <a:prstGeom prst="rect">
                <a:avLst/>
              </a:prstGeom>
              <a:blipFill>
                <a:blip r:embed="rId19"/>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198982" y="2573629"/>
                <a:ext cx="8100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𝐀</m:t>
                      </m:r>
                      <m:r>
                        <a:rPr lang="en-US" sz="2400" b="1">
                          <a:latin typeface="Cambria Math" panose="02040503050406030204" pitchFamily="18" charset="0"/>
                        </a:rPr>
                        <m:t>=</m:t>
                      </m:r>
                    </m:oMath>
                  </m:oMathPara>
                </a14:m>
                <a:endParaRPr lang="en-US" sz="1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198982" y="2573629"/>
                <a:ext cx="810078" cy="461665"/>
              </a:xfrm>
              <a:prstGeom prst="rect">
                <a:avLst/>
              </a:prstGeom>
              <a:blipFill>
                <a:blip r:embed="rId20"/>
                <a:stretch>
                  <a:fillRect/>
                </a:stretch>
              </a:blipFill>
            </p:spPr>
            <p:txBody>
              <a:bodyPr/>
              <a:lstStyle/>
              <a:p>
                <a:r>
                  <a:rPr lang="en-US">
                    <a:noFill/>
                  </a:rPr>
                  <a:t> </a:t>
                </a:r>
              </a:p>
            </p:txBody>
          </p:sp>
        </mc:Fallback>
      </mc:AlternateContent>
      <p:graphicFrame>
        <p:nvGraphicFramePr>
          <p:cNvPr id="39" name="Table 38"/>
          <p:cNvGraphicFramePr>
            <a:graphicFrameLocks noGrp="1"/>
          </p:cNvGraphicFramePr>
          <p:nvPr>
            <p:extLst>
              <p:ext uri="{D42A27DB-BD31-4B8C-83A1-F6EECF244321}">
                <p14:modId xmlns:p14="http://schemas.microsoft.com/office/powerpoint/2010/main" val="3809295320"/>
              </p:ext>
            </p:extLst>
          </p:nvPr>
        </p:nvGraphicFramePr>
        <p:xfrm>
          <a:off x="4785598" y="2167754"/>
          <a:ext cx="2883191" cy="2194560"/>
        </p:xfrm>
        <a:graphic>
          <a:graphicData uri="http://schemas.openxmlformats.org/drawingml/2006/table">
            <a:tbl>
              <a:tblPr firstRow="1" bandRow="1">
                <a:tableStyleId>{2D5ABB26-0587-4C30-8999-92F81FD0307C}</a:tableStyleId>
              </a:tblPr>
              <a:tblGrid>
                <a:gridCol w="507124">
                  <a:extLst>
                    <a:ext uri="{9D8B030D-6E8A-4147-A177-3AD203B41FA5}">
                      <a16:colId xmlns:a16="http://schemas.microsoft.com/office/drawing/2014/main" val="20000"/>
                    </a:ext>
                  </a:extLst>
                </a:gridCol>
                <a:gridCol w="512655">
                  <a:extLst>
                    <a:ext uri="{9D8B030D-6E8A-4147-A177-3AD203B41FA5}">
                      <a16:colId xmlns:a16="http://schemas.microsoft.com/office/drawing/2014/main" val="20001"/>
                    </a:ext>
                  </a:extLst>
                </a:gridCol>
                <a:gridCol w="377570">
                  <a:extLst>
                    <a:ext uri="{9D8B030D-6E8A-4147-A177-3AD203B41FA5}">
                      <a16:colId xmlns:a16="http://schemas.microsoft.com/office/drawing/2014/main" val="20002"/>
                    </a:ext>
                  </a:extLst>
                </a:gridCol>
                <a:gridCol w="545378">
                  <a:extLst>
                    <a:ext uri="{9D8B030D-6E8A-4147-A177-3AD203B41FA5}">
                      <a16:colId xmlns:a16="http://schemas.microsoft.com/office/drawing/2014/main" val="20003"/>
                    </a:ext>
                  </a:extLst>
                </a:gridCol>
                <a:gridCol w="503426">
                  <a:extLst>
                    <a:ext uri="{9D8B030D-6E8A-4147-A177-3AD203B41FA5}">
                      <a16:colId xmlns:a16="http://schemas.microsoft.com/office/drawing/2014/main" val="20004"/>
                    </a:ext>
                  </a:extLst>
                </a:gridCol>
                <a:gridCol w="437038">
                  <a:extLst>
                    <a:ext uri="{9D8B030D-6E8A-4147-A177-3AD203B41FA5}">
                      <a16:colId xmlns:a16="http://schemas.microsoft.com/office/drawing/2014/main" val="20005"/>
                    </a:ext>
                  </a:extLst>
                </a:gridCol>
              </a:tblGrid>
              <a:tr h="218631">
                <a:tc>
                  <a:txBody>
                    <a:bodyPr/>
                    <a:lstStyle/>
                    <a:p>
                      <a:pPr algn="ctr"/>
                      <a:endParaRPr lang="en-US" sz="2400" dirty="0"/>
                    </a:p>
                  </a:txBody>
                  <a:tcPr marL="0" marR="0" marT="0" marB="0"/>
                </a:tc>
                <a:tc>
                  <a:txBody>
                    <a:bodyPr/>
                    <a:lstStyle/>
                    <a:p>
                      <a:pPr algn="ctr"/>
                      <a:r>
                        <a:rPr lang="en-US" sz="2400" dirty="0">
                          <a:solidFill>
                            <a:srgbClr val="00B0F0"/>
                          </a:solidFill>
                        </a:rPr>
                        <a:t>1</a:t>
                      </a:r>
                    </a:p>
                  </a:txBody>
                  <a:tcPr marL="0" marR="0" marT="0" marB="0"/>
                </a:tc>
                <a:tc>
                  <a:txBody>
                    <a:bodyPr/>
                    <a:lstStyle/>
                    <a:p>
                      <a:pPr algn="ctr"/>
                      <a:r>
                        <a:rPr lang="en-US" sz="2400" dirty="0">
                          <a:solidFill>
                            <a:srgbClr val="00B0F0"/>
                          </a:solidFill>
                        </a:rPr>
                        <a:t>2</a:t>
                      </a:r>
                    </a:p>
                  </a:txBody>
                  <a:tcPr marL="0" marR="0" marT="0" marB="0"/>
                </a:tc>
                <a:tc>
                  <a:txBody>
                    <a:bodyPr/>
                    <a:lstStyle/>
                    <a:p>
                      <a:pPr algn="ctr"/>
                      <a:r>
                        <a:rPr lang="en-US" sz="2400" dirty="0">
                          <a:solidFill>
                            <a:srgbClr val="00B0F0"/>
                          </a:solidFill>
                        </a:rPr>
                        <a:t>3</a:t>
                      </a:r>
                    </a:p>
                  </a:txBody>
                  <a:tcPr marL="0" marR="0" marT="0" marB="0"/>
                </a:tc>
                <a:tc>
                  <a:txBody>
                    <a:bodyPr/>
                    <a:lstStyle/>
                    <a:p>
                      <a:pPr algn="ctr"/>
                      <a:r>
                        <a:rPr lang="en-US" sz="2400" dirty="0">
                          <a:solidFill>
                            <a:srgbClr val="00B0F0"/>
                          </a:solidFill>
                        </a:rPr>
                        <a:t>4</a:t>
                      </a:r>
                    </a:p>
                  </a:txBody>
                  <a:tcPr marL="0" marR="0" marT="0" marB="0"/>
                </a:tc>
                <a:tc>
                  <a:txBody>
                    <a:bodyPr/>
                    <a:lstStyle/>
                    <a:p>
                      <a:pPr algn="ctr"/>
                      <a:r>
                        <a:rPr lang="en-US" sz="24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2400" dirty="0">
                          <a:solidFill>
                            <a:srgbClr val="00B0F0"/>
                          </a:solidFill>
                        </a:rPr>
                        <a:t>1</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1"/>
                  </a:ext>
                </a:extLst>
              </a:tr>
              <a:tr h="218631">
                <a:tc>
                  <a:txBody>
                    <a:bodyPr/>
                    <a:lstStyle/>
                    <a:p>
                      <a:pPr algn="ctr"/>
                      <a:r>
                        <a:rPr lang="en-US" sz="2400" dirty="0">
                          <a:solidFill>
                            <a:srgbClr val="00B0F0"/>
                          </a:solidFill>
                        </a:rPr>
                        <a:t>2</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smtClean="0"/>
                        <a:t>1</a:t>
                      </a:r>
                      <a:endParaRPr lang="en-US" sz="2400" dirty="0"/>
                    </a:p>
                  </a:txBody>
                  <a:tcPr marL="0" marR="0" marT="0" marB="0"/>
                </a:tc>
                <a:tc>
                  <a:txBody>
                    <a:bodyPr/>
                    <a:lstStyle/>
                    <a:p>
                      <a:pPr algn="ctr"/>
                      <a:r>
                        <a:rPr lang="en-US" sz="2400" dirty="0" smtClean="0"/>
                        <a:t>1</a:t>
                      </a:r>
                      <a:endParaRPr lang="en-US" sz="2400" dirty="0"/>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2"/>
                  </a:ext>
                </a:extLst>
              </a:tr>
              <a:tr h="218631">
                <a:tc>
                  <a:txBody>
                    <a:bodyPr/>
                    <a:lstStyle/>
                    <a:p>
                      <a:pPr algn="ctr"/>
                      <a:r>
                        <a:rPr lang="en-US" sz="2400" dirty="0">
                          <a:solidFill>
                            <a:srgbClr val="00B0F0"/>
                          </a:solidFill>
                        </a:rPr>
                        <a:t>3</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3"/>
                  </a:ext>
                </a:extLst>
              </a:tr>
              <a:tr h="218631">
                <a:tc>
                  <a:txBody>
                    <a:bodyPr/>
                    <a:lstStyle/>
                    <a:p>
                      <a:pPr algn="ctr"/>
                      <a:r>
                        <a:rPr lang="en-US" sz="2400" dirty="0">
                          <a:solidFill>
                            <a:srgbClr val="00B0F0"/>
                          </a:solidFill>
                        </a:rPr>
                        <a:t>4</a:t>
                      </a:r>
                    </a:p>
                  </a:txBody>
                  <a:tcPr marL="0" marR="0" marT="0" marB="0"/>
                </a:tc>
                <a:tc>
                  <a:txBody>
                    <a:bodyPr/>
                    <a:lstStyle/>
                    <a:p>
                      <a:pPr algn="ctr"/>
                      <a:r>
                        <a:rPr lang="en-US" sz="2400" dirty="0" smtClean="0"/>
                        <a:t>1</a:t>
                      </a:r>
                      <a:endParaRPr lang="en-US" sz="2400" dirty="0"/>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smtClean="0"/>
                        <a:t>1</a:t>
                      </a:r>
                      <a:endParaRPr lang="en-US" sz="2400" dirty="0"/>
                    </a:p>
                  </a:txBody>
                  <a:tcPr marL="0" marR="0" marT="0" marB="0"/>
                </a:tc>
                <a:extLst>
                  <a:ext uri="{0D108BD9-81ED-4DB2-BD59-A6C34878D82A}">
                    <a16:rowId xmlns:a16="http://schemas.microsoft.com/office/drawing/2014/main" val="10004"/>
                  </a:ext>
                </a:extLst>
              </a:tr>
              <a:tr h="218631">
                <a:tc>
                  <a:txBody>
                    <a:bodyPr/>
                    <a:lstStyle/>
                    <a:p>
                      <a:pPr algn="ctr"/>
                      <a:r>
                        <a:rPr lang="en-US" sz="2400" dirty="0">
                          <a:solidFill>
                            <a:srgbClr val="00B0F0"/>
                          </a:solidFill>
                        </a:rPr>
                        <a:t>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5"/>
                  </a:ext>
                </a:extLst>
              </a:tr>
            </a:tbl>
          </a:graphicData>
        </a:graphic>
      </p:graphicFrame>
      <p:sp>
        <p:nvSpPr>
          <p:cNvPr id="40" name="Right Bracket 39"/>
          <p:cNvSpPr/>
          <p:nvPr/>
        </p:nvSpPr>
        <p:spPr>
          <a:xfrm>
            <a:off x="7637260" y="2568604"/>
            <a:ext cx="105362" cy="179371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Right Bracket 40"/>
          <p:cNvSpPr/>
          <p:nvPr/>
        </p:nvSpPr>
        <p:spPr>
          <a:xfrm rot="10800000">
            <a:off x="5258347" y="2552716"/>
            <a:ext cx="147913" cy="1809597"/>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2" name="TextBox 41"/>
          <p:cNvSpPr txBox="1"/>
          <p:nvPr/>
        </p:nvSpPr>
        <p:spPr>
          <a:xfrm>
            <a:off x="4198982" y="1359640"/>
            <a:ext cx="2941134" cy="523220"/>
          </a:xfrm>
          <a:prstGeom prst="rect">
            <a:avLst/>
          </a:prstGeom>
          <a:noFill/>
        </p:spPr>
        <p:txBody>
          <a:bodyPr wrap="square" rtlCol="0">
            <a:spAutoFit/>
          </a:bodyPr>
          <a:lstStyle/>
          <a:p>
            <a:r>
              <a:rPr lang="en-US" sz="2800" dirty="0" smtClean="0"/>
              <a:t>Adjacency Matrix:</a:t>
            </a:r>
            <a:endParaRPr lang="en-US" sz="2800" dirty="0"/>
          </a:p>
        </p:txBody>
      </p:sp>
      <p:sp>
        <p:nvSpPr>
          <p:cNvPr id="43" name="TextBox 42"/>
          <p:cNvSpPr txBox="1"/>
          <p:nvPr/>
        </p:nvSpPr>
        <p:spPr>
          <a:xfrm>
            <a:off x="8133873" y="1359640"/>
            <a:ext cx="2822667" cy="523220"/>
          </a:xfrm>
          <a:prstGeom prst="rect">
            <a:avLst/>
          </a:prstGeom>
          <a:noFill/>
        </p:spPr>
        <p:txBody>
          <a:bodyPr wrap="square" rtlCol="0">
            <a:spAutoFit/>
          </a:bodyPr>
          <a:lstStyle/>
          <a:p>
            <a:r>
              <a:rPr lang="en-US" sz="2800" dirty="0" smtClean="0"/>
              <a:t>Transition Matrix:</a:t>
            </a:r>
            <a:endParaRPr lang="en-US" sz="2800" dirty="0"/>
          </a:p>
        </p:txBody>
      </p:sp>
      <p:sp>
        <p:nvSpPr>
          <p:cNvPr id="44" name="TextBox 43"/>
          <p:cNvSpPr txBox="1"/>
          <p:nvPr/>
        </p:nvSpPr>
        <p:spPr>
          <a:xfrm>
            <a:off x="5239731" y="4823124"/>
            <a:ext cx="3061016" cy="461665"/>
          </a:xfrm>
          <a:prstGeom prst="rect">
            <a:avLst/>
          </a:prstGeom>
          <a:noFill/>
        </p:spPr>
        <p:txBody>
          <a:bodyPr wrap="square" rtlCol="0">
            <a:spAutoFit/>
          </a:bodyPr>
          <a:lstStyle/>
          <a:p>
            <a:r>
              <a:rPr lang="en-US" sz="2400" dirty="0" smtClean="0"/>
              <a:t>Transition probability:</a:t>
            </a:r>
            <a:endParaRPr lang="en-US" sz="2400" dirty="0"/>
          </a:p>
        </p:txBody>
      </p:sp>
    </p:spTree>
    <p:extLst>
      <p:ext uri="{BB962C8B-B14F-4D97-AF65-F5344CB8AC3E}">
        <p14:creationId xmlns:p14="http://schemas.microsoft.com/office/powerpoint/2010/main" val="411129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2035115"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PageRank</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991544" y="2532520"/>
                <a:ext cx="1872208"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4,1</m:t>
                          </m:r>
                        </m:sub>
                      </m:sSub>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1991544" y="2532520"/>
                <a:ext cx="1872208" cy="477888"/>
              </a:xfrm>
              <a:prstGeom prst="rect">
                <a:avLst/>
              </a:prstGeom>
              <a:blipFill>
                <a:blip r:embed="rId15"/>
                <a:stretch>
                  <a:fillRect l="-4235" b="-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1545" y="3005275"/>
                <a:ext cx="1872208"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1,2</m:t>
                          </m:r>
                        </m:sub>
                      </m:sSub>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1545" y="3005275"/>
                <a:ext cx="1872208" cy="477888"/>
              </a:xfrm>
              <a:prstGeom prst="rect">
                <a:avLst/>
              </a:prstGeom>
              <a:blipFill>
                <a:blip r:embed="rId16"/>
                <a:stretch>
                  <a:fillRect l="-4235"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991544" y="3491432"/>
                <a:ext cx="3121551"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2,3</m:t>
                          </m:r>
                        </m:sub>
                      </m:sSub>
                      <m:r>
                        <a:rPr lang="en-US" altLang="zh-CN" sz="240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5,3</m:t>
                          </m:r>
                        </m:sub>
                      </m:sSub>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1991544" y="3491432"/>
                <a:ext cx="3121551" cy="477888"/>
              </a:xfrm>
              <a:prstGeom prst="rect">
                <a:avLst/>
              </a:prstGeom>
              <a:blipFill>
                <a:blip r:embed="rId17"/>
                <a:stretch>
                  <a:fillRect l="-2539"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991544" y="3981307"/>
                <a:ext cx="3121551"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2,4</m:t>
                          </m:r>
                        </m:sub>
                      </m:sSub>
                      <m:r>
                        <a:rPr lang="en-US" altLang="zh-CN" sz="240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3,4</m:t>
                          </m:r>
                        </m:sub>
                      </m:sSub>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991544" y="3981307"/>
                <a:ext cx="3121551" cy="477888"/>
              </a:xfrm>
              <a:prstGeom prst="rect">
                <a:avLst/>
              </a:prstGeom>
              <a:blipFill>
                <a:blip r:embed="rId18"/>
                <a:stretch>
                  <a:fillRect l="-2539" b="-89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1991544" y="4471181"/>
                <a:ext cx="1731019"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5</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4,5</m:t>
                          </m:r>
                        </m:sub>
                      </m:sSub>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1991544" y="4471181"/>
                <a:ext cx="1731019" cy="477888"/>
              </a:xfrm>
              <a:prstGeom prst="rect">
                <a:avLst/>
              </a:prstGeom>
              <a:blipFill>
                <a:blip r:embed="rId19"/>
                <a:stretch>
                  <a:fillRect l="-4577" b="-7595"/>
                </a:stretch>
              </a:blipFill>
            </p:spPr>
            <p:txBody>
              <a:bodyPr/>
              <a:lstStyle/>
              <a:p>
                <a:r>
                  <a:rPr lang="en-US">
                    <a:noFill/>
                  </a:rPr>
                  <a:t> </a:t>
                </a:r>
              </a:p>
            </p:txBody>
          </p:sp>
        </mc:Fallback>
      </mc:AlternateContent>
      <p:sp>
        <p:nvSpPr>
          <p:cNvPr id="2" name="Left Brace 1"/>
          <p:cNvSpPr/>
          <p:nvPr/>
        </p:nvSpPr>
        <p:spPr>
          <a:xfrm>
            <a:off x="1450968" y="2643539"/>
            <a:ext cx="339908"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6933687" y="2848736"/>
                <a:ext cx="188305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b="1" smtClean="0">
                          <a:latin typeface="Cambria Math" panose="02040503050406030204" pitchFamily="18" charset="0"/>
                        </a:rPr>
                        <m:t>𝐫</m:t>
                      </m:r>
                      <m:r>
                        <a:rPr lang="en-US" altLang="zh-CN" sz="2400" i="1">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oMath>
                  </m:oMathPara>
                </a14:m>
                <a:endParaRPr lang="en-US" sz="2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6933687" y="2848736"/>
                <a:ext cx="1883055" cy="461665"/>
              </a:xfrm>
              <a:prstGeom prst="rect">
                <a:avLst/>
              </a:prstGeom>
              <a:blipFill>
                <a:blip r:embed="rId20"/>
                <a:stretch>
                  <a:fillRect l="-4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793462" y="379887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793462" y="3798871"/>
                <a:ext cx="810078" cy="461665"/>
              </a:xfrm>
              <a:prstGeom prst="rect">
                <a:avLst/>
              </a:prstGeom>
              <a:blipFill>
                <a:blip r:embed="rId21"/>
                <a:stretch>
                  <a:fillRect l="-5263"/>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1340803321"/>
              </p:ext>
            </p:extLst>
          </p:nvPr>
        </p:nvGraphicFramePr>
        <p:xfrm>
          <a:off x="7482868" y="3392996"/>
          <a:ext cx="3495561" cy="2194560"/>
        </p:xfrm>
        <a:graphic>
          <a:graphicData uri="http://schemas.openxmlformats.org/drawingml/2006/table">
            <a:tbl>
              <a:tblPr firstRow="1" bandRow="1">
                <a:tableStyleId>{2D5ABB26-0587-4C30-8999-92F81FD0307C}</a:tableStyleId>
              </a:tblPr>
              <a:tblGrid>
                <a:gridCol w="614834">
                  <a:extLst>
                    <a:ext uri="{9D8B030D-6E8A-4147-A177-3AD203B41FA5}">
                      <a16:colId xmlns:a16="http://schemas.microsoft.com/office/drawing/2014/main" val="20000"/>
                    </a:ext>
                  </a:extLst>
                </a:gridCol>
                <a:gridCol w="649201">
                  <a:extLst>
                    <a:ext uri="{9D8B030D-6E8A-4147-A177-3AD203B41FA5}">
                      <a16:colId xmlns:a16="http://schemas.microsoft.com/office/drawing/2014/main" val="20001"/>
                    </a:ext>
                  </a:extLst>
                </a:gridCol>
                <a:gridCol w="559488">
                  <a:extLst>
                    <a:ext uri="{9D8B030D-6E8A-4147-A177-3AD203B41FA5}">
                      <a16:colId xmlns:a16="http://schemas.microsoft.com/office/drawing/2014/main" val="20002"/>
                    </a:ext>
                  </a:extLst>
                </a:gridCol>
                <a:gridCol w="559488">
                  <a:extLst>
                    <a:ext uri="{9D8B030D-6E8A-4147-A177-3AD203B41FA5}">
                      <a16:colId xmlns:a16="http://schemas.microsoft.com/office/drawing/2014/main" val="20003"/>
                    </a:ext>
                  </a:extLst>
                </a:gridCol>
                <a:gridCol w="610350">
                  <a:extLst>
                    <a:ext uri="{9D8B030D-6E8A-4147-A177-3AD203B41FA5}">
                      <a16:colId xmlns:a16="http://schemas.microsoft.com/office/drawing/2014/main" val="20004"/>
                    </a:ext>
                  </a:extLst>
                </a:gridCol>
                <a:gridCol w="502200">
                  <a:extLst>
                    <a:ext uri="{9D8B030D-6E8A-4147-A177-3AD203B41FA5}">
                      <a16:colId xmlns:a16="http://schemas.microsoft.com/office/drawing/2014/main" val="20005"/>
                    </a:ext>
                  </a:extLst>
                </a:gridCol>
              </a:tblGrid>
              <a:tr h="218631">
                <a:tc>
                  <a:txBody>
                    <a:bodyPr/>
                    <a:lstStyle/>
                    <a:p>
                      <a:pPr algn="ctr"/>
                      <a:endParaRPr lang="en-US" sz="2400" dirty="0"/>
                    </a:p>
                  </a:txBody>
                  <a:tcPr marL="0" marR="0" marT="0" marB="0"/>
                </a:tc>
                <a:tc>
                  <a:txBody>
                    <a:bodyPr/>
                    <a:lstStyle/>
                    <a:p>
                      <a:pPr algn="ctr"/>
                      <a:r>
                        <a:rPr lang="en-US" sz="2400" dirty="0">
                          <a:solidFill>
                            <a:srgbClr val="00B0F0"/>
                          </a:solidFill>
                        </a:rPr>
                        <a:t>1</a:t>
                      </a:r>
                    </a:p>
                  </a:txBody>
                  <a:tcPr marL="0" marR="0" marT="0" marB="0"/>
                </a:tc>
                <a:tc>
                  <a:txBody>
                    <a:bodyPr/>
                    <a:lstStyle/>
                    <a:p>
                      <a:pPr algn="ctr"/>
                      <a:r>
                        <a:rPr lang="en-US" sz="2400" dirty="0">
                          <a:solidFill>
                            <a:srgbClr val="00B0F0"/>
                          </a:solidFill>
                        </a:rPr>
                        <a:t>2</a:t>
                      </a:r>
                    </a:p>
                  </a:txBody>
                  <a:tcPr marL="0" marR="0" marT="0" marB="0"/>
                </a:tc>
                <a:tc>
                  <a:txBody>
                    <a:bodyPr/>
                    <a:lstStyle/>
                    <a:p>
                      <a:pPr algn="ctr"/>
                      <a:r>
                        <a:rPr lang="en-US" sz="2400" dirty="0">
                          <a:solidFill>
                            <a:srgbClr val="00B0F0"/>
                          </a:solidFill>
                        </a:rPr>
                        <a:t>3</a:t>
                      </a:r>
                    </a:p>
                  </a:txBody>
                  <a:tcPr marL="0" marR="0" marT="0" marB="0"/>
                </a:tc>
                <a:tc>
                  <a:txBody>
                    <a:bodyPr/>
                    <a:lstStyle/>
                    <a:p>
                      <a:pPr algn="ctr"/>
                      <a:r>
                        <a:rPr lang="en-US" sz="2400" dirty="0">
                          <a:solidFill>
                            <a:srgbClr val="00B0F0"/>
                          </a:solidFill>
                        </a:rPr>
                        <a:t>4</a:t>
                      </a:r>
                    </a:p>
                  </a:txBody>
                  <a:tcPr marL="0" marR="0" marT="0" marB="0"/>
                </a:tc>
                <a:tc>
                  <a:txBody>
                    <a:bodyPr/>
                    <a:lstStyle/>
                    <a:p>
                      <a:pPr algn="ctr"/>
                      <a:r>
                        <a:rPr lang="en-US" sz="24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2400" dirty="0">
                          <a:solidFill>
                            <a:srgbClr val="00B0F0"/>
                          </a:solidFill>
                        </a:rPr>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1"/>
                  </a:ext>
                </a:extLst>
              </a:tr>
              <a:tr h="218631">
                <a:tc>
                  <a:txBody>
                    <a:bodyPr/>
                    <a:lstStyle/>
                    <a:p>
                      <a:pPr algn="ctr"/>
                      <a:r>
                        <a:rPr lang="en-US" sz="2400" dirty="0">
                          <a:solidFill>
                            <a:srgbClr val="00B0F0"/>
                          </a:solidFill>
                        </a:rPr>
                        <a:t>2</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2"/>
                  </a:ext>
                </a:extLst>
              </a:tr>
              <a:tr h="218631">
                <a:tc>
                  <a:txBody>
                    <a:bodyPr/>
                    <a:lstStyle/>
                    <a:p>
                      <a:pPr algn="ctr"/>
                      <a:r>
                        <a:rPr lang="en-US" sz="2400" dirty="0">
                          <a:solidFill>
                            <a:srgbClr val="00B0F0"/>
                          </a:solidFill>
                        </a:rPr>
                        <a:t>3</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extLst>
                  <a:ext uri="{0D108BD9-81ED-4DB2-BD59-A6C34878D82A}">
                    <a16:rowId xmlns:a16="http://schemas.microsoft.com/office/drawing/2014/main" val="10003"/>
                  </a:ext>
                </a:extLst>
              </a:tr>
              <a:tr h="218631">
                <a:tc>
                  <a:txBody>
                    <a:bodyPr/>
                    <a:lstStyle/>
                    <a:p>
                      <a:pPr algn="ctr"/>
                      <a:r>
                        <a:rPr lang="en-US" sz="2400" dirty="0">
                          <a:solidFill>
                            <a:srgbClr val="00B0F0"/>
                          </a:solidFill>
                        </a:rPr>
                        <a:t>4</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4"/>
                  </a:ext>
                </a:extLst>
              </a:tr>
              <a:tr h="218631">
                <a:tc>
                  <a:txBody>
                    <a:bodyPr/>
                    <a:lstStyle/>
                    <a:p>
                      <a:pPr algn="ctr"/>
                      <a:r>
                        <a:rPr lang="en-US" sz="2400" dirty="0">
                          <a:solidFill>
                            <a:srgbClr val="00B0F0"/>
                          </a:solidFill>
                        </a:rPr>
                        <a:t>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884532" y="3779290"/>
            <a:ext cx="141303" cy="1808265"/>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091132" y="3792678"/>
            <a:ext cx="148953" cy="1794877"/>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9719295" y="2816932"/>
                <a:ext cx="1259134"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d>
                        <m:dPr>
                          <m:ctrlPr>
                            <a:rPr lang="en-US" altLang="zh-CN" sz="2400" b="1" i="1" smtClean="0">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e>
                      </m:d>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9719295" y="2816932"/>
                <a:ext cx="1259134" cy="461665"/>
              </a:xfrm>
              <a:prstGeom prst="rect">
                <a:avLst/>
              </a:prstGeom>
              <a:blipFill>
                <a:blip r:embed="rId2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23393" y="1614823"/>
                <a:ext cx="3852428" cy="461665"/>
              </a:xfrm>
              <a:prstGeom prst="rect">
                <a:avLst/>
              </a:prstGeom>
            </p:spPr>
            <p:txBody>
              <a:bodyPr wrap="square">
                <a:spAutoFit/>
              </a:bodyPr>
              <a:lstStyle/>
              <a:p>
                <a:pPr marL="514350" indent="-514350"/>
                <a14:m>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𝑖</m:t>
                        </m:r>
                      </m:sub>
                    </m:sSub>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623393" y="1614823"/>
                <a:ext cx="3852428" cy="461665"/>
              </a:xfrm>
              <a:prstGeom prst="rect">
                <a:avLst/>
              </a:prstGeom>
              <a:blipFill>
                <a:blip r:embed="rId2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6698328" y="6038159"/>
                <a:ext cx="5160038" cy="523220"/>
              </a:xfrm>
              <a:prstGeom prst="rect">
                <a:avLst/>
              </a:prstGeom>
              <a:noFill/>
            </p:spPr>
            <p:txBody>
              <a:bodyPr wrap="square" lIns="0" rIns="0" rtlCol="0">
                <a:spAutoFit/>
              </a:bodyPr>
              <a:lstStyle/>
              <a:p>
                <a:r>
                  <a:rPr lang="en-US" altLang="zh-CN" sz="2800" dirty="0" smtClean="0">
                    <a:solidFill>
                      <a:schemeClr val="bg1"/>
                    </a:solidFill>
                  </a:rPr>
                  <a:t>If </a:t>
                </a:r>
                <a14:m>
                  <m:oMath xmlns:m="http://schemas.openxmlformats.org/officeDocument/2006/math">
                    <m:r>
                      <a:rPr lang="en-US" altLang="zh-CN" sz="2800" b="1">
                        <a:solidFill>
                          <a:schemeClr val="bg1"/>
                        </a:solidFill>
                        <a:latin typeface="Cambria Math" panose="02040503050406030204" pitchFamily="18" charset="0"/>
                      </a:rPr>
                      <m:t>𝐏</m:t>
                    </m:r>
                  </m:oMath>
                </a14:m>
                <a:r>
                  <a:rPr lang="en-US" sz="2800" dirty="0" smtClean="0">
                    <a:solidFill>
                      <a:schemeClr val="bg1"/>
                    </a:solidFill>
                  </a:rPr>
                  <a:t> is primitive, there is a unique </a:t>
                </a:r>
                <a14:m>
                  <m:oMath xmlns:m="http://schemas.openxmlformats.org/officeDocument/2006/math">
                    <m:r>
                      <a:rPr lang="en-US" altLang="zh-CN" sz="2800" b="1">
                        <a:solidFill>
                          <a:schemeClr val="bg1"/>
                        </a:solidFill>
                        <a:latin typeface="Cambria Math" panose="02040503050406030204" pitchFamily="18" charset="0"/>
                      </a:rPr>
                      <m:t>𝐫</m:t>
                    </m:r>
                  </m:oMath>
                </a14:m>
                <a:endParaRPr lang="en-US" sz="2800" dirty="0">
                  <a:solidFill>
                    <a:schemeClr val="bg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6698328" y="6038159"/>
                <a:ext cx="5160038" cy="523220"/>
              </a:xfrm>
              <a:prstGeom prst="rect">
                <a:avLst/>
              </a:prstGeom>
              <a:blipFill>
                <a:blip r:embed="rId24"/>
                <a:stretch>
                  <a:fillRect l="-4255" t="-11765" b="-34118"/>
                </a:stretch>
              </a:blipFill>
            </p:spPr>
            <p:txBody>
              <a:bodyPr/>
              <a:lstStyle/>
              <a:p>
                <a:r>
                  <a:rPr lang="en-US">
                    <a:noFill/>
                  </a:rPr>
                  <a:t> </a:t>
                </a:r>
              </a:p>
            </p:txBody>
          </p:sp>
        </mc:Fallback>
      </mc:AlternateContent>
    </p:spTree>
    <p:extLst>
      <p:ext uri="{BB962C8B-B14F-4D97-AF65-F5344CB8AC3E}">
        <p14:creationId xmlns:p14="http://schemas.microsoft.com/office/powerpoint/2010/main" val="188077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7" grpId="0" animBg="1"/>
      <p:bldP spid="48" grpId="0" animBg="1"/>
      <p:bldP spid="50"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74639" y="280519"/>
            <a:ext cx="2789855" cy="581491"/>
          </a:xfrm>
        </p:spPr>
        <p:txBody>
          <a:bodyPr>
            <a:normAutofit/>
          </a:bodyPr>
          <a:lstStyle/>
          <a:p>
            <a:pPr algn="ctr"/>
            <a:r>
              <a:rPr lang="en-US" sz="3600" dirty="0">
                <a:solidFill>
                  <a:schemeClr val="tx1"/>
                </a:solidFill>
                <a:cs typeface="Times New Roman" pitchFamily="18" charset="0"/>
              </a:rPr>
              <a:t>Modifications</a:t>
            </a:r>
          </a:p>
        </p:txBody>
      </p:sp>
      <mc:AlternateContent xmlns:mc="http://schemas.openxmlformats.org/markup-compatibility/2006" xmlns:a14="http://schemas.microsoft.com/office/drawing/2010/main">
        <mc:Choice Requires="a14">
          <p:sp>
            <p:nvSpPr>
              <p:cNvPr id="39" name="Rectangle 38"/>
              <p:cNvSpPr/>
              <p:nvPr/>
            </p:nvSpPr>
            <p:spPr>
              <a:xfrm>
                <a:off x="371364" y="2540138"/>
                <a:ext cx="5508612" cy="10688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𝑖</m:t>
                              </m:r>
                            </m:sub>
                          </m:sSub>
                        </m:e>
                      </m:d>
                      <m:r>
                        <a:rPr lang="en-US" sz="2200" i="1">
                          <a:latin typeface="Cambria Math" panose="02040503050406030204" pitchFamily="18" charset="0"/>
                        </a:rPr>
                        <m:t>=</m:t>
                      </m:r>
                      <m:r>
                        <a:rPr lang="en-US" sz="2200" i="1">
                          <a:solidFill>
                            <a:srgbClr val="F0027F"/>
                          </a:solidFill>
                          <a:latin typeface="Cambria Math" panose="02040503050406030204" pitchFamily="18" charset="0"/>
                        </a:rPr>
                        <m:t>𝑐</m:t>
                      </m:r>
                      <m:nary>
                        <m:naryPr>
                          <m:chr m:val="∑"/>
                          <m:supHide m:val="on"/>
                          <m:ctrlPr>
                            <a:rPr lang="en-US" sz="2200" i="1">
                              <a:latin typeface="Cambria Math" panose="02040503050406030204" pitchFamily="18" charset="0"/>
                            </a:rPr>
                          </m:ctrlPr>
                        </m:naryPr>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𝐼</m:t>
                              </m:r>
                            </m:e>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𝑖</m:t>
                                  </m:r>
                                </m:sub>
                              </m:sSub>
                            </m:sub>
                          </m:sSub>
                        </m:sub>
                        <m:sup/>
                        <m:e>
                          <m:f>
                            <m:fPr>
                              <m:ctrlPr>
                                <a:rPr lang="en-US" sz="2200" i="1">
                                  <a:latin typeface="Cambria Math" panose="02040503050406030204" pitchFamily="18" charset="0"/>
                                </a:rPr>
                              </m:ctrlPr>
                            </m:fPr>
                            <m:num>
                              <m:r>
                                <a:rPr lang="en-US" sz="2200" i="1">
                                  <a:latin typeface="Cambria Math" panose="02040503050406030204" pitchFamily="18" charset="0"/>
                                </a:rPr>
                                <m:t>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e>
                              </m:d>
                            </m:num>
                            <m:den>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𝑂</m:t>
                                      </m:r>
                                    </m:e>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sub>
                                  </m:sSub>
                                </m:e>
                              </m:d>
                            </m:den>
                          </m:f>
                        </m:e>
                      </m:nary>
                      <m:r>
                        <a:rPr lang="en-US" sz="2200" i="1">
                          <a:solidFill>
                            <a:srgbClr val="F0027F"/>
                          </a:solidFill>
                          <a:latin typeface="Cambria Math" panose="02040503050406030204" pitchFamily="18" charset="0"/>
                        </a:rPr>
                        <m:t>+</m:t>
                      </m:r>
                      <m:f>
                        <m:fPr>
                          <m:ctrlPr>
                            <a:rPr lang="en-US" sz="2200" i="1">
                              <a:solidFill>
                                <a:srgbClr val="F0027F"/>
                              </a:solidFill>
                              <a:latin typeface="Cambria Math" panose="02040503050406030204" pitchFamily="18" charset="0"/>
                            </a:rPr>
                          </m:ctrlPr>
                        </m:fPr>
                        <m:num>
                          <m:d>
                            <m:dPr>
                              <m:ctrlPr>
                                <a:rPr lang="en-US" sz="2200" i="1">
                                  <a:solidFill>
                                    <a:srgbClr val="F0027F"/>
                                  </a:solidFill>
                                  <a:latin typeface="Cambria Math" panose="02040503050406030204" pitchFamily="18" charset="0"/>
                                </a:rPr>
                              </m:ctrlPr>
                            </m:dPr>
                            <m:e>
                              <m:r>
                                <a:rPr lang="en-US" sz="2200" i="1">
                                  <a:solidFill>
                                    <a:srgbClr val="F0027F"/>
                                  </a:solidFill>
                                  <a:latin typeface="Cambria Math" panose="02040503050406030204" pitchFamily="18" charset="0"/>
                                </a:rPr>
                                <m:t>1−</m:t>
                              </m:r>
                              <m:r>
                                <a:rPr lang="en-US" sz="2200" i="1">
                                  <a:solidFill>
                                    <a:srgbClr val="F0027F"/>
                                  </a:solidFill>
                                  <a:latin typeface="Cambria Math" panose="02040503050406030204" pitchFamily="18" charset="0"/>
                                </a:rPr>
                                <m:t>𝑐</m:t>
                              </m:r>
                            </m:e>
                          </m:d>
                        </m:num>
                        <m:den>
                          <m:r>
                            <a:rPr lang="en-US" sz="2200" i="1">
                              <a:solidFill>
                                <a:srgbClr val="F0027F"/>
                              </a:solidFill>
                              <a:latin typeface="Cambria Math" panose="02040503050406030204" pitchFamily="18" charset="0"/>
                            </a:rPr>
                            <m:t>𝑛</m:t>
                          </m:r>
                        </m:den>
                      </m:f>
                    </m:oMath>
                  </m:oMathPara>
                </a14:m>
                <a:endParaRPr lang="en-US" sz="2200" dirty="0"/>
              </a:p>
            </p:txBody>
          </p:sp>
        </mc:Choice>
        <mc:Fallback xmlns="">
          <p:sp>
            <p:nvSpPr>
              <p:cNvPr id="39" name="Rectangle 38"/>
              <p:cNvSpPr>
                <a:spLocks noRot="1" noChangeAspect="1" noMove="1" noResize="1" noEditPoints="1" noAdjustHandles="1" noChangeArrowheads="1" noChangeShapeType="1" noTextEdit="1"/>
              </p:cNvSpPr>
              <p:nvPr/>
            </p:nvSpPr>
            <p:spPr>
              <a:xfrm>
                <a:off x="371364" y="2540138"/>
                <a:ext cx="5508612" cy="10688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79376" y="3794775"/>
                <a:ext cx="4300836" cy="400110"/>
              </a:xfrm>
              <a:prstGeom prst="rect">
                <a:avLst/>
              </a:prstGeom>
            </p:spPr>
            <p:txBody>
              <a:bodyPr wrap="square">
                <a:spAutoFit/>
              </a:bodyPr>
              <a:lstStyle/>
              <a:p>
                <a14:m>
                  <m:oMath xmlns:m="http://schemas.openxmlformats.org/officeDocument/2006/math">
                    <m:r>
                      <a:rPr lang="en-US" sz="2000" i="1">
                        <a:latin typeface="Cambria Math" panose="02040503050406030204" pitchFamily="18" charset="0"/>
                      </a:rPr>
                      <m:t>𝑟</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𝑖</m:t>
                            </m:r>
                          </m:sub>
                        </m:sSub>
                      </m:e>
                    </m:d>
                  </m:oMath>
                </a14:m>
                <a:r>
                  <a:rPr lang="en-US" sz="2000" dirty="0"/>
                  <a:t> : the PageRank value of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𝑖</m:t>
                        </m:r>
                      </m:sub>
                    </m:sSub>
                  </m:oMath>
                </a14:m>
                <a:endParaRPr lang="en-US" sz="2000" dirty="0"/>
              </a:p>
            </p:txBody>
          </p:sp>
        </mc:Choice>
        <mc:Fallback xmlns="">
          <p:sp>
            <p:nvSpPr>
              <p:cNvPr id="2" name="Rectangle 1"/>
              <p:cNvSpPr>
                <a:spLocks noRot="1" noChangeAspect="1" noMove="1" noResize="1" noEditPoints="1" noAdjustHandles="1" noChangeArrowheads="1" noChangeShapeType="1" noTextEdit="1"/>
              </p:cNvSpPr>
              <p:nvPr/>
            </p:nvSpPr>
            <p:spPr>
              <a:xfrm>
                <a:off x="479376" y="3794775"/>
                <a:ext cx="4300836" cy="400110"/>
              </a:xfrm>
              <a:prstGeom prst="rect">
                <a:avLst/>
              </a:prstGeom>
              <a:blipFill>
                <a:blip r:embed="rId4"/>
                <a:stretch>
                  <a:fillRect t="-9231" b="-27692"/>
                </a:stretch>
              </a:blipFill>
            </p:spPr>
            <p:txBody>
              <a:bodyPr/>
              <a:lstStyle/>
              <a:p>
                <a:r>
                  <a:rPr lang="en-US">
                    <a:noFill/>
                  </a:rPr>
                  <a:t> </a:t>
                </a:r>
              </a:p>
            </p:txBody>
          </p:sp>
        </mc:Fallback>
      </mc:AlternateContent>
      <p:sp>
        <p:nvSpPr>
          <p:cNvPr id="3" name="Rectangle 2"/>
          <p:cNvSpPr/>
          <p:nvPr/>
        </p:nvSpPr>
        <p:spPr>
          <a:xfrm>
            <a:off x="4727849" y="5877273"/>
            <a:ext cx="5906205" cy="830997"/>
          </a:xfrm>
          <a:prstGeom prst="rect">
            <a:avLst/>
          </a:prstGeom>
        </p:spPr>
        <p:txBody>
          <a:bodyPr wrap="square" lIns="0" tIns="0" rIns="0" bIns="0">
            <a:spAutoFit/>
          </a:bodyPr>
          <a:lstStyle/>
          <a:p>
            <a:r>
              <a:rPr lang="en-US" sz="2000" dirty="0">
                <a:solidFill>
                  <a:schemeClr val="bg1"/>
                </a:solidFill>
              </a:rPr>
              <a:t>The PageRank citation ranking: bringing order to the web </a:t>
            </a:r>
            <a:r>
              <a:rPr lang="en-US" sz="1700" dirty="0">
                <a:solidFill>
                  <a:schemeClr val="bg1"/>
                </a:solidFill>
              </a:rPr>
              <a:t>Lawrence Page, Sergey </a:t>
            </a:r>
            <a:r>
              <a:rPr lang="en-US" sz="1700" dirty="0" err="1">
                <a:solidFill>
                  <a:schemeClr val="bg1"/>
                </a:solidFill>
              </a:rPr>
              <a:t>Brin</a:t>
            </a:r>
            <a:r>
              <a:rPr lang="en-US" sz="1700" dirty="0">
                <a:solidFill>
                  <a:schemeClr val="bg1"/>
                </a:solidFill>
              </a:rPr>
              <a:t>, Rajeev </a:t>
            </a:r>
            <a:r>
              <a:rPr lang="en-US" sz="1700" dirty="0" err="1">
                <a:solidFill>
                  <a:schemeClr val="bg1"/>
                </a:solidFill>
              </a:rPr>
              <a:t>Motwani</a:t>
            </a:r>
            <a:r>
              <a:rPr lang="en-US" sz="1700" dirty="0">
                <a:solidFill>
                  <a:schemeClr val="bg1"/>
                </a:solidFill>
              </a:rPr>
              <a:t>, and Terry </a:t>
            </a:r>
            <a:r>
              <a:rPr lang="en-US" sz="1700" dirty="0" err="1">
                <a:solidFill>
                  <a:schemeClr val="bg1"/>
                </a:solidFill>
              </a:rPr>
              <a:t>Winograd</a:t>
            </a:r>
            <a:endParaRPr lang="en-US" sz="1700" dirty="0">
              <a:solidFill>
                <a:schemeClr val="bg1"/>
              </a:solidFill>
            </a:endParaRPr>
          </a:p>
          <a:p>
            <a:r>
              <a:rPr lang="en-US" sz="1700" dirty="0">
                <a:solidFill>
                  <a:schemeClr val="bg1"/>
                </a:solidFill>
              </a:rPr>
              <a:t>1998</a:t>
            </a:r>
          </a:p>
        </p:txBody>
      </p:sp>
      <mc:AlternateContent xmlns:mc="http://schemas.openxmlformats.org/markup-compatibility/2006" xmlns:a14="http://schemas.microsoft.com/office/drawing/2010/main">
        <mc:Choice Requires="a14">
          <p:sp>
            <p:nvSpPr>
              <p:cNvPr id="180" name="Rectangle 179"/>
              <p:cNvSpPr/>
              <p:nvPr/>
            </p:nvSpPr>
            <p:spPr>
              <a:xfrm>
                <a:off x="479377" y="4235419"/>
                <a:ext cx="4654059" cy="429926"/>
              </a:xfrm>
              <a:prstGeom prst="rect">
                <a:avLst/>
              </a:prstGeom>
            </p:spPr>
            <p:txBody>
              <a:bodyPr wrap="square">
                <a:spAutoFit/>
              </a:bodyPr>
              <a:lstStyle/>
              <a:p>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𝐼</m:t>
                        </m:r>
                      </m:e>
                      <m:sub>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𝑖</m:t>
                            </m:r>
                          </m:sub>
                        </m:sSub>
                      </m:sub>
                    </m:sSub>
                  </m:oMath>
                </a14:m>
                <a:r>
                  <a:rPr lang="en-US" sz="2000" dirty="0"/>
                  <a:t>: the set of pages pointing into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𝑖</m:t>
                        </m:r>
                      </m:sub>
                    </m:sSub>
                  </m:oMath>
                </a14:m>
                <a:endParaRPr lang="en-US" sz="2000" dirty="0"/>
              </a:p>
            </p:txBody>
          </p:sp>
        </mc:Choice>
        <mc:Fallback xmlns="">
          <p:sp>
            <p:nvSpPr>
              <p:cNvPr id="180" name="Rectangle 179"/>
              <p:cNvSpPr>
                <a:spLocks noRot="1" noChangeAspect="1" noMove="1" noResize="1" noEditPoints="1" noAdjustHandles="1" noChangeArrowheads="1" noChangeShapeType="1" noTextEdit="1"/>
              </p:cNvSpPr>
              <p:nvPr/>
            </p:nvSpPr>
            <p:spPr>
              <a:xfrm>
                <a:off x="479377" y="4235419"/>
                <a:ext cx="4654059" cy="429926"/>
              </a:xfrm>
              <a:prstGeom prst="rect">
                <a:avLst/>
              </a:prstGeom>
              <a:blipFill>
                <a:blip r:embed="rId5"/>
                <a:stretch>
                  <a:fillRect t="-714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1" name="Rectangle 180"/>
              <p:cNvSpPr/>
              <p:nvPr/>
            </p:nvSpPr>
            <p:spPr>
              <a:xfrm>
                <a:off x="479377" y="4705879"/>
                <a:ext cx="4762071" cy="550728"/>
              </a:xfrm>
              <a:prstGeom prst="rect">
                <a:avLst/>
              </a:prstGeom>
            </p:spPr>
            <p:txBody>
              <a:bodyPr wrap="square">
                <a:spAutoFit/>
              </a:bodyPr>
              <a:lstStyle/>
              <a:p>
                <a14:m>
                  <m:oMath xmlns:m="http://schemas.openxmlformats.org/officeDocument/2006/math">
                    <m:d>
                      <m:dPr>
                        <m:begChr m:val="|"/>
                        <m:endChr m:val="|"/>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𝑗</m:t>
                                </m:r>
                              </m:sub>
                            </m:sSub>
                          </m:sub>
                        </m:sSub>
                      </m:e>
                    </m:d>
                  </m:oMath>
                </a14:m>
                <a:r>
                  <a:rPr lang="en-US" sz="2000" dirty="0"/>
                  <a:t>: the number of </a:t>
                </a:r>
                <a:r>
                  <a:rPr lang="en-US" sz="2000" dirty="0" err="1"/>
                  <a:t>outlinks</a:t>
                </a:r>
                <a:r>
                  <a:rPr lang="en-US" sz="2000" dirty="0"/>
                  <a:t> from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b="0" i="1" smtClean="0">
                            <a:latin typeface="Cambria Math" panose="02040503050406030204" pitchFamily="18" charset="0"/>
                          </a:rPr>
                          <m:t>𝑗</m:t>
                        </m:r>
                      </m:sub>
                    </m:sSub>
                  </m:oMath>
                </a14:m>
                <a:endParaRPr lang="en-US" sz="2000" dirty="0"/>
              </a:p>
            </p:txBody>
          </p:sp>
        </mc:Choice>
        <mc:Fallback xmlns="">
          <p:sp>
            <p:nvSpPr>
              <p:cNvPr id="181" name="Rectangle 180"/>
              <p:cNvSpPr>
                <a:spLocks noRot="1" noChangeAspect="1" noMove="1" noResize="1" noEditPoints="1" noAdjustHandles="1" noChangeArrowheads="1" noChangeShapeType="1" noTextEdit="1"/>
              </p:cNvSpPr>
              <p:nvPr/>
            </p:nvSpPr>
            <p:spPr>
              <a:xfrm>
                <a:off x="479377" y="4705879"/>
                <a:ext cx="4762071" cy="550728"/>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7913585" y="1169066"/>
                <a:ext cx="134001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b="1">
                          <a:latin typeface="Cambria Math" panose="02040503050406030204" pitchFamily="18" charset="0"/>
                        </a:rPr>
                        <m:t>𝐫</m:t>
                      </m:r>
                      <m:r>
                        <a:rPr lang="en-US" altLang="zh-CN" sz="2400"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oMath>
                  </m:oMathPara>
                </a14:m>
                <a:endParaRPr lang="en-US" sz="2400" b="1" dirty="0"/>
              </a:p>
            </p:txBody>
          </p:sp>
        </mc:Choice>
        <mc:Fallback xmlns="">
          <p:sp>
            <p:nvSpPr>
              <p:cNvPr id="43" name="TextBox 42"/>
              <p:cNvSpPr txBox="1">
                <a:spLocks noRot="1" noChangeAspect="1" noMove="1" noResize="1" noEditPoints="1" noAdjustHandles="1" noChangeArrowheads="1" noChangeShapeType="1" noTextEdit="1"/>
              </p:cNvSpPr>
              <p:nvPr/>
            </p:nvSpPr>
            <p:spPr>
              <a:xfrm>
                <a:off x="7913585" y="1169066"/>
                <a:ext cx="1340017" cy="461665"/>
              </a:xfrm>
              <a:prstGeom prst="rect">
                <a:avLst/>
              </a:prstGeom>
              <a:blipFill>
                <a:blip r:embed="rId7"/>
                <a:stretch>
                  <a:fillRect l="-5909" r="-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84313" y="4035518"/>
                <a:ext cx="3481457" cy="430887"/>
              </a:xfrm>
              <a:prstGeom prst="rect">
                <a:avLst/>
              </a:prstGeom>
            </p:spPr>
            <p:txBody>
              <a:bodyPr wrap="square">
                <a:spAutoFit/>
              </a:bodyPr>
              <a:lstStyle/>
              <a:p>
                <a14:m>
                  <m:oMath xmlns:m="http://schemas.openxmlformats.org/officeDocument/2006/math">
                    <m:sSub>
                      <m:sSubPr>
                        <m:ctrlPr>
                          <a:rPr lang="en-US" altLang="zh-CN" sz="2200" b="1" i="1">
                            <a:latin typeface="Cambria Math" panose="02040503050406030204" pitchFamily="18" charset="0"/>
                            <a:ea typeface="Cambria Math" panose="02040503050406030204" pitchFamily="18" charset="0"/>
                          </a:rPr>
                        </m:ctrlPr>
                      </m:sSubPr>
                      <m:e>
                        <m:r>
                          <a:rPr lang="en-US" altLang="zh-CN" sz="2200" b="1">
                            <a:latin typeface="Cambria Math" panose="02040503050406030204" pitchFamily="18" charset="0"/>
                            <a:ea typeface="Cambria Math" panose="02040503050406030204" pitchFamily="18" charset="0"/>
                          </a:rPr>
                          <m:t>𝐫</m:t>
                        </m:r>
                      </m:e>
                      <m:sub>
                        <m:r>
                          <a:rPr lang="en-US" altLang="zh-CN" sz="2200" i="1">
                            <a:latin typeface="Cambria Math" panose="02040503050406030204" pitchFamily="18" charset="0"/>
                            <a:ea typeface="Cambria Math" panose="02040503050406030204" pitchFamily="18" charset="0"/>
                          </a:rPr>
                          <m:t>𝑖</m:t>
                        </m:r>
                      </m:sub>
                    </m:sSub>
                  </m:oMath>
                </a14:m>
                <a:r>
                  <a:rPr lang="en-US" sz="2200" dirty="0"/>
                  <a:t> : PageRank value of node </a:t>
                </a:r>
                <a14:m>
                  <m:oMath xmlns:m="http://schemas.openxmlformats.org/officeDocument/2006/math">
                    <m:r>
                      <a:rPr lang="en-US" sz="2200" i="1">
                        <a:latin typeface="Cambria Math" panose="02040503050406030204" pitchFamily="18" charset="0"/>
                      </a:rPr>
                      <m:t>𝑖</m:t>
                    </m:r>
                  </m:oMath>
                </a14:m>
                <a:endParaRPr lang="en-US" sz="2200" dirty="0"/>
              </a:p>
            </p:txBody>
          </p:sp>
        </mc:Choice>
        <mc:Fallback xmlns="">
          <p:sp>
            <p:nvSpPr>
              <p:cNvPr id="45" name="Rectangle 44"/>
              <p:cNvSpPr>
                <a:spLocks noRot="1" noChangeAspect="1" noMove="1" noResize="1" noEditPoints="1" noAdjustHandles="1" noChangeArrowheads="1" noChangeShapeType="1" noTextEdit="1"/>
              </p:cNvSpPr>
              <p:nvPr/>
            </p:nvSpPr>
            <p:spPr>
              <a:xfrm>
                <a:off x="7284313" y="4035518"/>
                <a:ext cx="3481457" cy="430887"/>
              </a:xfrm>
              <a:prstGeom prst="rect">
                <a:avLst/>
              </a:prstGeom>
              <a:blipFill>
                <a:blip r:embed="rId8"/>
                <a:stretch>
                  <a:fillRect t="-9859" b="-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7284313" y="4466405"/>
                <a:ext cx="2477555" cy="430887"/>
              </a:xfrm>
              <a:prstGeom prst="rect">
                <a:avLst/>
              </a:prstGeom>
            </p:spPr>
            <p:txBody>
              <a:bodyPr wrap="square">
                <a:spAutoFit/>
              </a:bodyPr>
              <a:lstStyle/>
              <a:p>
                <a14:m>
                  <m:oMath xmlns:m="http://schemas.openxmlformats.org/officeDocument/2006/math">
                    <m:r>
                      <a:rPr lang="en-US" altLang="zh-CN" sz="2200" b="1">
                        <a:latin typeface="Cambria Math" panose="02040503050406030204" pitchFamily="18" charset="0"/>
                        <a:ea typeface="Cambria Math" panose="02040503050406030204" pitchFamily="18" charset="0"/>
                      </a:rPr>
                      <m:t>𝐏</m:t>
                    </m:r>
                  </m:oMath>
                </a14:m>
                <a:r>
                  <a:rPr lang="en-US" sz="2200" dirty="0"/>
                  <a:t> : transition matrix</a:t>
                </a:r>
              </a:p>
            </p:txBody>
          </p:sp>
        </mc:Choice>
        <mc:Fallback xmlns="">
          <p:sp>
            <p:nvSpPr>
              <p:cNvPr id="46" name="Rectangle 45"/>
              <p:cNvSpPr>
                <a:spLocks noRot="1" noChangeAspect="1" noMove="1" noResize="1" noEditPoints="1" noAdjustHandles="1" noChangeArrowheads="1" noChangeShapeType="1" noTextEdit="1"/>
              </p:cNvSpPr>
              <p:nvPr/>
            </p:nvSpPr>
            <p:spPr>
              <a:xfrm>
                <a:off x="7284313" y="4466405"/>
                <a:ext cx="2477555" cy="430887"/>
              </a:xfrm>
              <a:prstGeom prst="rect">
                <a:avLst/>
              </a:prstGeom>
              <a:blipFill>
                <a:blip r:embed="rId9"/>
                <a:stretch>
                  <a:fillRect l="-246" t="-10000" r="-2217"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60557" y="917037"/>
                <a:ext cx="4154599" cy="10688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𝑖</m:t>
                              </m:r>
                            </m:sub>
                          </m:sSub>
                        </m:e>
                      </m:d>
                      <m:r>
                        <a:rPr lang="en-US" sz="2200" i="1">
                          <a:latin typeface="Cambria Math" panose="02040503050406030204" pitchFamily="18" charset="0"/>
                        </a:rPr>
                        <m:t>=</m:t>
                      </m:r>
                      <m:nary>
                        <m:naryPr>
                          <m:chr m:val="∑"/>
                          <m:supHide m:val="on"/>
                          <m:ctrlPr>
                            <a:rPr lang="en-US" sz="2200" i="1">
                              <a:latin typeface="Cambria Math" panose="02040503050406030204" pitchFamily="18" charset="0"/>
                            </a:rPr>
                          </m:ctrlPr>
                        </m:naryPr>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𝐼</m:t>
                              </m:r>
                            </m:e>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𝑖</m:t>
                                  </m:r>
                                </m:sub>
                              </m:sSub>
                            </m:sub>
                          </m:sSub>
                        </m:sub>
                        <m:sup/>
                        <m:e>
                          <m:f>
                            <m:fPr>
                              <m:ctrlPr>
                                <a:rPr lang="en-US" sz="2200" i="1">
                                  <a:latin typeface="Cambria Math" panose="02040503050406030204" pitchFamily="18" charset="0"/>
                                </a:rPr>
                              </m:ctrlPr>
                            </m:fPr>
                            <m:num>
                              <m:r>
                                <a:rPr lang="en-US" sz="2200" i="1">
                                  <a:latin typeface="Cambria Math" panose="02040503050406030204" pitchFamily="18" charset="0"/>
                                </a:rPr>
                                <m:t>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e>
                              </m:d>
                            </m:num>
                            <m:den>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𝑂</m:t>
                                      </m:r>
                                    </m:e>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sub>
                                  </m:sSub>
                                </m:e>
                              </m:d>
                            </m:den>
                          </m:f>
                        </m:e>
                      </m:nary>
                    </m:oMath>
                  </m:oMathPara>
                </a14:m>
                <a:endParaRPr lang="en-US" sz="2200" dirty="0"/>
              </a:p>
            </p:txBody>
          </p:sp>
        </mc:Choice>
        <mc:Fallback xmlns="">
          <p:sp>
            <p:nvSpPr>
              <p:cNvPr id="13" name="Rectangle 12"/>
              <p:cNvSpPr>
                <a:spLocks noRot="1" noChangeAspect="1" noMove="1" noResize="1" noEditPoints="1" noAdjustHandles="1" noChangeArrowheads="1" noChangeShapeType="1" noTextEdit="1"/>
              </p:cNvSpPr>
              <p:nvPr/>
            </p:nvSpPr>
            <p:spPr>
              <a:xfrm>
                <a:off x="460557" y="917037"/>
                <a:ext cx="4154599" cy="106888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875317" y="2568858"/>
                <a:ext cx="3250493" cy="80906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b="1">
                          <a:latin typeface="Cambria Math" panose="02040503050406030204" pitchFamily="18" charset="0"/>
                        </a:rPr>
                        <m:t>𝐫</m:t>
                      </m:r>
                      <m:r>
                        <a:rPr lang="en-US" altLang="zh-CN" sz="2400" i="1">
                          <a:latin typeface="Cambria Math" panose="02040503050406030204" pitchFamily="18" charset="0"/>
                        </a:rPr>
                        <m:t>=</m:t>
                      </m:r>
                      <m:r>
                        <a:rPr lang="en-US" altLang="zh-CN" sz="2400" i="1">
                          <a:solidFill>
                            <a:srgbClr val="F0027F"/>
                          </a:solidFill>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r>
                        <a:rPr lang="en-US" altLang="zh-CN" sz="2400" b="1">
                          <a:latin typeface="Cambria Math" panose="02040503050406030204" pitchFamily="18" charset="0"/>
                        </a:rPr>
                        <m:t>+</m:t>
                      </m:r>
                      <m:f>
                        <m:fPr>
                          <m:ctrlPr>
                            <a:rPr lang="en-US" altLang="zh-CN" sz="2400" b="1" i="1">
                              <a:solidFill>
                                <a:srgbClr val="F0027F"/>
                              </a:solidFill>
                              <a:latin typeface="Cambria Math" panose="02040503050406030204" pitchFamily="18" charset="0"/>
                            </a:rPr>
                          </m:ctrlPr>
                        </m:fPr>
                        <m:num>
                          <m:d>
                            <m:dPr>
                              <m:ctrlPr>
                                <a:rPr lang="en-US" altLang="zh-CN" sz="2400" i="1">
                                  <a:solidFill>
                                    <a:srgbClr val="F0027F"/>
                                  </a:solidFill>
                                  <a:latin typeface="Cambria Math" panose="02040503050406030204" pitchFamily="18" charset="0"/>
                                </a:rPr>
                              </m:ctrlPr>
                            </m:dPr>
                            <m:e>
                              <m:r>
                                <a:rPr lang="en-US" altLang="zh-CN" sz="2400" i="1">
                                  <a:solidFill>
                                    <a:srgbClr val="F0027F"/>
                                  </a:solidFill>
                                  <a:latin typeface="Cambria Math" panose="02040503050406030204" pitchFamily="18" charset="0"/>
                                </a:rPr>
                                <m:t>1−</m:t>
                              </m:r>
                              <m:r>
                                <a:rPr lang="en-US" altLang="zh-CN" sz="2400" i="1">
                                  <a:solidFill>
                                    <a:srgbClr val="F0027F"/>
                                  </a:solidFill>
                                  <a:latin typeface="Cambria Math" panose="02040503050406030204" pitchFamily="18" charset="0"/>
                                </a:rPr>
                                <m:t>𝑐</m:t>
                              </m:r>
                            </m:e>
                          </m:d>
                        </m:num>
                        <m:den>
                          <m:r>
                            <a:rPr lang="en-US" altLang="zh-CN" sz="2400" i="1">
                              <a:solidFill>
                                <a:srgbClr val="F0027F"/>
                              </a:solidFill>
                              <a:latin typeface="Cambria Math" panose="02040503050406030204" pitchFamily="18" charset="0"/>
                            </a:rPr>
                            <m:t>𝑛</m:t>
                          </m:r>
                        </m:den>
                      </m:f>
                      <m:r>
                        <a:rPr lang="en-US" altLang="zh-CN" sz="2400" b="1">
                          <a:solidFill>
                            <a:srgbClr val="F0027F"/>
                          </a:solidFill>
                          <a:latin typeface="Cambria Math" panose="02040503050406030204" pitchFamily="18" charset="0"/>
                        </a:rPr>
                        <m:t>𝟏</m:t>
                      </m:r>
                    </m:oMath>
                  </m:oMathPara>
                </a14:m>
                <a:endParaRPr lang="en-US" sz="2400" i="1" dirty="0"/>
              </a:p>
            </p:txBody>
          </p:sp>
        </mc:Choice>
        <mc:Fallback xmlns="">
          <p:sp>
            <p:nvSpPr>
              <p:cNvPr id="14" name="TextBox 13"/>
              <p:cNvSpPr txBox="1">
                <a:spLocks noRot="1" noChangeAspect="1" noMove="1" noResize="1" noEditPoints="1" noAdjustHandles="1" noChangeArrowheads="1" noChangeShapeType="1" noTextEdit="1"/>
              </p:cNvSpPr>
              <p:nvPr/>
            </p:nvSpPr>
            <p:spPr>
              <a:xfrm>
                <a:off x="7875317" y="2568858"/>
                <a:ext cx="3250493" cy="80906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284313" y="4907164"/>
                <a:ext cx="4428311" cy="790088"/>
              </a:xfrm>
              <a:prstGeom prst="rect">
                <a:avLst/>
              </a:prstGeom>
            </p:spPr>
            <p:txBody>
              <a:bodyPr wrap="square">
                <a:spAutoFit/>
              </a:bodyPr>
              <a:lstStyle/>
              <a:p>
                <a:pPr marL="2000250" indent="-2000250">
                  <a:lnSpc>
                    <a:spcPct val="80000"/>
                  </a:lnSpc>
                </a:pPr>
                <a14:m>
                  <m:oMath xmlns:m="http://schemas.openxmlformats.org/officeDocument/2006/math">
                    <m:sSub>
                      <m:sSubPr>
                        <m:ctrlPr>
                          <a:rPr lang="en-US" altLang="zh-CN" sz="2200" b="1" i="1">
                            <a:latin typeface="Cambria Math" panose="02040503050406030204" pitchFamily="18" charset="0"/>
                            <a:ea typeface="Cambria Math" panose="02040503050406030204" pitchFamily="18" charset="0"/>
                          </a:rPr>
                        </m:ctrlPr>
                      </m:sSubPr>
                      <m:e>
                        <m:r>
                          <a:rPr lang="en-US" altLang="zh-CN" sz="2200" b="1">
                            <a:latin typeface="Cambria Math" panose="02040503050406030204" pitchFamily="18" charset="0"/>
                            <a:ea typeface="Cambria Math" panose="02040503050406030204" pitchFamily="18" charset="0"/>
                          </a:rPr>
                          <m:t>𝐏</m:t>
                        </m:r>
                      </m:e>
                      <m:sub>
                        <m:r>
                          <a:rPr lang="en-US" altLang="zh-CN" sz="2200" i="1">
                            <a:latin typeface="Cambria Math" panose="02040503050406030204" pitchFamily="18" charset="0"/>
                            <a:ea typeface="Cambria Math" panose="02040503050406030204" pitchFamily="18" charset="0"/>
                          </a:rPr>
                          <m:t>𝑖</m:t>
                        </m:r>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𝑗</m:t>
                        </m:r>
                      </m:sub>
                    </m:sSub>
                    <m:r>
                      <a:rPr lang="en-US" altLang="zh-CN" sz="2200" b="1" i="1">
                        <a:latin typeface="Cambria Math" panose="02040503050406030204" pitchFamily="18" charset="0"/>
                        <a:ea typeface="Cambria Math" panose="02040503050406030204" pitchFamily="18" charset="0"/>
                      </a:rPr>
                      <m:t>=</m:t>
                    </m:r>
                    <m:sSub>
                      <m:sSubPr>
                        <m:ctrlPr>
                          <a:rPr lang="en-US" altLang="zh-CN" sz="2200" b="1"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𝑝</m:t>
                        </m:r>
                      </m:e>
                      <m:sub>
                        <m:r>
                          <a:rPr lang="en-US" altLang="zh-CN" sz="2200" i="1">
                            <a:latin typeface="Cambria Math" panose="02040503050406030204" pitchFamily="18" charset="0"/>
                            <a:ea typeface="Cambria Math" panose="02040503050406030204" pitchFamily="18" charset="0"/>
                          </a:rPr>
                          <m:t>𝑖</m:t>
                        </m:r>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𝑗</m:t>
                        </m:r>
                      </m:sub>
                    </m:sSub>
                    <m:r>
                      <a:rPr lang="en-US" altLang="zh-CN" sz="2200" b="1" i="1">
                        <a:latin typeface="Cambria Math" panose="02040503050406030204" pitchFamily="18" charset="0"/>
                        <a:ea typeface="Cambria Math" panose="02040503050406030204" pitchFamily="18" charset="0"/>
                      </a:rPr>
                      <m:t>=</m:t>
                    </m:r>
                    <m:f>
                      <m:fPr>
                        <m:ctrlPr>
                          <a:rPr lang="en-US" altLang="zh-CN" sz="2200" b="1" i="1">
                            <a:latin typeface="Cambria Math" panose="02040503050406030204" pitchFamily="18" charset="0"/>
                            <a:ea typeface="Cambria Math" panose="02040503050406030204" pitchFamily="18" charset="0"/>
                          </a:rPr>
                        </m:ctrlPr>
                      </m:fPr>
                      <m:num>
                        <m:r>
                          <a:rPr lang="en-US" altLang="zh-CN" sz="2200" b="1" i="1">
                            <a:latin typeface="Cambria Math" panose="02040503050406030204" pitchFamily="18" charset="0"/>
                            <a:ea typeface="Cambria Math" panose="02040503050406030204" pitchFamily="18" charset="0"/>
                          </a:rPr>
                          <m:t>𝟏</m:t>
                        </m:r>
                      </m:num>
                      <m:den>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m:t>
                                </m:r>
                              </m:sub>
                            </m:sSub>
                          </m:e>
                        </m:d>
                      </m:den>
                    </m:f>
                  </m:oMath>
                </a14:m>
                <a:r>
                  <a:rPr lang="en-US" sz="2200" dirty="0"/>
                  <a:t>: </a:t>
                </a:r>
                <a:r>
                  <a:rPr lang="en-US" sz="2000" dirty="0"/>
                  <a:t>transition prob. from node </a:t>
                </a:r>
                <a14:m>
                  <m:oMath xmlns:m="http://schemas.openxmlformats.org/officeDocument/2006/math">
                    <m:r>
                      <a:rPr lang="en-US" sz="2000" i="1">
                        <a:latin typeface="Cambria Math" panose="02040503050406030204" pitchFamily="18" charset="0"/>
                      </a:rPr>
                      <m:t>𝑖</m:t>
                    </m:r>
                  </m:oMath>
                </a14:m>
                <a:r>
                  <a:rPr lang="en-US" sz="2000" dirty="0"/>
                  <a:t> to </a:t>
                </a:r>
                <a14:m>
                  <m:oMath xmlns:m="http://schemas.openxmlformats.org/officeDocument/2006/math">
                    <m:r>
                      <a:rPr lang="en-US" sz="2000" i="1">
                        <a:latin typeface="Cambria Math" panose="02040503050406030204" pitchFamily="18" charset="0"/>
                      </a:rPr>
                      <m:t>𝑗</m:t>
                    </m:r>
                  </m:oMath>
                </a14:m>
                <a:endParaRPr lang="en-US" sz="2200" dirty="0"/>
              </a:p>
            </p:txBody>
          </p:sp>
        </mc:Choice>
        <mc:Fallback xmlns="">
          <p:sp>
            <p:nvSpPr>
              <p:cNvPr id="15" name="Rectangle 14"/>
              <p:cNvSpPr>
                <a:spLocks noRot="1" noChangeAspect="1" noMove="1" noResize="1" noEditPoints="1" noAdjustHandles="1" noChangeArrowheads="1" noChangeShapeType="1" noTextEdit="1"/>
              </p:cNvSpPr>
              <p:nvPr/>
            </p:nvSpPr>
            <p:spPr>
              <a:xfrm>
                <a:off x="7284313" y="4907164"/>
                <a:ext cx="4428311" cy="790088"/>
              </a:xfrm>
              <a:prstGeom prst="rect">
                <a:avLst/>
              </a:prstGeom>
              <a:blipFill>
                <a:blip r:embed="rId12"/>
                <a:stretch>
                  <a:fillRect t="-6154" r="-964" b="-13077"/>
                </a:stretch>
              </a:blipFill>
            </p:spPr>
            <p:txBody>
              <a:bodyPr/>
              <a:lstStyle/>
              <a:p>
                <a:r>
                  <a:rPr lang="en-US">
                    <a:noFill/>
                  </a:rPr>
                  <a:t> </a:t>
                </a:r>
              </a:p>
            </p:txBody>
          </p:sp>
        </mc:Fallback>
      </mc:AlternateContent>
      <p:sp>
        <p:nvSpPr>
          <p:cNvPr id="5" name="Down Arrow 4"/>
          <p:cNvSpPr/>
          <p:nvPr/>
        </p:nvSpPr>
        <p:spPr>
          <a:xfrm>
            <a:off x="2423592" y="2093932"/>
            <a:ext cx="396044" cy="470973"/>
          </a:xfrm>
          <a:prstGeom prst="downArrow">
            <a:avLst/>
          </a:prstGeom>
          <a:noFill/>
          <a:ln w="28575">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8065469" y="1958212"/>
            <a:ext cx="396044" cy="470973"/>
          </a:xfrm>
          <a:prstGeom prst="downArrow">
            <a:avLst/>
          </a:prstGeom>
          <a:noFill/>
          <a:ln w="28575">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p:cNvSpPr/>
              <p:nvPr/>
            </p:nvSpPr>
            <p:spPr>
              <a:xfrm>
                <a:off x="7284312" y="3594760"/>
                <a:ext cx="3108608" cy="430887"/>
              </a:xfrm>
              <a:prstGeom prst="rect">
                <a:avLst/>
              </a:prstGeom>
            </p:spPr>
            <p:txBody>
              <a:bodyPr wrap="none">
                <a:spAutoFit/>
              </a:bodyPr>
              <a:lstStyle/>
              <a:p>
                <a14:m>
                  <m:oMath xmlns:m="http://schemas.openxmlformats.org/officeDocument/2006/math">
                    <m:r>
                      <a:rPr lang="en-US" altLang="zh-CN" sz="2200" b="1">
                        <a:latin typeface="Cambria Math" panose="02040503050406030204" pitchFamily="18" charset="0"/>
                      </a:rPr>
                      <m:t>𝟏</m:t>
                    </m:r>
                  </m:oMath>
                </a14:m>
                <a:r>
                  <a:rPr lang="en-US" sz="2200" dirty="0"/>
                  <a:t>  :  </a:t>
                </a:r>
                <a14:m>
                  <m:oMath xmlns:m="http://schemas.openxmlformats.org/officeDocument/2006/math">
                    <m:r>
                      <a:rPr lang="en-US" sz="2200" i="1">
                        <a:latin typeface="Cambria Math" panose="02040503050406030204" pitchFamily="18" charset="0"/>
                      </a:rPr>
                      <m:t>𝑛</m:t>
                    </m:r>
                    <m:r>
                      <a:rPr lang="en-US" sz="2200" i="1">
                        <a:latin typeface="Cambria Math" panose="02040503050406030204" pitchFamily="18" charset="0"/>
                        <a:ea typeface="Cambria Math" panose="02040503050406030204" pitchFamily="18" charset="0"/>
                      </a:rPr>
                      <m:t>×1</m:t>
                    </m:r>
                  </m:oMath>
                </a14:m>
                <a:r>
                  <a:rPr lang="en-US" sz="2200" dirty="0"/>
                  <a:t> vector of all 1’s</a:t>
                </a:r>
              </a:p>
            </p:txBody>
          </p:sp>
        </mc:Choice>
        <mc:Fallback xmlns="">
          <p:sp>
            <p:nvSpPr>
              <p:cNvPr id="17" name="Rectangle 16"/>
              <p:cNvSpPr>
                <a:spLocks noRot="1" noChangeAspect="1" noMove="1" noResize="1" noEditPoints="1" noAdjustHandles="1" noChangeArrowheads="1" noChangeShapeType="1" noTextEdit="1"/>
              </p:cNvSpPr>
              <p:nvPr/>
            </p:nvSpPr>
            <p:spPr>
              <a:xfrm>
                <a:off x="7284312" y="3594760"/>
                <a:ext cx="3108608" cy="430887"/>
              </a:xfrm>
              <a:prstGeom prst="rect">
                <a:avLst/>
              </a:prstGeom>
              <a:blipFill>
                <a:blip r:embed="rId13"/>
                <a:stretch>
                  <a:fillRect l="-196" t="-10000" r="-1765"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79377" y="5297142"/>
                <a:ext cx="3996444" cy="400110"/>
              </a:xfrm>
              <a:prstGeom prst="rect">
                <a:avLst/>
              </a:prstGeom>
              <a:noFill/>
            </p:spPr>
            <p:txBody>
              <a:bodyPr wrap="square" rtlCol="0">
                <a:spAutoFit/>
              </a:bodyPr>
              <a:lstStyle/>
              <a:p>
                <a14:m>
                  <m:oMath xmlns:m="http://schemas.openxmlformats.org/officeDocument/2006/math">
                    <m:r>
                      <a:rPr lang="en-US" sz="2000" i="1">
                        <a:latin typeface="Cambria Math" panose="02040503050406030204" pitchFamily="18" charset="0"/>
                      </a:rPr>
                      <m:t>𝑐</m:t>
                    </m:r>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0,1</m:t>
                        </m:r>
                      </m:e>
                    </m:d>
                  </m:oMath>
                </a14:m>
                <a:r>
                  <a:rPr lang="en-US" sz="2000" dirty="0"/>
                  <a:t>: decay factor, e.g. </a:t>
                </a:r>
                <a14:m>
                  <m:oMath xmlns:m="http://schemas.openxmlformats.org/officeDocument/2006/math">
                    <m:r>
                      <a:rPr lang="en-US" sz="2000" i="1">
                        <a:latin typeface="Cambria Math" panose="02040503050406030204" pitchFamily="18" charset="0"/>
                      </a:rPr>
                      <m:t>𝑐</m:t>
                    </m:r>
                    <m:r>
                      <a:rPr lang="en-US" sz="2000" i="1">
                        <a:latin typeface="Cambria Math" panose="02040503050406030204" pitchFamily="18" charset="0"/>
                      </a:rPr>
                      <m:t>=0.85</m:t>
                    </m:r>
                  </m:oMath>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79377" y="5297142"/>
                <a:ext cx="3996444" cy="400110"/>
              </a:xfrm>
              <a:prstGeom prst="rect">
                <a:avLst/>
              </a:prstGeom>
              <a:blipFill>
                <a:blip r:embed="rId14"/>
                <a:stretch>
                  <a:fillRect t="-9091" b="-25758"/>
                </a:stretch>
              </a:blipFill>
            </p:spPr>
            <p:txBody>
              <a:bodyPr/>
              <a:lstStyle/>
              <a:p>
                <a:r>
                  <a:rPr lang="en-US">
                    <a:noFill/>
                  </a:rPr>
                  <a:t> </a:t>
                </a:r>
              </a:p>
            </p:txBody>
          </p:sp>
        </mc:Fallback>
      </mc:AlternateContent>
    </p:spTree>
    <p:extLst>
      <p:ext uri="{BB962C8B-B14F-4D97-AF65-F5344CB8AC3E}">
        <p14:creationId xmlns:p14="http://schemas.microsoft.com/office/powerpoint/2010/main" val="232817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2035115"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PageRank</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736142" y="2532520"/>
                <a:ext cx="3778222"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4,1</m:t>
                          </m:r>
                        </m:sub>
                      </m:sSub>
                      <m:r>
                        <a:rPr lang="en-US" altLang="zh-CN" sz="2400" b="0" i="1" smtClean="0">
                          <a:latin typeface="Cambria Math" panose="02040503050406030204" pitchFamily="18" charset="0"/>
                          <a:ea typeface="Cambria Math" panose="02040503050406030204" pitchFamily="18" charset="0"/>
                        </a:rPr>
                        <m:t>+</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𝑐</m:t>
                          </m:r>
                        </m:e>
                      </m:d>
                      <m:r>
                        <a:rPr lang="en-US" altLang="zh-CN" sz="2400" b="0" i="1" smtClean="0">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736142" y="2532520"/>
                <a:ext cx="3778222" cy="477888"/>
              </a:xfrm>
              <a:prstGeom prst="rect">
                <a:avLst/>
              </a:prstGeom>
              <a:blipFill>
                <a:blip r:embed="rId15"/>
                <a:stretch>
                  <a:fillRect l="-2097" b="-139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736142" y="3005275"/>
                <a:ext cx="3847669"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1,2</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736142" y="3005275"/>
                <a:ext cx="3847669" cy="477888"/>
              </a:xfrm>
              <a:prstGeom prst="rect">
                <a:avLst/>
              </a:prstGeom>
              <a:blipFill>
                <a:blip r:embed="rId16"/>
                <a:stretch>
                  <a:fillRect l="-2060"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736141" y="3491432"/>
                <a:ext cx="5431846"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2,3</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5,3</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736141" y="3491432"/>
                <a:ext cx="5431846" cy="477888"/>
              </a:xfrm>
              <a:prstGeom prst="rect">
                <a:avLst/>
              </a:prstGeom>
              <a:blipFill>
                <a:blip r:embed="rId17"/>
                <a:stretch>
                  <a:fillRect l="-1459"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736141" y="3981307"/>
                <a:ext cx="5431846"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2,4</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3,4</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736141" y="3981307"/>
                <a:ext cx="5431846" cy="477888"/>
              </a:xfrm>
              <a:prstGeom prst="rect">
                <a:avLst/>
              </a:prstGeom>
              <a:blipFill>
                <a:blip r:embed="rId18"/>
                <a:stretch>
                  <a:fillRect l="-1459"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736142" y="4471181"/>
                <a:ext cx="3778222"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5</m:t>
                          </m:r>
                        </m:sub>
                      </m:sSub>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4,5</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736142" y="4471181"/>
                <a:ext cx="3778222" cy="477888"/>
              </a:xfrm>
              <a:prstGeom prst="rect">
                <a:avLst/>
              </a:prstGeom>
              <a:blipFill>
                <a:blip r:embed="rId19"/>
                <a:stretch>
                  <a:fillRect l="-2097" b="-13924"/>
                </a:stretch>
              </a:blipFill>
            </p:spPr>
            <p:txBody>
              <a:bodyPr/>
              <a:lstStyle/>
              <a:p>
                <a:r>
                  <a:rPr lang="en-US">
                    <a:noFill/>
                  </a:rPr>
                  <a:t> </a:t>
                </a:r>
              </a:p>
            </p:txBody>
          </p:sp>
        </mc:Fallback>
      </mc:AlternateContent>
      <p:sp>
        <p:nvSpPr>
          <p:cNvPr id="2" name="Left Brace 1"/>
          <p:cNvSpPr/>
          <p:nvPr/>
        </p:nvSpPr>
        <p:spPr>
          <a:xfrm>
            <a:off x="195566" y="2643539"/>
            <a:ext cx="339908"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6933687" y="2848736"/>
                <a:ext cx="377082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b="1">
                          <a:latin typeface="Cambria Math" panose="02040503050406030204" pitchFamily="18" charset="0"/>
                        </a:rPr>
                        <m:t>𝐫</m:t>
                      </m:r>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r>
                        <a:rPr lang="en-US" altLang="zh-CN" sz="2400" b="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6933687" y="2848736"/>
                <a:ext cx="3770825" cy="461665"/>
              </a:xfrm>
              <a:prstGeom prst="rect">
                <a:avLst/>
              </a:prstGeom>
              <a:blipFill>
                <a:blip r:embed="rId20"/>
                <a:stretch>
                  <a:fillRect l="-21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793462" y="379887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793462" y="3798871"/>
                <a:ext cx="810078" cy="461665"/>
              </a:xfrm>
              <a:prstGeom prst="rect">
                <a:avLst/>
              </a:prstGeom>
              <a:blipFill>
                <a:blip r:embed="rId21"/>
                <a:stretch>
                  <a:fillRect l="-5263"/>
                </a:stretch>
              </a:blipFill>
            </p:spPr>
            <p:txBody>
              <a:bodyPr/>
              <a:lstStyle/>
              <a:p>
                <a:r>
                  <a:rPr lang="en-US">
                    <a:noFill/>
                  </a:rPr>
                  <a:t> </a:t>
                </a:r>
              </a:p>
            </p:txBody>
          </p:sp>
        </mc:Fallback>
      </mc:AlternateContent>
      <p:graphicFrame>
        <p:nvGraphicFramePr>
          <p:cNvPr id="46" name="Table 45"/>
          <p:cNvGraphicFramePr>
            <a:graphicFrameLocks noGrp="1"/>
          </p:cNvGraphicFramePr>
          <p:nvPr>
            <p:extLst/>
          </p:nvPr>
        </p:nvGraphicFramePr>
        <p:xfrm>
          <a:off x="7482868" y="3392996"/>
          <a:ext cx="3495561" cy="2194560"/>
        </p:xfrm>
        <a:graphic>
          <a:graphicData uri="http://schemas.openxmlformats.org/drawingml/2006/table">
            <a:tbl>
              <a:tblPr firstRow="1" bandRow="1">
                <a:tableStyleId>{2D5ABB26-0587-4C30-8999-92F81FD0307C}</a:tableStyleId>
              </a:tblPr>
              <a:tblGrid>
                <a:gridCol w="614834">
                  <a:extLst>
                    <a:ext uri="{9D8B030D-6E8A-4147-A177-3AD203B41FA5}">
                      <a16:colId xmlns:a16="http://schemas.microsoft.com/office/drawing/2014/main" val="20000"/>
                    </a:ext>
                  </a:extLst>
                </a:gridCol>
                <a:gridCol w="649201">
                  <a:extLst>
                    <a:ext uri="{9D8B030D-6E8A-4147-A177-3AD203B41FA5}">
                      <a16:colId xmlns:a16="http://schemas.microsoft.com/office/drawing/2014/main" val="20001"/>
                    </a:ext>
                  </a:extLst>
                </a:gridCol>
                <a:gridCol w="559488">
                  <a:extLst>
                    <a:ext uri="{9D8B030D-6E8A-4147-A177-3AD203B41FA5}">
                      <a16:colId xmlns:a16="http://schemas.microsoft.com/office/drawing/2014/main" val="20002"/>
                    </a:ext>
                  </a:extLst>
                </a:gridCol>
                <a:gridCol w="559488">
                  <a:extLst>
                    <a:ext uri="{9D8B030D-6E8A-4147-A177-3AD203B41FA5}">
                      <a16:colId xmlns:a16="http://schemas.microsoft.com/office/drawing/2014/main" val="20003"/>
                    </a:ext>
                  </a:extLst>
                </a:gridCol>
                <a:gridCol w="610350">
                  <a:extLst>
                    <a:ext uri="{9D8B030D-6E8A-4147-A177-3AD203B41FA5}">
                      <a16:colId xmlns:a16="http://schemas.microsoft.com/office/drawing/2014/main" val="20004"/>
                    </a:ext>
                  </a:extLst>
                </a:gridCol>
                <a:gridCol w="502200">
                  <a:extLst>
                    <a:ext uri="{9D8B030D-6E8A-4147-A177-3AD203B41FA5}">
                      <a16:colId xmlns:a16="http://schemas.microsoft.com/office/drawing/2014/main" val="20005"/>
                    </a:ext>
                  </a:extLst>
                </a:gridCol>
              </a:tblGrid>
              <a:tr h="218631">
                <a:tc>
                  <a:txBody>
                    <a:bodyPr/>
                    <a:lstStyle/>
                    <a:p>
                      <a:pPr algn="ctr"/>
                      <a:endParaRPr lang="en-US" sz="2400" dirty="0"/>
                    </a:p>
                  </a:txBody>
                  <a:tcPr marL="0" marR="0" marT="0" marB="0"/>
                </a:tc>
                <a:tc>
                  <a:txBody>
                    <a:bodyPr/>
                    <a:lstStyle/>
                    <a:p>
                      <a:pPr algn="ctr"/>
                      <a:r>
                        <a:rPr lang="en-US" sz="2400" dirty="0">
                          <a:solidFill>
                            <a:srgbClr val="00B0F0"/>
                          </a:solidFill>
                        </a:rPr>
                        <a:t>1</a:t>
                      </a:r>
                    </a:p>
                  </a:txBody>
                  <a:tcPr marL="0" marR="0" marT="0" marB="0"/>
                </a:tc>
                <a:tc>
                  <a:txBody>
                    <a:bodyPr/>
                    <a:lstStyle/>
                    <a:p>
                      <a:pPr algn="ctr"/>
                      <a:r>
                        <a:rPr lang="en-US" sz="2400" dirty="0">
                          <a:solidFill>
                            <a:srgbClr val="00B0F0"/>
                          </a:solidFill>
                        </a:rPr>
                        <a:t>2</a:t>
                      </a:r>
                    </a:p>
                  </a:txBody>
                  <a:tcPr marL="0" marR="0" marT="0" marB="0"/>
                </a:tc>
                <a:tc>
                  <a:txBody>
                    <a:bodyPr/>
                    <a:lstStyle/>
                    <a:p>
                      <a:pPr algn="ctr"/>
                      <a:r>
                        <a:rPr lang="en-US" sz="2400" dirty="0">
                          <a:solidFill>
                            <a:srgbClr val="00B0F0"/>
                          </a:solidFill>
                        </a:rPr>
                        <a:t>3</a:t>
                      </a:r>
                    </a:p>
                  </a:txBody>
                  <a:tcPr marL="0" marR="0" marT="0" marB="0"/>
                </a:tc>
                <a:tc>
                  <a:txBody>
                    <a:bodyPr/>
                    <a:lstStyle/>
                    <a:p>
                      <a:pPr algn="ctr"/>
                      <a:r>
                        <a:rPr lang="en-US" sz="2400" dirty="0">
                          <a:solidFill>
                            <a:srgbClr val="00B0F0"/>
                          </a:solidFill>
                        </a:rPr>
                        <a:t>4</a:t>
                      </a:r>
                    </a:p>
                  </a:txBody>
                  <a:tcPr marL="0" marR="0" marT="0" marB="0"/>
                </a:tc>
                <a:tc>
                  <a:txBody>
                    <a:bodyPr/>
                    <a:lstStyle/>
                    <a:p>
                      <a:pPr algn="ctr"/>
                      <a:r>
                        <a:rPr lang="en-US" sz="24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2400" dirty="0">
                          <a:solidFill>
                            <a:srgbClr val="00B0F0"/>
                          </a:solidFill>
                        </a:rPr>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1"/>
                  </a:ext>
                </a:extLst>
              </a:tr>
              <a:tr h="218631">
                <a:tc>
                  <a:txBody>
                    <a:bodyPr/>
                    <a:lstStyle/>
                    <a:p>
                      <a:pPr algn="ctr"/>
                      <a:r>
                        <a:rPr lang="en-US" sz="2400" dirty="0">
                          <a:solidFill>
                            <a:srgbClr val="00B0F0"/>
                          </a:solidFill>
                        </a:rPr>
                        <a:t>2</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2"/>
                  </a:ext>
                </a:extLst>
              </a:tr>
              <a:tr h="218631">
                <a:tc>
                  <a:txBody>
                    <a:bodyPr/>
                    <a:lstStyle/>
                    <a:p>
                      <a:pPr algn="ctr"/>
                      <a:r>
                        <a:rPr lang="en-US" sz="2400" dirty="0">
                          <a:solidFill>
                            <a:srgbClr val="00B0F0"/>
                          </a:solidFill>
                        </a:rPr>
                        <a:t>3</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extLst>
                  <a:ext uri="{0D108BD9-81ED-4DB2-BD59-A6C34878D82A}">
                    <a16:rowId xmlns:a16="http://schemas.microsoft.com/office/drawing/2014/main" val="10003"/>
                  </a:ext>
                </a:extLst>
              </a:tr>
              <a:tr h="218631">
                <a:tc>
                  <a:txBody>
                    <a:bodyPr/>
                    <a:lstStyle/>
                    <a:p>
                      <a:pPr algn="ctr"/>
                      <a:r>
                        <a:rPr lang="en-US" sz="2400" dirty="0">
                          <a:solidFill>
                            <a:srgbClr val="00B0F0"/>
                          </a:solidFill>
                        </a:rPr>
                        <a:t>4</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4"/>
                  </a:ext>
                </a:extLst>
              </a:tr>
              <a:tr h="218631">
                <a:tc>
                  <a:txBody>
                    <a:bodyPr/>
                    <a:lstStyle/>
                    <a:p>
                      <a:pPr algn="ctr"/>
                      <a:r>
                        <a:rPr lang="en-US" sz="2400" dirty="0">
                          <a:solidFill>
                            <a:srgbClr val="00B0F0"/>
                          </a:solidFill>
                        </a:rPr>
                        <a:t>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884532" y="3779290"/>
            <a:ext cx="141303" cy="1808265"/>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091132" y="3792678"/>
            <a:ext cx="148953" cy="1794877"/>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1025835" y="2816932"/>
                <a:ext cx="1259134"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d>
                        <m:dPr>
                          <m:ctrlPr>
                            <a:rPr lang="en-US" altLang="zh-CN" sz="2400" b="1" i="1" smtClean="0">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e>
                      </m:d>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1025835" y="2816932"/>
                <a:ext cx="1259134" cy="461665"/>
              </a:xfrm>
              <a:prstGeom prst="rect">
                <a:avLst/>
              </a:prstGeom>
              <a:blipFill>
                <a:blip r:embed="rId2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23393" y="1614823"/>
                <a:ext cx="3852428" cy="461665"/>
              </a:xfrm>
              <a:prstGeom prst="rect">
                <a:avLst/>
              </a:prstGeom>
            </p:spPr>
            <p:txBody>
              <a:bodyPr wrap="square">
                <a:spAutoFit/>
              </a:bodyPr>
              <a:lstStyle/>
              <a:p>
                <a:pPr marL="514350" indent="-514350"/>
                <a14:m>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𝑖</m:t>
                        </m:r>
                      </m:sub>
                    </m:sSub>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623393" y="1614823"/>
                <a:ext cx="3852428" cy="461665"/>
              </a:xfrm>
              <a:prstGeom prst="rect">
                <a:avLst/>
              </a:prstGeom>
              <a:blipFill>
                <a:blip r:embed="rId2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6698328" y="6038159"/>
                <a:ext cx="4474236" cy="523220"/>
              </a:xfrm>
              <a:prstGeom prst="rect">
                <a:avLst/>
              </a:prstGeom>
              <a:noFill/>
            </p:spPr>
            <p:txBody>
              <a:bodyPr wrap="square" lIns="0" rIns="0" rtlCol="0">
                <a:spAutoFit/>
              </a:bodyPr>
              <a:lstStyle/>
              <a:p>
                <a:r>
                  <a:rPr lang="en-US" altLang="zh-CN" sz="2800" dirty="0" smtClean="0">
                    <a:solidFill>
                      <a:schemeClr val="bg1"/>
                    </a:solidFill>
                  </a:rPr>
                  <a:t>For any </a:t>
                </a:r>
                <a14:m>
                  <m:oMath xmlns:m="http://schemas.openxmlformats.org/officeDocument/2006/math">
                    <m:r>
                      <a:rPr lang="en-US" altLang="zh-CN" sz="2800" b="1">
                        <a:solidFill>
                          <a:schemeClr val="bg1"/>
                        </a:solidFill>
                        <a:latin typeface="Cambria Math" panose="02040503050406030204" pitchFamily="18" charset="0"/>
                      </a:rPr>
                      <m:t>𝐏</m:t>
                    </m:r>
                  </m:oMath>
                </a14:m>
                <a:r>
                  <a:rPr lang="en-US" sz="2800" dirty="0" smtClean="0">
                    <a:solidFill>
                      <a:schemeClr val="bg1"/>
                    </a:solidFill>
                  </a:rPr>
                  <a:t>, there is a unique </a:t>
                </a:r>
                <a14:m>
                  <m:oMath xmlns:m="http://schemas.openxmlformats.org/officeDocument/2006/math">
                    <m:r>
                      <a:rPr lang="en-US" altLang="zh-CN" sz="2800" b="1">
                        <a:solidFill>
                          <a:schemeClr val="bg1"/>
                        </a:solidFill>
                        <a:latin typeface="Cambria Math" panose="02040503050406030204" pitchFamily="18" charset="0"/>
                      </a:rPr>
                      <m:t>𝐫</m:t>
                    </m:r>
                  </m:oMath>
                </a14:m>
                <a:endParaRPr lang="en-US" sz="2800" dirty="0">
                  <a:solidFill>
                    <a:schemeClr val="bg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6698328" y="6038159"/>
                <a:ext cx="4474236" cy="523220"/>
              </a:xfrm>
              <a:prstGeom prst="rect">
                <a:avLst/>
              </a:prstGeom>
              <a:blipFill>
                <a:blip r:embed="rId24"/>
                <a:stretch>
                  <a:fillRect l="-4905" t="-11765" b="-34118"/>
                </a:stretch>
              </a:blipFill>
            </p:spPr>
            <p:txBody>
              <a:bodyPr/>
              <a:lstStyle/>
              <a:p>
                <a:r>
                  <a:rPr lang="en-US">
                    <a:noFill/>
                  </a:rPr>
                  <a:t> </a:t>
                </a:r>
              </a:p>
            </p:txBody>
          </p:sp>
        </mc:Fallback>
      </mc:AlternateContent>
    </p:spTree>
    <p:extLst>
      <p:ext uri="{BB962C8B-B14F-4D97-AF65-F5344CB8AC3E}">
        <p14:creationId xmlns:p14="http://schemas.microsoft.com/office/powerpoint/2010/main" val="214028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7" grpId="0" animBg="1"/>
      <p:bldP spid="48" grpId="0" animBg="1"/>
      <p:bldP spid="50" grpId="0"/>
      <p:bldP spid="5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3222</TotalTime>
  <Words>3206</Words>
  <Application>Microsoft Office PowerPoint</Application>
  <PresentationFormat>Widescreen</PresentationFormat>
  <Paragraphs>810</Paragraphs>
  <Slides>23</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等线</vt:lpstr>
      <vt:lpstr>SimSun</vt:lpstr>
      <vt:lpstr>TitilliumMaps26L 500 wt</vt:lpstr>
      <vt:lpstr>TitilliumMaps26L 999 wt</vt:lpstr>
      <vt:lpstr>헤드라인A</vt:lpstr>
      <vt:lpstr>Arial</vt:lpstr>
      <vt:lpstr>Calibri</vt:lpstr>
      <vt:lpstr>Calibri Light</vt:lpstr>
      <vt:lpstr>Cambria Math</vt:lpstr>
      <vt:lpstr>Times New Roman</vt:lpstr>
      <vt:lpstr>Office Theme</vt:lpstr>
      <vt:lpstr>PageRank</vt:lpstr>
      <vt:lpstr>Ranking the Websites</vt:lpstr>
      <vt:lpstr>PageRank</vt:lpstr>
      <vt:lpstr>PowerPoint Presentation</vt:lpstr>
      <vt:lpstr>PowerPoint Presentation</vt:lpstr>
      <vt:lpstr>PowerPoint Presentation</vt:lpstr>
      <vt:lpstr>PowerPoint Presentation</vt:lpstr>
      <vt:lpstr>Modifications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input files</vt:lpstr>
      <vt:lpstr>Distributed Cache in Hadoop</vt:lpstr>
      <vt:lpstr>Distributed Cache in Hadoop</vt:lpstr>
      <vt:lpstr>PageRank.java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Yubao Wu</dc:creator>
  <cp:lastModifiedBy>Yubao Wu</cp:lastModifiedBy>
  <cp:revision>976</cp:revision>
  <cp:lastPrinted>2018-01-25T03:32:18Z</cp:lastPrinted>
  <dcterms:created xsi:type="dcterms:W3CDTF">2017-01-08T21:30:05Z</dcterms:created>
  <dcterms:modified xsi:type="dcterms:W3CDTF">2018-02-16T05:51:47Z</dcterms:modified>
</cp:coreProperties>
</file>