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300" r:id="rId5"/>
    <p:sldId id="260" r:id="rId6"/>
    <p:sldId id="261" r:id="rId7"/>
    <p:sldId id="312" r:id="rId8"/>
    <p:sldId id="263" r:id="rId9"/>
    <p:sldId id="264" r:id="rId10"/>
    <p:sldId id="265" r:id="rId11"/>
    <p:sldId id="301" r:id="rId12"/>
    <p:sldId id="302" r:id="rId13"/>
    <p:sldId id="303" r:id="rId14"/>
    <p:sldId id="305" r:id="rId15"/>
    <p:sldId id="307" r:id="rId16"/>
    <p:sldId id="308" r:id="rId17"/>
    <p:sldId id="309" r:id="rId18"/>
    <p:sldId id="310" r:id="rId19"/>
    <p:sldId id="266" r:id="rId20"/>
    <p:sldId id="267" r:id="rId21"/>
    <p:sldId id="269" r:id="rId22"/>
    <p:sldId id="268" r:id="rId23"/>
    <p:sldId id="270" r:id="rId24"/>
    <p:sldId id="293" r:id="rId25"/>
    <p:sldId id="294" r:id="rId26"/>
    <p:sldId id="298" r:id="rId27"/>
    <p:sldId id="299" r:id="rId28"/>
    <p:sldId id="297" r:id="rId29"/>
    <p:sldId id="311" r:id="rId30"/>
    <p:sldId id="271" r:id="rId31"/>
    <p:sldId id="314" r:id="rId32"/>
    <p:sldId id="315" r:id="rId33"/>
    <p:sldId id="273" r:id="rId34"/>
    <p:sldId id="317" r:id="rId35"/>
    <p:sldId id="318" r:id="rId36"/>
    <p:sldId id="288" r:id="rId37"/>
    <p:sldId id="272" r:id="rId38"/>
    <p:sldId id="274" r:id="rId39"/>
    <p:sldId id="275" r:id="rId40"/>
    <p:sldId id="276" r:id="rId41"/>
    <p:sldId id="287" r:id="rId42"/>
    <p:sldId id="277" r:id="rId43"/>
    <p:sldId id="278" r:id="rId44"/>
    <p:sldId id="279" r:id="rId45"/>
    <p:sldId id="280" r:id="rId46"/>
    <p:sldId id="283" r:id="rId47"/>
    <p:sldId id="289" r:id="rId48"/>
    <p:sldId id="290" r:id="rId49"/>
    <p:sldId id="319" r:id="rId50"/>
    <p:sldId id="320" r:id="rId51"/>
    <p:sldId id="291" r:id="rId52"/>
    <p:sldId id="284" r:id="rId53"/>
    <p:sldId id="292" r:id="rId54"/>
    <p:sldId id="28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4" autoAdjust="0"/>
    <p:restoredTop sz="96036" autoAdjust="0"/>
  </p:normalViewPr>
  <p:slideViewPr>
    <p:cSldViewPr showGuides="1">
      <p:cViewPr varScale="1">
        <p:scale>
          <a:sx n="76" d="100"/>
          <a:sy n="76" d="100"/>
        </p:scale>
        <p:origin x="12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8343D-2002-424C-84CB-FCE2EEC9A31B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7E43-D03F-4DFE-8489-C2FD8E76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manipulation/home/welcome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specializations/big-data" TargetMode="External"/><Relationship Id="rId5" Type="http://schemas.openxmlformats.org/officeDocument/2006/relationships/hyperlink" Target="https://www.coursera.org/learn/bigdata-cluster-apache-spark-and-aws" TargetMode="External"/><Relationship Id="rId4" Type="http://schemas.openxmlformats.org/officeDocument/2006/relationships/hyperlink" Target="https://www.coursera.org/learn/data-manipulation/lecture/2bKBv/almost-sql-pi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scala-spark-big-data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gcp-big-data-ml-fundamentals" TargetMode="External"/><Relationship Id="rId5" Type="http://schemas.openxmlformats.org/officeDocument/2006/relationships/hyperlink" Target="https://www.coursera.org/learn/big-data-analysis" TargetMode="External"/><Relationship Id="rId4" Type="http://schemas.openxmlformats.org/officeDocument/2006/relationships/hyperlink" Target="https://www.coursera.org/learn/big-data-essentia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what-is-big-data/" TargetMode="External"/><Relationship Id="rId2" Type="http://schemas.openxmlformats.org/officeDocument/2006/relationships/hyperlink" Target="https://cognitiveclass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tiveclass.ai/courses/introduction-to-hadoop/" TargetMode="External"/><Relationship Id="rId5" Type="http://schemas.openxmlformats.org/officeDocument/2006/relationships/hyperlink" Target="https://cognitiveclass.ai/courses/mapreduce-and-yarn/" TargetMode="External"/><Relationship Id="rId4" Type="http://schemas.openxmlformats.org/officeDocument/2006/relationships/hyperlink" Target="https://cognitiveclass.ai/courses/data-science-10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what-is-spark/" TargetMode="External"/><Relationship Id="rId7" Type="http://schemas.openxmlformats.org/officeDocument/2006/relationships/hyperlink" Target="https://cognitiveclass.ai/courses/introduction-to-pig/" TargetMode="External"/><Relationship Id="rId2" Type="http://schemas.openxmlformats.org/officeDocument/2006/relationships/hyperlink" Target="https://cognitiveclass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tiveclass.ai/courses/spark-graphx/" TargetMode="External"/><Relationship Id="rId5" Type="http://schemas.openxmlformats.org/officeDocument/2006/relationships/hyperlink" Target="https://cognitiveclass.ai/courses/spark-mllib/" TargetMode="External"/><Relationship Id="rId4" Type="http://schemas.openxmlformats.org/officeDocument/2006/relationships/hyperlink" Target="https://cognitiveclass.ai/courses/spark-rd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hyperlink" Target="https://archive.bigdatauniversity.com/courses/introduction-to-mapreduce-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va.microsoft.com/en-US/training-courses/big-data-analytics-with-hdinsight-hadoop-on-azure-10551?l=KBcyOu97_7604984382" TargetMode="External"/><Relationship Id="rId4" Type="http://schemas.openxmlformats.org/officeDocument/2006/relationships/hyperlink" Target="http://www.coreservlets.com/hadoop-tutoria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zyre.com/tutorial" TargetMode="External"/><Relationship Id="rId2" Type="http://schemas.openxmlformats.org/officeDocument/2006/relationships/hyperlink" Target="https://www.udemy.com/learning-apache-h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pccsystems.com/training#Classes" TargetMode="External"/><Relationship Id="rId4" Type="http://schemas.openxmlformats.org/officeDocument/2006/relationships/hyperlink" Target="https://www.cs.utexas.edu/~dfranke/courses/2017fall/cs378-BDP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7" Type="http://schemas.openxmlformats.org/officeDocument/2006/relationships/hyperlink" Target="https://hpccsystems.com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l-analytics/BigDL" TargetMode="External"/><Relationship Id="rId5" Type="http://schemas.openxmlformats.org/officeDocument/2006/relationships/hyperlink" Target="https://software.intel.com/en-us/articles/bigdl-distributed-deep-learning-on-apache-spark" TargetMode="External"/><Relationship Id="rId4" Type="http://schemas.openxmlformats.org/officeDocument/2006/relationships/hyperlink" Target="https://www.cloudera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em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cloud/" TargetMode="External"/><Relationship Id="rId4" Type="http://schemas.openxmlformats.org/officeDocument/2006/relationships/hyperlink" Target="https://azure.microsoft.com/en-u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rid.cs.gsu.edu/~dimos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ildingjavaprogram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java" TargetMode="External"/><Relationship Id="rId2" Type="http://schemas.openxmlformats.org/officeDocument/2006/relationships/hyperlink" Target="https://www.udemy.com/java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cademy.com/learn/learn-python" TargetMode="External"/><Relationship Id="rId4" Type="http://schemas.openxmlformats.org/officeDocument/2006/relationships/hyperlink" Target="https://www.udacity.com/course/programming-foundations-with-python--ud036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akaushik2@student.gsu.ed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jshook/mapreducepattern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ar.gsu.edu/registration/semester-calendars-exam-schedules/spring-2018-final-exam-schedu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bricks/learning-spar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9596" y="2456893"/>
            <a:ext cx="7272808" cy="9721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83832" y="4329100"/>
            <a:ext cx="302433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+mj-lt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" y="1115017"/>
            <a:ext cx="3780420" cy="4963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80" y="1041635"/>
            <a:ext cx="3528392" cy="503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801605"/>
            <a:ext cx="4032083" cy="52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020267"/>
            <a:ext cx="1116124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Coursera </a:t>
            </a:r>
            <a:r>
              <a:rPr lang="en-US" sz="2400" dirty="0"/>
              <a:t>(</a:t>
            </a:r>
            <a:r>
              <a:rPr lang="en-US" sz="2400" u="sng" dirty="0">
                <a:hlinkClick r:id="rId2"/>
              </a:rPr>
              <a:t>https://www.coursera.org</a:t>
            </a:r>
            <a:r>
              <a:rPr lang="en-US" sz="2400" dirty="0" smtClean="0"/>
              <a:t>)</a:t>
            </a:r>
          </a:p>
          <a:p>
            <a:pPr marL="635000">
              <a:tabLst>
                <a:tab pos="635000" algn="l"/>
              </a:tabLst>
            </a:pPr>
            <a:r>
              <a:rPr lang="en-US" sz="2400" dirty="0"/>
              <a:t>Data Manipulation at Scale: Systems and Algorithms. Bill Howe. University of Washington.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 smtClean="0"/>
              <a:t>   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www.coursera.org/learn/data-manipulation/home/welcome</a:t>
            </a:r>
            <a:endParaRPr lang="en-US" sz="2400" dirty="0" smtClean="0"/>
          </a:p>
          <a:p>
            <a:pPr marL="635000">
              <a:tabLst>
                <a:tab pos="635000" algn="l"/>
              </a:tabLst>
            </a:pPr>
            <a:r>
              <a:rPr lang="en-US" sz="2400" dirty="0" smtClean="0"/>
              <a:t>Pig </a:t>
            </a:r>
            <a:r>
              <a:rPr lang="en-US" sz="2400" dirty="0"/>
              <a:t>stuff in the above course: </a:t>
            </a:r>
            <a:endParaRPr lang="en-US" sz="2400" dirty="0" smtClean="0"/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www.coursera.org/learn/data-manipulation/lecture/2bKBv/almost-sql-pig</a:t>
            </a:r>
            <a:endParaRPr lang="en-US" sz="2400" dirty="0" smtClean="0"/>
          </a:p>
          <a:p>
            <a:pPr marL="635000">
              <a:tabLst>
                <a:tab pos="635000" algn="l"/>
              </a:tabLst>
            </a:pPr>
            <a:r>
              <a:rPr lang="en-US" sz="2400" dirty="0" smtClean="0"/>
              <a:t>Introduction </a:t>
            </a:r>
            <a:r>
              <a:rPr lang="en-US" sz="2400" dirty="0"/>
              <a:t>to Apache Spark and AWS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www.coursera.org/learn/bigdata-cluster-apache-spark-and-aws</a:t>
            </a:r>
            <a:endParaRPr lang="en-US" sz="2400" dirty="0" smtClean="0"/>
          </a:p>
          <a:p>
            <a:pPr marL="635000">
              <a:tabLst>
                <a:tab pos="635000" algn="l"/>
              </a:tabLst>
            </a:pPr>
            <a:r>
              <a:rPr lang="en-US" sz="2400" dirty="0" smtClean="0"/>
              <a:t>Big </a:t>
            </a:r>
            <a:r>
              <a:rPr lang="en-US" sz="2400" dirty="0"/>
              <a:t>Data Specialization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6"/>
              </a:rPr>
              <a:t>https</a:t>
            </a:r>
            <a:r>
              <a:rPr lang="en-US" sz="2400" dirty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www.coursera.org/specializations/big-data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236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0515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Coursera </a:t>
            </a:r>
            <a:r>
              <a:rPr lang="en-US" sz="2400" dirty="0"/>
              <a:t>(</a:t>
            </a:r>
            <a:r>
              <a:rPr lang="en-US" sz="2400" u="sng" dirty="0">
                <a:hlinkClick r:id="rId2"/>
              </a:rPr>
              <a:t>https://www.coursera.org</a:t>
            </a:r>
            <a:r>
              <a:rPr lang="en-US" sz="2400" dirty="0" smtClean="0"/>
              <a:t>) (Continued)</a:t>
            </a:r>
          </a:p>
          <a:p>
            <a:pPr marL="571500"/>
            <a:r>
              <a:rPr lang="en-US" sz="2400" dirty="0" smtClean="0"/>
              <a:t>Big </a:t>
            </a:r>
            <a:r>
              <a:rPr lang="en-US" sz="2400" dirty="0"/>
              <a:t>Data Analysis with Scala and Spark</a:t>
            </a:r>
          </a:p>
          <a:p>
            <a:pPr marL="5715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www.coursera.org/learn/scala-spark-big-data</a:t>
            </a:r>
            <a:endParaRPr lang="en-US" sz="2400" dirty="0" smtClean="0"/>
          </a:p>
          <a:p>
            <a:pPr marL="571500"/>
            <a:r>
              <a:rPr lang="en-US" sz="2400" dirty="0" smtClean="0"/>
              <a:t>Big </a:t>
            </a:r>
            <a:r>
              <a:rPr lang="en-US" sz="2400" dirty="0"/>
              <a:t>Data Essentials: HDFS, </a:t>
            </a:r>
            <a:r>
              <a:rPr lang="en-US" sz="2400" dirty="0" err="1"/>
              <a:t>MapReduce</a:t>
            </a:r>
            <a:r>
              <a:rPr lang="en-US" sz="2400" dirty="0"/>
              <a:t> and Spark RDD</a:t>
            </a:r>
          </a:p>
          <a:p>
            <a:pPr marL="5715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www.coursera.org/learn/big-data-essentials</a:t>
            </a:r>
            <a:endParaRPr lang="en-US" sz="2400" dirty="0" smtClean="0"/>
          </a:p>
          <a:p>
            <a:pPr marL="571500"/>
            <a:r>
              <a:rPr lang="en-US" sz="2400" dirty="0" smtClean="0"/>
              <a:t>Big </a:t>
            </a:r>
            <a:r>
              <a:rPr lang="en-US" sz="2400" dirty="0"/>
              <a:t>Data Analysis: Hive, Spark SQL,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, </a:t>
            </a:r>
            <a:r>
              <a:rPr lang="en-US" sz="2400" dirty="0"/>
              <a:t>and </a:t>
            </a:r>
            <a:r>
              <a:rPr lang="en-US" sz="2400" dirty="0" err="1"/>
              <a:t>GraphFrames</a:t>
            </a:r>
            <a:endParaRPr lang="en-US" sz="2400" dirty="0"/>
          </a:p>
          <a:p>
            <a:pPr marL="5715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www.coursera.org/learn/big-data-analysis</a:t>
            </a:r>
            <a:endParaRPr lang="en-US" sz="2400" dirty="0" smtClean="0"/>
          </a:p>
          <a:p>
            <a:pPr marL="571500"/>
            <a:r>
              <a:rPr lang="en-US" sz="2400" dirty="0" smtClean="0"/>
              <a:t>Google </a:t>
            </a:r>
            <a:r>
              <a:rPr lang="en-US" sz="2400" dirty="0"/>
              <a:t>Cloud Platform Big Data and Machine Learning Fundamentals</a:t>
            </a:r>
          </a:p>
          <a:p>
            <a:pPr marL="5715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hlinkClick r:id="rId6"/>
              </a:rPr>
              <a:t>https</a:t>
            </a:r>
            <a:r>
              <a:rPr lang="en-US" sz="2400" dirty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www.coursera.org/learn/gcp-big-data-ml-fundamentals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7446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1017224" cy="432048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2. Cognitive </a:t>
            </a:r>
            <a:r>
              <a:rPr lang="en-US" sz="2400" dirty="0"/>
              <a:t>Class </a:t>
            </a:r>
            <a:r>
              <a:rPr lang="en-US" sz="2400" dirty="0" smtClean="0"/>
              <a:t>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https://cognitiveclass.ai</a:t>
            </a: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 smtClean="0"/>
              <a:t>)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(60 online courses in total as of 1/8/2018)</a:t>
            </a:r>
            <a:endParaRPr lang="en-US" sz="2400" dirty="0" smtClean="0"/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Big Data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://cognitiveclass.ai/courses/what-is-big-data/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Science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://cognitiveclass.ai/courses/data-science-101/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YARN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https://cognitiveclass.ai/courses/mapreduce-and-yarn/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Hadoop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https://cognitiveclass.ai/courses/introduction-to-hadoop/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44724"/>
            <a:ext cx="11532604" cy="471652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2. Cognitive Class (</a:t>
            </a: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https://cognitiveclass.ai/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(Continued)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Fundamentals I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https://cognitiveclass.ai/courses/what-is-spark/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Fundamentals II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https://cognitiveclass.ai/courses/spark-rdd/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</a:t>
            </a:r>
            <a:r>
              <a:rPr lang="en-US" sz="24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MLlib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https://cognitiveclass.ai/courses/spark-mllib/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Exploring Spark’s </a:t>
            </a:r>
            <a:r>
              <a:rPr lang="en-US" sz="24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GraphX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https://cognitiveclass.ai/courses/spark-graphx/</a:t>
            </a:r>
            <a:endParaRPr lang="en-US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Apache Pig 101. Warren Pettit, Daniel Tran, </a:t>
            </a:r>
            <a:r>
              <a:rPr lang="en-US" sz="24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Leons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Petrazickis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IBM. Big Data University.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 smtClean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https://cognitiveclass.ai/courses/introduction-to-pig/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9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48" y="944724"/>
            <a:ext cx="11856640" cy="4716524"/>
          </a:xfrm>
        </p:spPr>
        <p:txBody>
          <a:bodyPr>
            <a:noAutofit/>
          </a:bodyPr>
          <a:lstStyle/>
          <a:p>
            <a:pPr marL="287338" indent="-287338">
              <a:buNone/>
            </a:pPr>
            <a:r>
              <a:rPr lang="en-US" sz="2400" dirty="0"/>
              <a:t>3. Introduction to </a:t>
            </a:r>
            <a:r>
              <a:rPr lang="en-US" sz="2400" dirty="0" err="1"/>
              <a:t>MapReduce</a:t>
            </a:r>
            <a:r>
              <a:rPr lang="en-US" sz="2400" dirty="0"/>
              <a:t> Programming (A free five-hour crash-course on </a:t>
            </a:r>
            <a:r>
              <a:rPr lang="en-US" sz="2400" dirty="0" err="1"/>
              <a:t>MapReduce</a:t>
            </a:r>
            <a:r>
              <a:rPr lang="en-US" sz="2400" dirty="0"/>
              <a:t>) : </a:t>
            </a:r>
          </a:p>
          <a:p>
            <a:pPr marL="287338" indent="0">
              <a:buNone/>
            </a:pP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://archive.bigdatauniversity.com/courses/introduction-to-mapreduce-programming/</a:t>
            </a:r>
            <a:r>
              <a:rPr lang="en-US" sz="2400" dirty="0"/>
              <a:t> </a:t>
            </a:r>
          </a:p>
          <a:p>
            <a:pPr marL="287338" indent="-287338">
              <a:buNone/>
            </a:pPr>
            <a:r>
              <a:rPr lang="en-US" sz="2400" dirty="0"/>
              <a:t>4. Intro to Hadoop and </a:t>
            </a:r>
            <a:r>
              <a:rPr lang="en-US" sz="2400" dirty="0" err="1"/>
              <a:t>MapReduce</a:t>
            </a:r>
            <a:r>
              <a:rPr lang="en-US" sz="2400" dirty="0"/>
              <a:t> (by Cloudera) Another (longer) introduction to Hadoop and Map Reduce (FREE): </a:t>
            </a:r>
          </a:p>
          <a:p>
            <a:pPr marL="287338" indent="0">
              <a:buNone/>
            </a:pPr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://www.udacity.com/course/intro-to-hadoop-and-mapreduce--ud617</a:t>
            </a:r>
            <a:r>
              <a:rPr lang="en-US" sz="2400" dirty="0"/>
              <a:t> </a:t>
            </a:r>
          </a:p>
          <a:p>
            <a:pPr marL="287338" indent="-287338">
              <a:buNone/>
            </a:pPr>
            <a:r>
              <a:rPr lang="en-US" sz="2400" dirty="0"/>
              <a:t>5. Hadoop Tutorial: Developing Big-Data Applications with Apache Hadoop</a:t>
            </a:r>
          </a:p>
          <a:p>
            <a:pPr marL="287338" indent="0">
              <a:buNone/>
            </a:pPr>
            <a:r>
              <a:rPr lang="en-US" sz="2400" u="sng" dirty="0" smtClean="0">
                <a:hlinkClick r:id="rId4"/>
              </a:rPr>
              <a:t>http</a:t>
            </a:r>
            <a:r>
              <a:rPr lang="en-US" sz="2400" u="sng" dirty="0">
                <a:hlinkClick r:id="rId4"/>
              </a:rPr>
              <a:t>://www.coreservlets.com/hadoop-tutorial/</a:t>
            </a:r>
            <a:endParaRPr lang="en-US" sz="2400" dirty="0"/>
          </a:p>
          <a:p>
            <a:pPr marL="287338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a great Hadoop tutorial.</a:t>
            </a:r>
          </a:p>
          <a:p>
            <a:pPr marL="287338" indent="-287338">
              <a:buNone/>
            </a:pPr>
            <a:r>
              <a:rPr lang="en-US" sz="2400" dirty="0"/>
              <a:t>6. Big Data Analytics with HDInsight: Hadoop on Azure</a:t>
            </a:r>
          </a:p>
          <a:p>
            <a:pPr marL="287338" indent="0">
              <a:buNone/>
            </a:pPr>
            <a:r>
              <a:rPr lang="en-US" sz="2400" u="sng" dirty="0" smtClean="0">
                <a:hlinkClick r:id="rId5"/>
              </a:rPr>
              <a:t>https</a:t>
            </a:r>
            <a:r>
              <a:rPr lang="en-US" sz="2400" u="sng" dirty="0">
                <a:hlinkClick r:id="rId5"/>
              </a:rPr>
              <a:t>://</a:t>
            </a:r>
            <a:r>
              <a:rPr lang="en-US" sz="2400" u="sng" dirty="0" smtClean="0">
                <a:hlinkClick r:id="rId5"/>
              </a:rPr>
              <a:t>mva.microsoft.com/en-US/training-courses/big-data-analytics-with-hdinsight-hadoop-on-azure-10551?l=KBcyOu97_7604984382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232756"/>
            <a:ext cx="11568608" cy="4428492"/>
          </a:xfrm>
        </p:spPr>
        <p:txBody>
          <a:bodyPr>
            <a:noAutofit/>
          </a:bodyPr>
          <a:lstStyle/>
          <a:p>
            <a:pPr marL="463550" indent="-463550">
              <a:buNone/>
            </a:pPr>
            <a:r>
              <a:rPr lang="en-US" sz="2400" dirty="0" smtClean="0"/>
              <a:t>7</a:t>
            </a:r>
            <a:r>
              <a:rPr lang="en-US" sz="2400" dirty="0"/>
              <a:t>. Learning Apache Hadoop </a:t>
            </a:r>
            <a:r>
              <a:rPr lang="en-US" sz="2400" dirty="0" err="1"/>
              <a:t>EcoSystem</a:t>
            </a:r>
            <a:r>
              <a:rPr lang="en-US" sz="2400" dirty="0"/>
              <a:t>- Hive (Free Hive course):</a:t>
            </a:r>
          </a:p>
          <a:p>
            <a:pPr marL="463550" indent="-46355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2"/>
              </a:rPr>
              <a:t>https://www.udemy.com/learning-apache-hive/</a:t>
            </a:r>
            <a:endParaRPr lang="en-US" sz="2400" dirty="0"/>
          </a:p>
          <a:p>
            <a:pPr marL="463550" indent="-463550">
              <a:buNone/>
            </a:pPr>
            <a:r>
              <a:rPr lang="en-US" sz="2400" dirty="0"/>
              <a:t>8. Free big data tutorials: </a:t>
            </a:r>
            <a:r>
              <a:rPr lang="en-US" sz="2400" u="sng" dirty="0">
                <a:hlinkClick r:id="rId3"/>
              </a:rPr>
              <a:t>https://www.dezyre.com/tutorial</a:t>
            </a:r>
            <a:endParaRPr lang="en-US" sz="2400" dirty="0"/>
          </a:p>
          <a:p>
            <a:pPr marL="287338" indent="-287338">
              <a:buNone/>
            </a:pPr>
            <a:r>
              <a:rPr lang="en-US" sz="2400" dirty="0"/>
              <a:t>9. CS378 - Big Data Programming - Fall 2017 - David Franke. All lecture notes are publicly available.</a:t>
            </a:r>
          </a:p>
          <a:p>
            <a:pPr marL="463550" indent="-176213">
              <a:buNone/>
            </a:pPr>
            <a:r>
              <a:rPr lang="en-US" sz="2400" u="sng" dirty="0" smtClean="0">
                <a:hlinkClick r:id="rId4"/>
              </a:rPr>
              <a:t>https</a:t>
            </a:r>
            <a:r>
              <a:rPr lang="en-US" sz="2400" u="sng" dirty="0">
                <a:hlinkClick r:id="rId4"/>
              </a:rPr>
              <a:t>://www.cs.utexas.edu/~dfranke/courses/2017fall/cs378-BDP.htm</a:t>
            </a:r>
            <a:endParaRPr lang="en-US" sz="2400" dirty="0"/>
          </a:p>
          <a:p>
            <a:pPr marL="463550" indent="-463550">
              <a:buNone/>
            </a:pPr>
            <a:r>
              <a:rPr lang="en-US" sz="2400" dirty="0"/>
              <a:t>10. HPCC Systems Online Courses: </a:t>
            </a:r>
            <a:r>
              <a:rPr lang="en-US" sz="2400" u="sng" dirty="0">
                <a:hlinkClick r:id="rId5"/>
              </a:rPr>
              <a:t>https://hpccsystems.com/training#Classes</a:t>
            </a:r>
            <a:r>
              <a:rPr lang="en-US" sz="2400" dirty="0"/>
              <a:t> . Each student can get a coupon for free access of this online courses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62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260648"/>
            <a:ext cx="4069668" cy="900100"/>
          </a:xfrm>
        </p:spPr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6" y="1268760"/>
            <a:ext cx="11773308" cy="39244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1. Apache Hadoop: </a:t>
            </a:r>
            <a:r>
              <a:rPr lang="en-US" sz="2400" u="sng" dirty="0">
                <a:hlinkClick r:id="rId2"/>
              </a:rPr>
              <a:t>http://hadoop.apache.org/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2. Apache Spark: </a:t>
            </a:r>
            <a:r>
              <a:rPr lang="en-US" sz="2400" u="sng" dirty="0">
                <a:hlinkClick r:id="rId3"/>
              </a:rPr>
              <a:t>https://spark.apache.org/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Mastering Apache® Spark™ 2.0. </a:t>
            </a:r>
            <a:r>
              <a:rPr lang="en-US" sz="2400" u="sng" dirty="0"/>
              <a:t>http://go.databricks.com/mastering-apache-spark-2.0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Cloudera: Machine Learning | Analytics | Cloud: </a:t>
            </a:r>
            <a:r>
              <a:rPr lang="en-US" sz="2400" u="sng" dirty="0">
                <a:hlinkClick r:id="rId4"/>
              </a:rPr>
              <a:t>https://www.cloudera.com/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BigDL</a:t>
            </a:r>
            <a:r>
              <a:rPr lang="en-US" sz="2400" dirty="0"/>
              <a:t>: Distributed Deep Learning on Apache Spark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5"/>
              </a:rPr>
              <a:t>https://software.intel.com/en-us/articles/bigdl-distributed-deep-learning-on-apache-spark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6"/>
              </a:rPr>
              <a:t>https://github.com/intel-analytics/BigDL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6. HPCC Systems from LexisNexis: </a:t>
            </a:r>
            <a:r>
              <a:rPr lang="en-US" sz="2400" u="sng" dirty="0">
                <a:hlinkClick r:id="rId7"/>
              </a:rPr>
              <a:t>https://hpccsystems.com/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48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260648"/>
            <a:ext cx="5076564" cy="9001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Service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268760"/>
            <a:ext cx="10549172" cy="266429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Amazon EMR (Elastic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https://aws.amazon.com/emr/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Google Cloud Platform: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https://cloud.google.com/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Microsoft Azure Cloud Computing Platform &amp; Services: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https://azure.microsoft.com/en-us/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IBM Cloud (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BlueMix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https://www.ibm.com/cloud/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177" y="1556792"/>
            <a:ext cx="11629292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MapReduce: Simplified Data Processing on Large Clusters</a:t>
            </a:r>
            <a:r>
              <a:rPr lang="en-US" sz="2400" dirty="0"/>
              <a:t>, by Jeffry Dean and Sanjay </a:t>
            </a:r>
            <a:r>
              <a:rPr lang="en-US" sz="2400" dirty="0" err="1"/>
              <a:t>Ghemawat</a:t>
            </a:r>
            <a:r>
              <a:rPr lang="en-US" sz="2400" dirty="0"/>
              <a:t>, </a:t>
            </a:r>
            <a:r>
              <a:rPr lang="en-US" sz="2400" dirty="0" smtClean="0"/>
              <a:t>2004.</a:t>
            </a:r>
            <a:endParaRPr lang="en-US" sz="2400" dirty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 Comparison of Join Algorithms for Log Processing in MapReduce</a:t>
            </a:r>
            <a:r>
              <a:rPr lang="en-US" sz="2400" dirty="0"/>
              <a:t>, by Spyros </a:t>
            </a:r>
            <a:r>
              <a:rPr lang="en-US" sz="2400" dirty="0" err="1"/>
              <a:t>Blanas</a:t>
            </a:r>
            <a:r>
              <a:rPr lang="en-US" sz="2400" dirty="0"/>
              <a:t>, </a:t>
            </a:r>
            <a:r>
              <a:rPr lang="en-US" sz="2400" dirty="0" err="1"/>
              <a:t>Jignesh</a:t>
            </a:r>
            <a:r>
              <a:rPr lang="en-US" sz="2400" dirty="0"/>
              <a:t> M. Patel, </a:t>
            </a:r>
            <a:r>
              <a:rPr lang="en-US" sz="2400" dirty="0" err="1"/>
              <a:t>Vuk</a:t>
            </a:r>
            <a:r>
              <a:rPr lang="en-US" sz="2400" dirty="0"/>
              <a:t> </a:t>
            </a:r>
            <a:r>
              <a:rPr lang="en-US" sz="2400" dirty="0" err="1"/>
              <a:t>Ercegovac</a:t>
            </a:r>
            <a:r>
              <a:rPr lang="en-US" sz="2400" dirty="0"/>
              <a:t>, Jun Rao, Eugene J. </a:t>
            </a:r>
            <a:r>
              <a:rPr lang="en-US" sz="2400" dirty="0" err="1"/>
              <a:t>Shekita</a:t>
            </a:r>
            <a:r>
              <a:rPr lang="en-US" sz="2400" dirty="0"/>
              <a:t>, and </a:t>
            </a:r>
            <a:r>
              <a:rPr lang="en-US" sz="2400" dirty="0" err="1"/>
              <a:t>Yuanyuan</a:t>
            </a:r>
            <a:r>
              <a:rPr lang="en-US" sz="2400" dirty="0"/>
              <a:t> Tian, 2010.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The Family of MapReduce and Large-Scale Data Processing Systems</a:t>
            </a:r>
            <a:r>
              <a:rPr lang="en-US" sz="2400" dirty="0"/>
              <a:t>, by </a:t>
            </a:r>
            <a:r>
              <a:rPr lang="en-US" sz="2400" dirty="0" err="1"/>
              <a:t>Sherif</a:t>
            </a:r>
            <a:r>
              <a:rPr lang="en-US" sz="2400" dirty="0"/>
              <a:t> </a:t>
            </a:r>
            <a:r>
              <a:rPr lang="en-US" sz="2400" dirty="0" err="1"/>
              <a:t>Sakr</a:t>
            </a:r>
            <a:r>
              <a:rPr lang="en-US" sz="2400" dirty="0"/>
              <a:t>, Anna Liu, and Ayman G. </a:t>
            </a:r>
            <a:r>
              <a:rPr lang="en-US" sz="2400" dirty="0" err="1"/>
              <a:t>Fayoumi</a:t>
            </a:r>
            <a:r>
              <a:rPr lang="en-US" sz="2400" dirty="0"/>
              <a:t>,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MapReduce Algorithms for Big Data Analysis</a:t>
            </a:r>
            <a:r>
              <a:rPr lang="en-US" sz="2400" dirty="0"/>
              <a:t>, by </a:t>
            </a:r>
            <a:r>
              <a:rPr lang="en-US" sz="2400" dirty="0" err="1"/>
              <a:t>Kyuseok</a:t>
            </a:r>
            <a:r>
              <a:rPr lang="en-US" sz="2400" dirty="0"/>
              <a:t> Shim, 2012.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The Google file system</a:t>
            </a:r>
            <a:r>
              <a:rPr lang="en-US" sz="2400" dirty="0"/>
              <a:t>, By Sanjay </a:t>
            </a:r>
            <a:r>
              <a:rPr lang="en-US" sz="2400" dirty="0" err="1"/>
              <a:t>Ghemawat</a:t>
            </a:r>
            <a:r>
              <a:rPr lang="en-US" sz="2400" dirty="0"/>
              <a:t>, et al., 2003.</a:t>
            </a:r>
          </a:p>
        </p:txBody>
      </p:sp>
    </p:spTree>
    <p:extLst>
      <p:ext uri="{BB962C8B-B14F-4D97-AF65-F5344CB8AC3E}">
        <p14:creationId xmlns:p14="http://schemas.microsoft.com/office/powerpoint/2010/main" val="8036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Welcome!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88" y="1628800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Instructor:</a:t>
            </a:r>
            <a:r>
              <a:rPr lang="en-US" sz="2400" dirty="0"/>
              <a:t> Yubao Wu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588" y="2168860"/>
            <a:ext cx="544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</a:t>
            </a:r>
            <a:r>
              <a:rPr lang="en-US" sz="2400" dirty="0"/>
              <a:t>: </a:t>
            </a:r>
            <a:r>
              <a:rPr lang="fr-FR" sz="2400" dirty="0" smtClean="0"/>
              <a:t>1 </a:t>
            </a:r>
            <a:r>
              <a:rPr lang="fr-FR" sz="2400" dirty="0"/>
              <a:t>Park </a:t>
            </a:r>
            <a:r>
              <a:rPr lang="fr-FR" sz="2400" dirty="0" smtClean="0"/>
              <a:t>Place, </a:t>
            </a:r>
            <a:r>
              <a:rPr lang="fr-FR" sz="2400" dirty="0"/>
              <a:t>Room 662A (6 </a:t>
            </a:r>
            <a:r>
              <a:rPr lang="fr-FR" sz="2400" dirty="0" err="1"/>
              <a:t>floor</a:t>
            </a:r>
            <a:r>
              <a:rPr lang="fr-FR" sz="2400" dirty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63588" y="2716574"/>
            <a:ext cx="4332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Phone</a:t>
            </a:r>
            <a:r>
              <a:rPr lang="en-US" sz="2400" dirty="0"/>
              <a:t>: </a:t>
            </a:r>
            <a:r>
              <a:rPr lang="fr-FR" sz="2400" dirty="0"/>
              <a:t>404-413-6125 (office)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63588" y="3264288"/>
            <a:ext cx="3504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E-mail</a:t>
            </a:r>
            <a:r>
              <a:rPr lang="en-US" sz="2400" dirty="0"/>
              <a:t>: </a:t>
            </a:r>
            <a:r>
              <a:rPr lang="fr-FR" sz="2400" dirty="0"/>
              <a:t>ywu28@gsu.edu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63588" y="3812002"/>
            <a:ext cx="2784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Website</a:t>
            </a:r>
            <a:r>
              <a:rPr lang="en-US" sz="2400" dirty="0"/>
              <a:t>: </a:t>
            </a:r>
            <a:r>
              <a:rPr lang="fr-FR" sz="2400" dirty="0" err="1"/>
              <a:t>iCollege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63588" y="4359716"/>
            <a:ext cx="804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 Hours</a:t>
            </a:r>
            <a:r>
              <a:rPr lang="en-US" sz="2400" dirty="0"/>
              <a:t>: 3:00 pm - 5:00 pm, Thursday; or by appointment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588" y="4949146"/>
            <a:ext cx="804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is the second time that I teach this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50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29665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708" y="1016732"/>
            <a:ext cx="11629292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Spark: Cluster Computing with Working Sets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Mosharaf</a:t>
            </a:r>
            <a:r>
              <a:rPr lang="en-US" sz="2400" dirty="0"/>
              <a:t> Chowdhury,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</a:t>
            </a:r>
            <a:r>
              <a:rPr lang="en-US" sz="2400" dirty="0" err="1"/>
              <a:t>HotCloud</a:t>
            </a:r>
            <a:r>
              <a:rPr lang="en-US" sz="2400" dirty="0"/>
              <a:t> 2010. June 2010.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Resilient Distributed Datasets: A Fault-Tolerant Abstraction for In-Memory Cluster Computing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Mosharaf</a:t>
            </a:r>
            <a:r>
              <a:rPr lang="en-US" sz="2400" dirty="0"/>
              <a:t> Chowdhury,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Ankur</a:t>
            </a:r>
            <a:r>
              <a:rPr lang="en-US" sz="2400" dirty="0"/>
              <a:t> Dave, Justin Ma, Murphy McCauley,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NSDI 2012. April 2012. Best Paper Award.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Shark: Fast Data Analysis Using Coarse-grained Distributed Memory (demo)</a:t>
            </a:r>
            <a:r>
              <a:rPr lang="en-US" sz="2400" dirty="0"/>
              <a:t>. Cliff Engle, Antonio </a:t>
            </a:r>
            <a:r>
              <a:rPr lang="en-US" sz="2400" dirty="0" err="1"/>
              <a:t>Lupher</a:t>
            </a:r>
            <a:r>
              <a:rPr lang="en-US" sz="2400" dirty="0"/>
              <a:t>, Reynold S. Xin,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Haoyuan</a:t>
            </a:r>
            <a:r>
              <a:rPr lang="en-US" sz="2400" dirty="0"/>
              <a:t> Li,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SIGMOD 2012. May 2012. Best Demo Award.</a:t>
            </a:r>
          </a:p>
        </p:txBody>
      </p:sp>
    </p:spTree>
    <p:extLst>
      <p:ext uri="{BB962C8B-B14F-4D97-AF65-F5344CB8AC3E}">
        <p14:creationId xmlns:p14="http://schemas.microsoft.com/office/powerpoint/2010/main" val="259133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29665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708" y="1016732"/>
            <a:ext cx="1162929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Discretized Streams: An Efficient and Fault-Tolerant Model for Stream Processing on Large Clusters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Haoyuan</a:t>
            </a:r>
            <a:r>
              <a:rPr lang="en-US" sz="2400" dirty="0"/>
              <a:t> Li,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</a:t>
            </a:r>
            <a:r>
              <a:rPr lang="en-US" sz="2400" dirty="0" err="1"/>
              <a:t>HotCloud</a:t>
            </a:r>
            <a:r>
              <a:rPr lang="en-US" sz="2400" dirty="0"/>
              <a:t> 2012. June 2012.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Discretized Streams: Fault-Tolerant Streaming Computation at Scale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Haoyuan</a:t>
            </a:r>
            <a:r>
              <a:rPr lang="en-US" sz="2400" dirty="0"/>
              <a:t> Li, Timothy Hunter,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SOSP 2013. November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Shark: SQL and Rich Analytics at Scale</a:t>
            </a:r>
            <a:r>
              <a:rPr lang="en-US" sz="2400" dirty="0"/>
              <a:t>. Reynold S. Xin, Joshua Rosen,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SIGMOD 2013. June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GraphX</a:t>
            </a:r>
            <a:r>
              <a:rPr lang="en-US" sz="2400" b="1" dirty="0"/>
              <a:t>: Unifying Data-Parallel and Graph-Parallel Analytics</a:t>
            </a:r>
            <a:r>
              <a:rPr lang="en-US" sz="2400" dirty="0"/>
              <a:t>. Reynold S. Xin, Daniel </a:t>
            </a:r>
            <a:r>
              <a:rPr lang="en-US" sz="2400" dirty="0" err="1"/>
              <a:t>Crankshaw</a:t>
            </a:r>
            <a:r>
              <a:rPr lang="en-US" sz="2400" dirty="0"/>
              <a:t>, </a:t>
            </a:r>
            <a:r>
              <a:rPr lang="en-US" sz="2400" dirty="0" err="1"/>
              <a:t>Ankur</a:t>
            </a:r>
            <a:r>
              <a:rPr lang="en-US" sz="2400" dirty="0"/>
              <a:t> Dave, Joseph E. Gonzalez, Michael J. Franklin, Ion </a:t>
            </a:r>
            <a:r>
              <a:rPr lang="en-US" sz="2400" dirty="0" err="1"/>
              <a:t>Stoica</a:t>
            </a:r>
            <a:r>
              <a:rPr lang="en-US" sz="2400" dirty="0"/>
              <a:t>. OSDI 2014. October 2014.</a:t>
            </a:r>
          </a:p>
        </p:txBody>
      </p:sp>
    </p:spTree>
    <p:extLst>
      <p:ext uri="{BB962C8B-B14F-4D97-AF65-F5344CB8AC3E}">
        <p14:creationId xmlns:p14="http://schemas.microsoft.com/office/powerpoint/2010/main" val="112770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372" y="1376772"/>
            <a:ext cx="1162929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Spark SQL: Relational Data Processing in Spark</a:t>
            </a:r>
            <a:r>
              <a:rPr lang="en-US" sz="2400" dirty="0"/>
              <a:t>. Michael </a:t>
            </a:r>
            <a:r>
              <a:rPr lang="en-US" sz="2400" dirty="0" err="1"/>
              <a:t>Armbrust</a:t>
            </a:r>
            <a:r>
              <a:rPr lang="en-US" sz="2400" dirty="0"/>
              <a:t>, Reynold S. Xin, Cheng Lian, Yin </a:t>
            </a:r>
            <a:r>
              <a:rPr lang="en-US" sz="2400" dirty="0" err="1"/>
              <a:t>Huai</a:t>
            </a:r>
            <a:r>
              <a:rPr lang="en-US" sz="2400" dirty="0"/>
              <a:t>, Davies Liu, Joseph K. Bradley,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</a:t>
            </a:r>
            <a:r>
              <a:rPr lang="en-US" sz="2400" dirty="0" err="1"/>
              <a:t>Tomer</a:t>
            </a:r>
            <a:r>
              <a:rPr lang="en-US" sz="2400" dirty="0"/>
              <a:t> Kaftan, Michael J. Franklin, Ali </a:t>
            </a:r>
            <a:r>
              <a:rPr lang="en-US" sz="2400" dirty="0" err="1"/>
              <a:t>Ghodsi</a:t>
            </a:r>
            <a:r>
              <a:rPr lang="en-US" sz="2400" dirty="0"/>
              <a:t>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. SIGMOD 2015. June 2015.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SparkR</a:t>
            </a:r>
            <a:r>
              <a:rPr lang="en-US" sz="2400" b="1" dirty="0"/>
              <a:t>: Scaling R Programs with Spark</a:t>
            </a:r>
            <a:r>
              <a:rPr lang="en-US" sz="2400" dirty="0"/>
              <a:t>, </a:t>
            </a:r>
            <a:r>
              <a:rPr lang="en-US" sz="2400" dirty="0" err="1"/>
              <a:t>Shivaram</a:t>
            </a:r>
            <a:r>
              <a:rPr lang="en-US" sz="2400" dirty="0"/>
              <a:t> </a:t>
            </a:r>
            <a:r>
              <a:rPr lang="en-US" sz="2400" dirty="0" err="1"/>
              <a:t>Venkataraman</a:t>
            </a:r>
            <a:r>
              <a:rPr lang="en-US" sz="2400" dirty="0"/>
              <a:t>, </a:t>
            </a:r>
            <a:r>
              <a:rPr lang="en-US" sz="2400" dirty="0" err="1"/>
              <a:t>Zongheng</a:t>
            </a:r>
            <a:r>
              <a:rPr lang="en-US" sz="2400" dirty="0"/>
              <a:t> Yang, Davies Liu, Eric Liang, Hossein </a:t>
            </a:r>
            <a:r>
              <a:rPr lang="en-US" sz="2400" dirty="0" err="1"/>
              <a:t>Falaki</a:t>
            </a:r>
            <a:r>
              <a:rPr lang="en-US" sz="2400" dirty="0"/>
              <a:t>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Reynold Xin, Ali </a:t>
            </a:r>
            <a:r>
              <a:rPr lang="en-US" sz="2400" dirty="0" err="1"/>
              <a:t>Ghodsi</a:t>
            </a:r>
            <a:r>
              <a:rPr lang="en-US" sz="2400" dirty="0"/>
              <a:t>, Michael Franklin, Ion </a:t>
            </a:r>
            <a:r>
              <a:rPr lang="en-US" sz="2400" dirty="0" err="1"/>
              <a:t>Stoica</a:t>
            </a:r>
            <a:r>
              <a:rPr lang="en-US" sz="2400" dirty="0"/>
              <a:t>, and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. SIGMOD 2016. June 2016.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MLlib</a:t>
            </a:r>
            <a:r>
              <a:rPr lang="en-US" sz="2400" b="1" dirty="0"/>
              <a:t>: Machine Learning in Apache Spark</a:t>
            </a:r>
            <a:r>
              <a:rPr lang="en-US" sz="2400" dirty="0"/>
              <a:t>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Joseph Bradley, </a:t>
            </a:r>
            <a:r>
              <a:rPr lang="en-US" sz="2400" dirty="0" err="1"/>
              <a:t>Burak</a:t>
            </a:r>
            <a:r>
              <a:rPr lang="en-US" sz="2400" dirty="0"/>
              <a:t> </a:t>
            </a:r>
            <a:r>
              <a:rPr lang="en-US" sz="2400" dirty="0" err="1"/>
              <a:t>Yavuz</a:t>
            </a:r>
            <a:r>
              <a:rPr lang="en-US" sz="2400" dirty="0"/>
              <a:t>, Evan Sparks, </a:t>
            </a:r>
            <a:r>
              <a:rPr lang="en-US" sz="2400" dirty="0" err="1"/>
              <a:t>Shivaram</a:t>
            </a:r>
            <a:r>
              <a:rPr lang="en-US" sz="2400" dirty="0"/>
              <a:t> </a:t>
            </a:r>
            <a:r>
              <a:rPr lang="en-US" sz="2400" dirty="0" err="1"/>
              <a:t>Venkataraman</a:t>
            </a:r>
            <a:r>
              <a:rPr lang="en-US" sz="2400" dirty="0"/>
              <a:t>, Davies Liu, Jeremy Freeman, DB Tsai, Manish </a:t>
            </a:r>
            <a:r>
              <a:rPr lang="en-US" sz="2400" dirty="0" err="1"/>
              <a:t>Amde</a:t>
            </a:r>
            <a:r>
              <a:rPr lang="en-US" sz="2400" dirty="0"/>
              <a:t>, Sean Owen, Doris Xin, Reynold Xin, Michael J. Franklin, Reza </a:t>
            </a:r>
            <a:r>
              <a:rPr lang="en-US" sz="2400" dirty="0" err="1"/>
              <a:t>Zadeh</a:t>
            </a:r>
            <a:r>
              <a:rPr lang="en-US" sz="2400" dirty="0"/>
              <a:t>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and </a:t>
            </a:r>
            <a:r>
              <a:rPr lang="en-US" sz="2400" dirty="0" err="1"/>
              <a:t>Ameet</a:t>
            </a:r>
            <a:r>
              <a:rPr lang="en-US" sz="2400" dirty="0"/>
              <a:t> Talwalkar. Journal of Machine Learning Research (JMLR). 2016.</a:t>
            </a:r>
          </a:p>
        </p:txBody>
      </p:sp>
    </p:spTree>
    <p:extLst>
      <p:ext uri="{BB962C8B-B14F-4D97-AF65-F5344CB8AC3E}">
        <p14:creationId xmlns:p14="http://schemas.microsoft.com/office/powerpoint/2010/main" val="236168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625444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Course 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Contents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0" y="3838468"/>
            <a:ext cx="1803932" cy="1803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" y="1523414"/>
            <a:ext cx="5791234" cy="1834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08" y="4423206"/>
            <a:ext cx="3564396" cy="91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84" y="4176158"/>
            <a:ext cx="1404156" cy="1404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22" y="480040"/>
            <a:ext cx="5410022" cy="2877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286" y="3386699"/>
            <a:ext cx="624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Programming in Hadoop (MapReduce) and Spark</a:t>
            </a:r>
          </a:p>
        </p:txBody>
      </p:sp>
    </p:spTree>
    <p:extLst>
      <p:ext uri="{BB962C8B-B14F-4D97-AF65-F5344CB8AC3E}">
        <p14:creationId xmlns:p14="http://schemas.microsoft.com/office/powerpoint/2010/main" val="394770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925" y="404664"/>
            <a:ext cx="5473055" cy="6144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Hadoop and Spark Platforms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6" y="2566896"/>
            <a:ext cx="6732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Several vendors provide </a:t>
            </a:r>
            <a:r>
              <a:rPr lang="en-US" sz="2400" b="1" dirty="0" smtClean="0"/>
              <a:t>Hadoop/Spark</a:t>
            </a:r>
            <a:r>
              <a:rPr lang="en-US" sz="2400" dirty="0" smtClean="0"/>
              <a:t> </a:t>
            </a:r>
            <a:r>
              <a:rPr lang="en-US" sz="2400" dirty="0"/>
              <a:t>distributions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06771"/>
            <a:ext cx="1934824" cy="6128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53921" y="1482353"/>
            <a:ext cx="35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http://hadoop.apache.org/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3" y="1260338"/>
            <a:ext cx="1398786" cy="7440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28248" y="1477107"/>
            <a:ext cx="329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http://spark.apache.org/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281" y="3682941"/>
            <a:ext cx="530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/>
              <a:t>Databricks</a:t>
            </a:r>
            <a:r>
              <a:rPr lang="en-US" sz="2400" dirty="0" smtClean="0"/>
              <a:t> </a:t>
            </a:r>
            <a:r>
              <a:rPr lang="en-US" sz="2400" dirty="0"/>
              <a:t>(https://databricks.com/)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1624" y="3300878"/>
            <a:ext cx="589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Amazon </a:t>
            </a:r>
            <a:r>
              <a:rPr lang="en-US" sz="2400" dirty="0" smtClean="0"/>
              <a:t>EMR ­(Elastic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)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Google Cloud Platform</a:t>
            </a:r>
            <a:endParaRPr lang="en-US" sz="2400" dirty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Microsoft </a:t>
            </a:r>
            <a:r>
              <a:rPr lang="en-US" sz="2400" dirty="0" smtClean="0"/>
              <a:t>Azure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Cloud Computing Platform &amp; Services</a:t>
            </a:r>
            <a:endParaRPr lang="en-US" sz="24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IBM Cloud (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BlueMix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432704" y="2535482"/>
            <a:ext cx="3794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download a version that runs on your local machine.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17" y="4144606"/>
            <a:ext cx="85351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5" y="1308792"/>
            <a:ext cx="3492388" cy="61448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Hadoop/Spark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Platform at GSU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6" y="116632"/>
            <a:ext cx="7684982" cy="5508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340" y="379157"/>
            <a:ext cx="7714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333333"/>
                </a:solidFill>
                <a:latin typeface="+mj-lt"/>
              </a:rPr>
              <a:t>Data Intensive Computing Environment (DICE)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45" y="2132856"/>
            <a:ext cx="429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https://researchsolutions.atlassian.net/wiki/display/PD/DICE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8493" y="3127628"/>
            <a:ext cx="347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Request a Dice Account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Get it in 24 hours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340" y="4328779"/>
            <a:ext cx="4186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Go to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https://dice.gsu.edu:8000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Pick Files &gt;&gt; New &gt;&gt; Apache Torri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Pyspark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notebook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55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76" y="1304764"/>
            <a:ext cx="5954100" cy="4267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24" y="512676"/>
            <a:ext cx="6192688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DICE Specifications are as follows: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CentOS 7.2 64-bit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Hadoop/Spark Ecosystem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1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 </a:t>
            </a:r>
            <a:r>
              <a:rPr lang="en-US" sz="2200" dirty="0" err="1">
                <a:solidFill>
                  <a:srgbClr val="333333"/>
                </a:solidFill>
              </a:rPr>
              <a:t>GbE</a:t>
            </a:r>
            <a:r>
              <a:rPr lang="en-US" sz="2200" dirty="0">
                <a:solidFill>
                  <a:srgbClr val="333333"/>
                </a:solidFill>
              </a:rPr>
              <a:t> adapter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 adapter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6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adapter</a:t>
            </a:r>
            <a:endParaRPr lang="en-US" sz="2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04012" y="490529"/>
            <a:ext cx="1297360" cy="723615"/>
          </a:xfrm>
        </p:spPr>
        <p:txBody>
          <a:bodyPr/>
          <a:lstStyle/>
          <a:p>
            <a:r>
              <a:rPr lang="en-US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320643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2732"/>
            <a:ext cx="461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HPC Resources at CS@GSU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77" y="928025"/>
            <a:ext cx="2023268" cy="885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7348" y="1420229"/>
            <a:ext cx="435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hlinkClick r:id="rId3" tooltip="Home"/>
              </a:rPr>
              <a:t>DiMos</a:t>
            </a:r>
            <a:r>
              <a:rPr lang="en-US" sz="2800" b="1" dirty="0">
                <a:solidFill>
                  <a:srgbClr val="000000"/>
                </a:solidFill>
                <a:hlinkClick r:id="rId3" tooltip="Home"/>
              </a:rPr>
              <a:t> Lab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Distributed &amp; Mobile Systems Lab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10309"/>
          <a:stretch/>
        </p:blipFill>
        <p:spPr>
          <a:xfrm>
            <a:off x="4583832" y="44624"/>
            <a:ext cx="7596844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064" y="2312781"/>
            <a:ext cx="1260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FF"/>
                </a:solidFill>
                <a:effectLst/>
              </a:rPr>
              <a:t>Cheetah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876" y="2799253"/>
            <a:ext cx="4030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http://grid.cs.gsu.edu/~dimos/?q=cheetah_resources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596" y="3679864"/>
            <a:ext cx="2252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cheetah.gsu.edu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11064" y="4326195"/>
            <a:ext cx="4127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create an account, send an email to: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11064" y="5157192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 Helpdesk &lt;cschelp@gsu.edu&gt;</a:t>
            </a:r>
          </a:p>
        </p:txBody>
      </p:sp>
    </p:spTree>
    <p:extLst>
      <p:ext uri="{BB962C8B-B14F-4D97-AF65-F5344CB8AC3E}">
        <p14:creationId xmlns:p14="http://schemas.microsoft.com/office/powerpoint/2010/main" val="14724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44" y="425735"/>
            <a:ext cx="1148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Run </a:t>
            </a:r>
            <a:r>
              <a:rPr lang="en-US" sz="3200" dirty="0" smtClean="0">
                <a:latin typeface="+mj-lt"/>
              </a:rPr>
              <a:t>Hadoop/Spark on Your Laptop (a </a:t>
            </a:r>
            <a:r>
              <a:rPr lang="en-US" sz="3200" dirty="0">
                <a:latin typeface="+mj-lt"/>
              </a:rPr>
              <a:t>Single Node </a:t>
            </a:r>
            <a:r>
              <a:rPr lang="en-US" sz="3200" dirty="0" smtClean="0">
                <a:latin typeface="+mj-lt"/>
              </a:rPr>
              <a:t>Cluster) – Option 1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1998196"/>
            <a:ext cx="622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Hadoop: Setting up a Single Node Cluster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392" y="2598003"/>
            <a:ext cx="901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https://hadoop.apache.org/docs/current/hadoop-project-dist/hadoop-common/SingleCluster.html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468" y="4535805"/>
            <a:ext cx="759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http://spark.apache.org/docs/latest/spark-standalone.html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344" y="3892049"/>
            <a:ext cx="3755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1D1F22"/>
                </a:solidFill>
              </a:rPr>
              <a:t>Spark Standalone Mode</a:t>
            </a:r>
            <a:endParaRPr lang="en-US" sz="2800" i="0" dirty="0">
              <a:solidFill>
                <a:srgbClr val="1D1F2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392" y="5033310"/>
            <a:ext cx="9013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D1F22"/>
                </a:solidFill>
              </a:rPr>
              <a:t>It is also possible to run these daemons on a single machine for testing.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1344" y="1130730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 smtClean="0">
                <a:solidFill>
                  <a:srgbClr val="000000"/>
                </a:solidFill>
                <a:effectLst/>
              </a:rPr>
              <a:t>Install a Linux virtual machine (like Ubuntu)</a:t>
            </a:r>
            <a:endParaRPr lang="en-US" sz="28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16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44" y="425735"/>
            <a:ext cx="11521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Run Hadoop/Spark </a:t>
            </a:r>
            <a:r>
              <a:rPr lang="en-US" sz="3200" dirty="0" smtClean="0">
                <a:latin typeface="+mj-lt"/>
              </a:rPr>
              <a:t>on Your Laptop (a </a:t>
            </a:r>
            <a:r>
              <a:rPr lang="en-US" sz="3200" dirty="0">
                <a:latin typeface="+mj-lt"/>
              </a:rPr>
              <a:t>Single Node </a:t>
            </a:r>
            <a:r>
              <a:rPr lang="en-US" sz="3200" dirty="0" smtClean="0">
                <a:latin typeface="+mj-lt"/>
              </a:rPr>
              <a:t>Cluster)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– Option </a:t>
            </a:r>
            <a:r>
              <a:rPr lang="en-US" sz="3200" dirty="0" smtClean="0">
                <a:latin typeface="+mj-lt"/>
              </a:rPr>
              <a:t>2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368" y="2280440"/>
            <a:ext cx="10225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Hadoop, Spark, and other tools are already installed and configured in </a:t>
            </a:r>
            <a:r>
              <a:rPr lang="en-US" sz="2800" dirty="0" smtClean="0">
                <a:solidFill>
                  <a:srgbClr val="FF00FF"/>
                </a:solidFill>
              </a:rPr>
              <a:t>Cloudera</a:t>
            </a:r>
            <a:endParaRPr lang="en-US" sz="2400" i="0" dirty="0">
              <a:solidFill>
                <a:srgbClr val="FF00FF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090" y="3617739"/>
            <a:ext cx="9785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https://www.cloudera.com/downloads/quickstart_vms/5-12.html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368" y="1361328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 smtClean="0">
                <a:solidFill>
                  <a:srgbClr val="000000"/>
                </a:solidFill>
                <a:effectLst/>
              </a:rPr>
              <a:t>Install </a:t>
            </a:r>
            <a:r>
              <a:rPr lang="en-US" sz="2800" i="0" dirty="0" smtClean="0">
                <a:solidFill>
                  <a:srgbClr val="FF00FF"/>
                </a:solidFill>
                <a:effectLst/>
              </a:rPr>
              <a:t>Cloudera</a:t>
            </a:r>
            <a:r>
              <a:rPr lang="en-US" sz="2800" i="0" dirty="0" smtClean="0">
                <a:solidFill>
                  <a:srgbClr val="000000"/>
                </a:solidFill>
                <a:effectLst/>
              </a:rPr>
              <a:t> (a virtual machine with Linux OS)</a:t>
            </a:r>
            <a:endParaRPr lang="en-US" sz="28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74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Times New Roman" pitchFamily="18" charset="0"/>
              </a:rPr>
              <a:t>Classroom and Date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3588" y="2024844"/>
            <a:ext cx="436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Classroom</a:t>
            </a:r>
            <a:r>
              <a:rPr lang="en-US" sz="2400" dirty="0"/>
              <a:t>: Sparks Hall 311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588" y="277851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Date/Time</a:t>
            </a:r>
            <a:r>
              <a:rPr lang="en-US" sz="2400" dirty="0"/>
              <a:t>: Monday/Wednesday, 2:50 pm - 4:35 pm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3597369"/>
            <a:ext cx="901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Class type</a:t>
            </a:r>
            <a:r>
              <a:rPr lang="en-US" sz="2400" dirty="0" smtClean="0"/>
              <a:t>: </a:t>
            </a:r>
            <a:r>
              <a:rPr lang="en-US" altLang="zh-CN" sz="2400" dirty="0" smtClean="0"/>
              <a:t>about </a:t>
            </a:r>
            <a:r>
              <a:rPr lang="en-US" sz="2400" dirty="0" smtClean="0"/>
              <a:t>30 undergraduate students + 20 graduate students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20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548680"/>
            <a:ext cx="3454459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Prerequisites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588" y="1459068"/>
            <a:ext cx="359380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Required Prerequisite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N/A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3588" y="2196295"/>
            <a:ext cx="318600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Suggested Prerequisite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49588" y="3708343"/>
            <a:ext cx="282551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4) Database 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49588" y="3195182"/>
            <a:ext cx="333918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3) Analysis of Algorithms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9588" y="2168860"/>
            <a:ext cx="427559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 and Python 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Programming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49588" y="2682021"/>
            <a:ext cx="251754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 Data Structures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49588" y="4221504"/>
            <a:ext cx="273664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5) </a:t>
            </a:r>
            <a:r>
              <a:rPr 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9588" y="4734663"/>
            <a:ext cx="202305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Mining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399801" y="5643538"/>
            <a:ext cx="8672863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department will strictly enforce all prerequisites. Students without proper prerequisites will be dropped from the class, without any prior notice, at any time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60325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71364" y="476672"/>
            <a:ext cx="9749344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itchFamily="18" charset="0"/>
              </a:rPr>
              <a:t>Recommended books for Java and Python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529" y="1484784"/>
            <a:ext cx="1124457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sz="2800" dirty="0"/>
              <a:t>1) Building Java Programs: A Back to Basics Approach, 4th edition. by Stuart </a:t>
            </a:r>
            <a:r>
              <a:rPr lang="en-US" sz="2800" dirty="0" err="1"/>
              <a:t>Reges</a:t>
            </a:r>
            <a:r>
              <a:rPr lang="en-US" sz="2800" dirty="0"/>
              <a:t> and Marty </a:t>
            </a:r>
            <a:r>
              <a:rPr lang="en-US" sz="2800" dirty="0" err="1"/>
              <a:t>Stepp</a:t>
            </a:r>
            <a:r>
              <a:rPr lang="en-US" sz="2800" dirty="0"/>
              <a:t>. There are slides and other learning materials available online. </a:t>
            </a:r>
            <a:r>
              <a:rPr lang="en-US" sz="2800" u="sng" dirty="0">
                <a:hlinkClick r:id="rId2"/>
              </a:rPr>
              <a:t>http://www.buildingjavaprograms.com/</a:t>
            </a:r>
            <a:endParaRPr lang="en-US" sz="2800" dirty="0"/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2) Java: A Beginner's Guide, Seventh Edition. By Herbert </a:t>
            </a:r>
            <a:r>
              <a:rPr lang="en-US" sz="2800" dirty="0" err="1"/>
              <a:t>Schildt</a:t>
            </a:r>
            <a:r>
              <a:rPr lang="en-US" sz="2800" dirty="0"/>
              <a:t>. 2017.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3) Introduction to Computing Using Python: An Application Development Focus. </a:t>
            </a:r>
            <a:r>
              <a:rPr lang="en-US" sz="2800" dirty="0" err="1"/>
              <a:t>Ljubomir</a:t>
            </a:r>
            <a:r>
              <a:rPr lang="en-US" sz="2800" dirty="0"/>
              <a:t> </a:t>
            </a:r>
            <a:r>
              <a:rPr lang="en-US" sz="2800" dirty="0" err="1"/>
              <a:t>Perkovic</a:t>
            </a:r>
            <a:r>
              <a:rPr lang="en-US" sz="2800" dirty="0"/>
              <a:t>, 2011.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4) Python Crash Course: A Hands-On, Project-Based Introduction to Programming. By Eric </a:t>
            </a:r>
            <a:r>
              <a:rPr lang="en-US" sz="2800" dirty="0" err="1"/>
              <a:t>Matthes</a:t>
            </a:r>
            <a:r>
              <a:rPr lang="en-US" sz="28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2944950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71364" y="476672"/>
            <a:ext cx="11557284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itchFamily="18" charset="0"/>
              </a:rPr>
              <a:t>Suggested online courses for Java and Python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529" y="1484784"/>
            <a:ext cx="11244572" cy="3452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1) Java Tutorial for Complete Beginners.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https://www.udemy.com/java-tutorial/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2) Learn Java.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https://www.codecademy.com/learn/learn-java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3) Programming Foundations with Python.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https://www.udacity.com/course/programming-foundations-with-python--ud036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4) Learn Python.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https://www.codecademy.com/learn/learn-python</a:t>
            </a: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9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Times New Roman" pitchFamily="18" charset="0"/>
              </a:rPr>
              <a:t>Course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04" y="2516326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Basic theoretical principles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Practical hands-on experience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04012" y="2516326"/>
            <a:ext cx="54006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2 take-home Exams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6 Programming </a:t>
            </a:r>
            <a:r>
              <a:rPr lang="en-US" sz="2800" dirty="0"/>
              <a:t>Assignments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Course Project (only for graduate students)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600797" y="1870666"/>
            <a:ext cx="2866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Learning Goals: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9997" y="1861664"/>
            <a:ext cx="6120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Assignments, Exams, and Course Project: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199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110" y="349452"/>
            <a:ext cx="4918798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</a:t>
            </a:r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Policy for </a:t>
            </a:r>
            <a:r>
              <a:rPr lang="en-US" sz="3600" dirty="0" err="1" smtClean="0">
                <a:solidFill>
                  <a:schemeClr val="tx1"/>
                </a:solidFill>
                <a:cs typeface="Times New Roman" pitchFamily="18" charset="0"/>
              </a:rPr>
              <a:t>CSc</a:t>
            </a:r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 4760: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84657"/>
              </p:ext>
            </p:extLst>
          </p:nvPr>
        </p:nvGraphicFramePr>
        <p:xfrm>
          <a:off x="551384" y="1102839"/>
          <a:ext cx="4835252" cy="496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581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825671">
                  <a:extLst>
                    <a:ext uri="{9D8B030D-6E8A-4147-A177-3AD203B41FA5}">
                      <a16:colId xmlns:a16="http://schemas.microsoft.com/office/drawing/2014/main" val="4209156699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Take-home Exam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Take-home Exam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6385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8555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04234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537303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0807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Attendance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680760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Bonus Assignment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32678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6251"/>
              </p:ext>
            </p:extLst>
          </p:nvPr>
        </p:nvGraphicFramePr>
        <p:xfrm>
          <a:off x="6564052" y="1147211"/>
          <a:ext cx="5184576" cy="21087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28876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5471902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28234542"/>
                    </a:ext>
                  </a:extLst>
                </a:gridCol>
              </a:tblGrid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 [97, 100]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[93, 97)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 [90, 93)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092832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B+ [87, 90)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[83, 87)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B- [80, 83)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69176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 [77, 80)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[70, 77)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633569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[60, 70)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[0, 60)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6429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6592" y="4797152"/>
            <a:ext cx="6012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one student’s score is no less than 97, an A+ will be given.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6592" y="3966155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intervals </a:t>
            </a:r>
            <a:r>
              <a:rPr lang="en-US" sz="2400" dirty="0"/>
              <a:t>may be adjusted </a:t>
            </a:r>
            <a:r>
              <a:rPr lang="en-US" sz="2400" dirty="0" smtClean="0"/>
              <a:t>based on the distribution of the scores.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13264" y="502267"/>
            <a:ext cx="1476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4760: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890816" y="3433074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total percentage for Assignments is 64%.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62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360" y="114220"/>
            <a:ext cx="4918798" cy="5489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</a:t>
            </a:r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Policy for </a:t>
            </a:r>
            <a:r>
              <a:rPr lang="en-US" sz="3600" dirty="0" err="1" smtClean="0">
                <a:solidFill>
                  <a:schemeClr val="tx1"/>
                </a:solidFill>
                <a:cs typeface="Times New Roman" pitchFamily="18" charset="0"/>
              </a:rPr>
              <a:t>CSc</a:t>
            </a:r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 6760: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97421"/>
              </p:ext>
            </p:extLst>
          </p:nvPr>
        </p:nvGraphicFramePr>
        <p:xfrm>
          <a:off x="551384" y="663200"/>
          <a:ext cx="4835252" cy="541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581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825671">
                  <a:extLst>
                    <a:ext uri="{9D8B030D-6E8A-4147-A177-3AD203B41FA5}">
                      <a16:colId xmlns:a16="http://schemas.microsoft.com/office/drawing/2014/main" val="4209156699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Take-home Exam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Take-home Exam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6385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8555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04234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537303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0807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Course Project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45178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Attendance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680760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Bonus Assignment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5848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6592" y="4797152"/>
            <a:ext cx="6012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one student’s score is no less than 97, an A+ will be given.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6592" y="3903867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intervals </a:t>
            </a:r>
            <a:r>
              <a:rPr lang="en-US" sz="2400" dirty="0"/>
              <a:t>may be adjusted </a:t>
            </a:r>
            <a:r>
              <a:rPr lang="en-US" sz="2400" dirty="0" smtClean="0"/>
              <a:t>based on the distribution of the scores.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13264" y="502267"/>
            <a:ext cx="1476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</a:t>
            </a:r>
            <a:r>
              <a:rPr lang="en-US" sz="2400" b="1" dirty="0" smtClean="0"/>
              <a:t>6760</a:t>
            </a:r>
            <a:r>
              <a:rPr lang="en-US" sz="2400" b="1" dirty="0"/>
              <a:t>: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02048"/>
              </p:ext>
            </p:extLst>
          </p:nvPr>
        </p:nvGraphicFramePr>
        <p:xfrm>
          <a:off x="6564052" y="1033871"/>
          <a:ext cx="5184576" cy="21070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28876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5471902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28234542"/>
                    </a:ext>
                  </a:extLst>
                </a:gridCol>
              </a:tblGrid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 [97, 100]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[93, 97)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 [90, 93)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092832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B+ [87, 90)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[80, 87)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69176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 [77, 80)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[73, 77)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C- [70, 73)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633569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[60, 70)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[0, 60)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64296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890816" y="3433074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total percentage for Assignments is 52%.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863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59596" y="1238728"/>
            <a:ext cx="5616624" cy="46208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Attendance Score for CSC 4760/6760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49847"/>
              </p:ext>
            </p:extLst>
          </p:nvPr>
        </p:nvGraphicFramePr>
        <p:xfrm>
          <a:off x="2747628" y="1756020"/>
          <a:ext cx="504056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6359142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45738607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Absence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Attendance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2066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3618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61719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5 - 6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65987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7 - 8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828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9 - 10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79817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r>
                        <a:rPr lang="en-US" sz="2400" baseline="0" dirty="0" smtClean="0"/>
                        <a:t> - 12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6353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&gt;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798656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338394" y="440668"/>
            <a:ext cx="5505578" cy="6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</a:t>
            </a:r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Policy - Attendance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4232" y="4509120"/>
            <a:ext cx="384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first two classes (before Jan 12) do not count.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120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47807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cs typeface="Times New Roman" pitchFamily="18" charset="0"/>
              </a:rPr>
              <a:t>Take-Home Exams</a:t>
            </a:r>
            <a:endParaRPr lang="en-US" sz="4800" dirty="0"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147" y="2024844"/>
            <a:ext cx="602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Take-home Exam 1: </a:t>
            </a:r>
            <a:r>
              <a:rPr lang="en-US" sz="2400" dirty="0"/>
              <a:t>Open </a:t>
            </a:r>
            <a:r>
              <a:rPr lang="en-US" sz="2400" dirty="0" smtClean="0"/>
              <a:t>Textbook/Computer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71364" y="2781131"/>
            <a:ext cx="600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Take-home Exam </a:t>
            </a:r>
            <a:r>
              <a:rPr lang="en-US" sz="2400" b="1" dirty="0" smtClean="0"/>
              <a:t>2: </a:t>
            </a:r>
            <a:r>
              <a:rPr lang="en-US" sz="2400" dirty="0" smtClean="0"/>
              <a:t>Open Textbook/Computer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863588" y="3429000"/>
            <a:ext cx="9768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students should finish the exam individually and separately. The students should not work together.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600056" y="2024844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Feb 14-19 </a:t>
            </a:r>
            <a:r>
              <a:rPr lang="en-US" sz="2400" dirty="0"/>
              <a:t>(Mid-term)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0056" y="2778440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April 11-16 </a:t>
            </a:r>
            <a:r>
              <a:rPr lang="en-US" sz="2400" dirty="0"/>
              <a:t>(Final)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2384" y="2022153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Mid-point: </a:t>
            </a:r>
            <a:r>
              <a:rPr lang="en-US" sz="2400" dirty="0"/>
              <a:t>Feb </a:t>
            </a:r>
            <a:r>
              <a:rPr lang="en-US" sz="2400" dirty="0" smtClean="0"/>
              <a:t>27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63588" y="513721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problems for CSC 4760 and CSC 6760 may be different.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402" y="4446201"/>
            <a:ext cx="9337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Plagiarism will result in a score of zero </a:t>
            </a:r>
            <a:r>
              <a:rPr lang="en-US" sz="2400" dirty="0" smtClean="0">
                <a:solidFill>
                  <a:prstClr val="black"/>
                </a:solidFill>
              </a:rPr>
              <a:t>and will </a:t>
            </a:r>
            <a:r>
              <a:rPr lang="en-US" sz="2400" dirty="0">
                <a:solidFill>
                  <a:prstClr val="black"/>
                </a:solidFill>
              </a:rPr>
              <a:t>be reported to the Dean.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9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33766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cs typeface="Times New Roman" pitchFamily="18" charset="0"/>
              </a:rPr>
              <a:t>Assignments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9040" y="1844824"/>
            <a:ext cx="2654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6 </a:t>
            </a:r>
            <a:r>
              <a:rPr lang="en-US" sz="2800" dirty="0"/>
              <a:t>Assignments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9040" y="4761148"/>
            <a:ext cx="894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problems for CSC 4760 and CSC 6760 may be different.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040" y="2700209"/>
            <a:ext cx="5679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Hands-on programming assignments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040" y="3555594"/>
            <a:ext cx="9891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Due two weeks after it is given. The scores and solutions will be posted once the TA finishes the grading after 1 week.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588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1111749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cs typeface="Times New Roman" pitchFamily="18" charset="0"/>
              </a:rPr>
              <a:t>Course Project (Only for Graduate Students)</a:t>
            </a:r>
            <a:endParaRPr lang="en-US" sz="4800" dirty="0"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424" y="1808820"/>
            <a:ext cx="2080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CSC </a:t>
            </a:r>
            <a:r>
              <a:rPr lang="en-US" sz="2800" dirty="0" smtClean="0"/>
              <a:t>6760 :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95128" y="2492896"/>
            <a:ext cx="910127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One or Two graduate students form a </a:t>
            </a:r>
            <a:r>
              <a:rPr lang="en-US" sz="2800" dirty="0" smtClean="0"/>
              <a:t>group</a:t>
            </a:r>
            <a:endParaRPr lang="en-US" sz="2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Each group does a project and submits one project </a:t>
            </a:r>
            <a:r>
              <a:rPr lang="en-US" sz="2800" dirty="0" smtClean="0"/>
              <a:t>report</a:t>
            </a:r>
            <a:endParaRPr lang="en-US" sz="2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Each group will give a final presentation. Each graduate student will present his/her part of </a:t>
            </a:r>
            <a:r>
              <a:rPr lang="en-US" sz="2800" dirty="0" smtClean="0"/>
              <a:t>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5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cs typeface="Times New Roman" pitchFamily="18" charset="0"/>
              </a:rPr>
              <a:t>TA’s Information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588" y="1808820"/>
            <a:ext cx="2568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</a:t>
            </a:r>
            <a:r>
              <a:rPr lang="en-US" sz="2400" dirty="0"/>
              <a:t>: Atul </a:t>
            </a:r>
            <a:r>
              <a:rPr lang="en-US" sz="2400" dirty="0" smtClean="0"/>
              <a:t>Kaushik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63588" y="3359740"/>
            <a:ext cx="955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Office</a:t>
            </a:r>
            <a:r>
              <a:rPr lang="en-US" sz="2400" dirty="0" smtClean="0"/>
              <a:t>: TBD (Probably in the cubicle area of the 6-th floor of 25 Park Place)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63588" y="4135200"/>
            <a:ext cx="8148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 </a:t>
            </a:r>
            <a:r>
              <a:rPr lang="en-US" sz="2400" b="1" dirty="0" smtClean="0"/>
              <a:t>hours</a:t>
            </a:r>
            <a:r>
              <a:rPr lang="en-US" sz="2400" dirty="0" smtClean="0"/>
              <a:t>: </a:t>
            </a:r>
            <a:r>
              <a:rPr lang="en-US" sz="2400" dirty="0"/>
              <a:t>3:00 pm - 5:00 pm, Tuesday; or by appointment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2584280"/>
            <a:ext cx="56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TA’s E-mail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akaushik2@student.gsu.edu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63588" y="4910660"/>
            <a:ext cx="8148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Atul has taken </a:t>
            </a:r>
            <a:r>
              <a:rPr lang="en-US" sz="2400" dirty="0" err="1" smtClean="0"/>
              <a:t>CSc</a:t>
            </a:r>
            <a:r>
              <a:rPr lang="en-US" sz="2400" dirty="0" smtClean="0"/>
              <a:t> 6760 in the Spring 2017 semester.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4"/>
          <a:stretch/>
        </p:blipFill>
        <p:spPr>
          <a:xfrm>
            <a:off x="9012324" y="364068"/>
            <a:ext cx="2232248" cy="22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95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392" y="497191"/>
            <a:ext cx="7452828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428" y="1272152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Hadoop or Spark to solve interesting problems in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428" y="1908226"/>
            <a:ext cx="10478928" cy="41703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Things to think about when you propose the project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motivation? Why do you want to study this problem?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dataset? How to get the dataset? How large is the dataset?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are the existing related works? How does this problem have been tackled by the other researchers?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baseline solution method? How can we design sequential algorithms to solve this problem? What is the baseline MapReduce/Hadoop or Spark algorithm for solving this problem? What are the limitations?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novel technical contribution in your method? How significantly does the proposed algorithm improve the computing efficiency?</a:t>
            </a:r>
          </a:p>
        </p:txBody>
      </p:sp>
    </p:spTree>
    <p:extLst>
      <p:ext uri="{BB962C8B-B14F-4D97-AF65-F5344CB8AC3E}">
        <p14:creationId xmlns:p14="http://schemas.microsoft.com/office/powerpoint/2010/main" val="207741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392" y="512676"/>
            <a:ext cx="7524836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428" y="1274248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Hadoop or Spark to solve interesting problems in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80" y="1772816"/>
            <a:ext cx="922055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Some project ideas</a:t>
            </a:r>
            <a:r>
              <a:rPr lang="en-US" sz="2400" dirty="0"/>
              <a:t> (only examples, best to propose your own)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Statistical Computing (Speed up traditional statistical methods, such as correlation computation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Data Mining in Business Applications (Customer Segmentation, Accounting, Marketing)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Literature Survey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Mining Biological Datasets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Social Network Analysis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Your own ideas</a:t>
            </a:r>
          </a:p>
        </p:txBody>
      </p:sp>
    </p:spTree>
    <p:extLst>
      <p:ext uri="{BB962C8B-B14F-4D97-AF65-F5344CB8AC3E}">
        <p14:creationId xmlns:p14="http://schemas.microsoft.com/office/powerpoint/2010/main" val="78974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412" y="656692"/>
            <a:ext cx="7488832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5440" y="1592796"/>
            <a:ext cx="9541061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Project proposal </a:t>
            </a:r>
            <a:r>
              <a:rPr lang="en-US" sz="2400" dirty="0"/>
              <a:t>( &gt; </a:t>
            </a:r>
            <a:r>
              <a:rPr lang="en-US" sz="2400" dirty="0" smtClean="0"/>
              <a:t>2 </a:t>
            </a:r>
            <a:r>
              <a:rPr lang="en-US" sz="2400" dirty="0"/>
              <a:t>pages, ACM SIG template)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Title, project idea, survey of related work, data source, key algorithms/technology, and what you expect to submit at the end of the semester.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Final report</a:t>
            </a:r>
            <a:r>
              <a:rPr lang="en-US" sz="2400" dirty="0"/>
              <a:t> ( &gt; </a:t>
            </a:r>
            <a:r>
              <a:rPr lang="en-US" sz="2400" dirty="0" smtClean="0"/>
              <a:t>4 </a:t>
            </a:r>
            <a:r>
              <a:rPr lang="en-US" sz="2400" dirty="0"/>
              <a:t>pages , ACM SIG template)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 comprehensive description of your project.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project idea, extended survey of related work, detailed algorithm/technology, specific implementation, key results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what worked, what did not work, what surprised you, and why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9696" y="5949280"/>
            <a:ext cx="8100900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ACM SIG template (MS Word, or Latex):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https://www.acm.org/publications/proceedings-template-16dec2016</a:t>
            </a:r>
          </a:p>
        </p:txBody>
      </p:sp>
    </p:spTree>
    <p:extLst>
      <p:ext uri="{BB962C8B-B14F-4D97-AF65-F5344CB8AC3E}">
        <p14:creationId xmlns:p14="http://schemas.microsoft.com/office/powerpoint/2010/main" val="1665806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3402" y="656692"/>
            <a:ext cx="7434826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420" y="1521409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6760: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41742" y="2096023"/>
            <a:ext cx="46662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Project </a:t>
            </a:r>
            <a:r>
              <a:rPr lang="en-US" sz="2400" dirty="0" smtClean="0"/>
              <a:t>Proposal (&gt; 2 pages)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Final Report (&gt; </a:t>
            </a:r>
            <a:r>
              <a:rPr lang="en-US" sz="2400" dirty="0" smtClean="0"/>
              <a:t>4 </a:t>
            </a:r>
            <a:r>
              <a:rPr lang="en-US" sz="2400" dirty="0"/>
              <a:t>pages)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Software, user manual, and sample </a:t>
            </a:r>
            <a:r>
              <a:rPr lang="en-US" sz="2400" dirty="0" smtClean="0"/>
              <a:t>dataset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Slides (&gt; 12 slides)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92557" y="4509120"/>
            <a:ext cx="4666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One or two graduate students form a group to do one project.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78858"/>
              </p:ext>
            </p:extLst>
          </p:nvPr>
        </p:nvGraphicFramePr>
        <p:xfrm>
          <a:off x="6312024" y="1677711"/>
          <a:ext cx="5616624" cy="2588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19722445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Proposal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Report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Software/source code, user manual, and sample dataset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Slides and Presentation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52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2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404" y="656692"/>
            <a:ext cx="4824536" cy="61448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Course Project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424" y="1664804"/>
            <a:ext cx="10441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Final presentation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last </a:t>
            </a:r>
            <a:r>
              <a:rPr lang="en-US" sz="2400" dirty="0" smtClean="0"/>
              <a:t>two or three </a:t>
            </a:r>
            <a:r>
              <a:rPr lang="en-US" sz="2400" dirty="0"/>
              <a:t>classes, each group of graduate students present their project to the rest of the class. Each student in one group need to present his/her own part of work in the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About </a:t>
            </a:r>
            <a:r>
              <a:rPr lang="en-US" sz="2400" dirty="0" smtClean="0"/>
              <a:t>12 </a:t>
            </a:r>
            <a:r>
              <a:rPr lang="en-US" sz="2400" dirty="0"/>
              <a:t>- </a:t>
            </a:r>
            <a:r>
              <a:rPr lang="en-US" sz="2400" dirty="0" smtClean="0"/>
              <a:t>20 </a:t>
            </a:r>
            <a:r>
              <a:rPr lang="en-US" sz="2400" dirty="0"/>
              <a:t>minute presentation </a:t>
            </a:r>
            <a:r>
              <a:rPr lang="en-US" sz="2400" dirty="0" smtClean="0"/>
              <a:t>including 2-3 </a:t>
            </a:r>
            <a:r>
              <a:rPr lang="en-US" sz="2400" dirty="0"/>
              <a:t>minute questions. The time allocated for each group </a:t>
            </a:r>
            <a:r>
              <a:rPr lang="en-US" sz="2400" dirty="0" smtClean="0"/>
              <a:t>may vary depending </a:t>
            </a:r>
            <a:r>
              <a:rPr lang="en-US" sz="2400" dirty="0"/>
              <a:t>on the total number of groups.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b="1" dirty="0"/>
              <a:t>Checkpoints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Proposal (due Feb </a:t>
            </a:r>
            <a:r>
              <a:rPr lang="en-US" sz="2400" dirty="0" smtClean="0"/>
              <a:t>10): </a:t>
            </a:r>
            <a:r>
              <a:rPr lang="en-US" sz="2400" dirty="0"/>
              <a:t>~ 1 month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Final Report (due April </a:t>
            </a:r>
            <a:r>
              <a:rPr lang="en-US" sz="2400" dirty="0" smtClean="0"/>
              <a:t>23): </a:t>
            </a:r>
            <a:r>
              <a:rPr lang="en-US" sz="2400" dirty="0"/>
              <a:t>~ 2 months </a:t>
            </a:r>
          </a:p>
        </p:txBody>
      </p:sp>
    </p:spTree>
    <p:extLst>
      <p:ext uri="{BB962C8B-B14F-4D97-AF65-F5344CB8AC3E}">
        <p14:creationId xmlns:p14="http://schemas.microsoft.com/office/powerpoint/2010/main" val="22591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08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Class Policy: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3392" y="1484784"/>
            <a:ext cx="10945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Attendance</a:t>
            </a:r>
            <a:r>
              <a:rPr lang="en-US" sz="2400" dirty="0"/>
              <a:t>: Students are required to attend all classes.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Academic honesty</a:t>
            </a:r>
            <a:r>
              <a:rPr lang="en-US" sz="2400" dirty="0"/>
              <a:t>: Plagiarism will result in a score of zero on the </a:t>
            </a:r>
            <a:r>
              <a:rPr lang="en-US" sz="2400" dirty="0" smtClean="0"/>
              <a:t>exams, assignments, </a:t>
            </a:r>
            <a:r>
              <a:rPr lang="en-US" sz="2400" dirty="0"/>
              <a:t>or </a:t>
            </a:r>
            <a:r>
              <a:rPr lang="en-US" sz="2400" dirty="0" smtClean="0"/>
              <a:t>the course project</a:t>
            </a:r>
            <a:r>
              <a:rPr lang="en-US" sz="2400" dirty="0"/>
              <a:t>. </a:t>
            </a:r>
            <a:r>
              <a:rPr lang="en-US" sz="2400" dirty="0" smtClean="0"/>
              <a:t>Plagiarism will be reported to the Dean. The </a:t>
            </a:r>
            <a:r>
              <a:rPr lang="en-US" sz="2400" dirty="0"/>
              <a:t>instructor has the right to make a decision.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Assignments and Projects</a:t>
            </a:r>
            <a:r>
              <a:rPr lang="en-US" sz="2400" dirty="0"/>
              <a:t>: They are better to be handed in on time. Late submissions will get 20% penalty</a:t>
            </a:r>
            <a:r>
              <a:rPr lang="en-US" sz="2400" dirty="0" smtClean="0"/>
              <a:t>. Late submissions will not be accepted after 1 week of the due date.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Withdrawals</a:t>
            </a:r>
            <a:r>
              <a:rPr lang="en-US" sz="2400" dirty="0"/>
              <a:t>: Feb </a:t>
            </a:r>
            <a:r>
              <a:rPr lang="en-US" sz="2400" dirty="0" smtClean="0"/>
              <a:t>27 Tuesday (Midpoint) </a:t>
            </a:r>
            <a:r>
              <a:rPr lang="en-US" sz="2400" dirty="0"/>
              <a:t>is the last day to withdraw and possibly receive a W.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Make-ups</a:t>
            </a:r>
            <a:r>
              <a:rPr lang="en-US" sz="2400" dirty="0"/>
              <a:t>: need the instructor's special permission.</a:t>
            </a:r>
          </a:p>
        </p:txBody>
      </p:sp>
    </p:spTree>
    <p:extLst>
      <p:ext uri="{BB962C8B-B14F-4D97-AF65-F5344CB8AC3E}">
        <p14:creationId xmlns:p14="http://schemas.microsoft.com/office/powerpoint/2010/main" val="1459703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99846"/>
              </p:ext>
            </p:extLst>
          </p:nvPr>
        </p:nvGraphicFramePr>
        <p:xfrm>
          <a:off x="659396" y="1124745"/>
          <a:ext cx="10873208" cy="56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0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744812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191696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Content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Syllabus, Introduction to Big Data (Classes Begin)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316431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1 MapReduce/WordCount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6848223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End of Student late registration and add/drop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88763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Holiday (MLK)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2192416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2 Summarization Patterns, Min Max Count, Average, Inverted Index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450647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3 Filtering Patterns, Distributed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Top-K Pattern, Distinct Pattern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30009"/>
                  </a:ext>
                </a:extLst>
              </a:tr>
              <a:tr h="1244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4 Data Organization Patterns,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Types,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Partitioner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Total Order Sorting, Two Mappers, Binning, Shuffling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021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54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37463"/>
              </p:ext>
            </p:extLst>
          </p:nvPr>
        </p:nvGraphicFramePr>
        <p:xfrm>
          <a:off x="803412" y="1088740"/>
          <a:ext cx="10585176" cy="4500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96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698592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00118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72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Content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83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5 Join Patterns, Reduce Side Join, Replicated Join, Composite Join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9844986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6 Metapatterns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46163"/>
                  </a:ext>
                </a:extLst>
              </a:tr>
              <a:tr h="83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7 Input and Output Patterns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2494881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Pig – Part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3646853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Proposal Due (11:59 pm eastern time, Feb. 10)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9387749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Invited Talk: HPCC – Big Data Platform and Use Cases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by Flavio Villanustre, VP, Technology, LexisNexis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26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85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74882"/>
              </p:ext>
            </p:extLst>
          </p:nvPr>
        </p:nvGraphicFramePr>
        <p:xfrm>
          <a:off x="731403" y="1124744"/>
          <a:ext cx="11089233" cy="528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59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36811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994563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52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837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Pig – Part 2 (More time may be spent in discussing Pig); Exam 1 (Take-home)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1338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Hive (More time may be spent in discussing Hive)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Exam 1 due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1005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(More time may be spent in discussing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1 Introduction to Spark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Midpoint (the last day to withdraw)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2 Getting Started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54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32761"/>
              </p:ext>
            </p:extLst>
          </p:nvPr>
        </p:nvGraphicFramePr>
        <p:xfrm>
          <a:off x="677398" y="1019144"/>
          <a:ext cx="10837204" cy="550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81286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3 Programming with RDDs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4 Key Value Pairs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Spring Break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Spring Break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5 Loading and Saving Data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6 Advanced Spark Programming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7 Running on a Cluster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4172" y="461298"/>
            <a:ext cx="39736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Required Textbook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353997"/>
            <a:ext cx="4908376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/>
              <a:t>MapReduce Design Patterns</a:t>
            </a:r>
            <a:r>
              <a:rPr lang="en-US" sz="2400" b="1" dirty="0" smtClean="0"/>
              <a:t>,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by Donald Miner and Adam Shook</a:t>
            </a:r>
            <a:r>
              <a:rPr lang="en-US" sz="2400" dirty="0" smtClean="0"/>
              <a:t>,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O'Reilly Media, 2012.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138278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ISBN:978-1-449-32717-0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97204"/>
            <a:ext cx="4752528" cy="6224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3842197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E-book is available.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5536" y="4545124"/>
            <a:ext cx="6808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Repository for </a:t>
            </a:r>
            <a:r>
              <a:rPr lang="en-US" sz="2400" dirty="0" smtClean="0"/>
              <a:t>example </a:t>
            </a:r>
            <a:r>
              <a:rPr lang="en-US" sz="2400" dirty="0"/>
              <a:t>source </a:t>
            </a:r>
            <a:r>
              <a:rPr lang="en-US" sz="2400" dirty="0" smtClean="0"/>
              <a:t>code:</a:t>
            </a:r>
          </a:p>
          <a:p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://github.com/adamjshook/mapreducepatterns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8288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59062"/>
              </p:ext>
            </p:extLst>
          </p:nvPr>
        </p:nvGraphicFramePr>
        <p:xfrm>
          <a:off x="677398" y="1019144"/>
          <a:ext cx="10837204" cy="531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81286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8 Tuning and Debugging Spark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Spark Machine Learning Library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Spark GraphX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 Selected Topics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 Selected Topics ; Exam 2 (Take-home)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1 (Two or three classes will be allocated for presentation depending on the total number of groups.)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Exam 2 due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22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79716"/>
              </p:ext>
            </p:extLst>
          </p:nvPr>
        </p:nvGraphicFramePr>
        <p:xfrm>
          <a:off x="731404" y="1088741"/>
          <a:ext cx="10765196" cy="421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308812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98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1320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3 (Classes End)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1329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Course Project Due (11:59 pm eastern time, April 23)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3715617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24 – May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Exams Period. Final Exam schedule: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http://registrar.gsu.edu/registration/semester-calendars-exam-schedules/spring-2018-final-exam-schedule/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 will have no final exams during this period.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495076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May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Grades Due at 5 pm eastern time, May 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016997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39716" y="5877272"/>
            <a:ext cx="827119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This is a tentative course schedule. The contents taught in classes may be significantly different from those listed in the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562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" b="1429"/>
          <a:stretch/>
        </p:blipFill>
        <p:spPr>
          <a:xfrm>
            <a:off x="2637886" y="0"/>
            <a:ext cx="9557127" cy="692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r="6509"/>
          <a:stretch/>
        </p:blipFill>
        <p:spPr>
          <a:xfrm>
            <a:off x="0" y="2928033"/>
            <a:ext cx="2637886" cy="399335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808" y="203877"/>
            <a:ext cx="3246887" cy="5968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3157406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9181020" cy="6144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Big Data, Database, and Data Mining References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5400" y="728700"/>
            <a:ext cx="109092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Big Data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IEEE Big Data, </a:t>
            </a:r>
            <a:r>
              <a:rPr lang="en-US" sz="2400" dirty="0"/>
              <a:t>The Strata + Hadoop World conferences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Database systems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ACM-SIGMOD</a:t>
            </a:r>
            <a:r>
              <a:rPr lang="en-US" sz="2400" dirty="0"/>
              <a:t>,</a:t>
            </a:r>
            <a:r>
              <a:rPr lang="en-US" sz="2400" b="1" dirty="0"/>
              <a:t> VLDB</a:t>
            </a:r>
            <a:r>
              <a:rPr lang="en-US" sz="2400" dirty="0"/>
              <a:t>, ACM-PODS, IEEE-ICDE, EDBT, ICDT, DASFAA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Journals: ACM-TODS, IEEE-TKDE, JIIS, J. ACM, etc.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Data mining and KDD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ACM-SIGKDD</a:t>
            </a:r>
            <a:r>
              <a:rPr lang="en-US" sz="2400" dirty="0"/>
              <a:t>, IEEE-ICDM, SIAM-DM, PKDD, PAKDD, etc.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Journal: ACM-KDD, Data Mining and Knowledge Discovery, KDD Explorations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AI &amp; Machine Learning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Machine learning (ICML), AAAI, IJCAI, COLT (Learning Theory), etc.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Journals: Machine Learning, Artificial Intelligence, etc.</a:t>
            </a:r>
          </a:p>
        </p:txBody>
      </p:sp>
    </p:spTree>
    <p:extLst>
      <p:ext uri="{BB962C8B-B14F-4D97-AF65-F5344CB8AC3E}">
        <p14:creationId xmlns:p14="http://schemas.microsoft.com/office/powerpoint/2010/main" val="3368614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5840" y="2814520"/>
            <a:ext cx="2880320" cy="61448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76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Required Textbook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37995"/>
            <a:ext cx="584448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/>
              <a:t>Learning Spark: Lightning-Fast Data Analysis</a:t>
            </a:r>
            <a:r>
              <a:rPr lang="en-US" sz="2400" b="1" dirty="0" smtClean="0"/>
              <a:t>,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by Holden </a:t>
            </a:r>
            <a:r>
              <a:rPr lang="en-US" sz="2400" dirty="0" err="1"/>
              <a:t>Karau</a:t>
            </a:r>
            <a:r>
              <a:rPr lang="en-US" sz="2400" dirty="0"/>
              <a:t>, Andy </a:t>
            </a:r>
            <a:r>
              <a:rPr lang="en-US" sz="2400" dirty="0" err="1"/>
              <a:t>Konwinsky</a:t>
            </a:r>
            <a:r>
              <a:rPr lang="en-US" sz="2400" dirty="0"/>
              <a:t>, Patrick Wendell, and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 smtClean="0"/>
              <a:t>,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O'Reilly Media, 2015.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465496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ISBN:978-1-449-35862-4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2" y="188640"/>
            <a:ext cx="4762500" cy="6248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689140"/>
            <a:ext cx="594804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Example code from Learning Spark book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solidFill>
                  <a:srgbClr val="0563C1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u="sng" dirty="0">
                <a:solidFill>
                  <a:srgbClr val="0563C1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://github.com/databricks/learning-spark</a:t>
            </a:r>
            <a:endParaRPr 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4085638"/>
            <a:ext cx="2712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E-book is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3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Suggested </a:t>
            </a:r>
            <a:r>
              <a:rPr lang="en-US" sz="3600" dirty="0">
                <a:cs typeface="Times New Roman" pitchFamily="18" charset="0"/>
              </a:rPr>
              <a:t>Textbook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400" y="1808820"/>
            <a:ext cx="5772472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/>
              <a:t>Learning Apache Spark 2,</a:t>
            </a:r>
            <a:endParaRPr lang="en-US" sz="24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by Muhammad Asif </a:t>
            </a:r>
            <a:r>
              <a:rPr lang="en-US" sz="2400" dirty="0" err="1"/>
              <a:t>Abbasi</a:t>
            </a:r>
            <a:r>
              <a:rPr lang="en-US" sz="2400" dirty="0"/>
              <a:t>,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2017.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83008"/>
            <a:ext cx="5188810" cy="51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90932"/>
            <a:ext cx="3318284" cy="4353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46" y="1128246"/>
            <a:ext cx="3262708" cy="4278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60" y="980728"/>
            <a:ext cx="3494534" cy="45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0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3" y="1340768"/>
            <a:ext cx="3629025" cy="475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324458"/>
            <a:ext cx="3708412" cy="4863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42" y="1324458"/>
            <a:ext cx="3385470" cy="41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3716</Words>
  <Application>Microsoft Office PowerPoint</Application>
  <PresentationFormat>Widescreen</PresentationFormat>
  <Paragraphs>562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等线</vt:lpstr>
      <vt:lpstr>宋体</vt:lpstr>
      <vt:lpstr>宋体</vt:lpstr>
      <vt:lpstr>TitilliumMaps26L 500 wt</vt:lpstr>
      <vt:lpstr>Arial</vt:lpstr>
      <vt:lpstr>Calibri</vt:lpstr>
      <vt:lpstr>Calibri Light</vt:lpstr>
      <vt:lpstr>Times New Roman</vt:lpstr>
      <vt:lpstr>Wingdings</vt:lpstr>
      <vt:lpstr>Office Theme</vt:lpstr>
      <vt:lpstr>Spring 2018</vt:lpstr>
      <vt:lpstr>Welcome!</vt:lpstr>
      <vt:lpstr>PowerPoint Presentation</vt:lpstr>
      <vt:lpstr>PowerPoint Presentation</vt:lpstr>
      <vt:lpstr>Required Textbook</vt:lpstr>
      <vt:lpstr>Required Textbook</vt:lpstr>
      <vt:lpstr>Suggested Textbook</vt:lpstr>
      <vt:lpstr>Related books</vt:lpstr>
      <vt:lpstr>Related books</vt:lpstr>
      <vt:lpstr>Related books</vt:lpstr>
      <vt:lpstr>Related Courses</vt:lpstr>
      <vt:lpstr>Related Courses</vt:lpstr>
      <vt:lpstr>Related Courses</vt:lpstr>
      <vt:lpstr>Related Courses</vt:lpstr>
      <vt:lpstr>Related Courses</vt:lpstr>
      <vt:lpstr>Related Courses</vt:lpstr>
      <vt:lpstr>Online Resources</vt:lpstr>
      <vt:lpstr>Cloud Service Providers</vt:lpstr>
      <vt:lpstr>Related Research Papers</vt:lpstr>
      <vt:lpstr>Related Research Papers</vt:lpstr>
      <vt:lpstr>Related Research Papers</vt:lpstr>
      <vt:lpstr>Related Research Papers</vt:lpstr>
      <vt:lpstr>Course Contents</vt:lpstr>
      <vt:lpstr>Hadoop and Spark Platforms</vt:lpstr>
      <vt:lpstr>Hadoop/Spark Platform at GSU</vt:lpstr>
      <vt:lpstr>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Grading Policy for CSc 4760:</vt:lpstr>
      <vt:lpstr>Grading Policy for CSc 6760:</vt:lpstr>
      <vt:lpstr>Attendance Score for CSC 4760/6760</vt:lpstr>
      <vt:lpstr>PowerPoint Presentation</vt:lpstr>
      <vt:lpstr>PowerPoint Presentation</vt:lpstr>
      <vt:lpstr>PowerPoint Presentation</vt:lpstr>
      <vt:lpstr>Course Project (Only for Graduate Students)</vt:lpstr>
      <vt:lpstr>Course Project (Only for Graduate Students)</vt:lpstr>
      <vt:lpstr>Course Project (Only for Graduate Students)</vt:lpstr>
      <vt:lpstr>Course Project (Only for Graduate Students)</vt:lpstr>
      <vt:lpstr>Course Project</vt:lpstr>
      <vt:lpstr>Class Policy: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Course Contents</vt:lpstr>
      <vt:lpstr>Big Data, Database, and Data Mining 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326</cp:revision>
  <dcterms:created xsi:type="dcterms:W3CDTF">2017-01-08T21:30:05Z</dcterms:created>
  <dcterms:modified xsi:type="dcterms:W3CDTF">2018-01-22T22:55:46Z</dcterms:modified>
</cp:coreProperties>
</file>