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93" r:id="rId12"/>
    <p:sldId id="294" r:id="rId13"/>
    <p:sldId id="257" r:id="rId14"/>
    <p:sldId id="299" r:id="rId15"/>
    <p:sldId id="300" r:id="rId16"/>
    <p:sldId id="301" r:id="rId17"/>
    <p:sldId id="272" r:id="rId18"/>
    <p:sldId id="269" r:id="rId19"/>
    <p:sldId id="274" r:id="rId20"/>
    <p:sldId id="275" r:id="rId21"/>
    <p:sldId id="276" r:id="rId22"/>
    <p:sldId id="277" r:id="rId23"/>
    <p:sldId id="295" r:id="rId24"/>
    <p:sldId id="296" r:id="rId25"/>
    <p:sldId id="297" r:id="rId26"/>
    <p:sldId id="298" r:id="rId27"/>
    <p:sldId id="291" r:id="rId28"/>
    <p:sldId id="279" r:id="rId29"/>
    <p:sldId id="280" r:id="rId30"/>
    <p:sldId id="281" r:id="rId31"/>
    <p:sldId id="282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1" autoAdjust="0"/>
  </p:normalViewPr>
  <p:slideViewPr>
    <p:cSldViewPr showGuides="1">
      <p:cViewPr varScale="1">
        <p:scale>
          <a:sx n="73" d="100"/>
          <a:sy n="73" d="100"/>
        </p:scale>
        <p:origin x="108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68034-C4D7-4607-B972-F23A51745542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F75D3-4BFA-4340-B889-A7D7A7C0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F364C-90C4-4146-974C-3867425E58D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B9968-4197-4D67-9543-DE63C91B5ED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51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7D421-FEDD-4A79-A0BA-8A494112566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46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A74D8-88EE-4667-8ED2-5BC9506F3F9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19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7484" y="1598613"/>
            <a:ext cx="5382683" cy="4497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67" y="1598613"/>
            <a:ext cx="5382684" cy="44973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443B6343-B8B7-4AF6-AC4E-A8A25222EF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2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485" y="1598613"/>
            <a:ext cx="10968567" cy="4497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7485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2051"/>
            <a:ext cx="3860800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242051"/>
            <a:ext cx="2840567" cy="474663"/>
          </a:xfrm>
        </p:spPr>
        <p:txBody>
          <a:bodyPr/>
          <a:lstStyle>
            <a:lvl1pPr>
              <a:defRPr/>
            </a:lvl1pPr>
          </a:lstStyle>
          <a:p>
            <a:fld id="{F1E76F5A-CEEB-4E8E-A857-8A1B99EEE6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6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hyperlink" Target="http://en.wikipedia.org/wiki/Image:Us-nasa-columbi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mage:6600GT_GPU.jpg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en.wikipedia.org/wiki/Image:E6750bs8.jp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1764" y="4185084"/>
            <a:ext cx="4248472" cy="866479"/>
          </a:xfrm>
        </p:spPr>
        <p:txBody>
          <a:bodyPr>
            <a:normAutofit/>
          </a:bodyPr>
          <a:lstStyle/>
          <a:p>
            <a:r>
              <a:rPr lang="en-US" sz="5400" dirty="0"/>
              <a:t>MapReduce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7708" y="6457264"/>
            <a:ext cx="6084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Slides was modified from (http://grid.hust.edu.cn/xhshi/)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 smtClean="0">
                <a:cs typeface="Times New Roman" pitchFamily="18" charset="0"/>
              </a:rPr>
              <a:t>Spring 2018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</a:t>
            </a:r>
            <a:r>
              <a:rPr lang="en-US" sz="5400" dirty="0" smtClean="0">
                <a:cs typeface="Times New Roman" pitchFamily="18" charset="0"/>
              </a:rPr>
              <a:t>4760 </a:t>
            </a:r>
            <a:r>
              <a:rPr lang="en-US" sz="5400" dirty="0">
                <a:cs typeface="Times New Roman" pitchFamily="18" charset="0"/>
              </a:rPr>
              <a:t>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  <a:endParaRPr lang="en-US" altLang="zh-CN" sz="2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54" y="332656"/>
            <a:ext cx="9858423" cy="53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>
          <a:xfrm>
            <a:off x="119336" y="65853"/>
            <a:ext cx="2161456" cy="90363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2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" b="4686"/>
          <a:stretch/>
        </p:blipFill>
        <p:spPr>
          <a:xfrm>
            <a:off x="2784855" y="3144"/>
            <a:ext cx="9395821" cy="69201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349" y="155538"/>
            <a:ext cx="41764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Framework</a:t>
            </a:r>
          </a:p>
          <a:p>
            <a:pPr algn="ctr"/>
            <a:r>
              <a:rPr lang="en-US" sz="3200" dirty="0"/>
              <a:t>Execution overview</a:t>
            </a:r>
          </a:p>
        </p:txBody>
      </p:sp>
    </p:spTree>
    <p:extLst>
      <p:ext uri="{BB962C8B-B14F-4D97-AF65-F5344CB8AC3E}">
        <p14:creationId xmlns:p14="http://schemas.microsoft.com/office/powerpoint/2010/main" val="126592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</p:spTree>
    <p:extLst>
      <p:ext uri="{BB962C8B-B14F-4D97-AF65-F5344CB8AC3E}">
        <p14:creationId xmlns:p14="http://schemas.microsoft.com/office/powerpoint/2010/main" val="31990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12192000" cy="497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1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US" dirty="0" smtClean="0"/>
              <a:t>Network Communication Cost is high!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94" y="1108659"/>
            <a:ext cx="6186310" cy="5796566"/>
          </a:xfr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79476" y="2574067"/>
            <a:ext cx="2556284" cy="1709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zh-CN" sz="2800" dirty="0" smtClean="0">
                <a:ea typeface="宋体" panose="02010600030101010101" pitchFamily="2" charset="-122"/>
              </a:rPr>
              <a:t>Data-local (a)</a:t>
            </a:r>
          </a:p>
          <a:p>
            <a:pPr>
              <a:lnSpc>
                <a:spcPct val="97000"/>
              </a:lnSpc>
            </a:pPr>
            <a:r>
              <a:rPr lang="en-GB" altLang="zh-CN" dirty="0" smtClean="0">
                <a:ea typeface="宋体" panose="02010600030101010101" pitchFamily="2" charset="-122"/>
              </a:rPr>
              <a:t>rack-local (b)</a:t>
            </a:r>
          </a:p>
          <a:p>
            <a:pPr>
              <a:lnSpc>
                <a:spcPct val="97000"/>
              </a:lnSpc>
            </a:pPr>
            <a:r>
              <a:rPr lang="en-GB" altLang="zh-CN" sz="2800" dirty="0" smtClean="0">
                <a:ea typeface="宋体" panose="02010600030101010101" pitchFamily="2" charset="-122"/>
              </a:rPr>
              <a:t>off-rack (c)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51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252906"/>
            <a:ext cx="10515600" cy="759619"/>
          </a:xfrm>
        </p:spPr>
        <p:txBody>
          <a:bodyPr/>
          <a:lstStyle/>
          <a:p>
            <a:r>
              <a:rPr lang="en-US" dirty="0" smtClean="0"/>
              <a:t>Network Distance in Hadoop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336" y="1304764"/>
            <a:ext cx="4337835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zh-CN" sz="2800" dirty="0" smtClean="0">
                <a:ea typeface="宋体" panose="02010600030101010101" pitchFamily="2" charset="-122"/>
              </a:rPr>
              <a:t>same node</a:t>
            </a:r>
          </a:p>
          <a:p>
            <a:pPr>
              <a:lnSpc>
                <a:spcPct val="97000"/>
              </a:lnSpc>
            </a:pPr>
            <a:r>
              <a:rPr lang="en-GB" altLang="zh-CN" dirty="0" smtClean="0">
                <a:ea typeface="宋体" panose="02010600030101010101" pitchFamily="2" charset="-122"/>
              </a:rPr>
              <a:t>different nodes on the same rack</a:t>
            </a:r>
          </a:p>
          <a:p>
            <a:pPr>
              <a:lnSpc>
                <a:spcPct val="97000"/>
              </a:lnSpc>
            </a:pPr>
            <a:r>
              <a:rPr lang="en-GB" altLang="zh-CN" sz="2800" dirty="0" smtClean="0">
                <a:ea typeface="宋体" panose="02010600030101010101" pitchFamily="2" charset="-122"/>
              </a:rPr>
              <a:t>nodes on different racks in the same data </a:t>
            </a:r>
            <a:r>
              <a:rPr lang="en-GB" altLang="zh-CN" sz="2800" dirty="0" err="1" smtClean="0">
                <a:ea typeface="宋体" panose="02010600030101010101" pitchFamily="2" charset="-122"/>
              </a:rPr>
              <a:t>center</a:t>
            </a:r>
            <a:endParaRPr lang="en-GB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97000"/>
              </a:lnSpc>
            </a:pPr>
            <a:r>
              <a:rPr lang="en-GB" altLang="zh-CN" dirty="0" smtClean="0">
                <a:ea typeface="宋体" panose="02010600030101010101" pitchFamily="2" charset="-122"/>
              </a:rPr>
              <a:t>nodes in different data </a:t>
            </a:r>
            <a:r>
              <a:rPr lang="en-GB" altLang="zh-CN" dirty="0" err="1" smtClean="0">
                <a:ea typeface="宋体" panose="02010600030101010101" pitchFamily="2" charset="-122"/>
              </a:rPr>
              <a:t>centers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41" y="1029056"/>
            <a:ext cx="7851805" cy="4668195"/>
          </a:xfrm>
        </p:spPr>
      </p:pic>
    </p:spTree>
    <p:extLst>
      <p:ext uri="{BB962C8B-B14F-4D97-AF65-F5344CB8AC3E}">
        <p14:creationId xmlns:p14="http://schemas.microsoft.com/office/powerpoint/2010/main" val="233972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2" y="36004"/>
            <a:ext cx="5130119" cy="1592796"/>
          </a:xfrm>
        </p:spPr>
        <p:txBody>
          <a:bodyPr/>
          <a:lstStyle/>
          <a:p>
            <a:r>
              <a:rPr lang="en-US" dirty="0" smtClean="0"/>
              <a:t>How Hadoop runs a </a:t>
            </a:r>
            <a:r>
              <a:rPr lang="en-US" dirty="0" err="1" smtClean="0"/>
              <a:t>MapRuduce</a:t>
            </a:r>
            <a:r>
              <a:rPr lang="en-US" smtClean="0"/>
              <a:t> job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51" y="36004"/>
            <a:ext cx="6964236" cy="6887310"/>
          </a:xfrm>
        </p:spPr>
      </p:pic>
    </p:spTree>
    <p:extLst>
      <p:ext uri="{BB962C8B-B14F-4D97-AF65-F5344CB8AC3E}">
        <p14:creationId xmlns:p14="http://schemas.microsoft.com/office/powerpoint/2010/main" val="51413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64649"/>
            <a:ext cx="8678180" cy="831627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Simple </a:t>
            </a:r>
            <a:r>
              <a:rPr lang="en-US" altLang="zh-CN" dirty="0" smtClean="0">
                <a:ea typeface="宋体" panose="02010600030101010101" pitchFamily="2" charset="-122"/>
              </a:rPr>
              <a:t>Example: Word Counting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556792"/>
            <a:ext cx="6734472" cy="550180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GB" altLang="zh-CN" dirty="0">
                <a:ea typeface="宋体" panose="02010600030101010101" pitchFamily="2" charset="-122"/>
              </a:rPr>
              <a:t>Counting words in a large set of documents</a:t>
            </a:r>
            <a:endParaRPr lang="en-GB" altLang="zh-CN" b="1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20062" y="2240868"/>
            <a:ext cx="5392562" cy="3348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b="1" dirty="0">
                <a:ea typeface="宋体" panose="02010600030101010101" pitchFamily="2" charset="-122"/>
              </a:rPr>
              <a:t>reduce</a:t>
            </a:r>
            <a:r>
              <a:rPr lang="en-GB" altLang="zh-CN" dirty="0">
                <a:ea typeface="宋体" panose="02010600030101010101" pitchFamily="2" charset="-122"/>
              </a:rPr>
              <a:t>(string key, iterator values)</a:t>
            </a:r>
            <a:r>
              <a:rPr lang="ar-SA" altLang="zh-CN" dirty="0">
                <a:cs typeface="Arial" panose="020B0604020202020204" pitchFamily="34" charset="0"/>
              </a:rPr>
              <a:t>‏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key: word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values: list of counts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 err="1">
                <a:ea typeface="宋体" panose="02010600030101010101" pitchFamily="2" charset="-122"/>
              </a:rPr>
              <a:t>int</a:t>
            </a:r>
            <a:r>
              <a:rPr lang="en-GB" altLang="zh-CN" sz="2800" dirty="0">
                <a:ea typeface="宋体" panose="02010600030101010101" pitchFamily="2" charset="-122"/>
              </a:rPr>
              <a:t> results = 0;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for each v in values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result += </a:t>
            </a:r>
            <a:r>
              <a:rPr lang="en-GB" altLang="zh-CN" sz="2800" dirty="0" err="1">
                <a:ea typeface="宋体" panose="02010600030101010101" pitchFamily="2" charset="-122"/>
              </a:rPr>
              <a:t>ParseInt</a:t>
            </a:r>
            <a:r>
              <a:rPr lang="en-GB" altLang="zh-CN" sz="2800" dirty="0">
                <a:ea typeface="宋体" panose="02010600030101010101" pitchFamily="2" charset="-122"/>
              </a:rPr>
              <a:t>(v);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i="1" dirty="0">
                <a:solidFill>
                  <a:schemeClr val="accent1"/>
                </a:solidFill>
                <a:ea typeface="宋体" panose="02010600030101010101" pitchFamily="2" charset="-122"/>
              </a:rPr>
              <a:t>Emit</a:t>
            </a:r>
            <a:r>
              <a:rPr lang="en-GB" altLang="zh-CN" sz="2800" dirty="0">
                <a:ea typeface="宋体" panose="02010600030101010101" pitchFamily="2" charset="-122"/>
              </a:rPr>
              <a:t>(</a:t>
            </a:r>
            <a:r>
              <a:rPr lang="en-GB" altLang="zh-CN" sz="2800" dirty="0" err="1">
                <a:ea typeface="宋体" panose="02010600030101010101" pitchFamily="2" charset="-122"/>
              </a:rPr>
              <a:t>AsString</a:t>
            </a:r>
            <a:r>
              <a:rPr lang="en-GB" altLang="zh-CN" sz="2800" dirty="0">
                <a:ea typeface="宋体" panose="02010600030101010101" pitchFamily="2" charset="-122"/>
              </a:rPr>
              <a:t>(result));</a:t>
            </a:r>
            <a:endParaRPr lang="en-GB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01688" y="2262457"/>
            <a:ext cx="4860540" cy="2520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b="1" dirty="0">
                <a:ea typeface="宋体" panose="02010600030101010101" pitchFamily="2" charset="-122"/>
              </a:rPr>
              <a:t>map</a:t>
            </a:r>
            <a:r>
              <a:rPr lang="en-GB" altLang="zh-CN" dirty="0">
                <a:ea typeface="宋体" panose="02010600030101010101" pitchFamily="2" charset="-122"/>
              </a:rPr>
              <a:t>(string value)</a:t>
            </a:r>
            <a:r>
              <a:rPr lang="ar-SA" altLang="zh-CN" dirty="0">
                <a:ea typeface="宋体" panose="02010600030101010101" pitchFamily="2" charset="-122"/>
                <a:cs typeface="Arial" panose="020B0604020202020204" pitchFamily="34" charset="0"/>
              </a:rPr>
              <a:t>‏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key: document name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// value: document contents</a:t>
            </a:r>
          </a:p>
          <a:p>
            <a:pPr lvl="1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dirty="0">
                <a:ea typeface="宋体" panose="02010600030101010101" pitchFamily="2" charset="-122"/>
              </a:rPr>
              <a:t>for each word w in value</a:t>
            </a:r>
          </a:p>
          <a:p>
            <a:pPr lvl="2">
              <a:lnSpc>
                <a:spcPct val="97000"/>
              </a:lnSpc>
              <a:buFont typeface="Wingdings" panose="05000000000000000000" pitchFamily="2" charset="2"/>
              <a:buNone/>
            </a:pPr>
            <a:r>
              <a:rPr lang="en-GB" altLang="zh-CN" sz="2800" i="1" dirty="0" err="1">
                <a:ea typeface="宋体" panose="02010600030101010101" pitchFamily="2" charset="-122"/>
              </a:rPr>
              <a:t>EmitIntermediate</a:t>
            </a:r>
            <a:r>
              <a:rPr lang="en-GB" altLang="zh-CN" sz="2800" dirty="0">
                <a:ea typeface="宋体" panose="02010600030101010101" pitchFamily="2" charset="-122"/>
              </a:rPr>
              <a:t>(w, “1”);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0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in the Model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3619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Map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Process a key/value pair to generate intermediate key/value pairs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Reduce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Merge all intermediate values associated with the same key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Partition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By default :  </a:t>
            </a: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</a:rPr>
              <a:t>hash(key) mod R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Well balanced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529608" cy="939639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Locality issue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04765"/>
            <a:ext cx="10515600" cy="3672407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Master scheduling policy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Asks GFS for locations of replicas of input file blocks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Map tasks typically split into 64MB (== GFS block size)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Map tasks scheduled so GFS input block replica are on same machine or same rack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Effect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Thousands of machines read input at local disk speed 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Without this, rack switches limit read rate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5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368660"/>
            <a:ext cx="5149788" cy="101164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 is MapReduce?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452" y="1484784"/>
            <a:ext cx="7742076" cy="388843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Origin from Google, [OSDI’04]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simple programming model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Functional model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ea typeface="宋体" panose="02010600030101010101" pitchFamily="2" charset="-122"/>
              </a:rPr>
              <a:t>For large-scale data processing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Exploits large set of commodity computers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Executes process in distributed manner</a:t>
            </a:r>
          </a:p>
          <a:p>
            <a:pPr marL="862013" lvl="1" indent="-404813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Offers high availability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0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0256"/>
            <a:ext cx="3745632" cy="90363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Fault Tolerance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160748"/>
            <a:ext cx="10513168" cy="442849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Reactive way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Worker failure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Heartbeat, </a:t>
            </a:r>
            <a:r>
              <a:rPr lang="en-GB" altLang="zh-CN" sz="2800" dirty="0">
                <a:ea typeface="宋体" panose="02010600030101010101" pitchFamily="2" charset="-122"/>
              </a:rPr>
              <a:t>workers are periodically pinged by master</a:t>
            </a:r>
          </a:p>
          <a:p>
            <a:pPr lvl="3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NO response = failed worker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If the processor of a worker fails, the tasks of that worker are reassigned to another worker.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Master failure</a:t>
            </a:r>
          </a:p>
          <a:p>
            <a:pPr lvl="2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Master writes periodic checkpoints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Another master can be started from the last </a:t>
            </a:r>
            <a:r>
              <a:rPr lang="en-US" altLang="zh-CN" sz="2800" dirty="0" err="1">
                <a:ea typeface="宋体" panose="02010600030101010101" pitchFamily="2" charset="-122"/>
              </a:rPr>
              <a:t>checkpointed</a:t>
            </a:r>
            <a:r>
              <a:rPr lang="en-US" altLang="zh-CN" sz="2800" dirty="0">
                <a:ea typeface="宋体" panose="02010600030101010101" pitchFamily="2" charset="-122"/>
              </a:rPr>
              <a:t> state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If eventually the master dies, the job will be aborted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06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Tolerance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428" y="1705738"/>
            <a:ext cx="10515600" cy="366747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Proactive way (</a:t>
            </a:r>
            <a:r>
              <a:rPr lang="en-US" altLang="zh-CN" b="1" dirty="0">
                <a:ea typeface="宋体" panose="02010600030101010101" pitchFamily="2" charset="-122"/>
              </a:rPr>
              <a:t>Redundant Execution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GB" altLang="zh-CN" sz="2800" dirty="0">
                <a:ea typeface="宋体" panose="02010600030101010101" pitchFamily="2" charset="-122"/>
              </a:rPr>
              <a:t>The problem of “stragglers” (s</a:t>
            </a:r>
            <a:r>
              <a:rPr lang="en-US" altLang="zh-CN" sz="2800" dirty="0">
                <a:ea typeface="宋体" panose="02010600030101010101" pitchFamily="2" charset="-122"/>
              </a:rPr>
              <a:t>low workers)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Other jobs consuming resources on machine</a:t>
            </a: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Bad disks with soft errors transfer data very slowly</a:t>
            </a:r>
          </a:p>
          <a:p>
            <a:pPr marL="1319213" lvl="2" indent="-404813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Weird things: processor caches disabled (!!)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When computation almost done, reschedule in-progress tasks</a:t>
            </a:r>
          </a:p>
          <a:p>
            <a:pPr lvl="1">
              <a:lnSpc>
                <a:spcPct val="90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Whenever either the primary or the backup executions finishes, mark it as completed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4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Fault Tolerance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6792"/>
            <a:ext cx="10515600" cy="403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Input error: bad records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Map/Reduce functions sometimes fail for particular inputs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Best solution is to debug &amp; fix, but not always possible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On segment fault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Send UDP packet to master from signal handler 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Include sequence number of record being processed 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Skip bad records</a:t>
            </a:r>
          </a:p>
          <a:p>
            <a:pPr marL="1319213" lvl="2" indent="-404813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If master sees two failures for same record, next worker is told to skip the record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1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1" name="Picture 9" descr="mrstatus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1</a:t>
            </a:r>
          </a:p>
        </p:txBody>
      </p:sp>
    </p:spTree>
    <p:extLst>
      <p:ext uri="{BB962C8B-B14F-4D97-AF65-F5344CB8AC3E}">
        <p14:creationId xmlns:p14="http://schemas.microsoft.com/office/powerpoint/2010/main" val="26220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9" name="Picture 9" descr="mrstatus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2</a:t>
            </a:r>
          </a:p>
        </p:txBody>
      </p:sp>
    </p:spTree>
    <p:extLst>
      <p:ext uri="{BB962C8B-B14F-4D97-AF65-F5344CB8AC3E}">
        <p14:creationId xmlns:p14="http://schemas.microsoft.com/office/powerpoint/2010/main" val="1949453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6" name="Picture 8" descr="mrstatus9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3</a:t>
            </a:r>
          </a:p>
        </p:txBody>
      </p:sp>
    </p:spTree>
    <p:extLst>
      <p:ext uri="{BB962C8B-B14F-4D97-AF65-F5344CB8AC3E}">
        <p14:creationId xmlns:p14="http://schemas.microsoft.com/office/powerpoint/2010/main" val="374709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9" descr="mrstatus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27001"/>
            <a:ext cx="8686800" cy="5489575"/>
          </a:xfr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03712" y="5877272"/>
            <a:ext cx="4320480" cy="6480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Status monitor 4</a:t>
            </a:r>
          </a:p>
        </p:txBody>
      </p:sp>
    </p:spTree>
    <p:extLst>
      <p:ext uri="{BB962C8B-B14F-4D97-AF65-F5344CB8AC3E}">
        <p14:creationId xmlns:p14="http://schemas.microsoft.com/office/powerpoint/2010/main" val="2160009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36" y="5841269"/>
            <a:ext cx="597717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comparison of join algorithm for log processing in MapReduce</a:t>
            </a:r>
          </a:p>
          <a:p>
            <a:r>
              <a:rPr lang="en-US" dirty="0">
                <a:solidFill>
                  <a:schemeClr val="bg1"/>
                </a:solidFill>
              </a:rPr>
              <a:t>Spyros </a:t>
            </a:r>
            <a:r>
              <a:rPr lang="en-US" dirty="0" err="1">
                <a:solidFill>
                  <a:schemeClr val="bg1"/>
                </a:solidFill>
              </a:rPr>
              <a:t>Blanas</a:t>
            </a:r>
            <a:r>
              <a:rPr lang="en-US" dirty="0">
                <a:solidFill>
                  <a:schemeClr val="bg1"/>
                </a:solidFill>
              </a:rPr>
              <a:t>, et al</a:t>
            </a:r>
          </a:p>
          <a:p>
            <a:r>
              <a:rPr lang="en-US" dirty="0">
                <a:solidFill>
                  <a:schemeClr val="bg1"/>
                </a:solidFill>
              </a:rPr>
              <a:t>SIGMOD, 2010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8620"/>
            <a:ext cx="9215408" cy="6909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620"/>
            <a:ext cx="3125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System behavior on a single node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232756"/>
            <a:ext cx="3035105" cy="3708412"/>
          </a:xfrm>
        </p:spPr>
        <p:txBody>
          <a:bodyPr>
            <a:noAutofit/>
          </a:bodyPr>
          <a:lstStyle/>
          <a:p>
            <a:r>
              <a:rPr lang="en-US" sz="2200" dirty="0"/>
              <a:t>100-node cluster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node has a single 2.4 GHz Intel Core 2 </a:t>
            </a:r>
            <a:r>
              <a:rPr lang="en-US" sz="2200" b="1" dirty="0">
                <a:solidFill>
                  <a:srgbClr val="0070C0"/>
                </a:solidFill>
              </a:rPr>
              <a:t>Duo</a:t>
            </a:r>
            <a:r>
              <a:rPr lang="en-US" sz="2200" dirty="0"/>
              <a:t> processor (That is, each node has </a:t>
            </a:r>
            <a:r>
              <a:rPr lang="en-US" sz="2200" b="1" dirty="0">
                <a:solidFill>
                  <a:srgbClr val="0070C0"/>
                </a:solidFill>
              </a:rPr>
              <a:t>two</a:t>
            </a:r>
            <a:r>
              <a:rPr lang="en-US" sz="2200" dirty="0"/>
              <a:t> cores)</a:t>
            </a:r>
          </a:p>
          <a:p>
            <a:r>
              <a:rPr lang="en-US" sz="2200" dirty="0"/>
              <a:t>Hadoop</a:t>
            </a:r>
          </a:p>
          <a:p>
            <a:r>
              <a:rPr lang="en-US" sz="2200" dirty="0"/>
              <a:t>200 map tasks and 200 reduce tasks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0168" y="5536393"/>
            <a:ext cx="2975437" cy="1384995"/>
          </a:xfrm>
          <a:prstGeom prst="rect">
            <a:avLst/>
          </a:prstGeom>
          <a:solidFill>
            <a:srgbClr val="CCECFF"/>
          </a:solidFill>
        </p:spPr>
        <p:txBody>
          <a:bodyPr wrap="square" lIns="0" tIns="0" rIns="0" bIns="0" rtlCol="0">
            <a:spAutoFit/>
          </a:bodyPr>
          <a:lstStyle/>
          <a:p>
            <a:pPr marL="52388"/>
            <a:r>
              <a:rPr lang="en-US" dirty="0"/>
              <a:t>A comparison of join algorithm for log processing in MapReduce</a:t>
            </a:r>
          </a:p>
          <a:p>
            <a:pPr marL="52388"/>
            <a:r>
              <a:rPr lang="en-US" dirty="0"/>
              <a:t>Spyros </a:t>
            </a:r>
            <a:r>
              <a:rPr lang="en-US" dirty="0" err="1"/>
              <a:t>Blanas</a:t>
            </a:r>
            <a:r>
              <a:rPr lang="en-US" dirty="0"/>
              <a:t>, et al</a:t>
            </a:r>
          </a:p>
          <a:p>
            <a:pPr marL="52388"/>
            <a:r>
              <a:rPr lang="en-US" dirty="0"/>
              <a:t>SIGMOD, 2010</a:t>
            </a:r>
          </a:p>
        </p:txBody>
      </p:sp>
    </p:spTree>
    <p:extLst>
      <p:ext uri="{BB962C8B-B14F-4D97-AF65-F5344CB8AC3E}">
        <p14:creationId xmlns:p14="http://schemas.microsoft.com/office/powerpoint/2010/main" val="75344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Refinements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825625"/>
            <a:ext cx="6048672" cy="2503475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ea typeface="宋体" panose="02010600030101010101" pitchFamily="2" charset="-122"/>
              </a:rPr>
              <a:t>Task Granularity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Minimizes time for fault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load balancing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Local execution for debugging/testing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Compression of intermediate data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Points need to be emphasized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GB" altLang="zh-CN" dirty="0">
                <a:ea typeface="宋体" panose="02010600030101010101" pitchFamily="2" charset="-122"/>
              </a:rPr>
              <a:t>No </a:t>
            </a:r>
            <a:r>
              <a:rPr lang="en-GB" altLang="zh-CN" i="1" dirty="0">
                <a:ea typeface="宋体" panose="02010600030101010101" pitchFamily="2" charset="-122"/>
              </a:rPr>
              <a:t>reduce</a:t>
            </a:r>
            <a:r>
              <a:rPr lang="en-GB" altLang="zh-CN" dirty="0">
                <a:ea typeface="宋体" panose="02010600030101010101" pitchFamily="2" charset="-122"/>
              </a:rPr>
              <a:t> can begin until </a:t>
            </a:r>
            <a:r>
              <a:rPr lang="en-GB" altLang="zh-CN" i="1" dirty="0">
                <a:ea typeface="宋体" panose="02010600030101010101" pitchFamily="2" charset="-122"/>
              </a:rPr>
              <a:t>map</a:t>
            </a:r>
            <a:r>
              <a:rPr lang="en-GB" altLang="zh-CN" dirty="0">
                <a:ea typeface="宋体" panose="02010600030101010101" pitchFamily="2" charset="-122"/>
              </a:rPr>
              <a:t> is complete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Master must communicate locations of intermediate files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Tasks scheduled based on location of data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If </a:t>
            </a:r>
            <a:r>
              <a:rPr lang="en-GB" altLang="zh-CN" i="1" dirty="0">
                <a:ea typeface="宋体" panose="02010600030101010101" pitchFamily="2" charset="-122"/>
              </a:rPr>
              <a:t>map </a:t>
            </a:r>
            <a:r>
              <a:rPr lang="en-GB" altLang="zh-CN" dirty="0">
                <a:ea typeface="宋体" panose="02010600030101010101" pitchFamily="2" charset="-122"/>
              </a:rPr>
              <a:t>worker fails any time before </a:t>
            </a:r>
            <a:r>
              <a:rPr lang="en-GB" altLang="zh-CN" i="1" dirty="0">
                <a:ea typeface="宋体" panose="02010600030101010101" pitchFamily="2" charset="-122"/>
              </a:rPr>
              <a:t>reduce </a:t>
            </a:r>
            <a:r>
              <a:rPr lang="en-GB" altLang="zh-CN" dirty="0">
                <a:ea typeface="宋体" panose="02010600030101010101" pitchFamily="2" charset="-122"/>
              </a:rPr>
              <a:t>finishes, task must be completely rerun</a:t>
            </a:r>
          </a:p>
          <a:p>
            <a:pPr>
              <a:lnSpc>
                <a:spcPct val="97000"/>
              </a:lnSpc>
            </a:pPr>
            <a:r>
              <a:rPr lang="en-GB" altLang="zh-CN" dirty="0">
                <a:ea typeface="宋体" panose="02010600030101010101" pitchFamily="2" charset="-122"/>
              </a:rPr>
              <a:t>MapReduce library does most of the hard work for us!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Motivation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Lots of demands for very large scale data processing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certain common themes for these demands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Lots of machines needed (scaling)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Two basic operations on the input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Map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Reduce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01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364" y="273050"/>
            <a:ext cx="6352611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Model is Widely Applicable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7485" y="1598615"/>
            <a:ext cx="3760323" cy="46223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MapReduce Programs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7284" name="Picture 4" descr="index-auto-0005-00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t="7747" r="3682" b="5227"/>
          <a:stretch/>
        </p:blipFill>
        <p:spPr bwMode="auto">
          <a:xfrm>
            <a:off x="6816080" y="10456"/>
            <a:ext cx="536459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7373" name="Group 9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364404"/>
              </p:ext>
            </p:extLst>
          </p:nvPr>
        </p:nvGraphicFramePr>
        <p:xfrm>
          <a:off x="1215466" y="3645024"/>
          <a:ext cx="9973108" cy="1999569"/>
        </p:xfrm>
        <a:graphic>
          <a:graphicData uri="http://schemas.openxmlformats.org/drawingml/2006/table">
            <a:tbl>
              <a:tblPr/>
              <a:tblGrid>
                <a:gridCol w="2729708">
                  <a:extLst>
                    <a:ext uri="{9D8B030D-6E8A-4147-A177-3AD203B41FA5}">
                      <a16:colId xmlns:a16="http://schemas.microsoft.com/office/drawing/2014/main" val="888939007"/>
                    </a:ext>
                  </a:extLst>
                </a:gridCol>
                <a:gridCol w="222620">
                  <a:extLst>
                    <a:ext uri="{9D8B030D-6E8A-4147-A177-3AD203B41FA5}">
                      <a16:colId xmlns:a16="http://schemas.microsoft.com/office/drawing/2014/main" val="3010705243"/>
                    </a:ext>
                  </a:extLst>
                </a:gridCol>
                <a:gridCol w="2877857">
                  <a:extLst>
                    <a:ext uri="{9D8B030D-6E8A-4147-A177-3AD203B41FA5}">
                      <a16:colId xmlns:a16="http://schemas.microsoft.com/office/drawing/2014/main" val="1360431858"/>
                    </a:ext>
                  </a:extLst>
                </a:gridCol>
                <a:gridCol w="218487">
                  <a:extLst>
                    <a:ext uri="{9D8B030D-6E8A-4147-A177-3AD203B41FA5}">
                      <a16:colId xmlns:a16="http://schemas.microsoft.com/office/drawing/2014/main" val="4251874458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78170859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distributed grep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distributed sort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 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web link-graph reversal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73590"/>
                  </a:ext>
                </a:extLst>
              </a:tr>
              <a:tr h="627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term-vector / host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web access log stats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inverted index construction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42030"/>
                  </a:ext>
                </a:extLst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document clustering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machine learning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statistical machine translation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885694"/>
                  </a:ext>
                </a:extLst>
              </a:tr>
              <a:tr h="128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...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71182"/>
                  </a:ext>
                </a:extLst>
              </a:tr>
            </a:tbl>
          </a:graphicData>
        </a:graphic>
      </p:graphicFrame>
      <p:sp>
        <p:nvSpPr>
          <p:cNvPr id="97374" name="Text Box 94"/>
          <p:cNvSpPr txBox="1">
            <a:spLocks noChangeArrowheads="1"/>
          </p:cNvSpPr>
          <p:nvPr/>
        </p:nvSpPr>
        <p:spPr bwMode="auto">
          <a:xfrm>
            <a:off x="695400" y="2909451"/>
            <a:ext cx="31564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ea typeface="宋体" panose="02010600030101010101" pitchFamily="2" charset="-122"/>
              </a:rPr>
              <a:t>Examples as follows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4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use it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508801"/>
            <a:ext cx="5724636" cy="3840397"/>
          </a:xfrm>
        </p:spPr>
        <p:txBody>
          <a:bodyPr>
            <a:noAutofit/>
          </a:bodyPr>
          <a:lstStyle/>
          <a:p>
            <a:pPr marL="0" indent="0">
              <a:lnSpc>
                <a:spcPct val="98000"/>
              </a:lnSpc>
              <a:buNone/>
            </a:pPr>
            <a:r>
              <a:rPr lang="en-GB" altLang="zh-CN" dirty="0">
                <a:ea typeface="宋体" panose="02010600030101010101" pitchFamily="2" charset="-122"/>
              </a:rPr>
              <a:t>  User to do list: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indicate: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dirty="0">
                <a:ea typeface="宋体" panose="02010600030101010101" pitchFamily="2" charset="-122"/>
              </a:rPr>
              <a:t>Input/output files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M</a:t>
            </a:r>
            <a:r>
              <a:rPr lang="en-GB" altLang="zh-CN" sz="2800" dirty="0">
                <a:ea typeface="宋体" panose="02010600030101010101" pitchFamily="2" charset="-122"/>
              </a:rPr>
              <a:t>: number of map tasks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R</a:t>
            </a:r>
            <a:r>
              <a:rPr lang="en-GB" altLang="zh-CN" sz="2800" dirty="0">
                <a:ea typeface="宋体" panose="02010600030101010101" pitchFamily="2" charset="-122"/>
              </a:rPr>
              <a:t>:  number of reduce tasks</a:t>
            </a:r>
          </a:p>
          <a:p>
            <a:pPr marL="1319213" lvl="2" indent="-404813">
              <a:lnSpc>
                <a:spcPct val="97000"/>
              </a:lnSpc>
              <a:buFont typeface="Wingdings" panose="05000000000000000000" pitchFamily="2" charset="2"/>
              <a:buChar char="Ø"/>
            </a:pPr>
            <a:r>
              <a:rPr lang="en-GB" altLang="zh-CN" sz="2800" b="1" dirty="0">
                <a:ea typeface="宋体" panose="02010600030101010101" pitchFamily="2" charset="-122"/>
              </a:rPr>
              <a:t>W</a:t>
            </a:r>
            <a:r>
              <a:rPr lang="en-GB" altLang="zh-CN" sz="2800" dirty="0">
                <a:ea typeface="宋体" panose="02010600030101010101" pitchFamily="2" charset="-122"/>
              </a:rPr>
              <a:t>: number of machines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Write </a:t>
            </a:r>
            <a:r>
              <a:rPr lang="en-GB" altLang="zh-CN" sz="2800" i="1" dirty="0">
                <a:ea typeface="宋体" panose="02010600030101010101" pitchFamily="2" charset="-122"/>
              </a:rPr>
              <a:t>map</a:t>
            </a:r>
            <a:r>
              <a:rPr lang="en-GB" altLang="zh-CN" sz="2800" dirty="0">
                <a:ea typeface="宋体" panose="02010600030101010101" pitchFamily="2" charset="-122"/>
              </a:rPr>
              <a:t> and </a:t>
            </a:r>
            <a:r>
              <a:rPr lang="en-GB" altLang="zh-CN" sz="2800" i="1" dirty="0">
                <a:ea typeface="宋体" panose="02010600030101010101" pitchFamily="2" charset="-122"/>
              </a:rPr>
              <a:t>reduce</a:t>
            </a:r>
            <a:r>
              <a:rPr lang="en-GB" altLang="zh-CN" sz="2800" dirty="0">
                <a:ea typeface="宋体" panose="02010600030101010101" pitchFamily="2" charset="-122"/>
              </a:rPr>
              <a:t> functions</a:t>
            </a:r>
          </a:p>
          <a:p>
            <a:pPr lvl="1">
              <a:lnSpc>
                <a:spcPct val="97000"/>
              </a:lnSpc>
            </a:pPr>
            <a:r>
              <a:rPr lang="en-GB" altLang="zh-CN" sz="2800" dirty="0">
                <a:ea typeface="宋体" panose="02010600030101010101" pitchFamily="2" charset="-122"/>
              </a:rPr>
              <a:t>Submit the job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6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2" y="1808820"/>
            <a:ext cx="5221288" cy="207142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String Match, such as Grep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Reverse index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Count URL access frequency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Lots of examples in data mining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1384" y="209851"/>
            <a:ext cx="6950496" cy="93337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MapReduce Implementations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4367213" y="1501998"/>
            <a:ext cx="2952750" cy="64928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MapReduce</a:t>
            </a:r>
          </a:p>
        </p:txBody>
      </p:sp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1774825" y="2151287"/>
            <a:ext cx="3816350" cy="3438525"/>
            <a:chOff x="158" y="1461"/>
            <a:chExt cx="2404" cy="2166"/>
          </a:xfrm>
        </p:grpSpPr>
        <p:pic>
          <p:nvPicPr>
            <p:cNvPr id="91139" name="Picture 3" descr="An example of a computer cluster">
              <a:hlinkClick r:id="rId2" tooltip="An example of a computer cluster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232"/>
              <a:ext cx="1037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158" y="2987"/>
              <a:ext cx="132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Cluster, 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1. Google</a:t>
              </a:r>
            </a:p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2. Apache Hadoop</a:t>
              </a: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 flipH="1">
              <a:off x="930" y="1461"/>
              <a:ext cx="1632" cy="7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4621214" y="2179861"/>
            <a:ext cx="2008188" cy="3068638"/>
            <a:chOff x="1951" y="1479"/>
            <a:chExt cx="1265" cy="1933"/>
          </a:xfrm>
        </p:grpSpPr>
        <p:pic>
          <p:nvPicPr>
            <p:cNvPr id="91140" name="Picture 4" descr="Intel Core 2 Duo E6750 is a dual core processor">
              <a:hlinkClick r:id="rId4" tooltip="Intel Core 2 Duo E6750 is a dual core processor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208"/>
              <a:ext cx="120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2359" y="305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1951" y="3005"/>
              <a:ext cx="12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Multicore CPU, </a:t>
              </a:r>
            </a:p>
            <a:p>
              <a:r>
                <a:rPr lang="en-US" altLang="zh-CN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Phoenix@Stanford</a:t>
              </a:r>
              <a:endPara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>
              <a:off x="2655" y="1479"/>
              <a:ext cx="2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5951539" y="2151286"/>
            <a:ext cx="4537075" cy="3509962"/>
            <a:chOff x="2789" y="1461"/>
            <a:chExt cx="2858" cy="2211"/>
          </a:xfrm>
        </p:grpSpPr>
        <p:pic>
          <p:nvPicPr>
            <p:cNvPr id="91150" name="Picture 14" descr="GeForce 6600GT (NV43) GPU">
              <a:hlinkClick r:id="rId6" tooltip="GeForce 6600GT (NV43) GPU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186"/>
              <a:ext cx="99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2789" y="1461"/>
              <a:ext cx="1724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52" name="Text Box 16"/>
            <p:cNvSpPr txBox="1">
              <a:spLocks noChangeArrowheads="1"/>
            </p:cNvSpPr>
            <p:nvPr/>
          </p:nvSpPr>
          <p:spPr bwMode="auto">
            <a:xfrm>
              <a:off x="4377" y="327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400">
                <a:ea typeface="ＭＳ Ｐゴシック" panose="020B0600070205080204" pitchFamily="34" charset="-128"/>
              </a:endParaRPr>
            </a:p>
          </p:txBody>
        </p:sp>
        <p:sp>
          <p:nvSpPr>
            <p:cNvPr id="91153" name="Text Box 17"/>
            <p:cNvSpPr txBox="1">
              <a:spLocks noChangeArrowheads="1"/>
            </p:cNvSpPr>
            <p:nvPr/>
          </p:nvSpPr>
          <p:spPr bwMode="auto">
            <a:xfrm>
              <a:off x="4377" y="3230"/>
              <a:ext cx="127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GPU,</a:t>
              </a:r>
            </a:p>
            <a:p>
              <a:r>
                <a:rPr lang="en-US" altLang="zh-CN" sz="200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Mars@HKUST</a:t>
              </a:r>
              <a:endParaRPr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2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Hadoop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461" y="1696570"/>
            <a:ext cx="8388932" cy="205646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Open source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Java-based implementation of MapReduce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Use HDFS (</a:t>
            </a:r>
            <a:r>
              <a:rPr lang="en-US" dirty="0"/>
              <a:t>Hadoop Distributed File System</a:t>
            </a:r>
            <a:r>
              <a:rPr lang="en-US" altLang="zh-CN" dirty="0">
                <a:ea typeface="宋体" panose="02010600030101010101" pitchFamily="2" charset="-122"/>
              </a:rPr>
              <a:t>) as underlying file system</a:t>
            </a:r>
          </a:p>
        </p:txBody>
      </p:sp>
      <p:pic>
        <p:nvPicPr>
          <p:cNvPr id="117765" name="Picture 5" descr="hadoop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14" y="418487"/>
            <a:ext cx="5400600" cy="12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7485" y="548680"/>
            <a:ext cx="6820663" cy="74368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MapReduce Implementations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58446"/>
              </p:ext>
            </p:extLst>
          </p:nvPr>
        </p:nvGraphicFramePr>
        <p:xfrm>
          <a:off x="1307468" y="1844824"/>
          <a:ext cx="9580564" cy="273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0282">
                  <a:extLst>
                    <a:ext uri="{9D8B030D-6E8A-4147-A177-3AD203B41FA5}">
                      <a16:colId xmlns:a16="http://schemas.microsoft.com/office/drawing/2014/main" val="2000014798"/>
                    </a:ext>
                  </a:extLst>
                </a:gridCol>
                <a:gridCol w="4790282">
                  <a:extLst>
                    <a:ext uri="{9D8B030D-6E8A-4147-A177-3AD203B41FA5}">
                      <a16:colId xmlns:a16="http://schemas.microsoft.com/office/drawing/2014/main" val="1374736006"/>
                    </a:ext>
                  </a:extLst>
                </a:gridCol>
              </a:tblGrid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Google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Yahoo!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025715578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MapReduce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Hadoop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97646115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GFS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HDFS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958275002"/>
                  </a:ext>
                </a:extLst>
              </a:tr>
              <a:tr h="684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Bigtable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HBase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9925951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6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356" y="365125"/>
            <a:ext cx="6409928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2008 news about Hadoop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358" y="1546310"/>
            <a:ext cx="7488832" cy="353887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ea typeface="宋体" panose="02010600030101010101" pitchFamily="2" charset="-122"/>
              </a:rPr>
              <a:t>Apache Hadoop Wins Terabyte Sort Benchmark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One of Yahoo’s Hadoop clusters sorted 1 terabyte of data in 209 seconds.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First time that either a Java or an open source program has won.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sort used 1800 maps and 1800 reduces and allocated enough memory to buffers to hold the intermediate data in memory. 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03712" y="5697252"/>
            <a:ext cx="86049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http://yahoohadoop.tumblr.com/post/98115409811/apache-hadoop-wins-terabyte-sort-benchmark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http://sortbenchmark.org/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0196" y="1470260"/>
            <a:ext cx="432614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dirty="0"/>
              <a:t>910 nodes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2 quad core Xeons @ 2.0ghz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4 SATA disks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8G RAM per a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1 gigabit </a:t>
            </a:r>
            <a:r>
              <a:rPr lang="en-US" sz="2200" dirty="0" err="1"/>
              <a:t>ethernet</a:t>
            </a:r>
            <a:r>
              <a:rPr lang="en-US" sz="2200" dirty="0"/>
              <a:t> on each node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40 nodes per a rack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8 gigabit </a:t>
            </a:r>
            <a:r>
              <a:rPr lang="en-US" sz="2200" dirty="0" err="1"/>
              <a:t>ethernet</a:t>
            </a:r>
            <a:r>
              <a:rPr lang="en-US" sz="2200" dirty="0"/>
              <a:t> uplinks from each rack to the core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Red Hat Enterprise Linux Server Release 5.1 (kernel 2.6.18)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Sun Java JDK 1.6.0_05-b13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7074" y="911036"/>
            <a:ext cx="40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</a:rPr>
              <a:t>The cluster statistics were: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50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Distributed Grep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905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117434" y="2867026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3171826" y="2419350"/>
            <a:ext cx="1704975" cy="1955800"/>
            <a:chOff x="1038" y="1524"/>
            <a:chExt cx="1074" cy="1232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</p:grpSp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4953000" y="2346326"/>
            <a:ext cx="2819400" cy="2043113"/>
            <a:chOff x="2160" y="1478"/>
            <a:chExt cx="1776" cy="1287"/>
          </a:xfrm>
        </p:grpSpPr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4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grep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Text Box 34"/>
            <p:cNvSpPr txBox="1">
              <a:spLocks noChangeArrowheads="1"/>
            </p:cNvSpPr>
            <p:nvPr/>
          </p:nvSpPr>
          <p:spPr bwMode="auto">
            <a:xfrm>
              <a:off x="3252" y="1518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59" name="Text Box 35"/>
            <p:cNvSpPr txBox="1">
              <a:spLocks noChangeArrowheads="1"/>
            </p:cNvSpPr>
            <p:nvPr/>
          </p:nvSpPr>
          <p:spPr bwMode="auto">
            <a:xfrm>
              <a:off x="3252" y="1767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60" name="Text Box 36"/>
            <p:cNvSpPr txBox="1">
              <a:spLocks noChangeArrowheads="1"/>
            </p:cNvSpPr>
            <p:nvPr/>
          </p:nvSpPr>
          <p:spPr bwMode="auto">
            <a:xfrm>
              <a:off x="3258" y="1998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3276" y="2532"/>
              <a:ext cx="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</p:grpSp>
      <p:grpSp>
        <p:nvGrpSpPr>
          <p:cNvPr id="77862" name="Group 38"/>
          <p:cNvGrpSpPr>
            <a:grpSpLocks/>
          </p:cNvGrpSpPr>
          <p:nvPr/>
        </p:nvGrpSpPr>
        <p:grpSpPr bwMode="auto">
          <a:xfrm>
            <a:off x="7848600" y="2971800"/>
            <a:ext cx="2457450" cy="685800"/>
            <a:chOff x="3984" y="1872"/>
            <a:chExt cx="1548" cy="432"/>
          </a:xfrm>
        </p:grpSpPr>
        <p:sp>
          <p:nvSpPr>
            <p:cNvPr id="77863" name="Text Box 39"/>
            <p:cNvSpPr txBox="1">
              <a:spLocks noChangeArrowheads="1"/>
            </p:cNvSpPr>
            <p:nvPr/>
          </p:nvSpPr>
          <p:spPr bwMode="auto">
            <a:xfrm>
              <a:off x="4183" y="1958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ea typeface="宋体" panose="02010600030101010101" pitchFamily="2" charset="-122"/>
                </a:rPr>
                <a:t>cat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4560" y="2082"/>
              <a:ext cx="1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7" name="Text Box 43"/>
            <p:cNvSpPr txBox="1">
              <a:spLocks noChangeArrowheads="1"/>
            </p:cNvSpPr>
            <p:nvPr/>
          </p:nvSpPr>
          <p:spPr bwMode="auto">
            <a:xfrm>
              <a:off x="4857" y="1881"/>
              <a:ext cx="6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All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Distributed Word Count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905000" y="24384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117434" y="2867026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3171826" y="2419350"/>
            <a:ext cx="1704975" cy="1955800"/>
            <a:chOff x="1038" y="1524"/>
            <a:chExt cx="1074" cy="1232"/>
          </a:xfrm>
        </p:grpSpPr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1392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1392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1392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92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1749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1038" y="2064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1392" y="152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1392" y="1764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1396" y="1998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  <p:sp>
          <p:nvSpPr>
            <p:cNvPr id="78863" name="Text Box 15"/>
            <p:cNvSpPr txBox="1">
              <a:spLocks noChangeArrowheads="1"/>
            </p:cNvSpPr>
            <p:nvPr/>
          </p:nvSpPr>
          <p:spPr bwMode="auto">
            <a:xfrm>
              <a:off x="1392" y="2523"/>
              <a:ext cx="6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Split data</a:t>
              </a:r>
            </a:p>
          </p:txBody>
        </p:sp>
      </p:grp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4953000" y="2346325"/>
            <a:ext cx="2819400" cy="2039938"/>
            <a:chOff x="2160" y="1478"/>
            <a:chExt cx="1776" cy="1285"/>
          </a:xfrm>
        </p:grpSpPr>
        <p:sp>
          <p:nvSpPr>
            <p:cNvPr id="78865" name="Text Box 17"/>
            <p:cNvSpPr txBox="1">
              <a:spLocks noChangeArrowheads="1"/>
            </p:cNvSpPr>
            <p:nvPr/>
          </p:nvSpPr>
          <p:spPr bwMode="auto">
            <a:xfrm>
              <a:off x="2434" y="147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6" name="Text Box 18"/>
            <p:cNvSpPr txBox="1">
              <a:spLocks noChangeArrowheads="1"/>
            </p:cNvSpPr>
            <p:nvPr/>
          </p:nvSpPr>
          <p:spPr bwMode="auto">
            <a:xfrm>
              <a:off x="2444" y="171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7" name="Text Box 19"/>
            <p:cNvSpPr txBox="1">
              <a:spLocks noChangeArrowheads="1"/>
            </p:cNvSpPr>
            <p:nvPr/>
          </p:nvSpPr>
          <p:spPr bwMode="auto">
            <a:xfrm>
              <a:off x="2444" y="1958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8" name="Text Box 20"/>
            <p:cNvSpPr txBox="1">
              <a:spLocks noChangeArrowheads="1"/>
            </p:cNvSpPr>
            <p:nvPr/>
          </p:nvSpPr>
          <p:spPr bwMode="auto">
            <a:xfrm>
              <a:off x="2444" y="2486"/>
              <a:ext cx="5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3216" y="153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3216" y="177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Rectangle 23"/>
            <p:cNvSpPr>
              <a:spLocks noChangeArrowheads="1"/>
            </p:cNvSpPr>
            <p:nvPr/>
          </p:nvSpPr>
          <p:spPr bwMode="auto">
            <a:xfrm>
              <a:off x="3216" y="2016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3216" y="2544"/>
              <a:ext cx="720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3573" y="2304"/>
              <a:ext cx="1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2160" y="163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2160" y="187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2160" y="2112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2160" y="2640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880" y="162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880" y="186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880" y="2109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2880" y="2637"/>
              <a:ext cx="2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3312" y="151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3312" y="17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4" name="Text Box 36"/>
            <p:cNvSpPr txBox="1">
              <a:spLocks noChangeArrowheads="1"/>
            </p:cNvSpPr>
            <p:nvPr/>
          </p:nvSpPr>
          <p:spPr bwMode="auto">
            <a:xfrm>
              <a:off x="3318" y="1998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  <p:sp>
          <p:nvSpPr>
            <p:cNvPr id="78885" name="Text Box 37"/>
            <p:cNvSpPr txBox="1">
              <a:spLocks noChangeArrowheads="1"/>
            </p:cNvSpPr>
            <p:nvPr/>
          </p:nvSpPr>
          <p:spPr bwMode="auto">
            <a:xfrm>
              <a:off x="3336" y="2532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</p:grpSp>
      <p:grpSp>
        <p:nvGrpSpPr>
          <p:cNvPr id="78886" name="Group 38"/>
          <p:cNvGrpSpPr>
            <a:grpSpLocks/>
          </p:cNvGrpSpPr>
          <p:nvPr/>
        </p:nvGrpSpPr>
        <p:grpSpPr bwMode="auto">
          <a:xfrm>
            <a:off x="7848600" y="2971800"/>
            <a:ext cx="2457450" cy="685800"/>
            <a:chOff x="3984" y="1872"/>
            <a:chExt cx="1548" cy="432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080" y="1958"/>
              <a:ext cx="5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merge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3984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4608" y="2082"/>
              <a:ext cx="14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Rectangle 42"/>
            <p:cNvSpPr>
              <a:spLocks noChangeArrowheads="1"/>
            </p:cNvSpPr>
            <p:nvPr/>
          </p:nvSpPr>
          <p:spPr bwMode="auto">
            <a:xfrm>
              <a:off x="4812" y="1872"/>
              <a:ext cx="72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Text Box 43"/>
            <p:cNvSpPr txBox="1">
              <a:spLocks noChangeArrowheads="1"/>
            </p:cNvSpPr>
            <p:nvPr/>
          </p:nvSpPr>
          <p:spPr bwMode="auto">
            <a:xfrm>
              <a:off x="4881" y="1881"/>
              <a:ext cx="5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merged</a:t>
              </a:r>
            </a:p>
            <a:p>
              <a:pPr algn="ctr"/>
              <a:r>
                <a:rPr lang="en-US" altLang="zh-CN" b="1">
                  <a:solidFill>
                    <a:srgbClr val="000000"/>
                  </a:solidFill>
                  <a:ea typeface="宋体" panose="02010600030101010101" pitchFamily="2" charset="-122"/>
                </a:rPr>
                <a:t>count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30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3781636" cy="715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Map + Reduce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32" y="3820685"/>
            <a:ext cx="5832648" cy="13999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Map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27063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Accepts </a:t>
            </a:r>
            <a:r>
              <a:rPr lang="en-US" altLang="zh-CN" sz="2800" i="1" dirty="0">
                <a:ea typeface="宋体" panose="02010600030101010101" pitchFamily="2" charset="-122"/>
              </a:rPr>
              <a:t>input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  <a:p>
            <a:pPr marL="627063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Emits </a:t>
            </a:r>
            <a:r>
              <a:rPr lang="en-US" altLang="zh-CN" sz="2800" i="1" dirty="0">
                <a:ea typeface="宋体" panose="02010600030101010101" pitchFamily="2" charset="-122"/>
              </a:rPr>
              <a:t>intermediate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43972" y="3820685"/>
            <a:ext cx="6264696" cy="13725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Reduce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4675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Accepts </a:t>
            </a:r>
            <a:r>
              <a:rPr lang="en-US" altLang="zh-CN" sz="2800" i="1" dirty="0">
                <a:ea typeface="宋体" panose="02010600030101010101" pitchFamily="2" charset="-122"/>
              </a:rPr>
              <a:t>intermediate</a:t>
            </a:r>
            <a:r>
              <a:rPr lang="en-US" altLang="zh-CN" sz="2800" dirty="0">
                <a:ea typeface="宋体" panose="02010600030101010101" pitchFamily="2" charset="-122"/>
              </a:rPr>
              <a:t> key/value* pair</a:t>
            </a:r>
          </a:p>
          <a:p>
            <a:pPr marL="574675"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Emits </a:t>
            </a:r>
            <a:r>
              <a:rPr lang="en-US" altLang="zh-CN" sz="2800" i="1" dirty="0">
                <a:ea typeface="宋体" panose="02010600030101010101" pitchFamily="2" charset="-122"/>
              </a:rPr>
              <a:t>output</a:t>
            </a:r>
            <a:r>
              <a:rPr lang="en-US" altLang="zh-CN" sz="2800" dirty="0">
                <a:ea typeface="宋体" panose="02010600030101010101" pitchFamily="2" charset="-122"/>
              </a:rPr>
              <a:t> key/value pair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905000" y="1309688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733800" y="1309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3733800" y="1690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733800" y="2071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3733800" y="29098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4300539" y="2528888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629400" y="1309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629400" y="1690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6629400" y="20716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629400" y="2909888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196139" y="2528888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3171825" y="21478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4953000" y="1462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4953000" y="1843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4953000" y="22240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4953000" y="3062288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6096000" y="1457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6096000" y="1838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6096000" y="22193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6096000" y="3057527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7848600" y="2176463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8791575" y="2176463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9144000" y="1309688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3505200" y="1081088"/>
            <a:ext cx="5410200" cy="24384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5438775" y="1309688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8153400" y="1309688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2117434" y="1738314"/>
            <a:ext cx="71019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Very 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9270642" y="1979613"/>
            <a:ext cx="829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5520005" y="1690689"/>
            <a:ext cx="4042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M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8275375" y="1293813"/>
            <a:ext cx="3497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U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</a:p>
        </p:txBody>
      </p: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6400800" y="1538288"/>
            <a:ext cx="1524000" cy="1447800"/>
            <a:chOff x="3072" y="1248"/>
            <a:chExt cx="960" cy="912"/>
          </a:xfrm>
        </p:grpSpPr>
        <p:sp>
          <p:nvSpPr>
            <p:cNvPr id="79908" name="Rectangle 36"/>
            <p:cNvSpPr>
              <a:spLocks noChangeArrowheads="1"/>
            </p:cNvSpPr>
            <p:nvPr/>
          </p:nvSpPr>
          <p:spPr bwMode="auto">
            <a:xfrm>
              <a:off x="3072" y="1248"/>
              <a:ext cx="96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3115" y="1440"/>
              <a:ext cx="9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Partitioning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Function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48" y="253542"/>
            <a:ext cx="3132348" cy="1483269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Architecture overview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938156" y="736887"/>
            <a:ext cx="1295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Job tracker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4423556" y="3022887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6938156" y="3022887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9528956" y="3022887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Task tracker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6785756" y="432087"/>
            <a:ext cx="3124200" cy="1371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1949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66333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9300356" y="2794287"/>
            <a:ext cx="1828800" cy="2667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8827281" y="11400"/>
            <a:ext cx="1383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Master node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423557" y="2413287"/>
            <a:ext cx="137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1</a:t>
            </a: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6938157" y="2351375"/>
            <a:ext cx="137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2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9605157" y="2337087"/>
            <a:ext cx="1403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Slave node N</a:t>
            </a:r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50331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45759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66" name="AutoShape 22"/>
          <p:cNvSpPr>
            <a:spLocks noChangeArrowheads="1"/>
          </p:cNvSpPr>
          <p:nvPr/>
        </p:nvSpPr>
        <p:spPr bwMode="auto">
          <a:xfrm>
            <a:off x="47283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67" name="AutoShape 23"/>
          <p:cNvSpPr>
            <a:spLocks noChangeArrowheads="1"/>
          </p:cNvSpPr>
          <p:nvPr/>
        </p:nvSpPr>
        <p:spPr bwMode="auto">
          <a:xfrm>
            <a:off x="48807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759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graphicFrame>
        <p:nvGraphicFramePr>
          <p:cNvPr id="108569" name="Object 3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36144"/>
              </p:ext>
            </p:extLst>
          </p:nvPr>
        </p:nvGraphicFramePr>
        <p:xfrm>
          <a:off x="4058431" y="928975"/>
          <a:ext cx="4143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413918" imgH="534010" progId="Visio.Drawing.11">
                  <p:embed/>
                </p:oleObj>
              </mc:Choice>
              <mc:Fallback>
                <p:oleObj name="Visio" r:id="rId3" imgW="413918" imgH="534010" progId="Visio.Drawing.11">
                  <p:embed/>
                  <p:pic>
                    <p:nvPicPr>
                      <p:cNvPr id="10856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31" y="928975"/>
                        <a:ext cx="4143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3984127" y="1410266"/>
            <a:ext cx="5918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user</a:t>
            </a:r>
          </a:p>
        </p:txBody>
      </p:sp>
      <p:sp>
        <p:nvSpPr>
          <p:cNvPr id="108572" name="Line 28"/>
          <p:cNvSpPr>
            <a:spLocks noChangeShapeType="1"/>
          </p:cNvSpPr>
          <p:nvPr/>
        </p:nvSpPr>
        <p:spPr bwMode="auto">
          <a:xfrm>
            <a:off x="4652156" y="1194087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Line 29"/>
          <p:cNvSpPr>
            <a:spLocks noChangeShapeType="1"/>
          </p:cNvSpPr>
          <p:nvPr/>
        </p:nvSpPr>
        <p:spPr bwMode="auto">
          <a:xfrm flipH="1">
            <a:off x="5490356" y="1346487"/>
            <a:ext cx="1905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Line 30"/>
          <p:cNvSpPr>
            <a:spLocks noChangeShapeType="1"/>
          </p:cNvSpPr>
          <p:nvPr/>
        </p:nvSpPr>
        <p:spPr bwMode="auto">
          <a:xfrm>
            <a:off x="7623956" y="134648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5" name="Line 31"/>
          <p:cNvSpPr>
            <a:spLocks noChangeShapeType="1"/>
          </p:cNvSpPr>
          <p:nvPr/>
        </p:nvSpPr>
        <p:spPr bwMode="auto">
          <a:xfrm>
            <a:off x="7928756" y="1346487"/>
            <a:ext cx="1981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6" name="AutoShape 32"/>
          <p:cNvSpPr>
            <a:spLocks noChangeArrowheads="1"/>
          </p:cNvSpPr>
          <p:nvPr/>
        </p:nvSpPr>
        <p:spPr bwMode="auto">
          <a:xfrm>
            <a:off x="70143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71667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78" name="AutoShape 34"/>
          <p:cNvSpPr>
            <a:spLocks noChangeArrowheads="1"/>
          </p:cNvSpPr>
          <p:nvPr/>
        </p:nvSpPr>
        <p:spPr bwMode="auto">
          <a:xfrm>
            <a:off x="73191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79" name="Text Box 35"/>
          <p:cNvSpPr txBox="1">
            <a:spLocks noChangeArrowheads="1"/>
          </p:cNvSpPr>
          <p:nvPr/>
        </p:nvSpPr>
        <p:spPr bwMode="auto">
          <a:xfrm>
            <a:off x="70143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sp>
        <p:nvSpPr>
          <p:cNvPr id="108580" name="Line 36"/>
          <p:cNvSpPr>
            <a:spLocks noChangeShapeType="1"/>
          </p:cNvSpPr>
          <p:nvPr/>
        </p:nvSpPr>
        <p:spPr bwMode="auto">
          <a:xfrm>
            <a:off x="75477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1" name="AutoShape 37"/>
          <p:cNvSpPr>
            <a:spLocks noChangeArrowheads="1"/>
          </p:cNvSpPr>
          <p:nvPr/>
        </p:nvSpPr>
        <p:spPr bwMode="auto">
          <a:xfrm>
            <a:off x="9605156" y="41658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b="1">
              <a:solidFill>
                <a:srgbClr val="FA1D06"/>
              </a:solidFill>
              <a:ea typeface="宋体" panose="02010600030101010101" pitchFamily="2" charset="-122"/>
            </a:endParaRPr>
          </a:p>
        </p:txBody>
      </p:sp>
      <p:sp>
        <p:nvSpPr>
          <p:cNvPr id="108582" name="AutoShape 38"/>
          <p:cNvSpPr>
            <a:spLocks noChangeArrowheads="1"/>
          </p:cNvSpPr>
          <p:nvPr/>
        </p:nvSpPr>
        <p:spPr bwMode="auto">
          <a:xfrm>
            <a:off x="9757556" y="43182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83" name="AutoShape 39"/>
          <p:cNvSpPr>
            <a:spLocks noChangeArrowheads="1"/>
          </p:cNvSpPr>
          <p:nvPr/>
        </p:nvSpPr>
        <p:spPr bwMode="auto">
          <a:xfrm>
            <a:off x="9909956" y="4470687"/>
            <a:ext cx="990600" cy="609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9605156" y="5040600"/>
            <a:ext cx="980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A1D06"/>
                </a:solidFill>
                <a:ea typeface="宋体" panose="02010600030101010101" pitchFamily="2" charset="-122"/>
              </a:rPr>
              <a:t>Workers</a:t>
            </a:r>
          </a:p>
        </p:txBody>
      </p:sp>
      <p:sp>
        <p:nvSpPr>
          <p:cNvPr id="108585" name="Line 41"/>
          <p:cNvSpPr>
            <a:spLocks noChangeShapeType="1"/>
          </p:cNvSpPr>
          <p:nvPr/>
        </p:nvSpPr>
        <p:spPr bwMode="auto">
          <a:xfrm>
            <a:off x="10138556" y="36324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0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4352" y="476672"/>
            <a:ext cx="10096183" cy="831627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GFS (Google File System): Underlying Storage System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776"/>
            <a:ext cx="10515600" cy="4212467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global 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make huge files available in the face of node failures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Master Node (meta server)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Centralized, index all chunks on data servers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Chunk server (data server)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File is split into contiguous chunks, typically 16 - 64MB.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 Each chunk replicated (usually 2x or </a:t>
            </a:r>
            <a:r>
              <a:rPr lang="en-US" altLang="zh-CN" sz="2800" dirty="0">
                <a:solidFill>
                  <a:srgbClr val="FA1D06"/>
                </a:solidFill>
                <a:ea typeface="宋体" panose="02010600030101010101" pitchFamily="2" charset="-122"/>
              </a:rPr>
              <a:t>3x</a:t>
            </a:r>
            <a:r>
              <a:rPr lang="en-US" altLang="zh-CN" sz="2800" dirty="0">
                <a:ea typeface="宋体" panose="02010600030101010101" pitchFamily="2" charset="-122"/>
              </a:rPr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 Try to keep replicas in different racks.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GFS architecture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6312024" y="2013087"/>
            <a:ext cx="2428875" cy="357188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270374" y="2227401"/>
            <a:ext cx="23272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4870574" y="2227401"/>
            <a:ext cx="727075" cy="1119187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599" name="Group 16"/>
          <p:cNvGrpSpPr>
            <a:grpSpLocks/>
          </p:cNvGrpSpPr>
          <p:nvPr/>
        </p:nvGrpSpPr>
        <p:grpSpPr bwMode="auto">
          <a:xfrm>
            <a:off x="4817549" y="1692412"/>
            <a:ext cx="1636161" cy="534988"/>
            <a:chOff x="2072" y="1011"/>
            <a:chExt cx="897" cy="237"/>
          </a:xfrm>
        </p:grpSpPr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072" y="1011"/>
              <a:ext cx="897" cy="237"/>
            </a:xfrm>
            <a:prstGeom prst="roundRect">
              <a:avLst>
                <a:gd name="adj" fmla="val 421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2080" y="1027"/>
              <a:ext cx="883" cy="205"/>
            </a:xfrm>
            <a:prstGeom prst="roundRect">
              <a:avLst>
                <a:gd name="adj" fmla="val 42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cs typeface="Arial" charset="0"/>
                </a:rPr>
                <a:t>GFS Master</a:t>
              </a:r>
            </a:p>
          </p:txBody>
        </p:sp>
      </p:grpSp>
      <p:grpSp>
        <p:nvGrpSpPr>
          <p:cNvPr id="110602" name="Group 22"/>
          <p:cNvGrpSpPr>
            <a:grpSpLocks/>
          </p:cNvGrpSpPr>
          <p:nvPr/>
        </p:nvGrpSpPr>
        <p:grpSpPr bwMode="auto">
          <a:xfrm>
            <a:off x="2435349" y="3422792"/>
            <a:ext cx="522287" cy="419101"/>
            <a:chOff x="528" y="2160"/>
            <a:chExt cx="329" cy="264"/>
          </a:xfrm>
        </p:grpSpPr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110605" name="Group 25"/>
          <p:cNvGrpSpPr>
            <a:grpSpLocks/>
          </p:cNvGrpSpPr>
          <p:nvPr/>
        </p:nvGrpSpPr>
        <p:grpSpPr bwMode="auto">
          <a:xfrm>
            <a:off x="3044949" y="3418022"/>
            <a:ext cx="554037" cy="419099"/>
            <a:chOff x="912" y="2157"/>
            <a:chExt cx="349" cy="264"/>
          </a:xfrm>
        </p:grpSpPr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0608" name="Group 28"/>
          <p:cNvGrpSpPr>
            <a:grpSpLocks/>
          </p:cNvGrpSpPr>
          <p:nvPr/>
        </p:nvGrpSpPr>
        <p:grpSpPr bwMode="auto">
          <a:xfrm>
            <a:off x="3044948" y="3959368"/>
            <a:ext cx="533400" cy="419101"/>
            <a:chOff x="912" y="2498"/>
            <a:chExt cx="336" cy="264"/>
          </a:xfrm>
        </p:grpSpPr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2</a:t>
              </a:r>
            </a:p>
          </p:txBody>
        </p:sp>
      </p:grpSp>
      <p:grpSp>
        <p:nvGrpSpPr>
          <p:cNvPr id="110611" name="Group 31"/>
          <p:cNvGrpSpPr>
            <a:grpSpLocks/>
          </p:cNvGrpSpPr>
          <p:nvPr/>
        </p:nvGrpSpPr>
        <p:grpSpPr bwMode="auto">
          <a:xfrm>
            <a:off x="2435349" y="3956193"/>
            <a:ext cx="522287" cy="419101"/>
            <a:chOff x="528" y="2496"/>
            <a:chExt cx="329" cy="264"/>
          </a:xfrm>
        </p:grpSpPr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 dirty="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 dirty="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38" name="AutoShape 34"/>
          <p:cNvSpPr>
            <a:spLocks noChangeArrowheads="1"/>
          </p:cNvSpPr>
          <p:nvPr/>
        </p:nvSpPr>
        <p:spPr bwMode="auto">
          <a:xfrm>
            <a:off x="2335336" y="3346588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39" name="AutoShape 35"/>
          <p:cNvSpPr>
            <a:spLocks noChangeArrowheads="1"/>
          </p:cNvSpPr>
          <p:nvPr/>
        </p:nvSpPr>
        <p:spPr bwMode="auto">
          <a:xfrm rot="16200000">
            <a:off x="2849394" y="3947391"/>
            <a:ext cx="489534" cy="1589219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>
              <a:buClr>
                <a:srgbClr val="009999"/>
              </a:buClr>
              <a:buFont typeface="TradeGothic" pitchFamily="32" charset="0"/>
              <a:buNone/>
            </a:pPr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</a:t>
            </a:r>
            <a:r>
              <a:rPr lang="en-GB" altLang="en-US" sz="2000">
                <a:solidFill>
                  <a:srgbClr val="0099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1</a:t>
            </a:r>
          </a:p>
        </p:txBody>
      </p:sp>
      <p:grpSp>
        <p:nvGrpSpPr>
          <p:cNvPr id="110616" name="Group 36"/>
          <p:cNvGrpSpPr>
            <a:grpSpLocks/>
          </p:cNvGrpSpPr>
          <p:nvPr/>
        </p:nvGrpSpPr>
        <p:grpSpPr bwMode="auto">
          <a:xfrm>
            <a:off x="6516811" y="3430722"/>
            <a:ext cx="550863" cy="419099"/>
            <a:chOff x="3099" y="2165"/>
            <a:chExt cx="347" cy="264"/>
          </a:xfrm>
        </p:grpSpPr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0</a:t>
              </a:r>
            </a:p>
          </p:txBody>
        </p:sp>
      </p:grpSp>
      <p:grpSp>
        <p:nvGrpSpPr>
          <p:cNvPr id="110619" name="Group 39"/>
          <p:cNvGrpSpPr>
            <a:grpSpLocks/>
          </p:cNvGrpSpPr>
          <p:nvPr/>
        </p:nvGrpSpPr>
        <p:grpSpPr bwMode="auto">
          <a:xfrm>
            <a:off x="7132760" y="3430722"/>
            <a:ext cx="560388" cy="419099"/>
            <a:chOff x="3487" y="2165"/>
            <a:chExt cx="353" cy="264"/>
          </a:xfrm>
        </p:grpSpPr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46" name="AutoShape 42"/>
          <p:cNvSpPr>
            <a:spLocks noChangeArrowheads="1"/>
          </p:cNvSpPr>
          <p:nvPr/>
        </p:nvSpPr>
        <p:spPr bwMode="auto">
          <a:xfrm>
            <a:off x="6416798" y="3346588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47" name="AutoShape 43"/>
          <p:cNvSpPr>
            <a:spLocks noChangeArrowheads="1"/>
          </p:cNvSpPr>
          <p:nvPr/>
        </p:nvSpPr>
        <p:spPr bwMode="auto">
          <a:xfrm rot="16200000">
            <a:off x="6952287" y="3918646"/>
            <a:ext cx="489534" cy="1624485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/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</a:t>
            </a:r>
            <a:r>
              <a:rPr lang="en-GB" altLang="en-US" sz="2000">
                <a:solidFill>
                  <a:srgbClr val="00999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110624" name="Group 44"/>
          <p:cNvGrpSpPr>
            <a:grpSpLocks/>
          </p:cNvGrpSpPr>
          <p:nvPr/>
        </p:nvGrpSpPr>
        <p:grpSpPr bwMode="auto">
          <a:xfrm>
            <a:off x="4873749" y="3422792"/>
            <a:ext cx="522287" cy="419101"/>
            <a:chOff x="2064" y="2160"/>
            <a:chExt cx="329" cy="264"/>
          </a:xfrm>
        </p:grpSpPr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1</a:t>
              </a:r>
            </a:p>
          </p:txBody>
        </p:sp>
      </p:grpSp>
      <p:grpSp>
        <p:nvGrpSpPr>
          <p:cNvPr id="110627" name="Group 47"/>
          <p:cNvGrpSpPr>
            <a:grpSpLocks/>
          </p:cNvGrpSpPr>
          <p:nvPr/>
        </p:nvGrpSpPr>
        <p:grpSpPr bwMode="auto">
          <a:xfrm>
            <a:off x="4873748" y="3959368"/>
            <a:ext cx="533400" cy="419101"/>
            <a:chOff x="2064" y="2498"/>
            <a:chExt cx="336" cy="264"/>
          </a:xfrm>
        </p:grpSpPr>
        <p:sp>
          <p:nvSpPr>
            <p:cNvPr id="5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3</a:t>
              </a:r>
            </a:p>
          </p:txBody>
        </p:sp>
      </p:grpSp>
      <p:grpSp>
        <p:nvGrpSpPr>
          <p:cNvPr id="110630" name="Group 50"/>
          <p:cNvGrpSpPr>
            <a:grpSpLocks/>
          </p:cNvGrpSpPr>
          <p:nvPr/>
        </p:nvGrpSpPr>
        <p:grpSpPr bwMode="auto">
          <a:xfrm>
            <a:off x="4264149" y="3964121"/>
            <a:ext cx="522287" cy="419099"/>
            <a:chOff x="1680" y="2501"/>
            <a:chExt cx="329" cy="264"/>
          </a:xfrm>
        </p:grpSpPr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255" cy="264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5</a:t>
              </a:r>
            </a:p>
          </p:txBody>
        </p:sp>
      </p:grp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4164136" y="3346588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sp>
        <p:nvSpPr>
          <p:cNvPr id="58" name="AutoShape 54"/>
          <p:cNvSpPr>
            <a:spLocks noChangeArrowheads="1"/>
          </p:cNvSpPr>
          <p:nvPr/>
        </p:nvSpPr>
        <p:spPr bwMode="auto">
          <a:xfrm rot="16200000">
            <a:off x="4681369" y="3937866"/>
            <a:ext cx="489534" cy="1589219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1"/>
            <a:r>
              <a:rPr lang="en-GB" altLang="en-US" sz="2000">
                <a:latin typeface="Calibri" panose="020F0502020204030204" pitchFamily="34" charset="0"/>
                <a:cs typeface="Arial" panose="020B0604020202020204" pitchFamily="34" charset="0"/>
              </a:rPr>
              <a:t>Chunkserver 2</a:t>
            </a:r>
          </a:p>
        </p:txBody>
      </p:sp>
      <p:sp>
        <p:nvSpPr>
          <p:cNvPr id="59" name="AutoShape 55"/>
          <p:cNvSpPr>
            <a:spLocks noChangeArrowheads="1"/>
          </p:cNvSpPr>
          <p:nvPr/>
        </p:nvSpPr>
        <p:spPr bwMode="auto">
          <a:xfrm>
            <a:off x="5711948" y="3694250"/>
            <a:ext cx="510374" cy="648512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>
                <a:solidFill>
                  <a:srgbClr val="7D7D7D"/>
                </a:solidFill>
                <a:cs typeface="Arial" charset="0"/>
              </a:rPr>
              <a:t>…</a:t>
            </a:r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 flipH="1">
            <a:off x="7080374" y="2370275"/>
            <a:ext cx="1660525" cy="976312"/>
          </a:xfrm>
          <a:prstGeom prst="line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637" name="Group 60"/>
          <p:cNvGrpSpPr>
            <a:grpSpLocks/>
          </p:cNvGrpSpPr>
          <p:nvPr/>
        </p:nvGrpSpPr>
        <p:grpSpPr bwMode="auto">
          <a:xfrm>
            <a:off x="7159748" y="3956193"/>
            <a:ext cx="533400" cy="419101"/>
            <a:chOff x="3504" y="2496"/>
            <a:chExt cx="336" cy="264"/>
          </a:xfrm>
        </p:grpSpPr>
        <p:sp>
          <p:nvSpPr>
            <p:cNvPr id="63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de-DE" sz="2000">
                <a:cs typeface="Arial" charset="0"/>
              </a:endParaRP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000">
                  <a:solidFill>
                    <a:srgbClr val="7D7D7D"/>
                  </a:solidFill>
                  <a:cs typeface="Arial" charset="0"/>
                </a:rPr>
                <a:t>C</a:t>
              </a:r>
              <a:r>
                <a:rPr lang="en-GB" sz="2000" baseline="-25000">
                  <a:solidFill>
                    <a:srgbClr val="7D7D7D"/>
                  </a:solidFill>
                  <a:cs typeface="Arial" charset="0"/>
                </a:rPr>
                <a:t>2</a:t>
              </a:r>
            </a:p>
          </p:txBody>
        </p:sp>
      </p:grp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5597649" y="2227400"/>
            <a:ext cx="1500187" cy="1143000"/>
          </a:xfrm>
          <a:prstGeom prst="line">
            <a:avLst/>
          </a:prstGeom>
          <a:noFill/>
          <a:ln w="28575">
            <a:solidFill>
              <a:srgbClr val="343434"/>
            </a:solidFill>
            <a:prstDash val="sysDash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de-DE">
              <a:cs typeface="Arial" charset="0"/>
            </a:endParaRPr>
          </a:p>
        </p:txBody>
      </p:sp>
      <p:grpSp>
        <p:nvGrpSpPr>
          <p:cNvPr id="110645" name="Group 65"/>
          <p:cNvGrpSpPr>
            <a:grpSpLocks/>
          </p:cNvGrpSpPr>
          <p:nvPr/>
        </p:nvGrpSpPr>
        <p:grpSpPr bwMode="auto">
          <a:xfrm>
            <a:off x="8740898" y="2084525"/>
            <a:ext cx="1143000" cy="571500"/>
            <a:chOff x="6936601" y="1728771"/>
            <a:chExt cx="914400" cy="379413"/>
          </a:xfrm>
        </p:grpSpPr>
        <p:sp>
          <p:nvSpPr>
            <p:cNvPr id="67" name="Freeform 2"/>
            <p:cNvSpPr>
              <a:spLocks noChangeArrowheads="1"/>
            </p:cNvSpPr>
            <p:nvPr/>
          </p:nvSpPr>
          <p:spPr bwMode="auto">
            <a:xfrm>
              <a:off x="6936601" y="1728771"/>
              <a:ext cx="914400" cy="379413"/>
            </a:xfrm>
            <a:custGeom>
              <a:avLst/>
              <a:gdLst>
                <a:gd name="T0" fmla="*/ 0 w 2123"/>
                <a:gd name="T1" fmla="*/ 0 h 1056"/>
                <a:gd name="T2" fmla="*/ 0 w 2123"/>
                <a:gd name="T3" fmla="*/ 1055 h 1056"/>
                <a:gd name="T4" fmla="*/ 2122 w 2123"/>
                <a:gd name="T5" fmla="*/ 1055 h 1056"/>
                <a:gd name="T6" fmla="*/ 2122 w 2123"/>
                <a:gd name="T7" fmla="*/ 0 h 1056"/>
                <a:gd name="T8" fmla="*/ 0 w 2123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3"/>
                <a:gd name="T16" fmla="*/ 0 h 1056"/>
                <a:gd name="T17" fmla="*/ 2123 w 2123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3" h="1056">
                  <a:moveTo>
                    <a:pt x="0" y="0"/>
                  </a:moveTo>
                  <a:lnTo>
                    <a:pt x="0" y="1055"/>
                  </a:lnTo>
                  <a:lnTo>
                    <a:pt x="2122" y="1055"/>
                  </a:lnTo>
                  <a:lnTo>
                    <a:pt x="2122" y="0"/>
                  </a:lnTo>
                  <a:lnTo>
                    <a:pt x="0" y="0"/>
                  </a:lnTo>
                </a:path>
              </a:pathLst>
            </a:custGeom>
            <a:solidFill>
              <a:srgbClr val="99CC00"/>
            </a:solidFill>
            <a:ln w="9360">
              <a:solidFill>
                <a:srgbClr val="3F448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00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8" name="AutoShape 4"/>
            <p:cNvSpPr>
              <a:spLocks noChangeArrowheads="1"/>
            </p:cNvSpPr>
            <p:nvPr/>
          </p:nvSpPr>
          <p:spPr bwMode="auto">
            <a:xfrm>
              <a:off x="7108051" y="1823624"/>
              <a:ext cx="576055" cy="187303"/>
            </a:xfrm>
            <a:prstGeom prst="roundRect">
              <a:avLst>
                <a:gd name="adj" fmla="val 565"/>
              </a:avLst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175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2400" dirty="0">
                  <a:cs typeface="Arial" charset="0"/>
                </a:rPr>
                <a:t>Client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1616</Words>
  <Application>Microsoft Office PowerPoint</Application>
  <PresentationFormat>Widescreen</PresentationFormat>
  <Paragraphs>361</Paragraphs>
  <Slides>36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等线</vt:lpstr>
      <vt:lpstr>ＭＳ Ｐゴシック</vt:lpstr>
      <vt:lpstr>宋体</vt:lpstr>
      <vt:lpstr>TradeGothic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Visio</vt:lpstr>
      <vt:lpstr>MapReduce</vt:lpstr>
      <vt:lpstr>What is MapReduce?</vt:lpstr>
      <vt:lpstr>Motivation</vt:lpstr>
      <vt:lpstr>Distributed Grep</vt:lpstr>
      <vt:lpstr>Distributed Word Count</vt:lpstr>
      <vt:lpstr>Map + Reduce</vt:lpstr>
      <vt:lpstr>Architecture overview</vt:lpstr>
      <vt:lpstr>GFS (Google File System): Underlying Storage System</vt:lpstr>
      <vt:lpstr>GFS architecture</vt:lpstr>
      <vt:lpstr>Diagram</vt:lpstr>
      <vt:lpstr>PowerPoint Presentation</vt:lpstr>
      <vt:lpstr>PowerPoint Presentation</vt:lpstr>
      <vt:lpstr>PowerPoint Presentation</vt:lpstr>
      <vt:lpstr>Network Communication Cost is high!</vt:lpstr>
      <vt:lpstr>Network Distance in Hadoop</vt:lpstr>
      <vt:lpstr>How Hadoop runs a MapRuduce job</vt:lpstr>
      <vt:lpstr>A Simple Example: Word Counting </vt:lpstr>
      <vt:lpstr>Functions in the Model</vt:lpstr>
      <vt:lpstr>Locality issue</vt:lpstr>
      <vt:lpstr>Fault Tolerance</vt:lpstr>
      <vt:lpstr>Fault Tolerance</vt:lpstr>
      <vt:lpstr>Fault Tolerance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Refinements</vt:lpstr>
      <vt:lpstr>Points need to be emphasized</vt:lpstr>
      <vt:lpstr>Model is Widely Applicable</vt:lpstr>
      <vt:lpstr>How to use it</vt:lpstr>
      <vt:lpstr>Applications</vt:lpstr>
      <vt:lpstr>MapReduce Implementations</vt:lpstr>
      <vt:lpstr>Hadoop</vt:lpstr>
      <vt:lpstr>MapReduce Implementations</vt:lpstr>
      <vt:lpstr>2008 news about Hadoop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45</cp:revision>
  <dcterms:created xsi:type="dcterms:W3CDTF">2017-01-08T21:30:05Z</dcterms:created>
  <dcterms:modified xsi:type="dcterms:W3CDTF">2018-01-30T21:51:20Z</dcterms:modified>
</cp:coreProperties>
</file>