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9" autoAdjust="0"/>
    <p:restoredTop sz="94660"/>
  </p:normalViewPr>
  <p:slideViewPr>
    <p:cSldViewPr showGuides="1">
      <p:cViewPr varScale="1">
        <p:scale>
          <a:sx n="73" d="100"/>
          <a:sy n="73" d="100"/>
        </p:scale>
        <p:origin x="78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07414-6A93-4BEB-9772-B8586077581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26F41-3215-48EE-821F-AE7A976B9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92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E683F-FA95-4F01-9196-EBEE79ED49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8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17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01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521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52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9888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78240" y="815598"/>
            <a:ext cx="10972800" cy="784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300">
                <a:solidFill>
                  <a:srgbClr val="123A5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1185333" y="2211852"/>
            <a:ext cx="10365707" cy="3405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2000">
                <a:solidFill>
                  <a:srgbClr val="6A6A6A"/>
                </a:solidFill>
                <a:latin typeface="TitilliumMaps26L 500 wt"/>
                <a:cs typeface="TitilliumMaps26L 500 wt"/>
              </a:defRPr>
            </a:lvl1pPr>
            <a:lvl2pPr algn="l">
              <a:defRPr sz="2000">
                <a:solidFill>
                  <a:srgbClr val="6A6A6A"/>
                </a:solidFill>
                <a:latin typeface="TitilliumMaps26L 500 wt"/>
                <a:cs typeface="TitilliumMaps26L 500 wt"/>
              </a:defRPr>
            </a:lvl2pPr>
            <a:lvl3pPr algn="l">
              <a:defRPr sz="2000">
                <a:solidFill>
                  <a:srgbClr val="6A6A6A"/>
                </a:solidFill>
                <a:latin typeface="TitilliumMaps26L 500 wt"/>
                <a:cs typeface="TitilliumMaps26L 500 w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66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456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4076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21088"/>
            <a:ext cx="10515600" cy="136815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9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347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2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529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76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47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65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52" b="26847"/>
          <a:stretch/>
        </p:blipFill>
        <p:spPr>
          <a:xfrm>
            <a:off x="-508" y="5661248"/>
            <a:ext cx="12188952" cy="126153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69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796246"/>
            <a:ext cx="2777430" cy="9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7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500" y="3789042"/>
            <a:ext cx="9001000" cy="936102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Hadoop </a:t>
            </a:r>
            <a:r>
              <a:rPr lang="en-US" sz="5400" dirty="0" err="1" smtClean="0"/>
              <a:t>DistributedGrep</a:t>
            </a:r>
            <a:r>
              <a:rPr lang="en-US" sz="5400" dirty="0" smtClean="0"/>
              <a:t> Example</a:t>
            </a:r>
            <a:endParaRPr lang="en-US" sz="5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23792" y="2456893"/>
            <a:ext cx="3744416" cy="972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 smtClean="0">
                <a:cs typeface="Times New Roman" pitchFamily="18" charset="0"/>
              </a:rPr>
              <a:t>Spring 2018</a:t>
            </a:r>
            <a:endParaRPr lang="en-US" sz="5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7368" y="1232756"/>
            <a:ext cx="11377264" cy="864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>
                <a:cs typeface="Times New Roman" pitchFamily="18" charset="0"/>
              </a:rPr>
              <a:t>CSC </a:t>
            </a:r>
            <a:r>
              <a:rPr lang="en-US" sz="5400" dirty="0" smtClean="0">
                <a:cs typeface="Times New Roman" pitchFamily="18" charset="0"/>
              </a:rPr>
              <a:t>4760 </a:t>
            </a:r>
            <a:r>
              <a:rPr lang="en-US" sz="5400" dirty="0">
                <a:cs typeface="Times New Roman" pitchFamily="18" charset="0"/>
              </a:rPr>
              <a:t>/ 6760  Big Data </a:t>
            </a:r>
            <a:r>
              <a:rPr lang="en-US" sz="5400" dirty="0" smtClean="0">
                <a:cs typeface="Times New Roman" pitchFamily="18" charset="0"/>
              </a:rPr>
              <a:t>Programming</a:t>
            </a:r>
            <a:endParaRPr lang="en-US" sz="5400" dirty="0"/>
          </a:p>
        </p:txBody>
      </p:sp>
      <p:sp>
        <p:nvSpPr>
          <p:cNvPr id="7" name="Rectangle 6"/>
          <p:cNvSpPr/>
          <p:nvPr/>
        </p:nvSpPr>
        <p:spPr>
          <a:xfrm>
            <a:off x="3467708" y="5733256"/>
            <a:ext cx="83169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FFFF"/>
                </a:solidFill>
                <a:ea typeface="宋体" panose="02010600030101010101" pitchFamily="2" charset="-122"/>
              </a:rPr>
              <a:t>Chapter 1 Design Patterns and </a:t>
            </a:r>
            <a:r>
              <a:rPr lang="en-US" altLang="zh-CN" sz="2000" dirty="0" err="1" smtClean="0">
                <a:solidFill>
                  <a:srgbClr val="FFFFFF"/>
                </a:solidFill>
                <a:ea typeface="宋体" panose="02010600030101010101" pitchFamily="2" charset="-122"/>
              </a:rPr>
              <a:t>MapReduce</a:t>
            </a:r>
            <a:r>
              <a:rPr lang="en-US" altLang="zh-CN" sz="2000" dirty="0" smtClean="0">
                <a:solidFill>
                  <a:srgbClr val="FFFFFF"/>
                </a:solidFill>
                <a:ea typeface="宋体" panose="02010600030101010101" pitchFamily="2" charset="-122"/>
              </a:rPr>
              <a:t>. Book: </a:t>
            </a:r>
            <a:r>
              <a:rPr lang="en-US" altLang="zh-CN" sz="2000" dirty="0" err="1" smtClean="0">
                <a:solidFill>
                  <a:srgbClr val="FFFFFF"/>
                </a:solidFill>
                <a:ea typeface="宋体" panose="02010600030101010101" pitchFamily="2" charset="-122"/>
              </a:rPr>
              <a:t>MapReduce</a:t>
            </a:r>
            <a:r>
              <a:rPr lang="en-US" altLang="zh-CN" sz="2000" dirty="0" smtClean="0">
                <a:solidFill>
                  <a:srgbClr val="FFFFFF"/>
                </a:solidFill>
                <a:ea typeface="宋体" panose="02010600030101010101" pitchFamily="2" charset="-122"/>
              </a:rPr>
              <a:t> Design Patterns, Donald Miner &amp; Adam Shook, 2012.</a:t>
            </a:r>
            <a:endParaRPr lang="en-US" altLang="zh-CN" sz="2000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711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453956"/>
            <a:ext cx="5360666" cy="670788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Filtering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19336" y="1592796"/>
            <a:ext cx="507656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rgbClr val="123A5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Figure 3-1. The structure of the filter pattern, MapReduce Pattern Design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76" y="27384"/>
            <a:ext cx="6262352" cy="6858000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119336" y="3104964"/>
            <a:ext cx="507656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rgbClr val="123A5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The simplest of all patterns we’ll see in the book!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47328" y="4257092"/>
            <a:ext cx="5760640" cy="1033102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rgbClr val="123A5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record):</a:t>
            </a:r>
          </a:p>
          <a:p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 want to keep record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emit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&lt;key, value&gt;</a:t>
            </a:r>
          </a:p>
        </p:txBody>
      </p:sp>
    </p:spTree>
    <p:extLst>
      <p:ext uri="{BB962C8B-B14F-4D97-AF65-F5344CB8AC3E}">
        <p14:creationId xmlns:p14="http://schemas.microsoft.com/office/powerpoint/2010/main" val="108321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392" y="208098"/>
            <a:ext cx="7704856" cy="817808"/>
          </a:xfrm>
        </p:spPr>
        <p:txBody>
          <a:bodyPr>
            <a:normAutofit/>
          </a:bodyPr>
          <a:lstStyle/>
          <a:p>
            <a:r>
              <a:rPr lang="en-US" dirty="0"/>
              <a:t>Application of “Filtering”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35360" y="1664804"/>
            <a:ext cx="11773308" cy="3960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/>
            </a:pPr>
            <a:r>
              <a:rPr lang="en-US" b="1" dirty="0"/>
              <a:t>Closer View of data</a:t>
            </a:r>
            <a:r>
              <a:rPr lang="en-US" dirty="0"/>
              <a:t> (subset of data, something in common  or of interest)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/>
              <a:t>Tracking a thread of consecutive events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/>
              <a:t>Distributed Grep </a:t>
            </a:r>
            <a:r>
              <a:rPr lang="en-US" dirty="0"/>
              <a:t>(find regular expression to find lines of text of interests)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/>
              <a:t>Data cleansing </a:t>
            </a:r>
            <a:r>
              <a:rPr lang="en-US" dirty="0"/>
              <a:t>(incomplete, wrong format, dirty, junk)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/>
              <a:t>Simple random sampling </a:t>
            </a:r>
            <a:r>
              <a:rPr lang="en-US" dirty="0"/>
              <a:t>(each item has the same probability of being selected)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/>
              <a:t>Removing low scoring data </a:t>
            </a:r>
            <a:r>
              <a:rPr lang="en-US" dirty="0"/>
              <a:t>(filter out records that don’t meet a certain threshold)</a:t>
            </a:r>
          </a:p>
        </p:txBody>
      </p:sp>
    </p:spTree>
    <p:extLst>
      <p:ext uri="{BB962C8B-B14F-4D97-AF65-F5344CB8AC3E}">
        <p14:creationId xmlns:p14="http://schemas.microsoft.com/office/powerpoint/2010/main" val="47478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392" y="208098"/>
            <a:ext cx="3384376" cy="817808"/>
          </a:xfrm>
        </p:spPr>
        <p:txBody>
          <a:bodyPr>
            <a:normAutofit/>
          </a:bodyPr>
          <a:lstStyle/>
          <a:p>
            <a:r>
              <a:rPr lang="en-US" dirty="0"/>
              <a:t>Performance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67408" y="984164"/>
            <a:ext cx="11161240" cy="1582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/>
            </a:pPr>
            <a:r>
              <a:rPr lang="en-US" dirty="0"/>
              <a:t>Basically as efficient as MapReduce can get.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Map-Only Hadoop program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No shuffle, no need to be transmitted between the Map and Reduce phases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4"/>
          <a:stretch/>
        </p:blipFill>
        <p:spPr>
          <a:xfrm>
            <a:off x="73637" y="2533098"/>
            <a:ext cx="7233575" cy="353028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2528900"/>
            <a:ext cx="4153279" cy="35302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26" t="5026" r="2625" b="52249"/>
          <a:stretch/>
        </p:blipFill>
        <p:spPr>
          <a:xfrm>
            <a:off x="3171215" y="5661248"/>
            <a:ext cx="1038418" cy="9807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" t="2701" r="50689" b="52060"/>
          <a:stretch/>
        </p:blipFill>
        <p:spPr>
          <a:xfrm>
            <a:off x="7788188" y="5777880"/>
            <a:ext cx="1080120" cy="108012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7572164" y="2420888"/>
            <a:ext cx="0" cy="4329100"/>
          </a:xfrm>
          <a:prstGeom prst="line">
            <a:avLst/>
          </a:prstGeom>
          <a:ln w="28575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33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392" y="208098"/>
            <a:ext cx="11125236" cy="817808"/>
          </a:xfrm>
        </p:spPr>
        <p:txBody>
          <a:bodyPr/>
          <a:lstStyle/>
          <a:p>
            <a:r>
              <a:rPr lang="en-US" dirty="0"/>
              <a:t>Problem to be Solved – Distributed Grep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33775" y="1624681"/>
            <a:ext cx="11704470" cy="501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Grep is a popular text filtering utility that is available on most Unix-like systems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1199457" y="2303585"/>
            <a:ext cx="9037004" cy="1615271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rgbClr val="123A5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Distributed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 line in a text file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this line match a specific pattern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Output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line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30009" y="4224126"/>
            <a:ext cx="4970137" cy="501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Scans through a file line-by-line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30009" y="4908202"/>
            <a:ext cx="11418619" cy="501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How to parallelize the regular expression search across a larger body of text?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8515" y="1074784"/>
            <a:ext cx="5830857" cy="501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GREP (Global Regular Expression Print)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68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332656"/>
            <a:ext cx="1980220" cy="6840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Mapper</a:t>
            </a:r>
          </a:p>
        </p:txBody>
      </p:sp>
      <p:sp>
        <p:nvSpPr>
          <p:cNvPr id="8" name="Rectangle 7"/>
          <p:cNvSpPr/>
          <p:nvPr/>
        </p:nvSpPr>
        <p:spPr>
          <a:xfrm>
            <a:off x="7320136" y="5841268"/>
            <a:ext cx="4680520" cy="461665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400" dirty="0"/>
              <a:t>Source code “DistributedGrep.java”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535" y="1124744"/>
            <a:ext cx="10144134" cy="4453522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6096000" y="424185"/>
            <a:ext cx="2201595" cy="501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map-only job</a:t>
            </a:r>
          </a:p>
        </p:txBody>
      </p:sp>
    </p:spTree>
    <p:extLst>
      <p:ext uri="{BB962C8B-B14F-4D97-AF65-F5344CB8AC3E}">
        <p14:creationId xmlns:p14="http://schemas.microsoft.com/office/powerpoint/2010/main" val="260384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20136" y="5841268"/>
            <a:ext cx="4680520" cy="461665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400" dirty="0"/>
              <a:t>Source code “DistributedGrep.java”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708" y="30507"/>
            <a:ext cx="9402968" cy="5630741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4" y="548680"/>
            <a:ext cx="3068114" cy="684076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dirty="0"/>
              <a:t>main function</a:t>
            </a:r>
          </a:p>
        </p:txBody>
      </p:sp>
    </p:spTree>
    <p:extLst>
      <p:ext uri="{BB962C8B-B14F-4D97-AF65-F5344CB8AC3E}">
        <p14:creationId xmlns:p14="http://schemas.microsoft.com/office/powerpoint/2010/main" val="193868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2047178"/>
            <a:ext cx="6157900" cy="1063315"/>
          </a:xfrm>
        </p:spPr>
        <p:txBody>
          <a:bodyPr/>
          <a:lstStyle/>
          <a:p>
            <a:r>
              <a:rPr lang="en-US" dirty="0" smtClean="0"/>
              <a:t>Literal</a:t>
            </a:r>
            <a:r>
              <a:rPr lang="en-US" dirty="0"/>
              <a:t> </a:t>
            </a:r>
            <a:r>
              <a:rPr lang="en-US" dirty="0" smtClean="0"/>
              <a:t>Characters: a – z, A - Z</a:t>
            </a:r>
            <a:endParaRPr lang="en-US" dirty="0"/>
          </a:p>
          <a:p>
            <a:r>
              <a:rPr lang="en-US" dirty="0" smtClean="0"/>
              <a:t>Special Characters:   [ \ ^ $ . | ? * + ( 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68108" y="2047178"/>
            <a:ext cx="4573724" cy="1063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[Gg]r[ae]y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Gray</a:t>
            </a:r>
            <a:r>
              <a:rPr lang="en-US" dirty="0" smtClean="0"/>
              <a:t>son drives a </a:t>
            </a:r>
            <a:r>
              <a:rPr lang="en-US" dirty="0" smtClean="0">
                <a:solidFill>
                  <a:srgbClr val="FF00FF"/>
                </a:solidFill>
              </a:rPr>
              <a:t>grey</a:t>
            </a:r>
            <a:r>
              <a:rPr lang="en-US" dirty="0" smtClean="0"/>
              <a:t> sedan.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51684" y="5657671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Java Regular-Expression: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https://docs.oracle.com/javase/7/docs/api/java/util/regex/Pattern.html#sum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9376" y="4237866"/>
            <a:ext cx="1054917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hadoop</a:t>
            </a:r>
            <a:r>
              <a:rPr lang="en-US" dirty="0" smtClean="0"/>
              <a:t> jar DistributedGrep.jar .*hadoop.* </a:t>
            </a:r>
            <a:r>
              <a:rPr lang="en-US" dirty="0" err="1" smtClean="0"/>
              <a:t>inputfile</a:t>
            </a:r>
            <a:r>
              <a:rPr lang="en-US" dirty="0" smtClean="0"/>
              <a:t> </a:t>
            </a:r>
            <a:r>
              <a:rPr lang="en-US" dirty="0" err="1" smtClean="0"/>
              <a:t>outputdirectory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4879" y="3679476"/>
            <a:ext cx="9015497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hadoop</a:t>
            </a:r>
            <a:r>
              <a:rPr lang="en-US" dirty="0" smtClean="0"/>
              <a:t> command (search all the lines containing “</a:t>
            </a:r>
            <a:r>
              <a:rPr lang="en-US" dirty="0" err="1" smtClean="0"/>
              <a:t>hadoop</a:t>
            </a:r>
            <a:r>
              <a:rPr lang="en-US" dirty="0" smtClean="0"/>
              <a:t>”):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318213"/>
              </p:ext>
            </p:extLst>
          </p:nvPr>
        </p:nvGraphicFramePr>
        <p:xfrm>
          <a:off x="6939077" y="70846"/>
          <a:ext cx="483178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357">
                  <a:extLst>
                    <a:ext uri="{9D8B030D-6E8A-4147-A177-3AD203B41FA5}">
                      <a16:colId xmlns:a16="http://schemas.microsoft.com/office/drawing/2014/main" val="4292535537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9811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Char.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Meaning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32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Any character (may or may not match line terminators)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84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X*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>
                          <a:effectLst/>
                        </a:rPr>
                        <a:t>X</a:t>
                      </a:r>
                      <a:r>
                        <a:rPr lang="en-US" sz="2400" dirty="0">
                          <a:effectLst/>
                        </a:rPr>
                        <a:t>, zero or more times</a:t>
                      </a:r>
                    </a:p>
                  </a:txBody>
                  <a:tcPr marL="666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849171521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479376" y="5116076"/>
            <a:ext cx="645970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Java function: </a:t>
            </a:r>
            <a:r>
              <a:rPr lang="en-US" dirty="0" err="1"/>
              <a:t>S</a:t>
            </a:r>
            <a:r>
              <a:rPr lang="en-US" dirty="0" err="1" smtClean="0"/>
              <a:t>tring.matches</a:t>
            </a:r>
            <a:r>
              <a:rPr lang="en-US" dirty="0" smtClean="0"/>
              <a:t>(</a:t>
            </a:r>
            <a:r>
              <a:rPr lang="en-US" dirty="0" err="1" smtClean="0"/>
              <a:t>RegExString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49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2336</TotalTime>
  <Words>360</Words>
  <Application>Microsoft Office PowerPoint</Application>
  <PresentationFormat>Widescreen</PresentationFormat>
  <Paragraphs>52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宋体</vt:lpstr>
      <vt:lpstr>TitilliumMaps26L 500 wt</vt:lpstr>
      <vt:lpstr>Arial</vt:lpstr>
      <vt:lpstr>Calibri</vt:lpstr>
      <vt:lpstr>Calibri Light</vt:lpstr>
      <vt:lpstr>Courier New</vt:lpstr>
      <vt:lpstr>Times New Roman</vt:lpstr>
      <vt:lpstr>Office Theme</vt:lpstr>
      <vt:lpstr>Hadoop DistributedGrep Example</vt:lpstr>
      <vt:lpstr>Filtering</vt:lpstr>
      <vt:lpstr>Application of “Filtering”</vt:lpstr>
      <vt:lpstr>Performance</vt:lpstr>
      <vt:lpstr>Problem to be Solved – Distributed Grep</vt:lpstr>
      <vt:lpstr>Mapper</vt:lpstr>
      <vt:lpstr>main function</vt:lpstr>
      <vt:lpstr>Regular Expression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Yubao Wu</dc:creator>
  <cp:lastModifiedBy>Yubao Wu</cp:lastModifiedBy>
  <cp:revision>84</cp:revision>
  <dcterms:created xsi:type="dcterms:W3CDTF">2017-01-08T21:30:05Z</dcterms:created>
  <dcterms:modified xsi:type="dcterms:W3CDTF">2018-02-05T22:48:22Z</dcterms:modified>
</cp:coreProperties>
</file>