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6" r:id="rId5"/>
    <p:sldId id="268" r:id="rId6"/>
    <p:sldId id="269" r:id="rId7"/>
    <p:sldId id="267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9" autoAdjust="0"/>
    <p:restoredTop sz="94660"/>
  </p:normalViewPr>
  <p:slideViewPr>
    <p:cSldViewPr showGuides="1">
      <p:cViewPr varScale="1">
        <p:scale>
          <a:sx n="120" d="100"/>
          <a:sy n="120" d="100"/>
        </p:scale>
        <p:origin x="10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44322-2611-4371-AF98-0B59E6EC3DDD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A6549-0F31-42D1-A33C-8E3E103F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81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A6549-0F31-42D1-A33C-8E3E103F04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68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17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01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521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52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988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456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4076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21088"/>
            <a:ext cx="10515600" cy="136815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49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347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2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529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76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747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65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52" b="26847"/>
          <a:stretch/>
        </p:blipFill>
        <p:spPr>
          <a:xfrm>
            <a:off x="-508" y="5661248"/>
            <a:ext cx="12188952" cy="126153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69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796246"/>
            <a:ext cx="2777430" cy="92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7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/home/rob/Assignment1/numbers_output01" TargetMode="External"/><Relationship Id="rId2" Type="http://schemas.openxmlformats.org/officeDocument/2006/relationships/hyperlink" Target="/home/rob/Assignment1/numbers.tx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528" y="3789042"/>
            <a:ext cx="8496944" cy="936102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Hadoop </a:t>
            </a:r>
            <a:r>
              <a:rPr lang="en-US" sz="5400" smtClean="0"/>
              <a:t>DistributedSum </a:t>
            </a:r>
            <a:r>
              <a:rPr lang="en-US" sz="5400" dirty="0" smtClean="0"/>
              <a:t>Example</a:t>
            </a:r>
            <a:endParaRPr lang="en-US" sz="5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23792" y="2456893"/>
            <a:ext cx="3744416" cy="972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 smtClean="0">
                <a:cs typeface="Times New Roman" pitchFamily="18" charset="0"/>
              </a:rPr>
              <a:t>Spring 2018</a:t>
            </a:r>
            <a:endParaRPr lang="en-US" sz="5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7368" y="1232756"/>
            <a:ext cx="11377264" cy="864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>
                <a:cs typeface="Times New Roman" pitchFamily="18" charset="0"/>
              </a:rPr>
              <a:t>CSC </a:t>
            </a:r>
            <a:r>
              <a:rPr lang="en-US" sz="5400" dirty="0" smtClean="0">
                <a:cs typeface="Times New Roman" pitchFamily="18" charset="0"/>
              </a:rPr>
              <a:t>4760 </a:t>
            </a:r>
            <a:r>
              <a:rPr lang="en-US" sz="5400" dirty="0">
                <a:cs typeface="Times New Roman" pitchFamily="18" charset="0"/>
              </a:rPr>
              <a:t>/ 6760  Big Data </a:t>
            </a:r>
            <a:r>
              <a:rPr lang="en-US" sz="5400" dirty="0" smtClean="0">
                <a:cs typeface="Times New Roman" pitchFamily="18" charset="0"/>
              </a:rPr>
              <a:t>Programming</a:t>
            </a:r>
            <a:endParaRPr lang="en-US" sz="5400" dirty="0"/>
          </a:p>
        </p:txBody>
      </p:sp>
      <p:sp>
        <p:nvSpPr>
          <p:cNvPr id="7" name="Rectangle 6"/>
          <p:cNvSpPr/>
          <p:nvPr/>
        </p:nvSpPr>
        <p:spPr>
          <a:xfrm>
            <a:off x="3467708" y="5733256"/>
            <a:ext cx="83169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FFFF"/>
                </a:solidFill>
                <a:ea typeface="宋体" panose="02010600030101010101" pitchFamily="2" charset="-122"/>
              </a:rPr>
              <a:t>Chapter 1 Design Patterns and </a:t>
            </a:r>
            <a:r>
              <a:rPr lang="en-US" altLang="zh-CN" sz="2000" dirty="0" err="1" smtClean="0">
                <a:solidFill>
                  <a:srgbClr val="FFFFFF"/>
                </a:solidFill>
                <a:ea typeface="宋体" panose="02010600030101010101" pitchFamily="2" charset="-122"/>
              </a:rPr>
              <a:t>MapReduce</a:t>
            </a:r>
            <a:r>
              <a:rPr lang="en-US" altLang="zh-CN" sz="2000" dirty="0" smtClean="0">
                <a:solidFill>
                  <a:srgbClr val="FFFFFF"/>
                </a:solidFill>
                <a:ea typeface="宋体" panose="02010600030101010101" pitchFamily="2" charset="-122"/>
              </a:rPr>
              <a:t>. Book: </a:t>
            </a:r>
            <a:r>
              <a:rPr lang="en-US" altLang="zh-CN" sz="2000" dirty="0" err="1" smtClean="0">
                <a:solidFill>
                  <a:srgbClr val="FFFFFF"/>
                </a:solidFill>
                <a:ea typeface="宋体" panose="02010600030101010101" pitchFamily="2" charset="-122"/>
              </a:rPr>
              <a:t>MapReduce</a:t>
            </a:r>
            <a:r>
              <a:rPr lang="en-US" altLang="zh-CN" sz="2000" dirty="0" smtClean="0">
                <a:solidFill>
                  <a:srgbClr val="FFFFFF"/>
                </a:solidFill>
                <a:ea typeface="宋体" panose="02010600030101010101" pitchFamily="2" charset="-122"/>
              </a:rPr>
              <a:t> Design Patterns, Donald Miner &amp; Adam Shook, 2012.</a:t>
            </a:r>
            <a:endParaRPr lang="en-US" altLang="zh-CN" sz="2000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7119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to run 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hadoop</a:t>
            </a:r>
            <a:r>
              <a:rPr lang="en-US" dirty="0" smtClean="0"/>
              <a:t> jar DistributedSum.jar </a:t>
            </a:r>
            <a:r>
              <a:rPr lang="en-US" dirty="0" smtClean="0">
                <a:hlinkClick r:id="rId2" action="ppaction://hlinkfile"/>
              </a:rPr>
              <a:t>file:///home/rob/Assignment1/numbers.txt</a:t>
            </a:r>
            <a:r>
              <a:rPr lang="en-US" dirty="0" smtClean="0"/>
              <a:t> </a:t>
            </a:r>
            <a:r>
              <a:rPr lang="en-US" dirty="0" smtClean="0">
                <a:hlinkClick r:id="rId3" action="ppaction://hlinkfile"/>
              </a:rPr>
              <a:t>file:///home/rob/Assignment1/numbers_output01</a:t>
            </a:r>
            <a:endParaRPr lang="en-US" dirty="0" smtClean="0"/>
          </a:p>
          <a:p>
            <a:r>
              <a:rPr lang="en-US" dirty="0" smtClean="0"/>
              <a:t>You can also comment the line “</a:t>
            </a:r>
            <a:r>
              <a:rPr lang="en-US" dirty="0" err="1" smtClean="0"/>
              <a:t>job.setReducerClass</a:t>
            </a:r>
            <a:r>
              <a:rPr lang="en-US" dirty="0" smtClean="0"/>
              <a:t>(…)” in the main()</a:t>
            </a:r>
          </a:p>
          <a:p>
            <a:r>
              <a:rPr lang="en-US" dirty="0" smtClean="0"/>
              <a:t>and uncomment the line “</a:t>
            </a:r>
            <a:r>
              <a:rPr lang="en-US" dirty="0" err="1" smtClean="0"/>
              <a:t>job.setNumReduceTasks</a:t>
            </a:r>
            <a:r>
              <a:rPr lang="en-US" dirty="0" smtClean="0"/>
              <a:t>(0)” in the main()</a:t>
            </a:r>
          </a:p>
          <a:p>
            <a:r>
              <a:rPr lang="en-US" dirty="0" smtClean="0"/>
              <a:t>Run the above command again, you will see the outputs from the mapper</a:t>
            </a:r>
          </a:p>
        </p:txBody>
      </p:sp>
    </p:spTree>
    <p:extLst>
      <p:ext uri="{BB962C8B-B14F-4D97-AF65-F5344CB8AC3E}">
        <p14:creationId xmlns:p14="http://schemas.microsoft.com/office/powerpoint/2010/main" val="2916908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InputFormatClass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default, the “</a:t>
            </a:r>
            <a:r>
              <a:rPr lang="en-US" dirty="0" err="1" smtClean="0"/>
              <a:t>InputFormatClass</a:t>
            </a:r>
            <a:r>
              <a:rPr lang="en-US" dirty="0" smtClean="0"/>
              <a:t>” is “</a:t>
            </a:r>
            <a:r>
              <a:rPr lang="en-US" dirty="0" err="1" smtClean="0"/>
              <a:t>TextInputFormat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That is why the Mapper’s input is one line of the text document.</a:t>
            </a:r>
          </a:p>
          <a:p>
            <a:r>
              <a:rPr lang="en-US" dirty="0" smtClean="0"/>
              <a:t>Now we change it to “</a:t>
            </a:r>
            <a:r>
              <a:rPr lang="en-US" dirty="0" err="1"/>
              <a:t>NLineInputFormat</a:t>
            </a:r>
            <a:r>
              <a:rPr lang="en-US" dirty="0" smtClean="0"/>
              <a:t>”, which lets the Mapper to read multiple lines.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33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53" y="21771"/>
            <a:ext cx="8968426" cy="68978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52636"/>
            <a:ext cx="6516724" cy="1044116"/>
          </a:xfrm>
        </p:spPr>
        <p:txBody>
          <a:bodyPr/>
          <a:lstStyle/>
          <a:p>
            <a:r>
              <a:rPr lang="en-US" dirty="0" err="1" smtClean="0"/>
              <a:t>InputFormat</a:t>
            </a:r>
            <a:r>
              <a:rPr lang="en-US" dirty="0" smtClean="0"/>
              <a:t> class hierarchy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717040" y="4005064"/>
            <a:ext cx="2196244" cy="4897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Your own class</a:t>
            </a: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6708068" y="2276872"/>
            <a:ext cx="1008972" cy="1973060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968208" y="890718"/>
            <a:ext cx="1872208" cy="612068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010200" y="966306"/>
            <a:ext cx="1079248" cy="46089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1530715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508" y="-3874"/>
            <a:ext cx="8086787" cy="6493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40" y="188640"/>
            <a:ext cx="4177680" cy="795623"/>
          </a:xfrm>
        </p:spPr>
        <p:txBody>
          <a:bodyPr/>
          <a:lstStyle/>
          <a:p>
            <a:r>
              <a:rPr lang="en-US" dirty="0" err="1"/>
              <a:t>TextInputFormat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14" y="4190251"/>
            <a:ext cx="4463888" cy="126014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API Document:</a:t>
            </a:r>
          </a:p>
          <a:p>
            <a:r>
              <a:rPr lang="en-US" sz="2400" dirty="0" smtClean="0"/>
              <a:t>http</a:t>
            </a:r>
            <a:r>
              <a:rPr lang="en-US" sz="2400" dirty="0"/>
              <a:t>://hadoop.apache.org/docs/r3.0.0/api/org/apache/hadoop/mapred/TextInputFormat.html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27518" y="995277"/>
            <a:ext cx="4464496" cy="2829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</a:t>
            </a:r>
            <a:r>
              <a:rPr lang="en-US" dirty="0" err="1"/>
              <a:t>InputFormat</a:t>
            </a:r>
            <a:r>
              <a:rPr lang="en-US" dirty="0"/>
              <a:t> for plain text files. Files are broken into lines. Either linefeed or carriage-return are used to signal end of line. Keys are the position in the file, and values are the line of text.</a:t>
            </a:r>
          </a:p>
        </p:txBody>
      </p:sp>
    </p:spTree>
    <p:extLst>
      <p:ext uri="{BB962C8B-B14F-4D97-AF65-F5344CB8AC3E}">
        <p14:creationId xmlns:p14="http://schemas.microsoft.com/office/powerpoint/2010/main" val="348149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40" y="296652"/>
            <a:ext cx="4428492" cy="723615"/>
          </a:xfrm>
        </p:spPr>
        <p:txBody>
          <a:bodyPr/>
          <a:lstStyle/>
          <a:p>
            <a:r>
              <a:rPr lang="en-US" dirty="0" err="1"/>
              <a:t>NLineInputFormat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452" y="0"/>
            <a:ext cx="6310960" cy="7893496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240463" y="1268760"/>
            <a:ext cx="5441989" cy="119675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API Document:</a:t>
            </a:r>
          </a:p>
          <a:p>
            <a:r>
              <a:rPr lang="en-US" sz="2400" dirty="0"/>
              <a:t>https://hadoop.apache.org/docs/r3.0.0/api/org/apache/hadoop/mapred/lib/NLineInputFormat.html</a:t>
            </a:r>
          </a:p>
        </p:txBody>
      </p:sp>
      <p:sp>
        <p:nvSpPr>
          <p:cNvPr id="7" name="Rectangle 6"/>
          <p:cNvSpPr/>
          <p:nvPr/>
        </p:nvSpPr>
        <p:spPr>
          <a:xfrm>
            <a:off x="477214" y="2586401"/>
            <a:ext cx="49684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NLineInputFormat</a:t>
            </a:r>
            <a:r>
              <a:rPr lang="en-US" sz="2400" dirty="0"/>
              <a:t> which splits N lines of input as one split.</a:t>
            </a:r>
          </a:p>
        </p:txBody>
      </p:sp>
    </p:spTree>
    <p:extLst>
      <p:ext uri="{BB962C8B-B14F-4D97-AF65-F5344CB8AC3E}">
        <p14:creationId xmlns:p14="http://schemas.microsoft.com/office/powerpoint/2010/main" val="281661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65912" cy="1603375"/>
          </a:xfrm>
        </p:spPr>
        <p:txBody>
          <a:bodyPr/>
          <a:lstStyle/>
          <a:p>
            <a:r>
              <a:rPr lang="en-US" dirty="0" smtClean="0"/>
              <a:t>Input data file</a:t>
            </a:r>
          </a:p>
          <a:p>
            <a:r>
              <a:rPr lang="en-US" dirty="0" smtClean="0"/>
              <a:t>each line contains a integer</a:t>
            </a:r>
          </a:p>
          <a:p>
            <a:r>
              <a:rPr lang="en-US" dirty="0" smtClean="0"/>
              <a:t>we want to sum all the integers together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824192" y="1027906"/>
            <a:ext cx="972108" cy="41044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1</a:t>
            </a:r>
          </a:p>
          <a:p>
            <a:pPr marL="0" indent="0">
              <a:buNone/>
            </a:pPr>
            <a:r>
              <a:rPr lang="en-US" sz="2400" dirty="0" smtClean="0"/>
              <a:t>4</a:t>
            </a:r>
          </a:p>
          <a:p>
            <a:pPr marL="0" indent="0">
              <a:buNone/>
            </a:pPr>
            <a:r>
              <a:rPr lang="en-US" sz="2400" dirty="0" smtClean="0"/>
              <a:t>5</a:t>
            </a:r>
          </a:p>
          <a:p>
            <a:pPr marL="0" indent="0">
              <a:buNone/>
            </a:pPr>
            <a:r>
              <a:rPr lang="en-US" sz="2400" dirty="0"/>
              <a:t>10</a:t>
            </a:r>
          </a:p>
          <a:p>
            <a:pPr marL="0" indent="0">
              <a:buNone/>
            </a:pPr>
            <a:r>
              <a:rPr lang="en-US" sz="2400" dirty="0" smtClean="0"/>
              <a:t>9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6</a:t>
            </a:r>
          </a:p>
          <a:p>
            <a:pPr marL="0" indent="0">
              <a:buNone/>
            </a:pPr>
            <a:r>
              <a:rPr lang="en-US" sz="2400" dirty="0"/>
              <a:t>2</a:t>
            </a:r>
          </a:p>
          <a:p>
            <a:pPr marL="0" indent="0">
              <a:buNone/>
            </a:pPr>
            <a:r>
              <a:rPr lang="en-US" sz="2400" dirty="0"/>
              <a:t>3</a:t>
            </a:r>
          </a:p>
          <a:p>
            <a:pPr marL="0" indent="0">
              <a:buNone/>
            </a:pPr>
            <a:r>
              <a:rPr lang="en-US" sz="2400" dirty="0" smtClean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0846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775" y="101003"/>
            <a:ext cx="3715977" cy="5916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Distributed Sum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1325" y="881897"/>
            <a:ext cx="576064" cy="403244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1</a:t>
            </a:r>
          </a:p>
          <a:p>
            <a:pPr marL="0" indent="0">
              <a:buNone/>
            </a:pPr>
            <a:r>
              <a:rPr lang="en-US" sz="2400" dirty="0" smtClean="0"/>
              <a:t>4</a:t>
            </a:r>
          </a:p>
          <a:p>
            <a:pPr marL="0" indent="0">
              <a:buNone/>
            </a:pPr>
            <a:r>
              <a:rPr lang="en-US" sz="2400" dirty="0" smtClean="0"/>
              <a:t>5</a:t>
            </a:r>
          </a:p>
          <a:p>
            <a:pPr marL="0" indent="0">
              <a:buNone/>
            </a:pPr>
            <a:r>
              <a:rPr lang="en-US" sz="2400" dirty="0"/>
              <a:t>10</a:t>
            </a:r>
          </a:p>
          <a:p>
            <a:pPr marL="0" indent="0">
              <a:buNone/>
            </a:pPr>
            <a:r>
              <a:rPr lang="en-US" sz="2400" dirty="0" smtClean="0"/>
              <a:t>9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6</a:t>
            </a:r>
          </a:p>
          <a:p>
            <a:pPr marL="0" indent="0">
              <a:buNone/>
            </a:pPr>
            <a:r>
              <a:rPr lang="en-US" sz="2400" dirty="0"/>
              <a:t>2</a:t>
            </a:r>
          </a:p>
          <a:p>
            <a:pPr marL="0" indent="0">
              <a:buNone/>
            </a:pPr>
            <a:r>
              <a:rPr lang="en-US" sz="2400" dirty="0"/>
              <a:t>3</a:t>
            </a:r>
          </a:p>
          <a:p>
            <a:pPr marL="0" indent="0">
              <a:buNone/>
            </a:pPr>
            <a:r>
              <a:rPr lang="en-US" sz="2400" dirty="0" smtClean="0"/>
              <a:t>7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55741" y="696629"/>
            <a:ext cx="1412166" cy="133214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&lt;null, 1&gt;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&lt;null, 4&gt;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&lt;null, </a:t>
            </a:r>
            <a:r>
              <a:rPr lang="en-US" sz="2400" dirty="0" smtClean="0"/>
              <a:t>5&gt;</a:t>
            </a:r>
            <a:endParaRPr lang="en-US" sz="24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55740" y="2224426"/>
            <a:ext cx="1412167" cy="133214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&lt;null, </a:t>
            </a:r>
            <a:r>
              <a:rPr lang="en-US" sz="2400" dirty="0" smtClean="0"/>
              <a:t>10&gt;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&lt;null, </a:t>
            </a:r>
            <a:r>
              <a:rPr lang="en-US" sz="2400" dirty="0" smtClean="0"/>
              <a:t>9&gt;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&lt;null, </a:t>
            </a:r>
            <a:r>
              <a:rPr lang="en-US" sz="2400" dirty="0" smtClean="0"/>
              <a:t>6&gt;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55741" y="3756969"/>
            <a:ext cx="1412166" cy="133214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&lt;null, </a:t>
            </a:r>
            <a:r>
              <a:rPr lang="en-US" sz="2400" dirty="0" smtClean="0"/>
              <a:t>2&gt;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&lt;null, </a:t>
            </a:r>
            <a:r>
              <a:rPr lang="en-US" sz="2400" dirty="0" smtClean="0"/>
              <a:t>3&gt;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&lt;null, </a:t>
            </a:r>
            <a:r>
              <a:rPr lang="en-US" sz="2400" dirty="0" smtClean="0"/>
              <a:t>7&gt;</a:t>
            </a:r>
            <a:endParaRPr lang="en-US" sz="24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32004" y="1088740"/>
            <a:ext cx="1430018" cy="5760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&lt;null, </a:t>
            </a:r>
            <a:r>
              <a:rPr lang="en-US" sz="2400" dirty="0" smtClean="0"/>
              <a:t>10&gt;</a:t>
            </a:r>
            <a:endParaRPr lang="en-US" sz="24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32004" y="2672916"/>
            <a:ext cx="1430018" cy="4524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&lt;null, </a:t>
            </a:r>
            <a:r>
              <a:rPr lang="en-US" sz="2400" dirty="0" smtClean="0"/>
              <a:t>25&gt;</a:t>
            </a:r>
            <a:endParaRPr lang="en-US" sz="24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32004" y="4196831"/>
            <a:ext cx="1430018" cy="4524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&lt;null, </a:t>
            </a:r>
            <a:r>
              <a:rPr lang="en-US" sz="2400" dirty="0" smtClean="0"/>
              <a:t>12&gt;</a:t>
            </a:r>
            <a:endParaRPr lang="en-US" sz="2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410397" y="2224426"/>
            <a:ext cx="1430018" cy="133214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&lt;null, 10&gt;</a:t>
            </a:r>
          </a:p>
          <a:p>
            <a:pPr marL="0" indent="0">
              <a:buNone/>
            </a:pPr>
            <a:r>
              <a:rPr lang="en-US" sz="2400" dirty="0"/>
              <a:t>&lt;null, 25&gt;</a:t>
            </a:r>
          </a:p>
          <a:p>
            <a:pPr marL="0" indent="0">
              <a:buNone/>
            </a:pPr>
            <a:r>
              <a:rPr lang="en-US" sz="2400" dirty="0"/>
              <a:t>&lt;null, 12&gt;</a:t>
            </a:r>
            <a:endParaRPr lang="en-US" sz="2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0704512" y="2664094"/>
            <a:ext cx="1414298" cy="46805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&lt;null, 47&gt;</a:t>
            </a:r>
            <a:endParaRPr lang="en-US" sz="2400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794205" y="5193196"/>
            <a:ext cx="1153344" cy="46411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Splits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473355" y="5193196"/>
            <a:ext cx="1481614" cy="4641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Mapper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149906" y="922875"/>
            <a:ext cx="864096" cy="4641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sum</a:t>
            </a: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167908" y="2405937"/>
            <a:ext cx="864096" cy="4641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sum</a:t>
            </a:r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167908" y="3964771"/>
            <a:ext cx="864096" cy="4641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sum</a:t>
            </a:r>
            <a:endParaRPr lang="en-US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9875514" y="2252638"/>
            <a:ext cx="828998" cy="4641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sum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4" idx="3"/>
            <a:endCxn id="44" idx="1"/>
          </p:cNvCxnSpPr>
          <p:nvPr/>
        </p:nvCxnSpPr>
        <p:spPr>
          <a:xfrm flipV="1">
            <a:off x="687389" y="948151"/>
            <a:ext cx="1154972" cy="1949970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45" idx="1"/>
          </p:cNvCxnSpPr>
          <p:nvPr/>
        </p:nvCxnSpPr>
        <p:spPr>
          <a:xfrm flipV="1">
            <a:off x="687389" y="1445353"/>
            <a:ext cx="1154972" cy="1452768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47" idx="1"/>
          </p:cNvCxnSpPr>
          <p:nvPr/>
        </p:nvCxnSpPr>
        <p:spPr>
          <a:xfrm flipV="1">
            <a:off x="687389" y="1934634"/>
            <a:ext cx="1154972" cy="963487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  <a:endCxn id="9" idx="1"/>
          </p:cNvCxnSpPr>
          <p:nvPr/>
        </p:nvCxnSpPr>
        <p:spPr>
          <a:xfrm>
            <a:off x="5167907" y="1362703"/>
            <a:ext cx="864097" cy="14069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  <a:endCxn id="10" idx="1"/>
          </p:cNvCxnSpPr>
          <p:nvPr/>
        </p:nvCxnSpPr>
        <p:spPr>
          <a:xfrm>
            <a:off x="5167907" y="2890500"/>
            <a:ext cx="864097" cy="8628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3"/>
            <a:endCxn id="11" idx="1"/>
          </p:cNvCxnSpPr>
          <p:nvPr/>
        </p:nvCxnSpPr>
        <p:spPr>
          <a:xfrm>
            <a:off x="5167907" y="4423043"/>
            <a:ext cx="864097" cy="0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3"/>
            <a:endCxn id="12" idx="1"/>
          </p:cNvCxnSpPr>
          <p:nvPr/>
        </p:nvCxnSpPr>
        <p:spPr>
          <a:xfrm>
            <a:off x="7462022" y="1376772"/>
            <a:ext cx="948375" cy="1513728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3"/>
            <a:endCxn id="12" idx="1"/>
          </p:cNvCxnSpPr>
          <p:nvPr/>
        </p:nvCxnSpPr>
        <p:spPr>
          <a:xfrm flipV="1">
            <a:off x="7462022" y="2890500"/>
            <a:ext cx="948375" cy="8628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3"/>
            <a:endCxn id="12" idx="1"/>
          </p:cNvCxnSpPr>
          <p:nvPr/>
        </p:nvCxnSpPr>
        <p:spPr>
          <a:xfrm flipV="1">
            <a:off x="7462022" y="2890500"/>
            <a:ext cx="948375" cy="1532543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2" idx="3"/>
            <a:endCxn id="14" idx="1"/>
          </p:cNvCxnSpPr>
          <p:nvPr/>
        </p:nvCxnSpPr>
        <p:spPr>
          <a:xfrm>
            <a:off x="9840415" y="2890500"/>
            <a:ext cx="864097" cy="7621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/>
          <p:cNvSpPr txBox="1">
            <a:spLocks/>
          </p:cNvSpPr>
          <p:nvPr/>
        </p:nvSpPr>
        <p:spPr>
          <a:xfrm>
            <a:off x="7219541" y="5193196"/>
            <a:ext cx="1481614" cy="4641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Shuffle</a:t>
            </a:r>
            <a:endParaRPr lang="en-US" dirty="0"/>
          </a:p>
        </p:txBody>
      </p:sp>
      <p:sp>
        <p:nvSpPr>
          <p:cNvPr id="56" name="Content Placeholder 2"/>
          <p:cNvSpPr txBox="1">
            <a:spLocks/>
          </p:cNvSpPr>
          <p:nvPr/>
        </p:nvSpPr>
        <p:spPr>
          <a:xfrm>
            <a:off x="9449064" y="5193196"/>
            <a:ext cx="1481614" cy="4641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Reducer</a:t>
            </a:r>
            <a:endParaRPr lang="en-US" dirty="0"/>
          </a:p>
        </p:txBody>
      </p:sp>
      <p:sp>
        <p:nvSpPr>
          <p:cNvPr id="57" name="Content Placeholder 2"/>
          <p:cNvSpPr txBox="1">
            <a:spLocks/>
          </p:cNvSpPr>
          <p:nvPr/>
        </p:nvSpPr>
        <p:spPr>
          <a:xfrm>
            <a:off x="9630363" y="3817813"/>
            <a:ext cx="2244218" cy="4641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single reducer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1842361" y="747829"/>
            <a:ext cx="576064" cy="40064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1</a:t>
            </a:r>
            <a:endParaRPr lang="en-US" sz="2400" dirty="0" smtClean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1842361" y="1238122"/>
            <a:ext cx="576064" cy="41446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4</a:t>
            </a:r>
            <a:endParaRPr lang="en-US" sz="2400" dirty="0" smtClean="0"/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1842361" y="1742232"/>
            <a:ext cx="576064" cy="3848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5</a:t>
            </a:r>
            <a:endParaRPr lang="en-US" sz="2400" dirty="0" smtClean="0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1842361" y="2191462"/>
            <a:ext cx="576064" cy="42027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10</a:t>
            </a:r>
            <a:endParaRPr lang="en-US" sz="2400" dirty="0" smtClean="0"/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1842361" y="2725948"/>
            <a:ext cx="576064" cy="40064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9</a:t>
            </a:r>
            <a:endParaRPr lang="en-US" sz="2400" dirty="0" smtClean="0"/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1842361" y="3216241"/>
            <a:ext cx="576064" cy="41446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6</a:t>
            </a:r>
            <a:endParaRPr lang="en-US" sz="2400" dirty="0" smtClean="0"/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1842361" y="3720351"/>
            <a:ext cx="576064" cy="3848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2</a:t>
            </a:r>
            <a:endParaRPr lang="en-US" sz="2400" dirty="0" smtClean="0"/>
          </a:p>
        </p:txBody>
      </p:sp>
      <p:sp>
        <p:nvSpPr>
          <p:cNvPr id="53" name="Content Placeholder 2"/>
          <p:cNvSpPr txBox="1">
            <a:spLocks/>
          </p:cNvSpPr>
          <p:nvPr/>
        </p:nvSpPr>
        <p:spPr>
          <a:xfrm>
            <a:off x="1842361" y="4169581"/>
            <a:ext cx="576064" cy="42027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3</a:t>
            </a:r>
            <a:endParaRPr lang="en-US" sz="2400" dirty="0" smtClean="0"/>
          </a:p>
        </p:txBody>
      </p:sp>
      <p:sp>
        <p:nvSpPr>
          <p:cNvPr id="54" name="Content Placeholder 2"/>
          <p:cNvSpPr txBox="1">
            <a:spLocks/>
          </p:cNvSpPr>
          <p:nvPr/>
        </p:nvSpPr>
        <p:spPr>
          <a:xfrm>
            <a:off x="1842361" y="4664906"/>
            <a:ext cx="576064" cy="42027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7</a:t>
            </a:r>
            <a:endParaRPr lang="en-US" sz="2400" dirty="0" smtClean="0"/>
          </a:p>
        </p:txBody>
      </p:sp>
      <p:cxnSp>
        <p:nvCxnSpPr>
          <p:cNvPr id="58" name="Straight Arrow Connector 57"/>
          <p:cNvCxnSpPr>
            <a:stCxn id="4" idx="3"/>
            <a:endCxn id="48" idx="1"/>
          </p:cNvCxnSpPr>
          <p:nvPr/>
        </p:nvCxnSpPr>
        <p:spPr>
          <a:xfrm flipV="1">
            <a:off x="687389" y="2401601"/>
            <a:ext cx="1154972" cy="496520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" idx="3"/>
            <a:endCxn id="50" idx="1"/>
          </p:cNvCxnSpPr>
          <p:nvPr/>
        </p:nvCxnSpPr>
        <p:spPr>
          <a:xfrm>
            <a:off x="687389" y="2898121"/>
            <a:ext cx="1154972" cy="28149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" idx="3"/>
            <a:endCxn id="51" idx="1"/>
          </p:cNvCxnSpPr>
          <p:nvPr/>
        </p:nvCxnSpPr>
        <p:spPr>
          <a:xfrm>
            <a:off x="687389" y="2898121"/>
            <a:ext cx="1154972" cy="525351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" idx="3"/>
            <a:endCxn id="52" idx="1"/>
          </p:cNvCxnSpPr>
          <p:nvPr/>
        </p:nvCxnSpPr>
        <p:spPr>
          <a:xfrm>
            <a:off x="687389" y="2898121"/>
            <a:ext cx="1154972" cy="1014632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" idx="3"/>
            <a:endCxn id="53" idx="1"/>
          </p:cNvCxnSpPr>
          <p:nvPr/>
        </p:nvCxnSpPr>
        <p:spPr>
          <a:xfrm>
            <a:off x="687389" y="2898121"/>
            <a:ext cx="1154972" cy="1481599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" idx="3"/>
            <a:endCxn id="54" idx="1"/>
          </p:cNvCxnSpPr>
          <p:nvPr/>
        </p:nvCxnSpPr>
        <p:spPr>
          <a:xfrm>
            <a:off x="687389" y="2898121"/>
            <a:ext cx="1154972" cy="1976924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4" idx="3"/>
            <a:endCxn id="6" idx="1"/>
          </p:cNvCxnSpPr>
          <p:nvPr/>
        </p:nvCxnSpPr>
        <p:spPr>
          <a:xfrm>
            <a:off x="2418425" y="948151"/>
            <a:ext cx="1337316" cy="414552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5" idx="3"/>
            <a:endCxn id="6" idx="1"/>
          </p:cNvCxnSpPr>
          <p:nvPr/>
        </p:nvCxnSpPr>
        <p:spPr>
          <a:xfrm flipV="1">
            <a:off x="2418425" y="1362703"/>
            <a:ext cx="1337316" cy="82650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7" idx="3"/>
            <a:endCxn id="6" idx="1"/>
          </p:cNvCxnSpPr>
          <p:nvPr/>
        </p:nvCxnSpPr>
        <p:spPr>
          <a:xfrm flipV="1">
            <a:off x="2418425" y="1362703"/>
            <a:ext cx="1337316" cy="571931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8" idx="3"/>
            <a:endCxn id="7" idx="1"/>
          </p:cNvCxnSpPr>
          <p:nvPr/>
        </p:nvCxnSpPr>
        <p:spPr>
          <a:xfrm>
            <a:off x="2418425" y="2401601"/>
            <a:ext cx="1337315" cy="488899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0" idx="3"/>
            <a:endCxn id="7" idx="1"/>
          </p:cNvCxnSpPr>
          <p:nvPr/>
        </p:nvCxnSpPr>
        <p:spPr>
          <a:xfrm flipV="1">
            <a:off x="2418425" y="2890500"/>
            <a:ext cx="1337315" cy="35770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51" idx="3"/>
            <a:endCxn id="7" idx="1"/>
          </p:cNvCxnSpPr>
          <p:nvPr/>
        </p:nvCxnSpPr>
        <p:spPr>
          <a:xfrm flipV="1">
            <a:off x="2418425" y="2890500"/>
            <a:ext cx="1337315" cy="532972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2" idx="3"/>
            <a:endCxn id="8" idx="1"/>
          </p:cNvCxnSpPr>
          <p:nvPr/>
        </p:nvCxnSpPr>
        <p:spPr>
          <a:xfrm>
            <a:off x="2418425" y="3912753"/>
            <a:ext cx="1337316" cy="510290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3" idx="3"/>
            <a:endCxn id="8" idx="1"/>
          </p:cNvCxnSpPr>
          <p:nvPr/>
        </p:nvCxnSpPr>
        <p:spPr>
          <a:xfrm>
            <a:off x="2418425" y="4379720"/>
            <a:ext cx="1337316" cy="43323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54" idx="3"/>
            <a:endCxn id="8" idx="1"/>
          </p:cNvCxnSpPr>
          <p:nvPr/>
        </p:nvCxnSpPr>
        <p:spPr>
          <a:xfrm flipV="1">
            <a:off x="2418425" y="4423043"/>
            <a:ext cx="1337316" cy="452002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2"/>
          <p:cNvSpPr txBox="1">
            <a:spLocks/>
          </p:cNvSpPr>
          <p:nvPr/>
        </p:nvSpPr>
        <p:spPr>
          <a:xfrm>
            <a:off x="4868467" y="5207489"/>
            <a:ext cx="1661459" cy="4641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Combiner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42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260057"/>
            <a:ext cx="3708412" cy="939639"/>
          </a:xfrm>
        </p:spPr>
        <p:txBody>
          <a:bodyPr/>
          <a:lstStyle/>
          <a:p>
            <a:r>
              <a:rPr lang="en-US" dirty="0" smtClean="0"/>
              <a:t>Single Reducer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44" y="1214768"/>
            <a:ext cx="10261140" cy="5656782"/>
          </a:xfrm>
        </p:spPr>
      </p:pic>
    </p:spTree>
    <p:extLst>
      <p:ext uri="{BB962C8B-B14F-4D97-AF65-F5344CB8AC3E}">
        <p14:creationId xmlns:p14="http://schemas.microsoft.com/office/powerpoint/2010/main" val="156359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553" y="1"/>
            <a:ext cx="10728152" cy="6921388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047" y="116632"/>
            <a:ext cx="1288121" cy="47309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Mapper</a:t>
            </a:r>
            <a:endParaRPr lang="en-US" sz="2400" dirty="0" smtClean="0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 flipV="1">
            <a:off x="1298168" y="296652"/>
            <a:ext cx="3177652" cy="56527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20377" y="1448780"/>
            <a:ext cx="2305533" cy="47309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Output the input</a:t>
            </a:r>
            <a:endParaRPr lang="en-US" sz="2400" dirty="0" smtClean="0"/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>
            <a:off x="2325910" y="1685327"/>
            <a:ext cx="385714" cy="123493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-13787" y="2651460"/>
            <a:ext cx="1436175" cy="7857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Reducer / Combiner</a:t>
            </a:r>
            <a:endParaRPr lang="en-US" sz="2400" dirty="0" smtClean="0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 flipV="1">
            <a:off x="1422388" y="3011501"/>
            <a:ext cx="3019268" cy="32834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20378" y="4263430"/>
            <a:ext cx="1436176" cy="7857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Sum all integers</a:t>
            </a:r>
            <a:endParaRPr lang="en-US" sz="2400" dirty="0" smtClean="0"/>
          </a:p>
        </p:txBody>
      </p:sp>
      <p:cxnSp>
        <p:nvCxnSpPr>
          <p:cNvPr id="21" name="Straight Arrow Connector 20"/>
          <p:cNvCxnSpPr>
            <a:stCxn id="20" idx="3"/>
          </p:cNvCxnSpPr>
          <p:nvPr/>
        </p:nvCxnSpPr>
        <p:spPr>
          <a:xfrm>
            <a:off x="1456554" y="4656305"/>
            <a:ext cx="1255070" cy="429694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211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main() function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" y="1556792"/>
            <a:ext cx="1210889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56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87" y="42678"/>
            <a:ext cx="3715977" cy="5916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Distributed Sum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55540" y="881897"/>
            <a:ext cx="576064" cy="403244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1</a:t>
            </a:r>
          </a:p>
          <a:p>
            <a:pPr marL="0" indent="0">
              <a:buNone/>
            </a:pPr>
            <a:r>
              <a:rPr lang="en-US" sz="2400" dirty="0" smtClean="0"/>
              <a:t>4</a:t>
            </a:r>
          </a:p>
          <a:p>
            <a:pPr marL="0" indent="0">
              <a:buNone/>
            </a:pPr>
            <a:r>
              <a:rPr lang="en-US" sz="2400" dirty="0" smtClean="0"/>
              <a:t>5</a:t>
            </a:r>
          </a:p>
          <a:p>
            <a:pPr marL="0" indent="0">
              <a:buNone/>
            </a:pPr>
            <a:r>
              <a:rPr lang="en-US" sz="2400" dirty="0"/>
              <a:t>10</a:t>
            </a:r>
          </a:p>
          <a:p>
            <a:pPr marL="0" indent="0">
              <a:buNone/>
            </a:pPr>
            <a:r>
              <a:rPr lang="en-US" sz="2400" dirty="0" smtClean="0"/>
              <a:t>9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6</a:t>
            </a:r>
          </a:p>
          <a:p>
            <a:pPr marL="0" indent="0">
              <a:buNone/>
            </a:pPr>
            <a:r>
              <a:rPr lang="en-US" sz="2400" dirty="0"/>
              <a:t>2</a:t>
            </a:r>
          </a:p>
          <a:p>
            <a:pPr marL="0" indent="0">
              <a:buNone/>
            </a:pPr>
            <a:r>
              <a:rPr lang="en-US" sz="2400" dirty="0"/>
              <a:t>3</a:t>
            </a:r>
          </a:p>
          <a:p>
            <a:pPr marL="0" indent="0">
              <a:buNone/>
            </a:pPr>
            <a:r>
              <a:rPr lang="en-US" sz="2400" dirty="0" smtClean="0"/>
              <a:t>7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48746" y="696629"/>
            <a:ext cx="576064" cy="133214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1</a:t>
            </a:r>
          </a:p>
          <a:p>
            <a:pPr marL="0" indent="0">
              <a:buNone/>
            </a:pPr>
            <a:r>
              <a:rPr lang="en-US" sz="2400" dirty="0" smtClean="0"/>
              <a:t>4</a:t>
            </a:r>
          </a:p>
          <a:p>
            <a:pPr marL="0" indent="0">
              <a:buNone/>
            </a:pPr>
            <a:r>
              <a:rPr lang="en-US" sz="2400" dirty="0" smtClean="0"/>
              <a:t>5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948746" y="2224426"/>
            <a:ext cx="576064" cy="133214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10</a:t>
            </a:r>
          </a:p>
          <a:p>
            <a:pPr marL="0" indent="0">
              <a:buNone/>
            </a:pPr>
            <a:r>
              <a:rPr lang="en-US" sz="2400" dirty="0"/>
              <a:t>9</a:t>
            </a:r>
          </a:p>
          <a:p>
            <a:pPr marL="0" indent="0">
              <a:buNone/>
            </a:pPr>
            <a:r>
              <a:rPr lang="en-US" sz="2400" dirty="0"/>
              <a:t>6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948746" y="3756969"/>
            <a:ext cx="576064" cy="133214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2</a:t>
            </a:r>
          </a:p>
          <a:p>
            <a:pPr marL="0" indent="0">
              <a:buNone/>
            </a:pPr>
            <a:r>
              <a:rPr lang="en-US" sz="2400" dirty="0"/>
              <a:t>3</a:t>
            </a:r>
          </a:p>
          <a:p>
            <a:pPr marL="0" indent="0">
              <a:buNone/>
            </a:pPr>
            <a:r>
              <a:rPr lang="en-US" sz="2400" dirty="0"/>
              <a:t>7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424910" y="1088740"/>
            <a:ext cx="576064" cy="5760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10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424910" y="2672916"/>
            <a:ext cx="576064" cy="4524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25</a:t>
            </a:r>
            <a:endParaRPr lang="en-US" sz="24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424910" y="4196831"/>
            <a:ext cx="576064" cy="4524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12</a:t>
            </a:r>
            <a:endParaRPr lang="en-US" sz="2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197218" y="2224426"/>
            <a:ext cx="576064" cy="133214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10</a:t>
            </a:r>
          </a:p>
          <a:p>
            <a:pPr marL="0" indent="0">
              <a:buNone/>
            </a:pPr>
            <a:r>
              <a:rPr lang="en-US" sz="2400" dirty="0" smtClean="0"/>
              <a:t>25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12</a:t>
            </a:r>
            <a:endParaRPr lang="en-US" sz="2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9781394" y="2600908"/>
            <a:ext cx="576064" cy="5760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47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2638420" y="5193196"/>
            <a:ext cx="1153344" cy="46411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Splits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236778" y="5193196"/>
            <a:ext cx="1481614" cy="4641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Mapper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42812" y="922875"/>
            <a:ext cx="864096" cy="4641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sum</a:t>
            </a: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560814" y="2405937"/>
            <a:ext cx="864096" cy="4641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sum</a:t>
            </a:r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560814" y="3964771"/>
            <a:ext cx="864096" cy="4641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sum</a:t>
            </a:r>
            <a:endParaRPr lang="en-US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881294" y="2252638"/>
            <a:ext cx="864096" cy="4641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sum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4" idx="3"/>
            <a:endCxn id="6" idx="1"/>
          </p:cNvCxnSpPr>
          <p:nvPr/>
        </p:nvCxnSpPr>
        <p:spPr>
          <a:xfrm flipV="1">
            <a:off x="2531604" y="1362703"/>
            <a:ext cx="1417142" cy="1535418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7" idx="1"/>
          </p:cNvCxnSpPr>
          <p:nvPr/>
        </p:nvCxnSpPr>
        <p:spPr>
          <a:xfrm flipV="1">
            <a:off x="2531604" y="2890500"/>
            <a:ext cx="1417142" cy="7621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8" idx="1"/>
          </p:cNvCxnSpPr>
          <p:nvPr/>
        </p:nvCxnSpPr>
        <p:spPr>
          <a:xfrm>
            <a:off x="2531604" y="2898121"/>
            <a:ext cx="1417142" cy="1524922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  <a:endCxn id="9" idx="1"/>
          </p:cNvCxnSpPr>
          <p:nvPr/>
        </p:nvCxnSpPr>
        <p:spPr>
          <a:xfrm>
            <a:off x="4524810" y="1362703"/>
            <a:ext cx="900100" cy="14069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  <a:endCxn id="10" idx="1"/>
          </p:cNvCxnSpPr>
          <p:nvPr/>
        </p:nvCxnSpPr>
        <p:spPr>
          <a:xfrm>
            <a:off x="4524810" y="2890500"/>
            <a:ext cx="900100" cy="8628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3"/>
            <a:endCxn id="11" idx="1"/>
          </p:cNvCxnSpPr>
          <p:nvPr/>
        </p:nvCxnSpPr>
        <p:spPr>
          <a:xfrm>
            <a:off x="4524810" y="4423043"/>
            <a:ext cx="900100" cy="0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3"/>
          </p:cNvCxnSpPr>
          <p:nvPr/>
        </p:nvCxnSpPr>
        <p:spPr>
          <a:xfrm>
            <a:off x="6000974" y="1376772"/>
            <a:ext cx="2196244" cy="1029165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3"/>
            <a:endCxn id="12" idx="1"/>
          </p:cNvCxnSpPr>
          <p:nvPr/>
        </p:nvCxnSpPr>
        <p:spPr>
          <a:xfrm flipV="1">
            <a:off x="6000974" y="2890500"/>
            <a:ext cx="2196244" cy="8628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3"/>
          </p:cNvCxnSpPr>
          <p:nvPr/>
        </p:nvCxnSpPr>
        <p:spPr>
          <a:xfrm flipV="1">
            <a:off x="6000974" y="3357399"/>
            <a:ext cx="2196244" cy="1065644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2" idx="3"/>
            <a:endCxn id="14" idx="1"/>
          </p:cNvCxnSpPr>
          <p:nvPr/>
        </p:nvCxnSpPr>
        <p:spPr>
          <a:xfrm flipV="1">
            <a:off x="8773282" y="2888940"/>
            <a:ext cx="1008112" cy="1560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/>
          <p:cNvSpPr txBox="1">
            <a:spLocks/>
          </p:cNvSpPr>
          <p:nvPr/>
        </p:nvSpPr>
        <p:spPr>
          <a:xfrm>
            <a:off x="6358289" y="5193196"/>
            <a:ext cx="1481614" cy="4641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Shuffle</a:t>
            </a:r>
            <a:endParaRPr lang="en-US" dirty="0"/>
          </a:p>
        </p:txBody>
      </p:sp>
      <p:sp>
        <p:nvSpPr>
          <p:cNvPr id="56" name="Content Placeholder 2"/>
          <p:cNvSpPr txBox="1">
            <a:spLocks/>
          </p:cNvSpPr>
          <p:nvPr/>
        </p:nvSpPr>
        <p:spPr>
          <a:xfrm>
            <a:off x="8587812" y="5193196"/>
            <a:ext cx="1481614" cy="4641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Reducer</a:t>
            </a:r>
            <a:endParaRPr lang="en-US" dirty="0"/>
          </a:p>
        </p:txBody>
      </p:sp>
      <p:sp>
        <p:nvSpPr>
          <p:cNvPr id="57" name="Content Placeholder 2"/>
          <p:cNvSpPr txBox="1">
            <a:spLocks/>
          </p:cNvSpPr>
          <p:nvPr/>
        </p:nvSpPr>
        <p:spPr>
          <a:xfrm>
            <a:off x="8769111" y="3817813"/>
            <a:ext cx="2244218" cy="4641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single reducer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2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88640"/>
            <a:ext cx="2161456" cy="1325563"/>
          </a:xfrm>
        </p:spPr>
        <p:txBody>
          <a:bodyPr/>
          <a:lstStyle/>
          <a:p>
            <a:r>
              <a:rPr lang="en-US" dirty="0" smtClean="0"/>
              <a:t>Mapper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084" y="-261410"/>
            <a:ext cx="7697592" cy="7380820"/>
          </a:xfrm>
          <a:ln>
            <a:solidFill>
              <a:schemeClr val="accent1"/>
            </a:solidFill>
          </a:ln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556115" y="4528458"/>
            <a:ext cx="2016224" cy="48353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sum all values</a:t>
            </a: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>
            <a:off x="3572339" y="4770226"/>
            <a:ext cx="1983601" cy="30334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1067068" y="6294283"/>
            <a:ext cx="2581268" cy="4403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emit the final value</a:t>
            </a:r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3648336" y="6499824"/>
            <a:ext cx="2165446" cy="14632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1632112" y="3616417"/>
            <a:ext cx="1938402" cy="4911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initialization</a:t>
            </a:r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 flipV="1">
            <a:off x="3570514" y="3821958"/>
            <a:ext cx="1985426" cy="40022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/>
          <p:cNvSpPr txBox="1">
            <a:spLocks/>
          </p:cNvSpPr>
          <p:nvPr/>
        </p:nvSpPr>
        <p:spPr>
          <a:xfrm>
            <a:off x="3301" y="2348880"/>
            <a:ext cx="4536504" cy="47309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InKey</a:t>
            </a:r>
            <a:r>
              <a:rPr lang="en-US" sz="2400" dirty="0" smtClean="0"/>
              <a:t>, </a:t>
            </a:r>
            <a:r>
              <a:rPr lang="en-US" sz="2400" dirty="0" err="1" smtClean="0"/>
              <a:t>InValue</a:t>
            </a:r>
            <a:r>
              <a:rPr lang="en-US" sz="2400" dirty="0" smtClean="0"/>
              <a:t>, </a:t>
            </a:r>
            <a:r>
              <a:rPr lang="en-US" sz="2400" dirty="0" err="1" smtClean="0"/>
              <a:t>OutKey</a:t>
            </a:r>
            <a:r>
              <a:rPr lang="en-US" sz="2400" dirty="0" smtClean="0"/>
              <a:t>, </a:t>
            </a:r>
            <a:r>
              <a:rPr lang="en-US" sz="2400" dirty="0" err="1" smtClean="0"/>
              <a:t>OutValue</a:t>
            </a:r>
            <a:r>
              <a:rPr lang="en-US" sz="2400" dirty="0" smtClean="0"/>
              <a:t>&gt;</a:t>
            </a:r>
          </a:p>
        </p:txBody>
      </p:sp>
      <p:cxnSp>
        <p:nvCxnSpPr>
          <p:cNvPr id="25" name="Straight Arrow Connector 24"/>
          <p:cNvCxnSpPr>
            <a:stCxn id="24" idx="3"/>
          </p:cNvCxnSpPr>
          <p:nvPr/>
        </p:nvCxnSpPr>
        <p:spPr>
          <a:xfrm flipV="1">
            <a:off x="4539805" y="2553851"/>
            <a:ext cx="692099" cy="31576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/>
          <p:cNvSpPr txBox="1">
            <a:spLocks/>
          </p:cNvSpPr>
          <p:nvPr/>
        </p:nvSpPr>
        <p:spPr>
          <a:xfrm>
            <a:off x="83332" y="5121188"/>
            <a:ext cx="4295237" cy="81515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One mapper. But it will processes one line in each map()</a:t>
            </a:r>
          </a:p>
        </p:txBody>
      </p:sp>
    </p:spTree>
    <p:extLst>
      <p:ext uri="{BB962C8B-B14F-4D97-AF65-F5344CB8AC3E}">
        <p14:creationId xmlns:p14="http://schemas.microsoft.com/office/powerpoint/2010/main" val="131414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86431"/>
            <a:ext cx="4285692" cy="1325563"/>
          </a:xfrm>
        </p:spPr>
        <p:txBody>
          <a:bodyPr/>
          <a:lstStyle/>
          <a:p>
            <a:r>
              <a:rPr lang="en-US" dirty="0" smtClean="0"/>
              <a:t>Reducer and Main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892" y="80628"/>
            <a:ext cx="6987932" cy="7209420"/>
          </a:xfrm>
          <a:ln>
            <a:solidFill>
              <a:schemeClr val="accent1"/>
            </a:solidFill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370544" y="1967728"/>
            <a:ext cx="2016224" cy="42286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sum all values</a:t>
            </a:r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 flipV="1">
            <a:off x="3386768" y="1692808"/>
            <a:ext cx="3321300" cy="486354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235946" y="5366355"/>
            <a:ext cx="4095858" cy="4974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Set up the output &lt;key, value&gt;</a:t>
            </a: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4331804" y="5599725"/>
            <a:ext cx="1863086" cy="15338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222518" y="3811379"/>
            <a:ext cx="4451722" cy="5390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conf</a:t>
            </a:r>
            <a:r>
              <a:rPr lang="en-US" sz="2400" dirty="0" smtClean="0"/>
              <a:t> and job instances are created</a:t>
            </a: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>
            <a:off x="4674240" y="4080891"/>
            <a:ext cx="1529772" cy="214808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241338" y="1219715"/>
            <a:ext cx="4536504" cy="47309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InKey</a:t>
            </a:r>
            <a:r>
              <a:rPr lang="en-US" sz="2400" dirty="0" smtClean="0"/>
              <a:t>, </a:t>
            </a:r>
            <a:r>
              <a:rPr lang="en-US" sz="2400" dirty="0" err="1" smtClean="0"/>
              <a:t>InValue</a:t>
            </a:r>
            <a:r>
              <a:rPr lang="en-US" sz="2400" dirty="0" smtClean="0"/>
              <a:t>, </a:t>
            </a:r>
            <a:r>
              <a:rPr lang="en-US" sz="2400" dirty="0" err="1" smtClean="0"/>
              <a:t>OutKey</a:t>
            </a:r>
            <a:r>
              <a:rPr lang="en-US" sz="2400" dirty="0" smtClean="0"/>
              <a:t>, </a:t>
            </a:r>
            <a:r>
              <a:rPr lang="en-US" sz="2400" dirty="0" err="1" smtClean="0"/>
              <a:t>OutValue</a:t>
            </a:r>
            <a:r>
              <a:rPr lang="en-US" sz="2400" dirty="0" smtClean="0"/>
              <a:t>&gt;</a:t>
            </a: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 flipV="1">
            <a:off x="4777842" y="452547"/>
            <a:ext cx="1930226" cy="1003715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235946" y="4490405"/>
            <a:ext cx="4295237" cy="83633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We change the </a:t>
            </a:r>
            <a:r>
              <a:rPr lang="en-US" sz="2400" dirty="0" err="1" smtClean="0"/>
              <a:t>InputFormatClass</a:t>
            </a:r>
            <a:r>
              <a:rPr lang="en-US" sz="2400" dirty="0" smtClean="0"/>
              <a:t> to “</a:t>
            </a:r>
            <a:r>
              <a:rPr lang="en-US" sz="2400" dirty="0" err="1" smtClean="0"/>
              <a:t>NLineInputFormat</a:t>
            </a:r>
            <a:r>
              <a:rPr lang="en-US" sz="2400" dirty="0" smtClean="0"/>
              <a:t>”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531183" y="4858962"/>
            <a:ext cx="1672829" cy="118210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/>
          <p:cNvSpPr txBox="1">
            <a:spLocks/>
          </p:cNvSpPr>
          <p:nvPr/>
        </p:nvSpPr>
        <p:spPr>
          <a:xfrm>
            <a:off x="235946" y="6033805"/>
            <a:ext cx="4095858" cy="5266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set up mapper and reducer</a:t>
            </a:r>
          </a:p>
        </p:txBody>
      </p:sp>
      <p:cxnSp>
        <p:nvCxnSpPr>
          <p:cNvPr id="25" name="Straight Arrow Connector 24"/>
          <p:cNvCxnSpPr>
            <a:stCxn id="24" idx="3"/>
          </p:cNvCxnSpPr>
          <p:nvPr/>
        </p:nvCxnSpPr>
        <p:spPr>
          <a:xfrm flipV="1">
            <a:off x="4331804" y="6253261"/>
            <a:ext cx="1836699" cy="43870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29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2366</TotalTime>
  <Words>467</Words>
  <Application>Microsoft Office PowerPoint</Application>
  <PresentationFormat>Widescreen</PresentationFormat>
  <Paragraphs>137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Times New Roman</vt:lpstr>
      <vt:lpstr>Office Theme</vt:lpstr>
      <vt:lpstr>Hadoop DistributedSum Example</vt:lpstr>
      <vt:lpstr>Distributed Sum</vt:lpstr>
      <vt:lpstr>Distributed Sum</vt:lpstr>
      <vt:lpstr>Single Reducer</vt:lpstr>
      <vt:lpstr>PowerPoint Presentation</vt:lpstr>
      <vt:lpstr>main() function</vt:lpstr>
      <vt:lpstr>Distributed Sum</vt:lpstr>
      <vt:lpstr>Mapper</vt:lpstr>
      <vt:lpstr>Reducer and Main</vt:lpstr>
      <vt:lpstr>Commands to run the program</vt:lpstr>
      <vt:lpstr>InputFormatClass</vt:lpstr>
      <vt:lpstr>InputFormat class hierarchy</vt:lpstr>
      <vt:lpstr>TextInputFormat</vt:lpstr>
      <vt:lpstr>NLineInputFormat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Yubao Wu</dc:creator>
  <cp:lastModifiedBy>Yubao Wu</cp:lastModifiedBy>
  <cp:revision>106</cp:revision>
  <dcterms:created xsi:type="dcterms:W3CDTF">2017-01-08T21:30:05Z</dcterms:created>
  <dcterms:modified xsi:type="dcterms:W3CDTF">2018-02-06T03:13:23Z</dcterms:modified>
</cp:coreProperties>
</file>