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3"/>
  </p:handoutMasterIdLst>
  <p:sldIdLst>
    <p:sldId id="256" r:id="rId2"/>
    <p:sldId id="277" r:id="rId3"/>
    <p:sldId id="280" r:id="rId4"/>
    <p:sldId id="281" r:id="rId5"/>
    <p:sldId id="282" r:id="rId6"/>
    <p:sldId id="283" r:id="rId7"/>
    <p:sldId id="278" r:id="rId8"/>
    <p:sldId id="258" r:id="rId9"/>
    <p:sldId id="257" r:id="rId10"/>
    <p:sldId id="264" r:id="rId11"/>
    <p:sldId id="279" r:id="rId12"/>
    <p:sldId id="292" r:id="rId13"/>
    <p:sldId id="293" r:id="rId14"/>
    <p:sldId id="291" r:id="rId15"/>
    <p:sldId id="300" r:id="rId16"/>
    <p:sldId id="268" r:id="rId17"/>
    <p:sldId id="269" r:id="rId18"/>
    <p:sldId id="259" r:id="rId19"/>
    <p:sldId id="260" r:id="rId20"/>
    <p:sldId id="289" r:id="rId21"/>
    <p:sldId id="285" r:id="rId22"/>
    <p:sldId id="286" r:id="rId23"/>
    <p:sldId id="287" r:id="rId24"/>
    <p:sldId id="284" r:id="rId25"/>
    <p:sldId id="288" r:id="rId26"/>
    <p:sldId id="262" r:id="rId27"/>
    <p:sldId id="263" r:id="rId28"/>
    <p:sldId id="261" r:id="rId29"/>
    <p:sldId id="265" r:id="rId30"/>
    <p:sldId id="266" r:id="rId31"/>
    <p:sldId id="290" r:id="rId32"/>
    <p:sldId id="297" r:id="rId33"/>
    <p:sldId id="294" r:id="rId34"/>
    <p:sldId id="298" r:id="rId35"/>
    <p:sldId id="299" r:id="rId36"/>
    <p:sldId id="296" r:id="rId37"/>
    <p:sldId id="295" r:id="rId38"/>
    <p:sldId id="267" r:id="rId39"/>
    <p:sldId id="271" r:id="rId40"/>
    <p:sldId id="275" r:id="rId41"/>
    <p:sldId id="276" r:id="rId42"/>
  </p:sldIdLst>
  <p:sldSz cx="12192000" cy="6858000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621" autoAdjust="0"/>
  </p:normalViewPr>
  <p:slideViewPr>
    <p:cSldViewPr showGuides="1">
      <p:cViewPr varScale="1">
        <p:scale>
          <a:sx n="73" d="100"/>
          <a:sy n="73" d="100"/>
        </p:scale>
        <p:origin x="90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45286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45286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A37546DC-D886-4915-8B0F-120EF1E6D161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36528"/>
            <a:ext cx="4028440" cy="34528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536528"/>
            <a:ext cx="4028440" cy="34528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CC0BCA7E-94F5-401E-8F14-9E7FB7804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01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317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01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1521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152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988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456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4076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21088"/>
            <a:ext cx="10515600" cy="136815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49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7276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7276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347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036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036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2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529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276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5298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59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747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5298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59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765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52" b="26847"/>
          <a:stretch/>
        </p:blipFill>
        <p:spPr>
          <a:xfrm>
            <a:off x="-508" y="5661248"/>
            <a:ext cx="12188952" cy="126153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69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796246"/>
            <a:ext cx="2777430" cy="92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7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r3.0.0/hadoop-mapreduce-client/hadoop-mapreduce-client-core/mapred-default.xml" TargetMode="External"/><Relationship Id="rId2" Type="http://schemas.openxmlformats.org/officeDocument/2006/relationships/hyperlink" Target="https://hadoop.apache.org/docs/r3.0.0/hadoop-project-dist/hadoop-hdfs/hdfs-default.x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doop.apache.org/docs/r3.0.0/hadoop-project-dist/hadoop-common/core-default.x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8661285/hadoop-cluster-setup-java-net-connectexception-connection-refused" TargetMode="External"/><Relationship Id="rId2" Type="http://schemas.openxmlformats.org/officeDocument/2006/relationships/hyperlink" Target="https://wiki.apache.org/hadoop/ConnectionRefuse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ple.stackexchange.com/questions/153589/trying-to-get-hadoop-to-work-connection-refused-in-hadoop-and-in-telnet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eclipse.org/downloads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releases.ubuntu.com/16.04/ubuntu-16.04-desktop-amd64.is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mirror.metrocast.net/apache/hadoop/common/hadoop-3.0.0/hadoop-3.0.0.tar.gz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492" y="4257092"/>
            <a:ext cx="9145016" cy="900100"/>
          </a:xfrm>
        </p:spPr>
        <p:txBody>
          <a:bodyPr>
            <a:normAutofit/>
          </a:bodyPr>
          <a:lstStyle/>
          <a:p>
            <a:r>
              <a:rPr lang="en-US" sz="5400" dirty="0"/>
              <a:t>Install Hadoop on </a:t>
            </a:r>
            <a:r>
              <a:rPr lang="en-US" sz="5400" dirty="0" smtClean="0"/>
              <a:t>Ubuntu</a:t>
            </a:r>
            <a:endParaRPr lang="en-US" sz="5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223792" y="2456893"/>
            <a:ext cx="3744416" cy="9721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dirty="0" smtClean="0">
                <a:cs typeface="Times New Roman" pitchFamily="18" charset="0"/>
              </a:rPr>
              <a:t>Spring 2018</a:t>
            </a:r>
            <a:endParaRPr lang="en-US" sz="5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7368" y="1232756"/>
            <a:ext cx="11377264" cy="864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dirty="0">
                <a:cs typeface="Times New Roman" pitchFamily="18" charset="0"/>
              </a:rPr>
              <a:t>CSC </a:t>
            </a:r>
            <a:r>
              <a:rPr lang="en-US" sz="5400" dirty="0" smtClean="0">
                <a:cs typeface="Times New Roman" pitchFamily="18" charset="0"/>
              </a:rPr>
              <a:t>4760 </a:t>
            </a:r>
            <a:r>
              <a:rPr lang="en-US" sz="5400" dirty="0">
                <a:cs typeface="Times New Roman" pitchFamily="18" charset="0"/>
              </a:rPr>
              <a:t>/ 6760  Big Data </a:t>
            </a:r>
            <a:r>
              <a:rPr lang="en-US" sz="5400" dirty="0" smtClean="0">
                <a:cs typeface="Times New Roman" pitchFamily="18" charset="0"/>
              </a:rPr>
              <a:t>Programming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8711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388" y="404664"/>
            <a:ext cx="3493604" cy="867631"/>
          </a:xfrm>
        </p:spPr>
        <p:txBody>
          <a:bodyPr/>
          <a:lstStyle/>
          <a:p>
            <a:r>
              <a:rPr lang="en-US" dirty="0"/>
              <a:t>core-site.xml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7868" y="223326"/>
            <a:ext cx="6949988" cy="5616623"/>
          </a:xfrm>
          <a:solidFill>
            <a:srgbClr val="FFFFFF"/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&lt;configuration&gt;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FF"/>
                </a:solidFill>
              </a:rPr>
              <a:t>    &lt;property&gt;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FF"/>
                </a:solidFill>
              </a:rPr>
              <a:t>        &lt;name&gt;</a:t>
            </a:r>
            <a:r>
              <a:rPr lang="en-US" dirty="0" err="1">
                <a:solidFill>
                  <a:srgbClr val="FF00FF"/>
                </a:solidFill>
              </a:rPr>
              <a:t>hadoop.tmp.dir</a:t>
            </a:r>
            <a:r>
              <a:rPr lang="en-US" dirty="0">
                <a:solidFill>
                  <a:srgbClr val="FF00FF"/>
                </a:solidFill>
              </a:rPr>
              <a:t>&lt;/name&gt;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FF"/>
                </a:solidFill>
              </a:rPr>
              <a:t>        &lt;value&gt;/</a:t>
            </a:r>
            <a:r>
              <a:rPr lang="en-US" dirty="0" smtClean="0">
                <a:solidFill>
                  <a:srgbClr val="FF00FF"/>
                </a:solidFill>
              </a:rPr>
              <a:t>home/rob/</a:t>
            </a:r>
            <a:r>
              <a:rPr lang="en-US" dirty="0" err="1" smtClean="0">
                <a:solidFill>
                  <a:srgbClr val="FF00FF"/>
                </a:solidFill>
              </a:rPr>
              <a:t>hadoop</a:t>
            </a:r>
            <a:r>
              <a:rPr lang="en-US" dirty="0" smtClean="0">
                <a:solidFill>
                  <a:srgbClr val="FF00FF"/>
                </a:solidFill>
              </a:rPr>
              <a:t>/</a:t>
            </a:r>
            <a:r>
              <a:rPr lang="en-US" dirty="0" err="1" smtClean="0">
                <a:solidFill>
                  <a:srgbClr val="FF00FF"/>
                </a:solidFill>
              </a:rPr>
              <a:t>tmp</a:t>
            </a:r>
            <a:r>
              <a:rPr lang="en-US" dirty="0">
                <a:solidFill>
                  <a:srgbClr val="FF00FF"/>
                </a:solidFill>
              </a:rPr>
              <a:t>&lt;/value&gt;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FF"/>
                </a:solidFill>
              </a:rPr>
              <a:t>    &lt;/property&gt;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&lt;property&gt;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&lt;name&gt;</a:t>
            </a:r>
            <a:r>
              <a:rPr lang="en-US" dirty="0" err="1">
                <a:solidFill>
                  <a:srgbClr val="0070C0"/>
                </a:solidFill>
              </a:rPr>
              <a:t>fs.defaultFS</a:t>
            </a:r>
            <a:r>
              <a:rPr lang="en-US" dirty="0">
                <a:solidFill>
                  <a:srgbClr val="0070C0"/>
                </a:solidFill>
              </a:rPr>
              <a:t>&lt;/name&gt;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&lt;value&gt;hdfs://localhost:9000&lt;/value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&lt;!--  &lt;value&gt;file:///&lt;/</a:t>
            </a:r>
            <a:r>
              <a:rPr lang="en-US" dirty="0">
                <a:solidFill>
                  <a:srgbClr val="0070C0"/>
                </a:solidFill>
              </a:rPr>
              <a:t>value</a:t>
            </a:r>
            <a:r>
              <a:rPr lang="en-US" dirty="0" smtClean="0">
                <a:solidFill>
                  <a:srgbClr val="0070C0"/>
                </a:solidFill>
              </a:rPr>
              <a:t>&gt;     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--&gt;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&lt;/property&gt;</a:t>
            </a:r>
          </a:p>
          <a:p>
            <a:pPr marL="0" indent="0">
              <a:buNone/>
            </a:pPr>
            <a:r>
              <a:rPr lang="en-US" dirty="0"/>
              <a:t>&lt;/configuration&gt;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227348" y="1272295"/>
            <a:ext cx="45005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1. create </a:t>
            </a:r>
            <a:r>
              <a:rPr lang="en-US" sz="2800" dirty="0"/>
              <a:t>the  /</a:t>
            </a:r>
            <a:r>
              <a:rPr lang="en-US" sz="2800" dirty="0" err="1"/>
              <a:t>tmp</a:t>
            </a:r>
            <a:r>
              <a:rPr lang="en-US" sz="2800" dirty="0"/>
              <a:t>  folder in the root directory of Hadoop; It will be used for HDFS.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81338" y="4754415"/>
            <a:ext cx="41465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~/</a:t>
            </a:r>
            <a:r>
              <a:rPr lang="en-US" sz="3200" dirty="0" err="1" smtClean="0"/>
              <a:t>hadoop</a:t>
            </a:r>
            <a:r>
              <a:rPr lang="en-US" sz="3200" dirty="0" smtClean="0"/>
              <a:t>/</a:t>
            </a:r>
            <a:r>
              <a:rPr lang="en-US" sz="3200" dirty="0" err="1" smtClean="0"/>
              <a:t>etc</a:t>
            </a:r>
            <a:r>
              <a:rPr lang="en-US" sz="3200" dirty="0" smtClean="0"/>
              <a:t>/</a:t>
            </a:r>
            <a:r>
              <a:rPr lang="en-US" sz="3200" dirty="0" err="1" smtClean="0"/>
              <a:t>hadoop</a:t>
            </a:r>
            <a:r>
              <a:rPr lang="en-US" sz="3200" dirty="0"/>
              <a:t>/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348" y="3610625"/>
            <a:ext cx="45005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2. edit the “core-site.xml” file, which is in the directory: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597964" y="2739251"/>
            <a:ext cx="29057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~/</a:t>
            </a:r>
            <a:r>
              <a:rPr lang="en-US" sz="3200" dirty="0" err="1" smtClean="0"/>
              <a:t>hadoop</a:t>
            </a:r>
            <a:r>
              <a:rPr lang="en-US" sz="3200" dirty="0" smtClean="0"/>
              <a:t>/</a:t>
            </a:r>
            <a:r>
              <a:rPr lang="en-US" sz="3200" dirty="0" err="1" smtClean="0"/>
              <a:t>tmp</a:t>
            </a:r>
            <a:r>
              <a:rPr lang="en-US" sz="3200" dirty="0" smtClean="0"/>
              <a:t>/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9416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76" y="365125"/>
            <a:ext cx="3205572" cy="1325563"/>
          </a:xfrm>
        </p:spPr>
        <p:txBody>
          <a:bodyPr/>
          <a:lstStyle/>
          <a:p>
            <a:r>
              <a:rPr lang="en-US" dirty="0"/>
              <a:t>core-site.xml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67" b="41215"/>
          <a:stretch/>
        </p:blipFill>
        <p:spPr>
          <a:xfrm>
            <a:off x="4043772" y="-542000"/>
            <a:ext cx="8157536" cy="6919076"/>
          </a:xfrm>
        </p:spPr>
      </p:pic>
      <p:sp>
        <p:nvSpPr>
          <p:cNvPr id="5" name="Rectangle: Rounded Corners 6"/>
          <p:cNvSpPr/>
          <p:nvPr/>
        </p:nvSpPr>
        <p:spPr>
          <a:xfrm>
            <a:off x="5411924" y="4219148"/>
            <a:ext cx="4608512" cy="154817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332763"/>
            <a:ext cx="41230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~/</a:t>
            </a:r>
            <a:r>
              <a:rPr lang="en-US" sz="3200" dirty="0" err="1" smtClean="0"/>
              <a:t>hadoop</a:t>
            </a:r>
            <a:r>
              <a:rPr lang="en-US" sz="3200" dirty="0" smtClean="0"/>
              <a:t>/</a:t>
            </a:r>
            <a:r>
              <a:rPr lang="en-US" sz="3200" dirty="0" err="1" smtClean="0"/>
              <a:t>etc</a:t>
            </a:r>
            <a:r>
              <a:rPr lang="en-US" sz="3200" dirty="0" smtClean="0"/>
              <a:t>/</a:t>
            </a:r>
            <a:r>
              <a:rPr lang="en-US" sz="3200" dirty="0" err="1" smtClean="0"/>
              <a:t>hadoop</a:t>
            </a:r>
            <a:r>
              <a:rPr lang="en-US" sz="3200" dirty="0"/>
              <a:t>/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992" y="1591975"/>
            <a:ext cx="34091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L</a:t>
            </a:r>
            <a:r>
              <a:rPr lang="en-US" sz="3200" dirty="0" smtClean="0"/>
              <a:t>ocation of the file: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204992" y="3461708"/>
            <a:ext cx="383877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Update the two properties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240996" y="6084294"/>
            <a:ext cx="11795664" cy="47705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500" dirty="0" err="1"/>
              <a:t>hadoop</a:t>
            </a:r>
            <a:r>
              <a:rPr lang="en-US" sz="2500" dirty="0"/>
              <a:t>  jar  WordCount.jar   </a:t>
            </a:r>
            <a:r>
              <a:rPr lang="en-US" sz="2500" dirty="0" smtClean="0"/>
              <a:t> /user/rob/data/peterpan.txt     /user/rob/</a:t>
            </a:r>
            <a:r>
              <a:rPr lang="en-US" sz="2500" dirty="0" err="1" smtClean="0"/>
              <a:t>peterpan_output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65896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388" y="404664"/>
            <a:ext cx="3493604" cy="867631"/>
          </a:xfrm>
        </p:spPr>
        <p:txBody>
          <a:bodyPr/>
          <a:lstStyle/>
          <a:p>
            <a:r>
              <a:rPr lang="en-US" dirty="0" smtClean="0"/>
              <a:t>hdfs-site.xml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5483" y="0"/>
            <a:ext cx="7545193" cy="6332546"/>
          </a:xfrm>
          <a:solidFill>
            <a:srgbClr val="FFFFFF"/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&lt;configuration&gt;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FF"/>
                </a:solidFill>
              </a:rPr>
              <a:t> </a:t>
            </a:r>
            <a:r>
              <a:rPr lang="en-US" sz="2400" dirty="0" smtClean="0">
                <a:solidFill>
                  <a:srgbClr val="FF00FF"/>
                </a:solidFill>
              </a:rPr>
              <a:t>     &lt;</a:t>
            </a:r>
            <a:r>
              <a:rPr lang="en-US" sz="2400" dirty="0">
                <a:solidFill>
                  <a:srgbClr val="FF00FF"/>
                </a:solidFill>
              </a:rPr>
              <a:t>property&gt;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FF"/>
                </a:solidFill>
              </a:rPr>
              <a:t>        &lt;</a:t>
            </a:r>
            <a:r>
              <a:rPr lang="en-US" sz="2400" dirty="0" smtClean="0">
                <a:solidFill>
                  <a:srgbClr val="FF00FF"/>
                </a:solidFill>
              </a:rPr>
              <a:t>name&gt;</a:t>
            </a:r>
            <a:r>
              <a:rPr lang="en-US" sz="2400" dirty="0" err="1" smtClean="0"/>
              <a:t>dfs.namenode.fs</a:t>
            </a:r>
            <a:r>
              <a:rPr lang="en-US" sz="2400" dirty="0" smtClean="0"/>
              <a:t>-</a:t>
            </a:r>
            <a:r>
              <a:rPr lang="en-US" sz="2400" dirty="0" err="1" smtClean="0"/>
              <a:t>limits.min</a:t>
            </a:r>
            <a:r>
              <a:rPr lang="en-US" sz="2400" dirty="0" smtClean="0"/>
              <a:t>-block-size</a:t>
            </a:r>
            <a:r>
              <a:rPr lang="en-US" sz="2400" dirty="0" smtClean="0">
                <a:solidFill>
                  <a:srgbClr val="FF00FF"/>
                </a:solidFill>
              </a:rPr>
              <a:t>&lt;/</a:t>
            </a:r>
            <a:r>
              <a:rPr lang="en-US" sz="2400" dirty="0">
                <a:solidFill>
                  <a:srgbClr val="FF00FF"/>
                </a:solidFill>
              </a:rPr>
              <a:t>name&gt;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FF"/>
                </a:solidFill>
              </a:rPr>
              <a:t>        &lt;value&gt;1048576&lt;/value&gt;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FF"/>
                </a:solidFill>
              </a:rPr>
              <a:t>    &lt;/property</a:t>
            </a:r>
            <a:r>
              <a:rPr lang="en-US" sz="2400" dirty="0" smtClean="0">
                <a:solidFill>
                  <a:srgbClr val="FF00FF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FF"/>
                </a:solidFill>
              </a:rPr>
              <a:t>    </a:t>
            </a:r>
            <a:r>
              <a:rPr lang="en-US" sz="2400" dirty="0">
                <a:solidFill>
                  <a:srgbClr val="FF00FF"/>
                </a:solidFill>
              </a:rPr>
              <a:t>&lt;property&gt;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FF"/>
                </a:solidFill>
              </a:rPr>
              <a:t>        &lt;</a:t>
            </a:r>
            <a:r>
              <a:rPr lang="en-US" sz="2400" dirty="0" smtClean="0">
                <a:solidFill>
                  <a:srgbClr val="FF00FF"/>
                </a:solidFill>
              </a:rPr>
              <a:t>name&gt;</a:t>
            </a:r>
            <a:r>
              <a:rPr lang="en-US" sz="2400" dirty="0" err="1" smtClean="0"/>
              <a:t>dfs.blocksize</a:t>
            </a:r>
            <a:r>
              <a:rPr lang="en-US" sz="2400" dirty="0" smtClean="0">
                <a:solidFill>
                  <a:srgbClr val="FF00FF"/>
                </a:solidFill>
              </a:rPr>
              <a:t>&lt;/</a:t>
            </a:r>
            <a:r>
              <a:rPr lang="en-US" sz="2400" dirty="0">
                <a:solidFill>
                  <a:srgbClr val="FF00FF"/>
                </a:solidFill>
              </a:rPr>
              <a:t>name&gt;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FF"/>
                </a:solidFill>
              </a:rPr>
              <a:t>        &lt;</a:t>
            </a:r>
            <a:r>
              <a:rPr lang="en-US" sz="2400" dirty="0">
                <a:solidFill>
                  <a:srgbClr val="FF00FF"/>
                </a:solidFill>
              </a:rPr>
              <a:t>value&gt;1048576&lt;/</a:t>
            </a:r>
            <a:r>
              <a:rPr lang="en-US" sz="2400" dirty="0">
                <a:solidFill>
                  <a:srgbClr val="FF00FF"/>
                </a:solidFill>
              </a:rPr>
              <a:t>value&gt;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FF"/>
                </a:solidFill>
              </a:rPr>
              <a:t>    &lt;/property&gt;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&lt;property&gt;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    &lt;</a:t>
            </a:r>
            <a:r>
              <a:rPr lang="en-US" sz="2400" dirty="0" smtClean="0">
                <a:solidFill>
                  <a:srgbClr val="0070C0"/>
                </a:solidFill>
              </a:rPr>
              <a:t>name&gt;</a:t>
            </a:r>
            <a:r>
              <a:rPr lang="en-US" sz="2400" dirty="0" err="1" smtClean="0"/>
              <a:t>dfs.replication</a:t>
            </a:r>
            <a:r>
              <a:rPr lang="en-US" sz="2400" dirty="0" smtClean="0">
                <a:solidFill>
                  <a:srgbClr val="0070C0"/>
                </a:solidFill>
              </a:rPr>
              <a:t>&lt;/</a:t>
            </a:r>
            <a:r>
              <a:rPr lang="en-US" sz="2400" dirty="0">
                <a:solidFill>
                  <a:srgbClr val="0070C0"/>
                </a:solidFill>
              </a:rPr>
              <a:t>name&gt;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    &lt;</a:t>
            </a:r>
            <a:r>
              <a:rPr lang="en-US" sz="2400" dirty="0" smtClean="0">
                <a:solidFill>
                  <a:srgbClr val="0070C0"/>
                </a:solidFill>
              </a:rPr>
              <a:t>value&gt;1&lt;/</a:t>
            </a:r>
            <a:r>
              <a:rPr lang="en-US" sz="2400" dirty="0">
                <a:solidFill>
                  <a:srgbClr val="0070C0"/>
                </a:solidFill>
              </a:rPr>
              <a:t>value</a:t>
            </a:r>
            <a:r>
              <a:rPr lang="en-US" sz="2400" dirty="0" smtClean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    </a:t>
            </a:r>
            <a:r>
              <a:rPr lang="en-US" sz="2400" dirty="0">
                <a:solidFill>
                  <a:srgbClr val="0070C0"/>
                </a:solidFill>
              </a:rPr>
              <a:t>&lt;/property&gt;</a:t>
            </a:r>
          </a:p>
          <a:p>
            <a:pPr marL="0" indent="0">
              <a:buNone/>
            </a:pPr>
            <a:r>
              <a:rPr lang="en-US" sz="2400" dirty="0"/>
              <a:t>&lt;/configuration&gt;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581338" y="2828140"/>
            <a:ext cx="41465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~/</a:t>
            </a:r>
            <a:r>
              <a:rPr lang="en-US" sz="3200" dirty="0" err="1" smtClean="0"/>
              <a:t>hadoop</a:t>
            </a:r>
            <a:r>
              <a:rPr lang="en-US" sz="3200" dirty="0" smtClean="0"/>
              <a:t>/</a:t>
            </a:r>
            <a:r>
              <a:rPr lang="en-US" sz="3200" dirty="0" err="1" smtClean="0"/>
              <a:t>etc</a:t>
            </a:r>
            <a:r>
              <a:rPr lang="en-US" sz="3200" dirty="0" smtClean="0"/>
              <a:t>/</a:t>
            </a:r>
            <a:r>
              <a:rPr lang="en-US" sz="3200" dirty="0" err="1" smtClean="0"/>
              <a:t>hadoop</a:t>
            </a:r>
            <a:r>
              <a:rPr lang="en-US" sz="3200" dirty="0"/>
              <a:t>/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348" y="1684350"/>
            <a:ext cx="45005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Edit the “hdfs-site.xml” file, which is in the directory: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217415" y="5125470"/>
            <a:ext cx="3600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1048576 bytes = 1MB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227348" y="4125818"/>
            <a:ext cx="41044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134217728 bytes = 128MB</a:t>
            </a:r>
          </a:p>
        </p:txBody>
      </p:sp>
      <p:sp>
        <p:nvSpPr>
          <p:cNvPr id="9" name="Rectangle 8"/>
          <p:cNvSpPr/>
          <p:nvPr/>
        </p:nvSpPr>
        <p:spPr>
          <a:xfrm>
            <a:off x="227348" y="3602598"/>
            <a:ext cx="37444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by default, </a:t>
            </a:r>
            <a:r>
              <a:rPr lang="en-US" sz="2800" dirty="0" err="1" smtClean="0"/>
              <a:t>dfs.blocksize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227348" y="4649038"/>
            <a:ext cx="21242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Change it to: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217415" y="5809326"/>
            <a:ext cx="4114389" cy="9541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dirty="0" smtClean="0"/>
              <a:t>so we can test the program on small dataset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782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825" y="0"/>
            <a:ext cx="7680176" cy="720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76" y="365125"/>
            <a:ext cx="3205572" cy="1325563"/>
          </a:xfrm>
        </p:spPr>
        <p:txBody>
          <a:bodyPr/>
          <a:lstStyle/>
          <a:p>
            <a:r>
              <a:rPr lang="en-US" dirty="0" smtClean="0"/>
              <a:t>hdfs-site.xml</a:t>
            </a:r>
            <a:endParaRPr lang="en-US" dirty="0"/>
          </a:p>
        </p:txBody>
      </p:sp>
      <p:sp>
        <p:nvSpPr>
          <p:cNvPr id="5" name="Rectangle: Rounded Corners 6"/>
          <p:cNvSpPr/>
          <p:nvPr/>
        </p:nvSpPr>
        <p:spPr>
          <a:xfrm>
            <a:off x="5123892" y="4329100"/>
            <a:ext cx="6084676" cy="230425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332763"/>
            <a:ext cx="41230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~/</a:t>
            </a:r>
            <a:r>
              <a:rPr lang="en-US" sz="3200" dirty="0" err="1" smtClean="0"/>
              <a:t>hadoop</a:t>
            </a:r>
            <a:r>
              <a:rPr lang="en-US" sz="3200" dirty="0" smtClean="0"/>
              <a:t>/</a:t>
            </a:r>
            <a:r>
              <a:rPr lang="en-US" sz="3200" dirty="0" err="1" smtClean="0"/>
              <a:t>etc</a:t>
            </a:r>
            <a:r>
              <a:rPr lang="en-US" sz="3200" dirty="0" smtClean="0"/>
              <a:t>/</a:t>
            </a:r>
            <a:r>
              <a:rPr lang="en-US" sz="3200" dirty="0" err="1" smtClean="0"/>
              <a:t>hadoop</a:t>
            </a:r>
            <a:r>
              <a:rPr lang="en-US" sz="3200" dirty="0"/>
              <a:t>/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992" y="1591975"/>
            <a:ext cx="34091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L</a:t>
            </a:r>
            <a:r>
              <a:rPr lang="en-US" sz="3200" dirty="0" smtClean="0"/>
              <a:t>ocation of the file: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204992" y="3461708"/>
            <a:ext cx="383877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Update the two properties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387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365812" cy="867631"/>
          </a:xfrm>
        </p:spPr>
        <p:txBody>
          <a:bodyPr/>
          <a:lstStyle/>
          <a:p>
            <a:r>
              <a:rPr lang="en-US" dirty="0" smtClean="0"/>
              <a:t>Hadoop 3.0.0 Defaults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2756"/>
            <a:ext cx="11054444" cy="5625244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hdfs-default.xml</a:t>
            </a:r>
          </a:p>
          <a:p>
            <a:r>
              <a:rPr lang="en-US" dirty="0" err="1" smtClean="0"/>
              <a:t>dfs.blocksize</a:t>
            </a:r>
            <a:r>
              <a:rPr lang="en-US" dirty="0" smtClean="0"/>
              <a:t>       // 134217728 bytes = 128MB</a:t>
            </a:r>
          </a:p>
          <a:p>
            <a:r>
              <a:rPr lang="en-US" dirty="0" err="1" smtClean="0"/>
              <a:t>dfs.replication</a:t>
            </a:r>
            <a:r>
              <a:rPr lang="en-US" dirty="0" smtClean="0"/>
              <a:t>    // 3. Default </a:t>
            </a:r>
            <a:r>
              <a:rPr lang="en-US" dirty="0"/>
              <a:t>block replication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hadoop.apache.org/docs/r3.0.0/hadoop-project-dist/hadoop-hdfs/hdfs-default.xml</a:t>
            </a:r>
            <a:endParaRPr lang="en-US" dirty="0" smtClean="0"/>
          </a:p>
          <a:p>
            <a:r>
              <a:rPr lang="en-US" dirty="0" smtClean="0"/>
              <a:t>mapred-default.xml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hadoop.apache.org/docs/r3.0.0/hadoop-mapreduce-client/hadoop-mapreduce-client-core/mapred-default.xml</a:t>
            </a:r>
            <a:endParaRPr lang="en-US" dirty="0" smtClean="0"/>
          </a:p>
          <a:p>
            <a:r>
              <a:rPr lang="en-US" dirty="0" smtClean="0"/>
              <a:t>core-default.xml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hadoop.apache.org/docs/r3.0.0/hadoop-project-dist/hadoop-common/core-default.xml</a:t>
            </a:r>
            <a:endParaRPr lang="en-US" dirty="0" smtClean="0"/>
          </a:p>
          <a:p>
            <a:r>
              <a:rPr lang="en-US" dirty="0" err="1" smtClean="0"/>
              <a:t>fs.defaultFS</a:t>
            </a:r>
            <a:r>
              <a:rPr lang="en-US" dirty="0" smtClean="0"/>
              <a:t>            //   </a:t>
            </a:r>
            <a:r>
              <a:rPr lang="en-US" dirty="0" smtClean="0">
                <a:hlinkClick r:id=""/>
              </a:rPr>
              <a:t>file:///</a:t>
            </a:r>
            <a:r>
              <a:rPr lang="en-US" dirty="0" smtClean="0"/>
              <a:t>  local FS is the default</a:t>
            </a:r>
          </a:p>
          <a:p>
            <a:r>
              <a:rPr lang="en-US" dirty="0" err="1" smtClean="0"/>
              <a:t>hadoop.tmp.dir</a:t>
            </a:r>
            <a:r>
              <a:rPr lang="en-US" dirty="0" smtClean="0"/>
              <a:t>     //   /</a:t>
            </a:r>
            <a:r>
              <a:rPr lang="en-US" dirty="0" err="1"/>
              <a:t>tmp</a:t>
            </a:r>
            <a:r>
              <a:rPr lang="en-US" dirty="0"/>
              <a:t>/</a:t>
            </a:r>
            <a:r>
              <a:rPr lang="en-US" dirty="0" err="1"/>
              <a:t>hadoop</a:t>
            </a:r>
            <a:r>
              <a:rPr lang="en-US" dirty="0"/>
              <a:t>-${user.name}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7746134" y="509636"/>
            <a:ext cx="41465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~/</a:t>
            </a:r>
            <a:r>
              <a:rPr lang="en-US" sz="3200" dirty="0" err="1" smtClean="0"/>
              <a:t>hadoop</a:t>
            </a:r>
            <a:r>
              <a:rPr lang="en-US" sz="3200" dirty="0" smtClean="0"/>
              <a:t>/</a:t>
            </a:r>
            <a:r>
              <a:rPr lang="en-US" sz="3200" dirty="0" err="1" smtClean="0"/>
              <a:t>etc</a:t>
            </a:r>
            <a:r>
              <a:rPr lang="en-US" sz="3200" dirty="0" smtClean="0"/>
              <a:t>/</a:t>
            </a:r>
            <a:r>
              <a:rPr lang="en-US" sz="3200" dirty="0" err="1" smtClean="0"/>
              <a:t>hadoop</a:t>
            </a:r>
            <a:r>
              <a:rPr lang="en-US" sz="32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99780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1206203"/>
              </p:ext>
            </p:extLst>
          </p:nvPr>
        </p:nvGraphicFramePr>
        <p:xfrm>
          <a:off x="0" y="19025"/>
          <a:ext cx="12180676" cy="6866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299">
                  <a:extLst>
                    <a:ext uri="{9D8B030D-6E8A-4147-A177-3AD203B41FA5}">
                      <a16:colId xmlns:a16="http://schemas.microsoft.com/office/drawing/2014/main" val="1629330294"/>
                    </a:ext>
                  </a:extLst>
                </a:gridCol>
                <a:gridCol w="2063931">
                  <a:extLst>
                    <a:ext uri="{9D8B030D-6E8A-4147-A177-3AD203B41FA5}">
                      <a16:colId xmlns:a16="http://schemas.microsoft.com/office/drawing/2014/main" val="3094124768"/>
                    </a:ext>
                  </a:extLst>
                </a:gridCol>
                <a:gridCol w="7920446">
                  <a:extLst>
                    <a:ext uri="{9D8B030D-6E8A-4147-A177-3AD203B41FA5}">
                      <a16:colId xmlns:a16="http://schemas.microsoft.com/office/drawing/2014/main" val="2528504281"/>
                    </a:ext>
                  </a:extLst>
                </a:gridCol>
              </a:tblGrid>
              <a:tr h="350896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Filename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Format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0065104"/>
                  </a:ext>
                </a:extLst>
              </a:tr>
              <a:tr h="380137">
                <a:tc>
                  <a:txBody>
                    <a:bodyPr/>
                    <a:lstStyle/>
                    <a:p>
                      <a:r>
                        <a:rPr lang="en-US" sz="20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hadoop-env.sh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Bash script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Environment variables that are used in the scripts to run Hadoop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3102962"/>
                  </a:ext>
                </a:extLst>
              </a:tr>
              <a:tr h="614068">
                <a:tc>
                  <a:txBody>
                    <a:bodyPr/>
                    <a:lstStyle/>
                    <a:p>
                      <a:r>
                        <a:rPr lang="en-US" sz="20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mapred-env.sh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Bash script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Environment variables that are used in the scripts to run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MapReduce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(overrides variables set in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hadoop-env.sh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001698"/>
                  </a:ext>
                </a:extLst>
              </a:tr>
              <a:tr h="614068">
                <a:tc>
                  <a:txBody>
                    <a:bodyPr/>
                    <a:lstStyle/>
                    <a:p>
                      <a:r>
                        <a:rPr lang="en-US" sz="20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yarn-env.sh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Bash script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Environment variables that are used in the scripts to run YARN (overrides variables set in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hadoop-env.sh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2492651"/>
                  </a:ext>
                </a:extLst>
              </a:tr>
              <a:tr h="614068">
                <a:tc>
                  <a:txBody>
                    <a:bodyPr/>
                    <a:lstStyle/>
                    <a:p>
                      <a:r>
                        <a:rPr lang="en-US" sz="20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core-site.xml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Hadoop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config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XML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Configuration settings for Hadoop Core, such as I/O settings that are common to HDFS,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MapReduce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and YARN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1647081"/>
                  </a:ext>
                </a:extLst>
              </a:tr>
              <a:tr h="614068">
                <a:tc>
                  <a:txBody>
                    <a:bodyPr/>
                    <a:lstStyle/>
                    <a:p>
                      <a:r>
                        <a:rPr lang="en-US" sz="20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hdfs-site.xml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Hadoop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config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XML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Configuration settings for HDFS daemons: the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namenode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the secondary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namenode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and the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datanodes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289333"/>
                  </a:ext>
                </a:extLst>
              </a:tr>
              <a:tr h="547011">
                <a:tc>
                  <a:txBody>
                    <a:bodyPr/>
                    <a:lstStyle/>
                    <a:p>
                      <a:r>
                        <a:rPr lang="en-US" sz="20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mapred-site.xml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Hadoop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config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XML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Configuration settings for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MapReduce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daemons: the job history server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5446854"/>
                  </a:ext>
                </a:extLst>
              </a:tr>
              <a:tr h="614068">
                <a:tc>
                  <a:txBody>
                    <a:bodyPr/>
                    <a:lstStyle/>
                    <a:p>
                      <a:r>
                        <a:rPr lang="en-US" sz="20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yarn-site.xml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Hadoop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config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XML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Configuration settings for YARN daemons: the resource manager, the web app proxy server, and the node managers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460534"/>
                  </a:ext>
                </a:extLst>
              </a:tr>
              <a:tr h="380137">
                <a:tc>
                  <a:txBody>
                    <a:bodyPr/>
                    <a:lstStyle/>
                    <a:p>
                      <a:r>
                        <a:rPr lang="en-US" sz="20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slaves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Plain text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list of machines (one per line) that each run a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datanode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a node manager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0151375"/>
                  </a:ext>
                </a:extLst>
              </a:tr>
              <a:tr h="672551">
                <a:tc>
                  <a:txBody>
                    <a:bodyPr/>
                    <a:lstStyle/>
                    <a:p>
                      <a:r>
                        <a:rPr lang="en-US" sz="20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hadoop-metrics2.properties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properties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Properties for controlling how metrics are published in Hadoop (see “Metrics and JMX” on page 331)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0720212"/>
                  </a:ext>
                </a:extLst>
              </a:tr>
              <a:tr h="712657">
                <a:tc>
                  <a:txBody>
                    <a:bodyPr/>
                    <a:lstStyle/>
                    <a:p>
                      <a:r>
                        <a:rPr lang="en-US" sz="20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log4j.properties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properties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Properties for system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logfiles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the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namenode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audit log, and the task log for the task JVM process (“Hadoop Logs” on page 172)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3678867"/>
                  </a:ext>
                </a:extLst>
              </a:tr>
              <a:tr h="547011">
                <a:tc>
                  <a:txBody>
                    <a:bodyPr/>
                    <a:lstStyle/>
                    <a:p>
                      <a:r>
                        <a:rPr lang="en-US" sz="20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hadoop-policy.xml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Hadoop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config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XML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Configuration settings for access control lists when running Hadoop in secure mode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6218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4231" y="-4118"/>
            <a:ext cx="3384377" cy="399579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Hadoop Configuration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83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548680"/>
            <a:ext cx="7632848" cy="900100"/>
          </a:xfrm>
        </p:spPr>
        <p:txBody>
          <a:bodyPr>
            <a:noAutofit/>
          </a:bodyPr>
          <a:lstStyle/>
          <a:p>
            <a:r>
              <a:rPr lang="en-US" dirty="0"/>
              <a:t>Updating “.</a:t>
            </a:r>
            <a:r>
              <a:rPr lang="en-US" dirty="0" err="1"/>
              <a:t>bashrc</a:t>
            </a:r>
            <a:r>
              <a:rPr lang="en-US" dirty="0"/>
              <a:t>” for Hadoop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301" y="1919670"/>
            <a:ext cx="10797299" cy="2121397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 smtClean="0"/>
              <a:t>$ </a:t>
            </a:r>
            <a:r>
              <a:rPr lang="en-US" dirty="0" err="1" smtClean="0">
                <a:solidFill>
                  <a:srgbClr val="FF00FF"/>
                </a:solidFill>
              </a:rPr>
              <a:t>gedit</a:t>
            </a:r>
            <a:r>
              <a:rPr lang="en-US" dirty="0" smtClean="0">
                <a:solidFill>
                  <a:srgbClr val="FF00FF"/>
                </a:solidFill>
              </a:rPr>
              <a:t>  </a:t>
            </a:r>
            <a:r>
              <a:rPr lang="en-US" dirty="0">
                <a:solidFill>
                  <a:srgbClr val="FF00FF"/>
                </a:solidFill>
              </a:rPr>
              <a:t>~/.</a:t>
            </a:r>
            <a:r>
              <a:rPr lang="en-US" dirty="0" err="1" smtClean="0">
                <a:solidFill>
                  <a:srgbClr val="FF00FF"/>
                </a:solidFill>
              </a:rPr>
              <a:t>bashrc</a:t>
            </a:r>
            <a:endParaRPr lang="en-US" dirty="0" smtClean="0">
              <a:solidFill>
                <a:srgbClr val="FF00FF"/>
              </a:solidFill>
            </a:endParaRPr>
          </a:p>
          <a:p>
            <a:r>
              <a:rPr lang="en-US" dirty="0" smtClean="0"/>
              <a:t>add </a:t>
            </a:r>
            <a:r>
              <a:rPr lang="en-US" dirty="0"/>
              <a:t>the following two lines to the end of the file</a:t>
            </a:r>
          </a:p>
          <a:p>
            <a:pPr marL="509588" indent="0">
              <a:buNone/>
            </a:pPr>
            <a:r>
              <a:rPr lang="en-US" dirty="0"/>
              <a:t>export HADOOP_HOME=/home/rob/</a:t>
            </a:r>
            <a:r>
              <a:rPr lang="en-US" dirty="0" err="1"/>
              <a:t>hadoop</a:t>
            </a:r>
            <a:endParaRPr lang="en-US" dirty="0"/>
          </a:p>
          <a:p>
            <a:pPr marL="509588" indent="0">
              <a:buNone/>
            </a:pPr>
            <a:r>
              <a:rPr lang="en-US" dirty="0"/>
              <a:t>export PATH=$HADOOP_HOME/bin:$PATH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99302" y="4185083"/>
            <a:ext cx="10797298" cy="775901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Now, Hadoop is ready to use. But we do not have HDFS.</a:t>
            </a:r>
          </a:p>
        </p:txBody>
      </p:sp>
    </p:spTree>
    <p:extLst>
      <p:ext uri="{BB962C8B-B14F-4D97-AF65-F5344CB8AC3E}">
        <p14:creationId xmlns:p14="http://schemas.microsoft.com/office/powerpoint/2010/main" val="398298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52636"/>
            <a:ext cx="1945432" cy="1325563"/>
          </a:xfrm>
        </p:spPr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bashrc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7368" y="2306229"/>
            <a:ext cx="5485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~/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-14416" y="1591975"/>
            <a:ext cx="29996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L</a:t>
            </a:r>
            <a:r>
              <a:rPr lang="en-US" sz="2800" dirty="0" smtClean="0"/>
              <a:t>ocation of the file: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407368" y="2970429"/>
            <a:ext cx="21946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/home/rob/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59"/>
          <a:stretch/>
        </p:blipFill>
        <p:spPr>
          <a:xfrm>
            <a:off x="4259797" y="3942"/>
            <a:ext cx="7932204" cy="6909508"/>
          </a:xfrm>
          <a:prstGeom prst="rect">
            <a:avLst/>
          </a:prstGeom>
        </p:spPr>
      </p:pic>
      <p:sp>
        <p:nvSpPr>
          <p:cNvPr id="8" name="Rectangle: Rounded Corners 6"/>
          <p:cNvSpPr/>
          <p:nvPr/>
        </p:nvSpPr>
        <p:spPr>
          <a:xfrm>
            <a:off x="4799856" y="5913276"/>
            <a:ext cx="3744416" cy="64807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1343" y="4257092"/>
            <a:ext cx="406845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The OS will recognize/find “</a:t>
            </a:r>
            <a:r>
              <a:rPr lang="en-US" sz="2800" dirty="0" err="1" smtClean="0"/>
              <a:t>hadoop</a:t>
            </a:r>
            <a:r>
              <a:rPr lang="en-US" sz="2800" dirty="0" smtClean="0"/>
              <a:t>” when you type it in the terminal.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129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907" y="199216"/>
            <a:ext cx="3674893" cy="662782"/>
          </a:xfrm>
        </p:spPr>
        <p:txBody>
          <a:bodyPr>
            <a:normAutofit fontScale="90000"/>
          </a:bodyPr>
          <a:lstStyle/>
          <a:p>
            <a:r>
              <a:rPr lang="en-US" dirty="0"/>
              <a:t>Setting up HDFS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396" y="1068311"/>
            <a:ext cx="10515600" cy="1589264"/>
          </a:xfrm>
        </p:spPr>
        <p:txBody>
          <a:bodyPr>
            <a:norm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apt-get install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openssh</a:t>
            </a:r>
            <a:r>
              <a:rPr lang="en-US" dirty="0"/>
              <a:t>-client </a:t>
            </a:r>
            <a:r>
              <a:rPr lang="en-US" dirty="0" err="1"/>
              <a:t>openssh</a:t>
            </a:r>
            <a:r>
              <a:rPr lang="en-US" dirty="0"/>
              <a:t>-server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ufw</a:t>
            </a:r>
            <a:r>
              <a:rPr lang="en-US" dirty="0"/>
              <a:t> allow </a:t>
            </a:r>
            <a:r>
              <a:rPr lang="en-US" dirty="0" err="1"/>
              <a:t>ssh</a:t>
            </a:r>
            <a:endParaRPr lang="en-US" dirty="0"/>
          </a:p>
          <a:p>
            <a:r>
              <a:rPr lang="en-US" dirty="0" smtClean="0"/>
              <a:t>$ </a:t>
            </a: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/>
              <a:t>localhost              // it is working now. Not “connection refused”.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35960" y="5910371"/>
            <a:ext cx="6300700" cy="83099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https://hadoop.apache.org/docs/stable/hadoop-project-dist/hadoop-common/SingleCluster.html</a:t>
            </a:r>
          </a:p>
        </p:txBody>
      </p:sp>
      <p:sp>
        <p:nvSpPr>
          <p:cNvPr id="5" name="Rectangle 4"/>
          <p:cNvSpPr/>
          <p:nvPr/>
        </p:nvSpPr>
        <p:spPr>
          <a:xfrm>
            <a:off x="695400" y="4099713"/>
            <a:ext cx="76014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$ </a:t>
            </a:r>
            <a:r>
              <a:rPr lang="en-US" sz="2800" dirty="0" err="1" smtClean="0"/>
              <a:t>ssh-keygen</a:t>
            </a:r>
            <a:r>
              <a:rPr lang="en-US" sz="2800" dirty="0" smtClean="0"/>
              <a:t> </a:t>
            </a:r>
            <a:r>
              <a:rPr lang="en-US" sz="2800" dirty="0"/>
              <a:t>-t </a:t>
            </a:r>
            <a:r>
              <a:rPr lang="en-US" sz="2800" dirty="0" err="1"/>
              <a:t>rsa</a:t>
            </a:r>
            <a:r>
              <a:rPr lang="en-US" sz="2800" dirty="0"/>
              <a:t> -P '' -f ~/.</a:t>
            </a:r>
            <a:r>
              <a:rPr lang="en-US" sz="2800" dirty="0" err="1"/>
              <a:t>ssh</a:t>
            </a:r>
            <a:r>
              <a:rPr lang="en-US" sz="2800" dirty="0"/>
              <a:t>/</a:t>
            </a:r>
            <a:r>
              <a:rPr lang="en-US" sz="2800" dirty="0" err="1"/>
              <a:t>id_rsa</a:t>
            </a:r>
            <a:endParaRPr lang="en-US" sz="2800" dirty="0"/>
          </a:p>
          <a:p>
            <a:r>
              <a:rPr lang="en-US" sz="2800" dirty="0" smtClean="0"/>
              <a:t>$ cat </a:t>
            </a:r>
            <a:r>
              <a:rPr lang="en-US" sz="2800" dirty="0"/>
              <a:t>~/.</a:t>
            </a:r>
            <a:r>
              <a:rPr lang="en-US" sz="2800" dirty="0" err="1"/>
              <a:t>ssh</a:t>
            </a:r>
            <a:r>
              <a:rPr lang="en-US" sz="2800" dirty="0"/>
              <a:t>/id_rsa.pub &gt;&gt; ~/.</a:t>
            </a:r>
            <a:r>
              <a:rPr lang="en-US" sz="2800" dirty="0" err="1"/>
              <a:t>ssh</a:t>
            </a:r>
            <a:r>
              <a:rPr lang="en-US" sz="2800" dirty="0"/>
              <a:t>/</a:t>
            </a:r>
            <a:r>
              <a:rPr lang="en-US" sz="2800" dirty="0" err="1"/>
              <a:t>authorized_keys</a:t>
            </a:r>
            <a:endParaRPr lang="en-US" sz="2800" dirty="0"/>
          </a:p>
          <a:p>
            <a:r>
              <a:rPr lang="en-US" sz="2800" dirty="0" smtClean="0"/>
              <a:t>$ </a:t>
            </a:r>
            <a:r>
              <a:rPr lang="en-US" sz="2800" dirty="0" err="1" smtClean="0"/>
              <a:t>chmod</a:t>
            </a:r>
            <a:r>
              <a:rPr lang="en-US" sz="2800" dirty="0" smtClean="0"/>
              <a:t> </a:t>
            </a:r>
            <a:r>
              <a:rPr lang="en-US" sz="2800" dirty="0"/>
              <a:t>0600 ~/.</a:t>
            </a:r>
            <a:r>
              <a:rPr lang="en-US" sz="2800" dirty="0" err="1"/>
              <a:t>ssh</a:t>
            </a:r>
            <a:r>
              <a:rPr lang="en-US" sz="2800" dirty="0"/>
              <a:t>/</a:t>
            </a:r>
            <a:r>
              <a:rPr lang="en-US" sz="2800" dirty="0" err="1"/>
              <a:t>authorized_keys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695400" y="3032956"/>
            <a:ext cx="96557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If you cannot </a:t>
            </a:r>
            <a:r>
              <a:rPr lang="en-US" sz="2800" dirty="0" err="1">
                <a:solidFill>
                  <a:srgbClr val="000000"/>
                </a:solidFill>
              </a:rPr>
              <a:t>ssh</a:t>
            </a:r>
            <a:r>
              <a:rPr lang="en-US" sz="2800" dirty="0">
                <a:solidFill>
                  <a:srgbClr val="000000"/>
                </a:solidFill>
              </a:rPr>
              <a:t> to localhost without a passphrase, execute the following commands: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7529625" y="268997"/>
            <a:ext cx="45430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Pseudo-Distributed Operation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7087454" y="4009327"/>
            <a:ext cx="47165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‘’ : double ‘ (empty passphrase)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191344" y="5910371"/>
            <a:ext cx="5436604" cy="83099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2400" dirty="0" smtClean="0"/>
              <a:t>You may delete all files in “~/.</a:t>
            </a:r>
            <a:r>
              <a:rPr lang="en-US" sz="2400" dirty="0" err="1" smtClean="0"/>
              <a:t>ssh</a:t>
            </a:r>
            <a:r>
              <a:rPr lang="en-US" sz="2400" dirty="0" smtClean="0"/>
              <a:t>/” and then re-run all the above three commands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368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154248"/>
            <a:ext cx="3745632" cy="662782"/>
          </a:xfrm>
        </p:spPr>
        <p:txBody>
          <a:bodyPr>
            <a:normAutofit fontScale="90000"/>
          </a:bodyPr>
          <a:lstStyle/>
          <a:p>
            <a:r>
              <a:rPr lang="en-US" dirty="0"/>
              <a:t>Setting up HDFS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2967" y="80628"/>
            <a:ext cx="7249697" cy="1368152"/>
          </a:xfrm>
        </p:spPr>
        <p:txBody>
          <a:bodyPr>
            <a:noAutofit/>
          </a:bodyPr>
          <a:lstStyle/>
          <a:p>
            <a:r>
              <a:rPr lang="en-US" dirty="0"/>
              <a:t>You will see all the files in HDFS (files are listed recursively)</a:t>
            </a:r>
          </a:p>
          <a:p>
            <a:r>
              <a:rPr lang="en-US" dirty="0">
                <a:solidFill>
                  <a:srgbClr val="FF00FF"/>
                </a:solidFill>
              </a:rPr>
              <a:t>bin/</a:t>
            </a:r>
            <a:r>
              <a:rPr lang="en-US" dirty="0" err="1">
                <a:solidFill>
                  <a:srgbClr val="FF00FF"/>
                </a:solidFill>
              </a:rPr>
              <a:t>hdfs</a:t>
            </a:r>
            <a:r>
              <a:rPr lang="en-US" dirty="0">
                <a:solidFill>
                  <a:srgbClr val="FF00FF"/>
                </a:solidFill>
              </a:rPr>
              <a:t> </a:t>
            </a:r>
            <a:r>
              <a:rPr lang="en-US" dirty="0" err="1">
                <a:solidFill>
                  <a:srgbClr val="FF00FF"/>
                </a:solidFill>
              </a:rPr>
              <a:t>dfs</a:t>
            </a:r>
            <a:r>
              <a:rPr lang="en-US" dirty="0">
                <a:solidFill>
                  <a:srgbClr val="FF00FF"/>
                </a:solidFill>
              </a:rPr>
              <a:t> -ls -R hdfs://localhost:9000</a:t>
            </a:r>
          </a:p>
        </p:txBody>
      </p:sp>
      <p:sp>
        <p:nvSpPr>
          <p:cNvPr id="4" name="Rectangle 3"/>
          <p:cNvSpPr/>
          <p:nvPr/>
        </p:nvSpPr>
        <p:spPr>
          <a:xfrm>
            <a:off x="3241576" y="5910371"/>
            <a:ext cx="8831088" cy="83099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https://hadoop.apache.org/docs/stable/hadoop-project-dist/hadoop-common/SingleCluster.html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35359" y="1088740"/>
            <a:ext cx="9145017" cy="4572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$ cd </a:t>
            </a:r>
            <a:r>
              <a:rPr lang="en-US" dirty="0" err="1"/>
              <a:t>hadoop</a:t>
            </a:r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namenode</a:t>
            </a:r>
            <a:r>
              <a:rPr lang="en-US" dirty="0"/>
              <a:t> -format</a:t>
            </a:r>
          </a:p>
          <a:p>
            <a:r>
              <a:rPr lang="en-US" dirty="0"/>
              <a:t>$ sbin/start-dfs.sh</a:t>
            </a:r>
          </a:p>
          <a:p>
            <a:r>
              <a:rPr lang="en-US" dirty="0"/>
              <a:t>$ </a:t>
            </a:r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-</a:t>
            </a:r>
            <a:r>
              <a:rPr lang="en-US" dirty="0" err="1"/>
              <a:t>mkdir</a:t>
            </a:r>
            <a:r>
              <a:rPr lang="en-US" dirty="0"/>
              <a:t> /user</a:t>
            </a:r>
          </a:p>
          <a:p>
            <a:r>
              <a:rPr lang="en-US" dirty="0"/>
              <a:t>$ </a:t>
            </a:r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-</a:t>
            </a:r>
            <a:r>
              <a:rPr lang="en-US" dirty="0" err="1"/>
              <a:t>mkdir</a:t>
            </a:r>
            <a:r>
              <a:rPr lang="en-US" dirty="0"/>
              <a:t> /user/rob</a:t>
            </a:r>
            <a:endParaRPr lang="en-US" b="1" dirty="0"/>
          </a:p>
          <a:p>
            <a:r>
              <a:rPr lang="en-US" dirty="0"/>
              <a:t>$ </a:t>
            </a:r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-</a:t>
            </a:r>
            <a:r>
              <a:rPr lang="en-US" dirty="0" err="1"/>
              <a:t>mkdir</a:t>
            </a:r>
            <a:r>
              <a:rPr lang="en-US" dirty="0"/>
              <a:t> /user/rob/data</a:t>
            </a:r>
          </a:p>
          <a:p>
            <a:r>
              <a:rPr lang="en-US" dirty="0"/>
              <a:t>$ </a:t>
            </a:r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-put /home/rob/data/peterpan.txt /user/rob/data</a:t>
            </a:r>
          </a:p>
          <a:p>
            <a:r>
              <a:rPr lang="en-US" dirty="0"/>
              <a:t>$ </a:t>
            </a:r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-ls /user/rob/data</a:t>
            </a:r>
          </a:p>
          <a:p>
            <a:r>
              <a:rPr lang="en-US" dirty="0"/>
              <a:t>$ sbin/stop-dfs.sh</a:t>
            </a:r>
          </a:p>
        </p:txBody>
      </p:sp>
      <p:sp>
        <p:nvSpPr>
          <p:cNvPr id="8" name="Rectangle 7"/>
          <p:cNvSpPr/>
          <p:nvPr/>
        </p:nvSpPr>
        <p:spPr>
          <a:xfrm>
            <a:off x="6456046" y="2489147"/>
            <a:ext cx="57009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hadoop</a:t>
            </a:r>
            <a:r>
              <a:rPr lang="en-US" sz="2800" dirty="0"/>
              <a:t> </a:t>
            </a:r>
            <a:r>
              <a:rPr lang="en-US" sz="2800" dirty="0" err="1"/>
              <a:t>dfs</a:t>
            </a:r>
            <a:r>
              <a:rPr lang="en-US" sz="2800" dirty="0"/>
              <a:t> </a:t>
            </a:r>
            <a:r>
              <a:rPr lang="en-US" sz="2800" dirty="0" smtClean="0"/>
              <a:t>-put </a:t>
            </a:r>
            <a:r>
              <a:rPr lang="en-US" sz="2800" dirty="0"/>
              <a:t>&lt;local-</a:t>
            </a:r>
            <a:r>
              <a:rPr lang="en-US" sz="2800" dirty="0" err="1"/>
              <a:t>dir</a:t>
            </a:r>
            <a:r>
              <a:rPr lang="en-US" sz="2800" dirty="0"/>
              <a:t>&gt; &lt;</a:t>
            </a:r>
            <a:r>
              <a:rPr lang="en-US" sz="2800" dirty="0" err="1"/>
              <a:t>hdfs-dir</a:t>
            </a:r>
            <a:r>
              <a:rPr lang="en-US" sz="2800" dirty="0"/>
              <a:t>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6492050" y="2941784"/>
            <a:ext cx="56649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hadoop</a:t>
            </a:r>
            <a:r>
              <a:rPr lang="en-US" sz="2800" dirty="0"/>
              <a:t> </a:t>
            </a:r>
            <a:r>
              <a:rPr lang="en-US" sz="2800" dirty="0" err="1"/>
              <a:t>dfs</a:t>
            </a:r>
            <a:r>
              <a:rPr lang="en-US" sz="2800" dirty="0"/>
              <a:t> </a:t>
            </a:r>
            <a:r>
              <a:rPr lang="en-US" sz="2800" dirty="0" smtClean="0"/>
              <a:t>-get &lt;</a:t>
            </a:r>
            <a:r>
              <a:rPr lang="en-US" sz="2800" dirty="0" err="1" smtClean="0"/>
              <a:t>hdfs-dir</a:t>
            </a:r>
            <a:r>
              <a:rPr lang="en-US" sz="2800" dirty="0"/>
              <a:t>&gt; </a:t>
            </a:r>
            <a:r>
              <a:rPr lang="en-US" sz="2800" dirty="0" smtClean="0"/>
              <a:t>&lt;local-</a:t>
            </a:r>
            <a:r>
              <a:rPr lang="en-US" sz="2800" dirty="0" err="1" smtClean="0"/>
              <a:t>dir</a:t>
            </a:r>
            <a:r>
              <a:rPr lang="en-US" sz="2800" dirty="0"/>
              <a:t>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63852" y="2021200"/>
            <a:ext cx="73931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hadoop</a:t>
            </a:r>
            <a:r>
              <a:rPr lang="en-US" sz="2800" dirty="0"/>
              <a:t> </a:t>
            </a:r>
            <a:r>
              <a:rPr lang="en-US" sz="2800" dirty="0" err="1"/>
              <a:t>dfs</a:t>
            </a:r>
            <a:r>
              <a:rPr lang="en-US" sz="2800" dirty="0"/>
              <a:t> -</a:t>
            </a:r>
            <a:r>
              <a:rPr lang="en-US" sz="2800" dirty="0" err="1"/>
              <a:t>copyFromLocal</a:t>
            </a:r>
            <a:r>
              <a:rPr lang="en-US" sz="2800" dirty="0"/>
              <a:t> &lt;local-</a:t>
            </a:r>
            <a:r>
              <a:rPr lang="en-US" sz="2800" dirty="0" err="1"/>
              <a:t>dir</a:t>
            </a:r>
            <a:r>
              <a:rPr lang="en-US" sz="2800" dirty="0"/>
              <a:t>&gt; &lt;</a:t>
            </a:r>
            <a:r>
              <a:rPr lang="en-US" sz="2800" dirty="0" err="1"/>
              <a:t>hdfs-dir</a:t>
            </a:r>
            <a:r>
              <a:rPr lang="en-US" sz="2800" dirty="0"/>
              <a:t>&gt;</a:t>
            </a:r>
          </a:p>
        </p:txBody>
      </p:sp>
      <p:sp>
        <p:nvSpPr>
          <p:cNvPr id="11" name="Rectangle: Rounded Corners 6"/>
          <p:cNvSpPr/>
          <p:nvPr/>
        </p:nvSpPr>
        <p:spPr>
          <a:xfrm>
            <a:off x="4763852" y="2020314"/>
            <a:ext cx="7344810" cy="1480694"/>
          </a:xfrm>
          <a:prstGeom prst="roundRect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4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374" y="332656"/>
            <a:ext cx="7542838" cy="795623"/>
          </a:xfrm>
        </p:spPr>
        <p:txBody>
          <a:bodyPr>
            <a:normAutofit/>
          </a:bodyPr>
          <a:lstStyle/>
          <a:p>
            <a:r>
              <a:rPr lang="en-US" dirty="0"/>
              <a:t>Install Hadoop </a:t>
            </a:r>
            <a:r>
              <a:rPr lang="en-US" dirty="0" smtClean="0"/>
              <a:t>on </a:t>
            </a:r>
            <a:r>
              <a:rPr lang="en-US" dirty="0"/>
              <a:t>Ubuntu 16.04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7368" y="1736812"/>
            <a:ext cx="11125236" cy="1476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to Install Hadoop in Stand-Alone Mode on Ubuntu </a:t>
            </a:r>
            <a:r>
              <a:rPr lang="en-US" dirty="0" smtClean="0"/>
              <a:t>16.04 ?</a:t>
            </a:r>
          </a:p>
          <a:p>
            <a:pPr marL="234950" indent="0">
              <a:buNone/>
            </a:pPr>
            <a:r>
              <a:rPr lang="en-US" dirty="0"/>
              <a:t>https://www.digitalocean.com/community/tutorials/how-to-install-hadoop-in-stand-alone-mode-on-ubuntu-16-04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3392" y="4482988"/>
            <a:ext cx="10585176" cy="95410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https://hadoop.apache.org/docs/stable/hadoop-project-dist/hadoop-common/SingleCluster.html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5690" y="3821509"/>
            <a:ext cx="66218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34950" indent="-234950">
              <a:buFont typeface="Arial" panose="020B0604020202020204" pitchFamily="34" charset="0"/>
              <a:buChar char="•"/>
            </a:pPr>
            <a:r>
              <a:rPr lang="en-US" sz="2800" dirty="0"/>
              <a:t>Hadoop: Setting up a Single Node Cluster</a:t>
            </a:r>
          </a:p>
        </p:txBody>
      </p:sp>
    </p:spTree>
    <p:extLst>
      <p:ext uri="{BB962C8B-B14F-4D97-AF65-F5344CB8AC3E}">
        <p14:creationId xmlns:p14="http://schemas.microsoft.com/office/powerpoint/2010/main" val="278000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154248"/>
            <a:ext cx="3745632" cy="662782"/>
          </a:xfrm>
        </p:spPr>
        <p:txBody>
          <a:bodyPr>
            <a:normAutofit fontScale="90000"/>
          </a:bodyPr>
          <a:lstStyle/>
          <a:p>
            <a:r>
              <a:rPr lang="en-US" dirty="0"/>
              <a:t>Setting up HDFS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0" y="1268760"/>
            <a:ext cx="9829092" cy="1027794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00FF"/>
                </a:solidFill>
              </a:rPr>
              <a:t>“Connection refused”?</a:t>
            </a:r>
          </a:p>
          <a:p>
            <a:r>
              <a:rPr lang="en-US" dirty="0" smtClean="0">
                <a:solidFill>
                  <a:srgbClr val="FF00FF"/>
                </a:solidFill>
              </a:rPr>
              <a:t>This is a simple solution. Warning: you may lose all data in HDFS</a:t>
            </a:r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9346" y="4919008"/>
            <a:ext cx="11773308" cy="1938992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wiki.apache.org/hadoop/ConnectionRefused</a:t>
            </a:r>
            <a:endParaRPr lang="en-US" sz="2400" dirty="0" smtClean="0"/>
          </a:p>
          <a:p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stackoverflow.com/questions/28661285/hadoop-cluster-setup-java-net-connectexception-connection-refused</a:t>
            </a:r>
            <a:endParaRPr lang="en-US" sz="2400" dirty="0" smtClean="0"/>
          </a:p>
          <a:p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apple.stackexchange.com/questions/153589/trying-to-get-hadoop-to-work-connection-refused-in-hadoop-and-in-telnet</a:t>
            </a:r>
            <a:endParaRPr lang="en-US" sz="24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89465" y="2740580"/>
            <a:ext cx="6822759" cy="1732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3200" dirty="0"/>
              <a:t>step 1 : </a:t>
            </a:r>
            <a:r>
              <a:rPr lang="en-US" sz="3200" dirty="0" smtClean="0"/>
              <a:t>$ ~/hadoop/sbin/stop-all.sh</a:t>
            </a:r>
            <a:endParaRPr lang="en-US" sz="3200" dirty="0"/>
          </a:p>
          <a:p>
            <a:pPr fontAlgn="base"/>
            <a:r>
              <a:rPr lang="en-US" sz="3200" dirty="0"/>
              <a:t>step 2 : </a:t>
            </a:r>
            <a:r>
              <a:rPr lang="en-US" sz="3200" dirty="0" smtClean="0"/>
              <a:t>$ </a:t>
            </a:r>
            <a:r>
              <a:rPr lang="en-US" sz="3200" dirty="0" err="1" smtClean="0"/>
              <a:t>hadoop</a:t>
            </a:r>
            <a:r>
              <a:rPr lang="en-US" sz="3200" dirty="0" smtClean="0"/>
              <a:t> </a:t>
            </a:r>
            <a:r>
              <a:rPr lang="en-US" sz="3200" dirty="0" err="1"/>
              <a:t>namenode</a:t>
            </a:r>
            <a:r>
              <a:rPr lang="en-US" sz="3200" dirty="0"/>
              <a:t> -format</a:t>
            </a:r>
          </a:p>
          <a:p>
            <a:pPr fontAlgn="base"/>
            <a:r>
              <a:rPr lang="en-US" sz="3200" dirty="0"/>
              <a:t>step 3 : </a:t>
            </a:r>
            <a:r>
              <a:rPr lang="en-US" sz="3200" dirty="0" smtClean="0"/>
              <a:t>$ </a:t>
            </a:r>
            <a:r>
              <a:rPr lang="en-US" sz="3200" dirty="0"/>
              <a:t>~/hadoop/s</a:t>
            </a:r>
            <a:r>
              <a:rPr lang="en-US" sz="3200" dirty="0" smtClean="0"/>
              <a:t>bin/start-all.sh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2629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133" y="195934"/>
            <a:ext cx="9792580" cy="795623"/>
          </a:xfrm>
        </p:spPr>
        <p:txBody>
          <a:bodyPr>
            <a:normAutofit fontScale="90000"/>
          </a:bodyPr>
          <a:lstStyle/>
          <a:p>
            <a:r>
              <a:rPr lang="en-US" dirty="0"/>
              <a:t>Apache Hadoop 2.4.1 - File System Shell Guide</a:t>
            </a:r>
          </a:p>
        </p:txBody>
      </p:sp>
      <p:sp>
        <p:nvSpPr>
          <p:cNvPr id="6" name="Rectangle 5"/>
          <p:cNvSpPr/>
          <p:nvPr/>
        </p:nvSpPr>
        <p:spPr>
          <a:xfrm>
            <a:off x="311696" y="1088740"/>
            <a:ext cx="1156860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https://hadoop.apache.org/docs/r2.4.1/hadoop-project-dist/hadoop-common/FileSystemShell.html</a:t>
            </a:r>
          </a:p>
        </p:txBody>
      </p:sp>
      <p:sp>
        <p:nvSpPr>
          <p:cNvPr id="7" name="Rectangle 6"/>
          <p:cNvSpPr/>
          <p:nvPr/>
        </p:nvSpPr>
        <p:spPr>
          <a:xfrm>
            <a:off x="407368" y="1736812"/>
            <a:ext cx="838893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Following are the three commands which appears same but have minute </a:t>
            </a:r>
            <a:r>
              <a:rPr lang="en-US" sz="2800" dirty="0" smtClean="0"/>
              <a:t>differences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$ </a:t>
            </a:r>
            <a:r>
              <a:rPr lang="en-US" sz="2800" dirty="0" err="1" smtClean="0"/>
              <a:t>hadoop</a:t>
            </a:r>
            <a:r>
              <a:rPr lang="en-US" sz="2800" dirty="0" smtClean="0"/>
              <a:t> </a:t>
            </a:r>
            <a:r>
              <a:rPr lang="en-US" sz="2800" dirty="0"/>
              <a:t>fs {</a:t>
            </a:r>
            <a:r>
              <a:rPr lang="en-US" sz="2800" dirty="0" err="1"/>
              <a:t>args</a:t>
            </a:r>
            <a:r>
              <a:rPr lang="en-US" sz="2800" dirty="0"/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$ </a:t>
            </a:r>
            <a:r>
              <a:rPr lang="en-US" sz="2800" dirty="0" err="1" smtClean="0"/>
              <a:t>hadoop</a:t>
            </a:r>
            <a:r>
              <a:rPr lang="en-US" sz="2800" dirty="0" smtClean="0"/>
              <a:t> </a:t>
            </a:r>
            <a:r>
              <a:rPr lang="en-US" sz="2800" dirty="0" err="1"/>
              <a:t>dfs</a:t>
            </a:r>
            <a:r>
              <a:rPr lang="en-US" sz="2800" dirty="0"/>
              <a:t> {</a:t>
            </a:r>
            <a:r>
              <a:rPr lang="en-US" sz="2800" dirty="0" err="1"/>
              <a:t>args</a:t>
            </a:r>
            <a:r>
              <a:rPr lang="en-US" sz="2800" dirty="0"/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$ </a:t>
            </a:r>
            <a:r>
              <a:rPr lang="en-US" sz="2800" dirty="0" err="1" smtClean="0"/>
              <a:t>hdfs</a:t>
            </a:r>
            <a:r>
              <a:rPr lang="en-US" sz="2800" dirty="0" smtClean="0"/>
              <a:t> </a:t>
            </a:r>
            <a:r>
              <a:rPr lang="en-US" sz="2800" dirty="0" err="1"/>
              <a:t>dfs</a:t>
            </a:r>
            <a:r>
              <a:rPr lang="en-US" sz="2800" dirty="0"/>
              <a:t> {</a:t>
            </a:r>
            <a:r>
              <a:rPr lang="en-US" sz="2800" dirty="0" err="1"/>
              <a:t>args</a:t>
            </a:r>
            <a:r>
              <a:rPr lang="en-US" sz="2800" dirty="0" smtClean="0"/>
              <a:t>}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750"/>
          <a:stretch/>
        </p:blipFill>
        <p:spPr>
          <a:xfrm>
            <a:off x="1803213" y="4425387"/>
            <a:ext cx="10341459" cy="243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8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133" y="195934"/>
            <a:ext cx="9792580" cy="795623"/>
          </a:xfrm>
        </p:spPr>
        <p:txBody>
          <a:bodyPr>
            <a:normAutofit fontScale="90000"/>
          </a:bodyPr>
          <a:lstStyle/>
          <a:p>
            <a:r>
              <a:rPr lang="en-US" dirty="0"/>
              <a:t>Apache Hadoop 2.4.1 - File System Shell Guide</a:t>
            </a:r>
          </a:p>
        </p:txBody>
      </p:sp>
      <p:sp>
        <p:nvSpPr>
          <p:cNvPr id="6" name="Rectangle 5"/>
          <p:cNvSpPr/>
          <p:nvPr/>
        </p:nvSpPr>
        <p:spPr>
          <a:xfrm>
            <a:off x="311696" y="1088740"/>
            <a:ext cx="1156860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https://hadoop.apache.org/docs/r2.4.1/hadoop-project-dist/hadoop-common/FileSystemShell.html</a:t>
            </a:r>
          </a:p>
        </p:txBody>
      </p:sp>
      <p:sp>
        <p:nvSpPr>
          <p:cNvPr id="7" name="Rectangle 6"/>
          <p:cNvSpPr/>
          <p:nvPr/>
        </p:nvSpPr>
        <p:spPr>
          <a:xfrm>
            <a:off x="407368" y="1760039"/>
            <a:ext cx="56886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Following are the three commands which appears same but have minute </a:t>
            </a:r>
            <a:r>
              <a:rPr lang="en-US" sz="2400" dirty="0" smtClean="0"/>
              <a:t>differences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$ </a:t>
            </a:r>
            <a:r>
              <a:rPr lang="en-US" sz="2400" dirty="0" err="1" smtClean="0"/>
              <a:t>hadoop</a:t>
            </a:r>
            <a:r>
              <a:rPr lang="en-US" sz="2400" dirty="0" smtClean="0"/>
              <a:t> </a:t>
            </a:r>
            <a:r>
              <a:rPr lang="en-US" sz="2400" dirty="0"/>
              <a:t>fs {</a:t>
            </a:r>
            <a:r>
              <a:rPr lang="en-US" sz="2400" dirty="0" err="1"/>
              <a:t>args</a:t>
            </a:r>
            <a:r>
              <a:rPr lang="en-US" sz="2400" dirty="0"/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$ </a:t>
            </a:r>
            <a:r>
              <a:rPr lang="en-US" sz="2400" dirty="0" err="1" smtClean="0"/>
              <a:t>hadoop</a:t>
            </a:r>
            <a:r>
              <a:rPr lang="en-US" sz="2400" dirty="0" smtClean="0"/>
              <a:t> </a:t>
            </a:r>
            <a:r>
              <a:rPr lang="en-US" sz="2400" dirty="0" err="1"/>
              <a:t>dfs</a:t>
            </a:r>
            <a:r>
              <a:rPr lang="en-US" sz="2400" dirty="0"/>
              <a:t> {</a:t>
            </a:r>
            <a:r>
              <a:rPr lang="en-US" sz="2400" dirty="0" err="1"/>
              <a:t>args</a:t>
            </a:r>
            <a:r>
              <a:rPr lang="en-US" sz="2400" dirty="0"/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$ </a:t>
            </a:r>
            <a:r>
              <a:rPr lang="en-US" sz="2400" dirty="0" err="1" smtClean="0"/>
              <a:t>hdfs</a:t>
            </a:r>
            <a:r>
              <a:rPr lang="en-US" sz="2400" dirty="0" smtClean="0"/>
              <a:t> </a:t>
            </a:r>
            <a:r>
              <a:rPr lang="en-US" sz="2400" dirty="0" err="1"/>
              <a:t>dfs</a:t>
            </a:r>
            <a:r>
              <a:rPr lang="en-US" sz="2400" dirty="0"/>
              <a:t> {</a:t>
            </a:r>
            <a:r>
              <a:rPr lang="en-US" sz="2400" dirty="0" err="1"/>
              <a:t>args</a:t>
            </a: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217444" y="3483840"/>
            <a:ext cx="61402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 smtClean="0"/>
              <a:t>hadoop</a:t>
            </a:r>
            <a:r>
              <a:rPr lang="en-US" sz="2400" dirty="0" smtClean="0"/>
              <a:t> </a:t>
            </a:r>
            <a:r>
              <a:rPr lang="en-US" sz="2400" dirty="0"/>
              <a:t>fs -put  </a:t>
            </a:r>
            <a:r>
              <a:rPr lang="en-US" sz="2400" dirty="0" err="1"/>
              <a:t>YourLocalFile</a:t>
            </a:r>
            <a:r>
              <a:rPr lang="en-US" sz="2400" dirty="0"/>
              <a:t>  /</a:t>
            </a:r>
            <a:r>
              <a:rPr lang="en-US" sz="2400" dirty="0" smtClean="0"/>
              <a:t>user/rob/data/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8411084" y="2680336"/>
            <a:ext cx="3661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 directory at Hadoop HDFS</a:t>
            </a:r>
          </a:p>
        </p:txBody>
      </p:sp>
      <p:sp>
        <p:nvSpPr>
          <p:cNvPr id="9" name="Left Brace 8"/>
          <p:cNvSpPr/>
          <p:nvPr/>
        </p:nvSpPr>
        <p:spPr>
          <a:xfrm rot="5400000">
            <a:off x="10081750" y="2298650"/>
            <a:ext cx="320503" cy="2077148"/>
          </a:xfrm>
          <a:prstGeom prst="leftBrace">
            <a:avLst>
              <a:gd name="adj1" fmla="val 92118"/>
              <a:gd name="adj2" fmla="val 50000"/>
            </a:avLst>
          </a:prstGeom>
          <a:ln w="1905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17444" y="3939443"/>
            <a:ext cx="61327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 smtClean="0"/>
              <a:t>hadoop</a:t>
            </a:r>
            <a:r>
              <a:rPr lang="en-US" sz="2400" dirty="0" smtClean="0"/>
              <a:t> </a:t>
            </a:r>
            <a:r>
              <a:rPr lang="en-US" sz="2400" dirty="0"/>
              <a:t>fs -put </a:t>
            </a:r>
            <a:r>
              <a:rPr lang="en-US" sz="2400" dirty="0" smtClean="0"/>
              <a:t> peterpan.txt   /user/rob/data/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750"/>
          <a:stretch/>
        </p:blipFill>
        <p:spPr>
          <a:xfrm>
            <a:off x="2816461" y="4500500"/>
            <a:ext cx="9220199" cy="216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0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133" y="195934"/>
            <a:ext cx="7699074" cy="795623"/>
          </a:xfrm>
        </p:spPr>
        <p:txBody>
          <a:bodyPr>
            <a:normAutofit/>
          </a:bodyPr>
          <a:lstStyle/>
          <a:p>
            <a:r>
              <a:rPr lang="en-US" dirty="0"/>
              <a:t>Running the </a:t>
            </a:r>
            <a:r>
              <a:rPr lang="en-US" dirty="0" err="1"/>
              <a:t>WordCount</a:t>
            </a:r>
            <a:r>
              <a:rPr lang="en-US" dirty="0"/>
              <a:t> example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659396" y="3836388"/>
            <a:ext cx="69127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$ </a:t>
            </a:r>
            <a:r>
              <a:rPr lang="en-US" sz="2200" dirty="0" err="1" smtClean="0"/>
              <a:t>hadoop</a:t>
            </a:r>
            <a:r>
              <a:rPr lang="en-US" sz="2200" dirty="0" smtClean="0"/>
              <a:t> </a:t>
            </a:r>
            <a:r>
              <a:rPr lang="en-US" sz="2200" dirty="0"/>
              <a:t>fs -cat /</a:t>
            </a:r>
            <a:r>
              <a:rPr lang="en-US" sz="2200" dirty="0" smtClean="0"/>
              <a:t>user/rob/</a:t>
            </a:r>
            <a:r>
              <a:rPr lang="en-US" sz="2200" dirty="0" err="1" smtClean="0"/>
              <a:t>peterpan_output</a:t>
            </a:r>
            <a:r>
              <a:rPr lang="en-US" sz="2200" dirty="0" smtClean="0"/>
              <a:t>/part-r-00000</a:t>
            </a:r>
            <a:endParaRPr lang="en-US" sz="2200" dirty="0"/>
          </a:p>
        </p:txBody>
      </p:sp>
      <p:sp>
        <p:nvSpPr>
          <p:cNvPr id="3" name="Rectangle 2"/>
          <p:cNvSpPr/>
          <p:nvPr/>
        </p:nvSpPr>
        <p:spPr>
          <a:xfrm>
            <a:off x="443372" y="1864527"/>
            <a:ext cx="11521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 smtClean="0"/>
              <a:t>hadoop</a:t>
            </a:r>
            <a:r>
              <a:rPr lang="en-US" sz="2400" dirty="0" smtClean="0"/>
              <a:t>  </a:t>
            </a:r>
            <a:r>
              <a:rPr lang="en-US" sz="2400" dirty="0"/>
              <a:t>jar  WordCount.jar   </a:t>
            </a:r>
            <a:r>
              <a:rPr lang="en-US" sz="2400" dirty="0" smtClean="0"/>
              <a:t> /user/rob/data/peterpan.txt     /user/rob/</a:t>
            </a:r>
            <a:r>
              <a:rPr lang="en-US" sz="2400" dirty="0" err="1" smtClean="0"/>
              <a:t>peterpan_output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5151629" y="2609965"/>
            <a:ext cx="19802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Input file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53603" y="2609965"/>
            <a:ext cx="19802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Output Directory</a:t>
            </a:r>
          </a:p>
        </p:txBody>
      </p:sp>
      <p:sp>
        <p:nvSpPr>
          <p:cNvPr id="15" name="Left Brace 14"/>
          <p:cNvSpPr/>
          <p:nvPr/>
        </p:nvSpPr>
        <p:spPr>
          <a:xfrm rot="16200000">
            <a:off x="9825275" y="689333"/>
            <a:ext cx="318315" cy="3600401"/>
          </a:xfrm>
          <a:prstGeom prst="leftBrace">
            <a:avLst>
              <a:gd name="adj1" fmla="val 92118"/>
              <a:gd name="adj2" fmla="val 50000"/>
            </a:avLst>
          </a:prstGeom>
          <a:ln w="1905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 rot="16200000">
            <a:off x="5990849" y="689333"/>
            <a:ext cx="318315" cy="3600401"/>
          </a:xfrm>
          <a:prstGeom prst="leftBrace">
            <a:avLst>
              <a:gd name="adj1" fmla="val 92118"/>
              <a:gd name="adj2" fmla="val 50000"/>
            </a:avLst>
          </a:prstGeom>
          <a:ln w="1905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 rot="16200000">
            <a:off x="3034058" y="1575894"/>
            <a:ext cx="318315" cy="1827278"/>
          </a:xfrm>
          <a:prstGeom prst="leftBrace">
            <a:avLst>
              <a:gd name="adj1" fmla="val 92118"/>
              <a:gd name="adj2" fmla="val 50000"/>
            </a:avLst>
          </a:prstGeom>
          <a:ln w="1905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7388" y="3367949"/>
            <a:ext cx="38529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Show the content of the output file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1133" y="959829"/>
            <a:ext cx="52565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Command to run a “.jar” file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52"/>
          <a:stretch/>
        </p:blipFill>
        <p:spPr>
          <a:xfrm>
            <a:off x="10344471" y="2996952"/>
            <a:ext cx="1800201" cy="386434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50471" y="4973340"/>
            <a:ext cx="69127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$ </a:t>
            </a:r>
            <a:r>
              <a:rPr lang="en-US" sz="2200" dirty="0" err="1" smtClean="0"/>
              <a:t>hadoop</a:t>
            </a:r>
            <a:r>
              <a:rPr lang="en-US" sz="2200" dirty="0" smtClean="0"/>
              <a:t> </a:t>
            </a:r>
            <a:r>
              <a:rPr lang="en-US" sz="2200" dirty="0"/>
              <a:t>fs </a:t>
            </a:r>
            <a:r>
              <a:rPr lang="en-US" sz="2200" dirty="0" smtClean="0"/>
              <a:t>-get </a:t>
            </a:r>
            <a:r>
              <a:rPr lang="en-US" sz="2200" dirty="0"/>
              <a:t>/</a:t>
            </a:r>
            <a:r>
              <a:rPr lang="en-US" sz="2200" dirty="0" smtClean="0"/>
              <a:t>user/rob/</a:t>
            </a:r>
            <a:r>
              <a:rPr lang="en-US" sz="2200" dirty="0" err="1" smtClean="0"/>
              <a:t>peterpan_output</a:t>
            </a:r>
            <a:r>
              <a:rPr lang="en-US" sz="2200" dirty="0" smtClean="0"/>
              <a:t>/*   ~/data/</a:t>
            </a:r>
            <a:endParaRPr lang="en-US" sz="2200" dirty="0"/>
          </a:p>
        </p:txBody>
      </p:sp>
      <p:sp>
        <p:nvSpPr>
          <p:cNvPr id="21" name="Rectangle 20"/>
          <p:cNvSpPr/>
          <p:nvPr/>
        </p:nvSpPr>
        <p:spPr>
          <a:xfrm>
            <a:off x="587388" y="4602136"/>
            <a:ext cx="30603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mtClean="0"/>
              <a:t>Download the </a:t>
            </a:r>
            <a:r>
              <a:rPr lang="en-US" sz="2000" dirty="0"/>
              <a:t>output file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3644" y="5697252"/>
            <a:ext cx="7218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Hadoop Commands Guide: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https</a:t>
            </a:r>
            <a:r>
              <a:rPr lang="en-US" sz="2400" dirty="0">
                <a:solidFill>
                  <a:schemeClr val="bg1"/>
                </a:solidFill>
              </a:rPr>
              <a:t>://hadoop.apache.org/docs/current/hadoop-project-dist/hadoop-common/CommandsManual.html</a:t>
            </a:r>
          </a:p>
        </p:txBody>
      </p:sp>
      <p:sp>
        <p:nvSpPr>
          <p:cNvPr id="6" name="Rectangle 5"/>
          <p:cNvSpPr/>
          <p:nvPr/>
        </p:nvSpPr>
        <p:spPr>
          <a:xfrm>
            <a:off x="5493181" y="1056891"/>
            <a:ext cx="68210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&lt;</a:t>
            </a:r>
            <a:r>
              <a:rPr lang="fr-FR" sz="2400" dirty="0">
                <a:solidFill>
                  <a:srgbClr val="333333"/>
                </a:solidFill>
                <a:latin typeface="Courier New" panose="02070309020205020404" pitchFamily="49" charset="0"/>
              </a:rPr>
              <a:t>file:///&gt; or &lt;hdfs://namenode:port&gt;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1955218" y="2596842"/>
            <a:ext cx="25568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Local Runnable </a:t>
            </a:r>
            <a:r>
              <a:rPr lang="en-US" sz="2000" dirty="0"/>
              <a:t>JAR file</a:t>
            </a:r>
          </a:p>
        </p:txBody>
      </p:sp>
    </p:spTree>
    <p:extLst>
      <p:ext uri="{BB962C8B-B14F-4D97-AF65-F5344CB8AC3E}">
        <p14:creationId xmlns:p14="http://schemas.microsoft.com/office/powerpoint/2010/main" val="341132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154248"/>
            <a:ext cx="5616624" cy="6627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Directories in HDFS and FS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98125" y="1142746"/>
            <a:ext cx="9610343" cy="3771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full directory of “peterpan.txt” in HDFS</a:t>
            </a:r>
          </a:p>
          <a:p>
            <a:r>
              <a:rPr lang="en-US" dirty="0" smtClean="0">
                <a:solidFill>
                  <a:srgbClr val="FF00FF"/>
                </a:solidFill>
              </a:rPr>
              <a:t>hdfs://localhost:9000</a:t>
            </a:r>
            <a:r>
              <a:rPr lang="en-US" dirty="0" smtClean="0"/>
              <a:t>/user/rob/data/peterpan.txt</a:t>
            </a:r>
          </a:p>
          <a:p>
            <a:r>
              <a:rPr lang="en-US" dirty="0" err="1"/>
              <a:t>host:port</a:t>
            </a:r>
            <a:r>
              <a:rPr lang="en-US" dirty="0"/>
              <a:t>/directory       </a:t>
            </a:r>
            <a:r>
              <a:rPr lang="en-US" dirty="0" smtClean="0"/>
              <a:t>localhost=127.0.0.1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full directory of “peterpan.txt” in the </a:t>
            </a:r>
            <a:r>
              <a:rPr lang="en-US" dirty="0"/>
              <a:t>local file </a:t>
            </a:r>
            <a:r>
              <a:rPr lang="en-US" dirty="0" smtClean="0"/>
              <a:t>system (FS)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file:///home/rob/data/peterpan.txt</a:t>
            </a:r>
          </a:p>
        </p:txBody>
      </p:sp>
      <p:sp>
        <p:nvSpPr>
          <p:cNvPr id="4" name="Rectangle 3"/>
          <p:cNvSpPr/>
          <p:nvPr/>
        </p:nvSpPr>
        <p:spPr>
          <a:xfrm>
            <a:off x="4943872" y="4778507"/>
            <a:ext cx="68210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&lt;</a:t>
            </a:r>
            <a:r>
              <a:rPr lang="fr-FR" sz="2400" dirty="0">
                <a:solidFill>
                  <a:srgbClr val="333333"/>
                </a:solidFill>
                <a:latin typeface="Courier New" panose="02070309020205020404" pitchFamily="49" charset="0"/>
              </a:rPr>
              <a:t>file:///&gt; or &lt;hdfs://namenode:port&gt;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233644" y="5697252"/>
            <a:ext cx="7218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Hadoop Commands Guide: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https</a:t>
            </a:r>
            <a:r>
              <a:rPr lang="en-US" sz="2400" dirty="0">
                <a:solidFill>
                  <a:schemeClr val="bg1"/>
                </a:solidFill>
              </a:rPr>
              <a:t>://hadoop.apache.org/docs/current/hadoop-project-dist/hadoop-common/CommandsManual.html</a:t>
            </a:r>
          </a:p>
        </p:txBody>
      </p:sp>
    </p:spTree>
    <p:extLst>
      <p:ext uri="{BB962C8B-B14F-4D97-AF65-F5344CB8AC3E}">
        <p14:creationId xmlns:p14="http://schemas.microsoft.com/office/powerpoint/2010/main" val="403963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133" y="195934"/>
            <a:ext cx="7699074" cy="795623"/>
          </a:xfrm>
        </p:spPr>
        <p:txBody>
          <a:bodyPr>
            <a:normAutofit/>
          </a:bodyPr>
          <a:lstStyle/>
          <a:p>
            <a:r>
              <a:rPr lang="en-US" dirty="0"/>
              <a:t>Running the </a:t>
            </a:r>
            <a:r>
              <a:rPr lang="en-US" dirty="0" err="1"/>
              <a:t>WordCount</a:t>
            </a:r>
            <a:r>
              <a:rPr lang="en-US" dirty="0"/>
              <a:t> example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984000" y="4117640"/>
            <a:ext cx="69127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$ </a:t>
            </a:r>
            <a:r>
              <a:rPr lang="en-US" sz="2200" dirty="0" err="1" smtClean="0"/>
              <a:t>hadoop</a:t>
            </a:r>
            <a:r>
              <a:rPr lang="en-US" sz="2200" dirty="0" smtClean="0"/>
              <a:t> </a:t>
            </a:r>
            <a:r>
              <a:rPr lang="en-US" sz="2200" dirty="0"/>
              <a:t>fs -cat /</a:t>
            </a:r>
            <a:r>
              <a:rPr lang="en-US" sz="2200" dirty="0" smtClean="0"/>
              <a:t>user/rob/</a:t>
            </a:r>
            <a:r>
              <a:rPr lang="en-US" sz="2200" dirty="0" err="1" smtClean="0"/>
              <a:t>peterpan_output</a:t>
            </a:r>
            <a:r>
              <a:rPr lang="en-US" sz="2200" dirty="0" smtClean="0"/>
              <a:t>/part-r-00000</a:t>
            </a:r>
            <a:endParaRPr lang="en-US" sz="2200" dirty="0"/>
          </a:p>
        </p:txBody>
      </p:sp>
      <p:sp>
        <p:nvSpPr>
          <p:cNvPr id="3" name="Rectangle 2"/>
          <p:cNvSpPr/>
          <p:nvPr/>
        </p:nvSpPr>
        <p:spPr>
          <a:xfrm>
            <a:off x="515380" y="1746411"/>
            <a:ext cx="11535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 smtClean="0"/>
              <a:t>hadoop</a:t>
            </a:r>
            <a:r>
              <a:rPr lang="en-US" sz="2400" dirty="0" smtClean="0"/>
              <a:t>  </a:t>
            </a:r>
            <a:r>
              <a:rPr lang="en-US" sz="2400" dirty="0"/>
              <a:t>jar  WordCount.jar  </a:t>
            </a:r>
            <a:r>
              <a:rPr lang="en-US" sz="2400" dirty="0" smtClean="0"/>
              <a:t>file:///home/rob/data/test.txt  file</a:t>
            </a:r>
            <a:r>
              <a:rPr lang="en-US" sz="2400" dirty="0"/>
              <a:t>:///</a:t>
            </a:r>
            <a:r>
              <a:rPr lang="en-US" sz="2400" dirty="0" smtClean="0"/>
              <a:t>home/rob/test_output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955218" y="2596842"/>
            <a:ext cx="25568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Local Runnable </a:t>
            </a:r>
            <a:r>
              <a:rPr lang="en-US" sz="2000" dirty="0"/>
              <a:t>JAR file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31904" y="2596842"/>
            <a:ext cx="19802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FF00FF"/>
                </a:solidFill>
              </a:rPr>
              <a:t>L</a:t>
            </a:r>
            <a:r>
              <a:rPr lang="en-US" sz="2000" dirty="0" smtClean="0">
                <a:solidFill>
                  <a:srgbClr val="FF00FF"/>
                </a:solidFill>
              </a:rPr>
              <a:t>ocal</a:t>
            </a:r>
            <a:r>
              <a:rPr lang="en-US" sz="2000" dirty="0" smtClean="0"/>
              <a:t> Input File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8772678" y="2596842"/>
            <a:ext cx="26159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FF00FF"/>
                </a:solidFill>
              </a:rPr>
              <a:t>Local</a:t>
            </a:r>
            <a:r>
              <a:rPr lang="en-US" sz="2000" dirty="0" smtClean="0"/>
              <a:t> Output </a:t>
            </a:r>
            <a:r>
              <a:rPr lang="en-US" sz="2000" dirty="0"/>
              <a:t>Directory</a:t>
            </a:r>
          </a:p>
        </p:txBody>
      </p:sp>
      <p:sp>
        <p:nvSpPr>
          <p:cNvPr id="15" name="Left Brace 14"/>
          <p:cNvSpPr/>
          <p:nvPr/>
        </p:nvSpPr>
        <p:spPr>
          <a:xfrm rot="16200000">
            <a:off x="9897282" y="599826"/>
            <a:ext cx="318315" cy="3600401"/>
          </a:xfrm>
          <a:prstGeom prst="leftBrace">
            <a:avLst>
              <a:gd name="adj1" fmla="val 92118"/>
              <a:gd name="adj2" fmla="val 50000"/>
            </a:avLst>
          </a:prstGeom>
          <a:ln w="1905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 rot="16200000">
            <a:off x="6057587" y="533087"/>
            <a:ext cx="292781" cy="3708344"/>
          </a:xfrm>
          <a:prstGeom prst="leftBrace">
            <a:avLst>
              <a:gd name="adj1" fmla="val 92118"/>
              <a:gd name="adj2" fmla="val 50000"/>
            </a:avLst>
          </a:prstGeom>
          <a:ln w="1905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 rot="16200000">
            <a:off x="3114991" y="1486387"/>
            <a:ext cx="318315" cy="1827278"/>
          </a:xfrm>
          <a:prstGeom prst="leftBrace">
            <a:avLst>
              <a:gd name="adj1" fmla="val 92118"/>
              <a:gd name="adj2" fmla="val 50000"/>
            </a:avLst>
          </a:prstGeom>
          <a:ln w="1905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7388" y="3649201"/>
            <a:ext cx="38529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Show the content of the output file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7388" y="1128125"/>
            <a:ext cx="31323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Command to run a “.jar” file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827" y="3001822"/>
            <a:ext cx="1440160" cy="393578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984000" y="5140861"/>
            <a:ext cx="69127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$ </a:t>
            </a:r>
            <a:r>
              <a:rPr lang="en-US" sz="2200" dirty="0" err="1" smtClean="0"/>
              <a:t>hadoop</a:t>
            </a:r>
            <a:r>
              <a:rPr lang="en-US" sz="2200" dirty="0" smtClean="0"/>
              <a:t> </a:t>
            </a:r>
            <a:r>
              <a:rPr lang="en-US" sz="2200" dirty="0"/>
              <a:t>fs </a:t>
            </a:r>
            <a:r>
              <a:rPr lang="en-US" sz="2200" dirty="0" smtClean="0"/>
              <a:t>-get </a:t>
            </a:r>
            <a:r>
              <a:rPr lang="en-US" sz="2200" dirty="0"/>
              <a:t>/</a:t>
            </a:r>
            <a:r>
              <a:rPr lang="en-US" sz="2200" dirty="0" smtClean="0"/>
              <a:t>user/rob/</a:t>
            </a:r>
            <a:r>
              <a:rPr lang="en-US" sz="2200" dirty="0" err="1" smtClean="0"/>
              <a:t>peterpan_output</a:t>
            </a:r>
            <a:r>
              <a:rPr lang="en-US" sz="2200" dirty="0" smtClean="0"/>
              <a:t>/*   ~/data/</a:t>
            </a:r>
            <a:endParaRPr lang="en-US" sz="2200" dirty="0"/>
          </a:p>
        </p:txBody>
      </p:sp>
      <p:sp>
        <p:nvSpPr>
          <p:cNvPr id="21" name="Rectangle 20"/>
          <p:cNvSpPr/>
          <p:nvPr/>
        </p:nvSpPr>
        <p:spPr>
          <a:xfrm>
            <a:off x="587388" y="4769657"/>
            <a:ext cx="38529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mtClean="0"/>
              <a:t>Download the </a:t>
            </a:r>
            <a:r>
              <a:rPr lang="en-US" sz="2000" dirty="0"/>
              <a:t>output file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3644" y="5697252"/>
            <a:ext cx="7218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Hadoop Commands Guide: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https</a:t>
            </a:r>
            <a:r>
              <a:rPr lang="en-US" sz="2400" dirty="0">
                <a:solidFill>
                  <a:schemeClr val="bg1"/>
                </a:solidFill>
              </a:rPr>
              <a:t>://hadoop.apache.org/docs/current/hadoop-project-dist/hadoop-common/CommandsManual.html</a:t>
            </a:r>
          </a:p>
        </p:txBody>
      </p:sp>
      <p:sp>
        <p:nvSpPr>
          <p:cNvPr id="6" name="Rectangle 5"/>
          <p:cNvSpPr/>
          <p:nvPr/>
        </p:nvSpPr>
        <p:spPr>
          <a:xfrm>
            <a:off x="6204105" y="1169214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&lt;</a:t>
            </a:r>
            <a:r>
              <a:rPr lang="fr-FR" dirty="0">
                <a:solidFill>
                  <a:srgbClr val="333333"/>
                </a:solidFill>
                <a:latin typeface="Courier New" panose="02070309020205020404" pitchFamily="49" charset="0"/>
              </a:rPr>
              <a:t>file:///&gt; or &lt;hdfs://namenode:port&gt;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80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8" y="44624"/>
            <a:ext cx="12072664" cy="1325563"/>
          </a:xfrm>
        </p:spPr>
        <p:txBody>
          <a:bodyPr/>
          <a:lstStyle/>
          <a:p>
            <a:r>
              <a:rPr lang="en-US" dirty="0"/>
              <a:t>Check whether Hadoop processes are running or not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394" y="1268760"/>
            <a:ext cx="10909212" cy="5040560"/>
          </a:xfrm>
          <a:solidFill>
            <a:srgbClr val="FFFFFF"/>
          </a:solidFill>
        </p:spPr>
        <p:txBody>
          <a:bodyPr>
            <a:noAutofit/>
          </a:bodyPr>
          <a:lstStyle/>
          <a:p>
            <a:r>
              <a:rPr lang="en-US" dirty="0"/>
              <a:t>A nifty tool for checking whether the expected Hadoop processes are running is </a:t>
            </a:r>
            <a:r>
              <a:rPr lang="en-US" dirty="0" err="1"/>
              <a:t>jps</a:t>
            </a:r>
            <a:r>
              <a:rPr lang="en-US" dirty="0"/>
              <a:t> - Java Virtual Machine Process Status </a:t>
            </a:r>
            <a:r>
              <a:rPr lang="en-US" dirty="0" smtClean="0"/>
              <a:t>Tool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apt install openjdk-8-jdk-headless</a:t>
            </a:r>
            <a:endParaRPr lang="en-US" dirty="0"/>
          </a:p>
          <a:p>
            <a:r>
              <a:rPr lang="en-US" dirty="0" smtClean="0"/>
              <a:t>$ </a:t>
            </a:r>
            <a:r>
              <a:rPr lang="en-US" dirty="0" err="1"/>
              <a:t>jps</a:t>
            </a:r>
            <a:endParaRPr lang="en-US" dirty="0"/>
          </a:p>
          <a:p>
            <a:r>
              <a:rPr lang="en-US" dirty="0"/>
              <a:t>2287 </a:t>
            </a:r>
            <a:r>
              <a:rPr lang="en-US" dirty="0" err="1"/>
              <a:t>TaskTracker</a:t>
            </a:r>
            <a:endParaRPr lang="en-US" dirty="0"/>
          </a:p>
          <a:p>
            <a:r>
              <a:rPr lang="en-US" dirty="0"/>
              <a:t>2149 </a:t>
            </a:r>
            <a:r>
              <a:rPr lang="en-US" dirty="0" err="1"/>
              <a:t>JobTracker</a:t>
            </a:r>
            <a:endParaRPr lang="en-US" dirty="0"/>
          </a:p>
          <a:p>
            <a:r>
              <a:rPr lang="en-US" dirty="0"/>
              <a:t>1938 </a:t>
            </a:r>
            <a:r>
              <a:rPr lang="en-US" dirty="0" err="1"/>
              <a:t>DataNode</a:t>
            </a:r>
            <a:endParaRPr lang="en-US" dirty="0"/>
          </a:p>
          <a:p>
            <a:r>
              <a:rPr lang="en-US" dirty="0"/>
              <a:t>2085 </a:t>
            </a:r>
            <a:r>
              <a:rPr lang="en-US" dirty="0" err="1"/>
              <a:t>SecondaryNameNode</a:t>
            </a:r>
            <a:endParaRPr lang="en-US" dirty="0"/>
          </a:p>
          <a:p>
            <a:r>
              <a:rPr lang="en-US" dirty="0"/>
              <a:t>2349 </a:t>
            </a:r>
            <a:r>
              <a:rPr lang="en-US" dirty="0" err="1"/>
              <a:t>Jps</a:t>
            </a:r>
            <a:endParaRPr lang="en-US" dirty="0"/>
          </a:p>
          <a:p>
            <a:r>
              <a:rPr lang="en-US" dirty="0"/>
              <a:t>1788 </a:t>
            </a:r>
            <a:r>
              <a:rPr lang="en-US" dirty="0" err="1"/>
              <a:t>NameNode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15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191"/>
            <a:ext cx="5375920" cy="783518"/>
          </a:xfrm>
        </p:spPr>
        <p:txBody>
          <a:bodyPr/>
          <a:lstStyle/>
          <a:p>
            <a:r>
              <a:rPr lang="en-US" dirty="0"/>
              <a:t>Check who is listening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148" y="764704"/>
            <a:ext cx="11702516" cy="6093296"/>
          </a:xfrm>
          <a:solidFill>
            <a:srgbClr val="FFFFFF"/>
          </a:solidFill>
        </p:spPr>
        <p:txBody>
          <a:bodyPr>
            <a:noAutofit/>
          </a:bodyPr>
          <a:lstStyle/>
          <a:p>
            <a:r>
              <a:rPr lang="en-US" dirty="0"/>
              <a:t>You can also check with </a:t>
            </a:r>
            <a:r>
              <a:rPr lang="en-US" dirty="0" err="1"/>
              <a:t>netstat</a:t>
            </a:r>
            <a:r>
              <a:rPr lang="en-US" dirty="0"/>
              <a:t> if Hadoop is listening on the configured ports.</a:t>
            </a:r>
          </a:p>
          <a:p>
            <a:r>
              <a:rPr lang="en-US" dirty="0" smtClean="0"/>
              <a:t>$ </a:t>
            </a:r>
            <a:r>
              <a:rPr lang="en-US" dirty="0" err="1">
                <a:solidFill>
                  <a:srgbClr val="FF00FF"/>
                </a:solidFill>
              </a:rPr>
              <a:t>sudo</a:t>
            </a:r>
            <a:r>
              <a:rPr lang="en-US" dirty="0">
                <a:solidFill>
                  <a:srgbClr val="FF00FF"/>
                </a:solidFill>
              </a:rPr>
              <a:t> </a:t>
            </a:r>
            <a:r>
              <a:rPr lang="en-US" dirty="0" err="1">
                <a:solidFill>
                  <a:srgbClr val="FF00FF"/>
                </a:solidFill>
              </a:rPr>
              <a:t>netstat</a:t>
            </a:r>
            <a:r>
              <a:rPr lang="en-US" dirty="0">
                <a:solidFill>
                  <a:srgbClr val="FF00FF"/>
                </a:solidFill>
              </a:rPr>
              <a:t> -</a:t>
            </a:r>
            <a:r>
              <a:rPr lang="en-US" dirty="0" err="1">
                <a:solidFill>
                  <a:srgbClr val="FF00FF"/>
                </a:solidFill>
              </a:rPr>
              <a:t>plten</a:t>
            </a:r>
            <a:r>
              <a:rPr lang="en-US" dirty="0">
                <a:solidFill>
                  <a:srgbClr val="FF00FF"/>
                </a:solidFill>
              </a:rPr>
              <a:t> | grep java</a:t>
            </a:r>
          </a:p>
          <a:p>
            <a:pPr marL="285750" indent="0">
              <a:buNone/>
            </a:pPr>
            <a:r>
              <a:rPr lang="en-US" dirty="0" err="1"/>
              <a:t>tcp</a:t>
            </a:r>
            <a:r>
              <a:rPr lang="en-US" dirty="0"/>
              <a:t>   0  0 0.0.0.0:50070   0.0.0.0:*  LISTEN  1001  9236  2471/java</a:t>
            </a:r>
          </a:p>
          <a:p>
            <a:pPr marL="285750" indent="0">
              <a:buNone/>
            </a:pPr>
            <a:r>
              <a:rPr lang="en-US" dirty="0" err="1"/>
              <a:t>tcp</a:t>
            </a:r>
            <a:r>
              <a:rPr lang="en-US" dirty="0"/>
              <a:t>   0  0 0.0.0.0:50010   0.0.0.0:*  LISTEN  1001  9998  2628/java</a:t>
            </a:r>
          </a:p>
          <a:p>
            <a:pPr marL="285750" indent="0">
              <a:buNone/>
            </a:pPr>
            <a:r>
              <a:rPr lang="en-US" dirty="0" err="1"/>
              <a:t>tcp</a:t>
            </a:r>
            <a:r>
              <a:rPr lang="en-US" dirty="0"/>
              <a:t>   0  0 0.0.0.0:48159   0.0.0.0:*  LISTEN  1001  8496  2628/java</a:t>
            </a:r>
          </a:p>
          <a:p>
            <a:pPr marL="285750" indent="0">
              <a:buNone/>
            </a:pPr>
            <a:r>
              <a:rPr lang="en-US" dirty="0" err="1"/>
              <a:t>tcp</a:t>
            </a:r>
            <a:r>
              <a:rPr lang="en-US" dirty="0"/>
              <a:t>   0  0 0.0.0.0:53121   0.0.0.0:*  LISTEN  1001  9228  2857/java</a:t>
            </a:r>
          </a:p>
          <a:p>
            <a:pPr marL="285750" indent="0">
              <a:buNone/>
            </a:pPr>
            <a:r>
              <a:rPr lang="en-US" dirty="0" err="1"/>
              <a:t>tcp</a:t>
            </a:r>
            <a:r>
              <a:rPr lang="en-US" dirty="0"/>
              <a:t>   0  0 127.0.0.1:54310 0.0.0.0:*  LISTEN  1001  8143  2471/java</a:t>
            </a:r>
          </a:p>
          <a:p>
            <a:pPr marL="28575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tcp</a:t>
            </a:r>
            <a:r>
              <a:rPr lang="en-US" dirty="0">
                <a:solidFill>
                  <a:srgbClr val="0070C0"/>
                </a:solidFill>
              </a:rPr>
              <a:t>   0  0 127.0.0.1:9000   0.0.0.0:*  LISTEN  1001  9230  2857/java</a:t>
            </a:r>
          </a:p>
          <a:p>
            <a:pPr marL="285750" indent="0">
              <a:buNone/>
            </a:pPr>
            <a:r>
              <a:rPr lang="en-US" dirty="0" err="1"/>
              <a:t>tcp</a:t>
            </a:r>
            <a:r>
              <a:rPr lang="en-US" dirty="0"/>
              <a:t>   0  0 0.0.0.0:59305   0.0.0.0:*  LISTEN  1001  8141  2471/java</a:t>
            </a:r>
          </a:p>
          <a:p>
            <a:pPr marL="285750" indent="0">
              <a:buNone/>
            </a:pPr>
            <a:r>
              <a:rPr lang="en-US" dirty="0" err="1"/>
              <a:t>tcp</a:t>
            </a:r>
            <a:r>
              <a:rPr lang="en-US" dirty="0"/>
              <a:t>   0  0 0.0.0.0:50060   0.0.0.0:*  LISTEN  1001  9857  3005/java</a:t>
            </a:r>
          </a:p>
          <a:p>
            <a:pPr marL="285750" indent="0">
              <a:buNone/>
            </a:pPr>
            <a:r>
              <a:rPr lang="en-US" dirty="0" err="1"/>
              <a:t>tcp</a:t>
            </a:r>
            <a:r>
              <a:rPr lang="en-US" dirty="0"/>
              <a:t>   0  0 0.0.0.0:49900   0.0.0.0:*  LISTEN  1001  9037  2785/java</a:t>
            </a:r>
          </a:p>
          <a:p>
            <a:pPr marL="285750" indent="0">
              <a:buNone/>
            </a:pPr>
            <a:r>
              <a:rPr lang="en-US" dirty="0" err="1"/>
              <a:t>tcp</a:t>
            </a:r>
            <a:r>
              <a:rPr lang="en-US" dirty="0"/>
              <a:t>   0  0 0.0.0.0:50030   0.0.0.0:*  LISTEN  1001  9773  </a:t>
            </a:r>
            <a:r>
              <a:rPr lang="en-US" dirty="0" smtClean="0"/>
              <a:t>2857/java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11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32" y="80628"/>
            <a:ext cx="3708412" cy="662782"/>
          </a:xfrm>
        </p:spPr>
        <p:txBody>
          <a:bodyPr>
            <a:normAutofit fontScale="90000"/>
          </a:bodyPr>
          <a:lstStyle/>
          <a:p>
            <a:r>
              <a:rPr lang="en-US" dirty="0"/>
              <a:t>Setting up HDFS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8077" y="157447"/>
            <a:ext cx="4982170" cy="4632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127.0.0.1 (localhost) is listening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663" y="706787"/>
            <a:ext cx="10796013" cy="6214601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332" y="1520788"/>
            <a:ext cx="1301331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Before </a:t>
            </a:r>
            <a:r>
              <a:rPr lang="en-US" dirty="0" err="1" smtClean="0"/>
              <a:t>strating</a:t>
            </a:r>
            <a:r>
              <a:rPr lang="en-US" dirty="0" smtClean="0"/>
              <a:t> DFS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789" y="4282310"/>
            <a:ext cx="1167671" cy="4632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After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50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398" y="1030867"/>
            <a:ext cx="6733964" cy="523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Hadoop Administration:         localhost:50070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9" y="2348880"/>
            <a:ext cx="12039009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2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929" y="0"/>
            <a:ext cx="97541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2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629"/>
          <a:stretch/>
        </p:blipFill>
        <p:spPr>
          <a:xfrm>
            <a:off x="1381708" y="-16769"/>
            <a:ext cx="10812524" cy="6908207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69218" y="2928211"/>
            <a:ext cx="6142806" cy="49716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open a web browser and enter the URL: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5340" y="3969060"/>
            <a:ext cx="2340260" cy="478867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localhost:9870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228348" y="2888554"/>
            <a:ext cx="2669086" cy="138499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port 50070 changed to 9870 in 3.0.0-alpha1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5340" y="160664"/>
            <a:ext cx="4637877" cy="64807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err="1" smtClean="0"/>
              <a:t>NameNode</a:t>
            </a:r>
            <a:r>
              <a:rPr lang="en-US" dirty="0" smtClean="0"/>
              <a:t> Web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63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8" y="14672"/>
            <a:ext cx="12082014" cy="684332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1278" y="6022203"/>
            <a:ext cx="2856370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FF"/>
                </a:solidFill>
              </a:rPr>
              <a:t>https://www.edureka.co/blog/hadoop-3/</a:t>
            </a:r>
          </a:p>
        </p:txBody>
      </p:sp>
    </p:spTree>
    <p:extLst>
      <p:ext uri="{BB962C8B-B14F-4D97-AF65-F5344CB8AC3E}">
        <p14:creationId xmlns:p14="http://schemas.microsoft.com/office/powerpoint/2010/main" val="420947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79" y="440668"/>
            <a:ext cx="4250811" cy="1325563"/>
          </a:xfrm>
        </p:spPr>
        <p:txBody>
          <a:bodyPr/>
          <a:lstStyle/>
          <a:p>
            <a:r>
              <a:rPr lang="en-US" dirty="0" err="1" smtClean="0"/>
              <a:t>DataNode</a:t>
            </a:r>
            <a:r>
              <a:rPr lang="en-US" dirty="0" smtClean="0"/>
              <a:t> Web UI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790" y="10426"/>
            <a:ext cx="7779210" cy="5671473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69218" y="2928211"/>
            <a:ext cx="3478510" cy="78882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open a web browser and enter the URL: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5340" y="3969061"/>
            <a:ext cx="2988332" cy="540060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localhost:9864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58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388" y="362583"/>
            <a:ext cx="2629508" cy="795623"/>
          </a:xfrm>
        </p:spPr>
        <p:txBody>
          <a:bodyPr/>
          <a:lstStyle/>
          <a:p>
            <a:r>
              <a:rPr lang="en-US" dirty="0" smtClean="0"/>
              <a:t>YARN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52" y="1520789"/>
            <a:ext cx="5257800" cy="504056"/>
          </a:xfrm>
        </p:spPr>
        <p:txBody>
          <a:bodyPr/>
          <a:lstStyle/>
          <a:p>
            <a:r>
              <a:rPr lang="en-US" dirty="0"/>
              <a:t>Yet Another Resource </a:t>
            </a:r>
            <a:r>
              <a:rPr lang="en-US" dirty="0" smtClean="0"/>
              <a:t>Negotiator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3" r="11191"/>
          <a:stretch/>
        </p:blipFill>
        <p:spPr>
          <a:xfrm>
            <a:off x="5178051" y="0"/>
            <a:ext cx="7013950" cy="55949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2399" y="2191434"/>
            <a:ext cx="488810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The fundamental idea of YARN is to split up the functionalities of resource management and job scheduling/monitoring into separate daemons. The idea is to have a global </a:t>
            </a:r>
            <a:r>
              <a:rPr lang="en-US" sz="2400" dirty="0" err="1">
                <a:solidFill>
                  <a:srgbClr val="000000"/>
                </a:solidFill>
              </a:rPr>
              <a:t>ResourceManager</a:t>
            </a:r>
            <a:r>
              <a:rPr lang="en-US" sz="2400" dirty="0">
                <a:solidFill>
                  <a:srgbClr val="000000"/>
                </a:solidFill>
              </a:rPr>
              <a:t> (</a:t>
            </a:r>
            <a:r>
              <a:rPr lang="en-US" sz="2400" i="1" dirty="0">
                <a:solidFill>
                  <a:srgbClr val="000000"/>
                </a:solidFill>
              </a:rPr>
              <a:t>RM</a:t>
            </a:r>
            <a:r>
              <a:rPr lang="en-US" sz="2400" dirty="0">
                <a:solidFill>
                  <a:srgbClr val="000000"/>
                </a:solidFill>
              </a:rPr>
              <a:t>) and per-application </a:t>
            </a:r>
            <a:r>
              <a:rPr lang="en-US" sz="2400" dirty="0" err="1">
                <a:solidFill>
                  <a:srgbClr val="000000"/>
                </a:solidFill>
              </a:rPr>
              <a:t>ApplicationMaster</a:t>
            </a:r>
            <a:r>
              <a:rPr lang="en-US" sz="2400" dirty="0">
                <a:solidFill>
                  <a:srgbClr val="000000"/>
                </a:solidFill>
              </a:rPr>
              <a:t> (</a:t>
            </a:r>
            <a:r>
              <a:rPr lang="en-US" sz="2400" i="1" dirty="0">
                <a:solidFill>
                  <a:srgbClr val="000000"/>
                </a:solidFill>
              </a:rPr>
              <a:t>AM</a:t>
            </a:r>
            <a:r>
              <a:rPr lang="en-US" sz="2400" dirty="0">
                <a:solidFill>
                  <a:srgbClr val="000000"/>
                </a:solidFill>
              </a:rPr>
              <a:t>). An application is either a single job or a DAG of jobs.</a:t>
            </a: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891644" y="760394"/>
            <a:ext cx="5676456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yarn jar WordCount.jar /input /output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891644" y="252027"/>
            <a:ext cx="414046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/hadoop/sbin/start-yarn.sh</a:t>
            </a:r>
          </a:p>
        </p:txBody>
      </p:sp>
    </p:spTree>
    <p:extLst>
      <p:ext uri="{BB962C8B-B14F-4D97-AF65-F5344CB8AC3E}">
        <p14:creationId xmlns:p14="http://schemas.microsoft.com/office/powerpoint/2010/main" val="200207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 Application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2" y="1484784"/>
            <a:ext cx="12107375" cy="4375683"/>
          </a:xfrm>
        </p:spPr>
      </p:pic>
    </p:spTree>
    <p:extLst>
      <p:ext uri="{BB962C8B-B14F-4D97-AF65-F5344CB8AC3E}">
        <p14:creationId xmlns:p14="http://schemas.microsoft.com/office/powerpoint/2010/main" val="311865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384"/>
            <a:ext cx="5123892" cy="1565412"/>
          </a:xfrm>
        </p:spPr>
        <p:txBody>
          <a:bodyPr/>
          <a:lstStyle/>
          <a:p>
            <a:r>
              <a:rPr lang="en-US" dirty="0" smtClean="0"/>
              <a:t>How YARN runs an application?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868" y="27384"/>
            <a:ext cx="6962186" cy="6858000"/>
          </a:xfrm>
        </p:spPr>
      </p:pic>
    </p:spTree>
    <p:extLst>
      <p:ext uri="{BB962C8B-B14F-4D97-AF65-F5344CB8AC3E}">
        <p14:creationId xmlns:p14="http://schemas.microsoft.com/office/powerpoint/2010/main" val="184008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40" y="1014"/>
            <a:ext cx="10515600" cy="579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Difference between MRv1 and MRv2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058774"/>
              </p:ext>
            </p:extLst>
          </p:nvPr>
        </p:nvGraphicFramePr>
        <p:xfrm>
          <a:off x="155340" y="580613"/>
          <a:ext cx="11917324" cy="5783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2568">
                  <a:extLst>
                    <a:ext uri="{9D8B030D-6E8A-4147-A177-3AD203B41FA5}">
                      <a16:colId xmlns:a16="http://schemas.microsoft.com/office/drawing/2014/main" val="2639800207"/>
                    </a:ext>
                  </a:extLst>
                </a:gridCol>
                <a:gridCol w="6804756">
                  <a:extLst>
                    <a:ext uri="{9D8B030D-6E8A-4147-A177-3AD203B41FA5}">
                      <a16:colId xmlns:a16="http://schemas.microsoft.com/office/drawing/2014/main" val="1120503782"/>
                    </a:ext>
                  </a:extLst>
                </a:gridCol>
              </a:tblGrid>
              <a:tr h="4804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MRv1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MRv2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090622"/>
                  </a:ext>
                </a:extLst>
              </a:tr>
              <a:tr h="1539960">
                <a:tc>
                  <a:txBody>
                    <a:bodyPr/>
                    <a:lstStyle/>
                    <a:p>
                      <a:pPr algn="just"/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MRv1 uses the </a:t>
                      </a:r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JobTracker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create and assign tasks to data nodes, which can become a resource bottleneck when the cluster scales out far enough (usually around 4,000 nodes).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MRv2 (aka YARN) has a Resource Manager for each cluster, and each data node runs a Node Manager. For each job, one slave node will act as the Application Master, monitoring resources/tasks, etc.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168228"/>
                  </a:ext>
                </a:extLst>
              </a:tr>
              <a:tr h="3316837">
                <a:tc>
                  <a:txBody>
                    <a:bodyPr/>
                    <a:lstStyle/>
                    <a:p>
                      <a:pPr algn="just"/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MRv1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which is also called as Hadoop 1 where the </a:t>
                      </a: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HDFS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(Resource management and scheduling) and </a:t>
                      </a:r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MapReduce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(Programming Framework) are tightly coupled. Because of this non-batch applications can not be run on the </a:t>
                      </a:r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hadoop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1. It has single </a:t>
                      </a:r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namenode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so, it doesn't provides high system availability and scalability.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MRv2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(aka Hadoop 2) in this version of</a:t>
                      </a:r>
                      <a:r>
                        <a:rPr lang="en-US" sz="2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hadoop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resource management and scheduling tasks are separated from </a:t>
                      </a:r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MapReduce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which is separated by </a:t>
                      </a: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YARN.</a:t>
                      </a:r>
                      <a:r>
                        <a:rPr lang="en-US" sz="24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resource management and scheduling layer lies beneath the </a:t>
                      </a:r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MapReduce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layer. It also provides high system availability and scalability as we can create redundant </a:t>
                      </a:r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NameNodes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The new feature of snapshot through which we can take backup of </a:t>
                      </a:r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filesystems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which helps disaster recovery.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403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60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14" y="0"/>
            <a:ext cx="11196251" cy="689718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190176" y="1551986"/>
            <a:ext cx="3313584" cy="4785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YARN Web UI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73683" y="0"/>
            <a:ext cx="2304256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localhost:8088</a:t>
            </a:r>
          </a:p>
        </p:txBody>
      </p:sp>
    </p:spTree>
    <p:extLst>
      <p:ext uri="{BB962C8B-B14F-4D97-AF65-F5344CB8AC3E}">
        <p14:creationId xmlns:p14="http://schemas.microsoft.com/office/powerpoint/2010/main" val="210395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346" y="1232756"/>
            <a:ext cx="11773308" cy="5436603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Download Eclipse from its website</a:t>
            </a:r>
          </a:p>
          <a:p>
            <a:r>
              <a:rPr lang="en-US" dirty="0">
                <a:hlinkClick r:id="rId2"/>
              </a:rPr>
              <a:t>https://www.eclipse.org/downloads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Download </a:t>
            </a:r>
            <a:r>
              <a:rPr lang="en-US" dirty="0"/>
              <a:t>64 bits</a:t>
            </a:r>
          </a:p>
          <a:p>
            <a:r>
              <a:rPr lang="en-US" dirty="0" smtClean="0"/>
              <a:t>Unzip </a:t>
            </a:r>
            <a:r>
              <a:rPr lang="en-US" dirty="0"/>
              <a:t>the </a:t>
            </a:r>
            <a:r>
              <a:rPr lang="en-US" dirty="0" smtClean="0"/>
              <a:t>file “eclipse-inst-linux64.tar.gz” </a:t>
            </a:r>
            <a:r>
              <a:rPr lang="en-US" dirty="0"/>
              <a:t>and go to “eclipse-installer” folder</a:t>
            </a:r>
          </a:p>
          <a:p>
            <a:r>
              <a:rPr lang="en-US" dirty="0" smtClean="0"/>
              <a:t>click </a:t>
            </a:r>
            <a:r>
              <a:rPr lang="en-US" dirty="0"/>
              <a:t>on </a:t>
            </a:r>
            <a:r>
              <a:rPr lang="en-US" dirty="0" smtClean="0"/>
              <a:t>the file “./eclipse-installer/eclipse-</a:t>
            </a:r>
            <a:r>
              <a:rPr lang="en-US" dirty="0" err="1" smtClean="0"/>
              <a:t>inst</a:t>
            </a:r>
            <a:r>
              <a:rPr lang="en-US" dirty="0"/>
              <a:t>”</a:t>
            </a:r>
          </a:p>
          <a:p>
            <a:r>
              <a:rPr lang="en-US" dirty="0" smtClean="0"/>
              <a:t>Installation folder: “/home/rob/eclipse/java-oxygen”</a:t>
            </a:r>
            <a:endParaRPr lang="en-US" dirty="0"/>
          </a:p>
          <a:p>
            <a:r>
              <a:rPr lang="en-US" dirty="0"/>
              <a:t>Add external Jar files to your java </a:t>
            </a:r>
            <a:r>
              <a:rPr lang="en-US" dirty="0" smtClean="0"/>
              <a:t>project</a:t>
            </a:r>
          </a:p>
          <a:p>
            <a:pPr marL="862013" indent="-404813">
              <a:buFont typeface="Wingdings" panose="05000000000000000000" pitchFamily="2" charset="2"/>
              <a:buChar char="Ø"/>
            </a:pPr>
            <a:r>
              <a:rPr lang="en-US" dirty="0" smtClean="0"/>
              <a:t>/home/rob/</a:t>
            </a:r>
            <a:r>
              <a:rPr lang="en-US" dirty="0" err="1" smtClean="0"/>
              <a:t>hadoop</a:t>
            </a:r>
            <a:r>
              <a:rPr lang="en-US" dirty="0" smtClean="0"/>
              <a:t>/share/</a:t>
            </a:r>
            <a:r>
              <a:rPr lang="en-US" dirty="0" err="1" smtClean="0"/>
              <a:t>hadoop</a:t>
            </a:r>
            <a:r>
              <a:rPr lang="en-US" dirty="0" smtClean="0"/>
              <a:t>/common/hadoop-common-3.0.0.jar</a:t>
            </a:r>
          </a:p>
          <a:p>
            <a:pPr marL="862013" indent="-404813">
              <a:buFont typeface="Wingdings" panose="05000000000000000000" pitchFamily="2" charset="2"/>
              <a:buChar char="Ø"/>
            </a:pPr>
            <a:r>
              <a:rPr lang="en-US" dirty="0" smtClean="0"/>
              <a:t>/</a:t>
            </a:r>
            <a:r>
              <a:rPr lang="en-US" dirty="0"/>
              <a:t>home/rob/</a:t>
            </a:r>
            <a:r>
              <a:rPr lang="en-US" dirty="0" err="1"/>
              <a:t>hadoop</a:t>
            </a:r>
            <a:r>
              <a:rPr lang="en-US" dirty="0"/>
              <a:t>/share/</a:t>
            </a:r>
            <a:r>
              <a:rPr lang="en-US" dirty="0" err="1"/>
              <a:t>hadoop</a:t>
            </a:r>
            <a:r>
              <a:rPr lang="en-US" dirty="0"/>
              <a:t>/</a:t>
            </a:r>
            <a:r>
              <a:rPr lang="en-US" dirty="0" err="1"/>
              <a:t>mapreduce</a:t>
            </a:r>
            <a:r>
              <a:rPr lang="en-US" dirty="0"/>
              <a:t>/hadoop-mapreduce-client-core-3.0.0.jar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88640"/>
            <a:ext cx="8568952" cy="795623"/>
          </a:xfrm>
        </p:spPr>
        <p:txBody>
          <a:bodyPr/>
          <a:lstStyle/>
          <a:p>
            <a:r>
              <a:rPr lang="en-US" dirty="0"/>
              <a:t>Installing and Using Eclipse in Ubuntu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308" y="29537"/>
            <a:ext cx="3287689" cy="271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52636"/>
            <a:ext cx="2736304" cy="1325563"/>
          </a:xfrm>
        </p:spPr>
        <p:txBody>
          <a:bodyPr/>
          <a:lstStyle/>
          <a:p>
            <a:r>
              <a:rPr lang="en-US" dirty="0"/>
              <a:t>Downloads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481" y="1492925"/>
            <a:ext cx="28940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1. Download the files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382" y="0"/>
            <a:ext cx="9054886" cy="6858000"/>
          </a:xfrm>
        </p:spPr>
      </p:pic>
      <p:sp>
        <p:nvSpPr>
          <p:cNvPr id="8" name="Rectangle 7"/>
          <p:cNvSpPr/>
          <p:nvPr/>
        </p:nvSpPr>
        <p:spPr>
          <a:xfrm>
            <a:off x="130481" y="2672916"/>
            <a:ext cx="28940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2. Unzip the files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30480" y="3456945"/>
            <a:ext cx="29909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3. Set the environment variables in .</a:t>
            </a:r>
            <a:r>
              <a:rPr lang="en-US" sz="2800" dirty="0" err="1"/>
              <a:t>bashrc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975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28"/>
            <a:ext cx="8707185" cy="68580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223448" y="1807759"/>
            <a:ext cx="4968552" cy="468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VMware Workstation Player 12.5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837236" y="2780928"/>
            <a:ext cx="3227811" cy="468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This is a free version.</a:t>
            </a:r>
          </a:p>
        </p:txBody>
      </p:sp>
    </p:spTree>
    <p:extLst>
      <p:ext uri="{BB962C8B-B14F-4D97-AF65-F5344CB8AC3E}">
        <p14:creationId xmlns:p14="http://schemas.microsoft.com/office/powerpoint/2010/main" val="319305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448" y="41401"/>
            <a:ext cx="10515600" cy="939640"/>
          </a:xfrm>
        </p:spPr>
        <p:txBody>
          <a:bodyPr/>
          <a:lstStyle/>
          <a:p>
            <a:r>
              <a:rPr lang="en-US" dirty="0"/>
              <a:t>Source Code for the Examples in the Textbook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944" y="863475"/>
            <a:ext cx="8222094" cy="4677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GitHub     https://github.com/adamjshook/mapreducepatterns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40"/>
          <a:stretch/>
        </p:blipFill>
        <p:spPr>
          <a:xfrm>
            <a:off x="-3617" y="1424256"/>
            <a:ext cx="10204073" cy="54971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6" r="6509"/>
          <a:stretch/>
        </p:blipFill>
        <p:spPr>
          <a:xfrm>
            <a:off x="9804412" y="3324087"/>
            <a:ext cx="2376264" cy="359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52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63" y="260648"/>
            <a:ext cx="5626318" cy="756084"/>
          </a:xfrm>
        </p:spPr>
        <p:txBody>
          <a:bodyPr/>
          <a:lstStyle/>
          <a:p>
            <a:r>
              <a:rPr lang="en-US" dirty="0"/>
              <a:t>Import Project From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44" y="2652561"/>
            <a:ext cx="5590903" cy="135250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GitHub URI (Uniform Resource Identifier):    </a:t>
            </a:r>
            <a:r>
              <a:rPr lang="en-US" dirty="0"/>
              <a:t>https://github.com/adamjshook/mapreducepatterns.git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044" y="1569245"/>
            <a:ext cx="5410884" cy="9956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Eclipse =&gt; File =&gt; Import =&gt; </a:t>
            </a:r>
            <a:r>
              <a:rPr lang="en-US" dirty="0" err="1"/>
              <a:t>Git</a:t>
            </a:r>
            <a:r>
              <a:rPr lang="en-US" dirty="0"/>
              <a:t> =&gt; Projects from </a:t>
            </a:r>
            <a:r>
              <a:rPr lang="en-US" dirty="0" err="1"/>
              <a:t>Git</a:t>
            </a:r>
            <a:r>
              <a:rPr lang="en-US" dirty="0"/>
              <a:t> =&gt; Clone URI =&gt;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815" y="-1926"/>
            <a:ext cx="6408861" cy="6923314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7045" y="4092721"/>
            <a:ext cx="4978836" cy="1028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Select the master branches =&gt; Next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1874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39" y="404664"/>
            <a:ext cx="11712410" cy="891063"/>
          </a:xfrm>
        </p:spPr>
        <p:txBody>
          <a:bodyPr/>
          <a:lstStyle/>
          <a:p>
            <a:r>
              <a:rPr lang="en-US" dirty="0"/>
              <a:t>Enable Virtualization Technology (</a:t>
            </a:r>
            <a:r>
              <a:rPr lang="en-US" dirty="0" err="1"/>
              <a:t>VTx</a:t>
            </a:r>
            <a:r>
              <a:rPr lang="en-US" dirty="0"/>
              <a:t>) in HP </a:t>
            </a:r>
            <a:r>
              <a:rPr lang="en-US" dirty="0" smtClean="0"/>
              <a:t>Laptop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06"/>
          <a:stretch/>
        </p:blipFill>
        <p:spPr>
          <a:xfrm>
            <a:off x="4763852" y="1654615"/>
            <a:ext cx="7380820" cy="3969238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06692" y="3304978"/>
            <a:ext cx="4032448" cy="22696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ESC =&gt; F10 =&gt; Security/Configuration =&gt; Virtualization Technology (</a:t>
            </a:r>
            <a:r>
              <a:rPr lang="en-US" sz="3200" dirty="0" err="1"/>
              <a:t>VTx</a:t>
            </a:r>
            <a:r>
              <a:rPr lang="en-US" sz="3200" dirty="0"/>
              <a:t>) =&gt; (Disabled -&gt; Enabled)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6239" y="1690688"/>
            <a:ext cx="4536504" cy="14235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/>
              <a:t>If you are using HP laptop, you may need this to run virtual machine.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2504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276312"/>
            <a:ext cx="4465712" cy="1325563"/>
          </a:xfrm>
        </p:spPr>
        <p:txBody>
          <a:bodyPr/>
          <a:lstStyle/>
          <a:p>
            <a:r>
              <a:rPr lang="en-US" dirty="0"/>
              <a:t>Install Ubuntu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1736813"/>
            <a:ext cx="10873208" cy="3060340"/>
          </a:xfrm>
        </p:spPr>
        <p:txBody>
          <a:bodyPr/>
          <a:lstStyle/>
          <a:p>
            <a:r>
              <a:rPr lang="en-US" dirty="0"/>
              <a:t>Ubuntu 16.04.1 LTS (</a:t>
            </a:r>
            <a:r>
              <a:rPr lang="en-US" dirty="0" err="1"/>
              <a:t>Xenial</a:t>
            </a:r>
            <a:r>
              <a:rPr lang="en-US" dirty="0"/>
              <a:t> </a:t>
            </a:r>
            <a:r>
              <a:rPr lang="en-US" dirty="0" err="1"/>
              <a:t>Xerus</a:t>
            </a:r>
            <a:r>
              <a:rPr lang="en-US" dirty="0"/>
              <a:t>)</a:t>
            </a:r>
          </a:p>
          <a:p>
            <a:r>
              <a:rPr lang="en-US" dirty="0"/>
              <a:t>http://releases.ubuntu.com/16.04/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2"/>
              </a:rPr>
              <a:t>64-bit PC (AMD64) desktop image</a:t>
            </a:r>
            <a:endParaRPr lang="en-US" dirty="0"/>
          </a:p>
          <a:p>
            <a:r>
              <a:rPr lang="en-US" dirty="0"/>
              <a:t>(http://releases.ubuntu.com/16.04/ubuntu-16.04-desktop-amd64.iso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5380" y="5075449"/>
            <a:ext cx="8676964" cy="490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VirtualBox</a:t>
            </a:r>
            <a:r>
              <a:rPr lang="en-US" dirty="0"/>
              <a:t>/</a:t>
            </a:r>
            <a:r>
              <a:rPr lang="en-US" dirty="0" err="1"/>
              <a:t>Vmware</a:t>
            </a:r>
            <a:r>
              <a:rPr lang="en-US" dirty="0"/>
              <a:t> =&gt; Ubuntu 16.04 =&gt; </a:t>
            </a:r>
            <a:r>
              <a:rPr lang="en-US" dirty="0" smtClean="0"/>
              <a:t>Java </a:t>
            </a:r>
            <a:r>
              <a:rPr lang="en-US" dirty="0"/>
              <a:t> =&gt; </a:t>
            </a:r>
            <a:r>
              <a:rPr lang="en-US" dirty="0" smtClean="0"/>
              <a:t>Hadoop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988" y="269781"/>
            <a:ext cx="6087325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3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365125"/>
            <a:ext cx="3924436" cy="795623"/>
          </a:xfrm>
        </p:spPr>
        <p:txBody>
          <a:bodyPr/>
          <a:lstStyle/>
          <a:p>
            <a:r>
              <a:rPr lang="en-US" dirty="0" smtClean="0"/>
              <a:t>Installing Java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44" y="2312876"/>
            <a:ext cx="11809312" cy="327636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If you get the errors:</a:t>
            </a:r>
          </a:p>
          <a:p>
            <a:pPr marL="234950" indent="0">
              <a:buNone/>
            </a:pPr>
            <a:r>
              <a:rPr lang="en-US" dirty="0" smtClean="0"/>
              <a:t>E</a:t>
            </a:r>
            <a:r>
              <a:rPr lang="en-US" dirty="0"/>
              <a:t>: Could not get lock /</a:t>
            </a:r>
            <a:r>
              <a:rPr lang="en-US" dirty="0" err="1"/>
              <a:t>var</a:t>
            </a:r>
            <a:r>
              <a:rPr lang="en-US" dirty="0"/>
              <a:t>/lib/</a:t>
            </a:r>
            <a:r>
              <a:rPr lang="en-US" dirty="0" err="1"/>
              <a:t>dpkg</a:t>
            </a:r>
            <a:r>
              <a:rPr lang="en-US" dirty="0"/>
              <a:t>/lock - open (11 Resource temporarily unavailable)</a:t>
            </a:r>
          </a:p>
          <a:p>
            <a:pPr marL="234950" indent="0">
              <a:buNone/>
            </a:pPr>
            <a:r>
              <a:rPr lang="en-US" dirty="0" smtClean="0"/>
              <a:t>E</a:t>
            </a:r>
            <a:r>
              <a:rPr lang="en-US" dirty="0"/>
              <a:t>: Unable to lock the administration directory (/</a:t>
            </a:r>
            <a:r>
              <a:rPr lang="en-US" dirty="0" err="1"/>
              <a:t>var</a:t>
            </a:r>
            <a:r>
              <a:rPr lang="en-US" dirty="0"/>
              <a:t>/lib/</a:t>
            </a:r>
            <a:r>
              <a:rPr lang="en-US" dirty="0" err="1"/>
              <a:t>dpkg</a:t>
            </a:r>
            <a:r>
              <a:rPr lang="en-US" dirty="0"/>
              <a:t>/) is another process using it</a:t>
            </a:r>
            <a:r>
              <a:rPr lang="en-US" dirty="0" smtClean="0"/>
              <a:t>?</a:t>
            </a:r>
          </a:p>
          <a:p>
            <a:r>
              <a:rPr lang="en-US" dirty="0" smtClean="0"/>
              <a:t>Please run the following commands: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rm</a:t>
            </a:r>
            <a:r>
              <a:rPr lang="en-US" dirty="0"/>
              <a:t> /</a:t>
            </a:r>
            <a:r>
              <a:rPr lang="en-US" dirty="0" err="1" smtClean="0"/>
              <a:t>var</a:t>
            </a:r>
            <a:r>
              <a:rPr lang="en-US" dirty="0" smtClean="0"/>
              <a:t>/lib/apt/lists/lock</a:t>
            </a:r>
          </a:p>
          <a:p>
            <a:pPr marL="0" indent="0">
              <a:buNone/>
            </a:pPr>
            <a:r>
              <a:rPr lang="en-US" dirty="0" smtClean="0"/>
              <a:t>   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rm</a:t>
            </a:r>
            <a:r>
              <a:rPr lang="en-US" dirty="0"/>
              <a:t> /</a:t>
            </a:r>
            <a:r>
              <a:rPr lang="en-US" dirty="0" err="1"/>
              <a:t>var</a:t>
            </a:r>
            <a:r>
              <a:rPr lang="en-US" dirty="0"/>
              <a:t>/cache/apt/archives/lock</a:t>
            </a:r>
          </a:p>
          <a:p>
            <a:pPr marL="0" indent="0">
              <a:buNone/>
            </a:pPr>
            <a:r>
              <a:rPr lang="en-US" dirty="0" smtClean="0"/>
              <a:t>   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rm</a:t>
            </a:r>
            <a:r>
              <a:rPr lang="en-US" dirty="0"/>
              <a:t> /</a:t>
            </a:r>
            <a:r>
              <a:rPr lang="en-US" dirty="0" err="1"/>
              <a:t>var</a:t>
            </a:r>
            <a:r>
              <a:rPr lang="en-US" dirty="0"/>
              <a:t>/lib/</a:t>
            </a:r>
            <a:r>
              <a:rPr lang="en-US" dirty="0" err="1"/>
              <a:t>dpkg</a:t>
            </a:r>
            <a:r>
              <a:rPr lang="en-US" dirty="0"/>
              <a:t>/lock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7780" y="1416518"/>
            <a:ext cx="6366271" cy="536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FF"/>
                </a:solidFill>
              </a:rPr>
              <a:t>$ </a:t>
            </a:r>
            <a:r>
              <a:rPr lang="en-US" dirty="0" err="1" smtClean="0">
                <a:solidFill>
                  <a:srgbClr val="FF00FF"/>
                </a:solidFill>
              </a:rPr>
              <a:t>sudo</a:t>
            </a:r>
            <a:r>
              <a:rPr lang="en-US" dirty="0" smtClean="0">
                <a:solidFill>
                  <a:srgbClr val="FF00FF"/>
                </a:solidFill>
              </a:rPr>
              <a:t> apt install openjdk-8-jre-headless</a:t>
            </a:r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75820" y="5845010"/>
            <a:ext cx="7564625" cy="93236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$ java -version</a:t>
            </a:r>
          </a:p>
          <a:p>
            <a:r>
              <a:rPr lang="en-US" dirty="0" smtClean="0"/>
              <a:t>Java is install </a:t>
            </a:r>
            <a:r>
              <a:rPr lang="en-US" dirty="0"/>
              <a:t>in </a:t>
            </a:r>
            <a:r>
              <a:rPr lang="en-US" dirty="0" smtClean="0"/>
              <a:t>“/</a:t>
            </a:r>
            <a:r>
              <a:rPr lang="en-US" dirty="0" err="1" smtClean="0"/>
              <a:t>usr</a:t>
            </a:r>
            <a:r>
              <a:rPr lang="en-US" dirty="0" smtClean="0"/>
              <a:t>/lib/</a:t>
            </a:r>
            <a:r>
              <a:rPr lang="en-US" dirty="0" err="1" smtClean="0"/>
              <a:t>jvm</a:t>
            </a:r>
            <a:r>
              <a:rPr lang="en-US" dirty="0" smtClean="0"/>
              <a:t>/java-8-openjdk-amd64”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63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834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dirty="0"/>
              <a:t>Hadoop: Setting up a Single Node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975640"/>
            <a:ext cx="11809312" cy="46856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Download </a:t>
            </a:r>
            <a:r>
              <a:rPr lang="en-US" dirty="0" smtClean="0"/>
              <a:t>hadoop-3.0.0.tar.gz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mirror.metrocast.net/apache/hadoop/common/hadoop-3.0.0/hadoop-3.0.0.tar.gz</a:t>
            </a:r>
            <a:endParaRPr lang="en-US" dirty="0" smtClean="0"/>
          </a:p>
          <a:p>
            <a:r>
              <a:rPr lang="en-US" dirty="0" smtClean="0"/>
              <a:t>$ tar -</a:t>
            </a:r>
            <a:r>
              <a:rPr lang="en-US" dirty="0" err="1" smtClean="0"/>
              <a:t>xvf</a:t>
            </a:r>
            <a:r>
              <a:rPr lang="en-US" dirty="0" smtClean="0"/>
              <a:t> hadoop-3.0.0.tar.gz -C ~/     (or right click -&gt; Extract here)</a:t>
            </a:r>
          </a:p>
          <a:p>
            <a:r>
              <a:rPr lang="en-US" dirty="0" smtClean="0"/>
              <a:t>$ mv hadoop-3.0.0/ </a:t>
            </a:r>
            <a:r>
              <a:rPr lang="en-US" dirty="0" err="1" smtClean="0"/>
              <a:t>hadoop</a:t>
            </a:r>
            <a:r>
              <a:rPr lang="en-US" dirty="0" smtClean="0"/>
              <a:t>                (rename the folder “</a:t>
            </a:r>
            <a:r>
              <a:rPr lang="en-US" dirty="0" err="1" smtClean="0"/>
              <a:t>hadoop</a:t>
            </a:r>
            <a:r>
              <a:rPr lang="en-US" dirty="0" smtClean="0"/>
              <a:t>” in the home “~/”)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$ cd ~/</a:t>
            </a:r>
            <a:r>
              <a:rPr lang="en-US" dirty="0" err="1" smtClean="0"/>
              <a:t>hadoop</a:t>
            </a:r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hadoop</a:t>
            </a:r>
            <a:r>
              <a:rPr lang="en-US" dirty="0"/>
              <a:t>/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gedit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FF"/>
                </a:solidFill>
              </a:rPr>
              <a:t>hadoop-env.sh</a:t>
            </a:r>
          </a:p>
          <a:p>
            <a:r>
              <a:rPr lang="en-US" dirty="0" smtClean="0"/>
              <a:t>Update the following line ( </a:t>
            </a:r>
            <a:r>
              <a:rPr lang="en-US" dirty="0"/>
              <a:t>set </a:t>
            </a:r>
            <a:r>
              <a:rPr lang="en-US" dirty="0" smtClean="0"/>
              <a:t>the </a:t>
            </a:r>
            <a:r>
              <a:rPr lang="en-US" dirty="0"/>
              <a:t>root of your Java </a:t>
            </a:r>
            <a:r>
              <a:rPr lang="en-US" dirty="0" smtClean="0"/>
              <a:t>installation )</a:t>
            </a:r>
            <a:endParaRPr lang="en-US" dirty="0"/>
          </a:p>
          <a:p>
            <a:r>
              <a:rPr lang="en-US" dirty="0"/>
              <a:t>export JAVA_HOME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FF00FF"/>
                </a:solidFill>
              </a:rPr>
              <a:t>/</a:t>
            </a:r>
            <a:r>
              <a:rPr lang="en-US" dirty="0" err="1" smtClean="0">
                <a:solidFill>
                  <a:srgbClr val="FF00FF"/>
                </a:solidFill>
              </a:rPr>
              <a:t>usr</a:t>
            </a:r>
            <a:r>
              <a:rPr lang="en-US" dirty="0" smtClean="0">
                <a:solidFill>
                  <a:srgbClr val="FF00FF"/>
                </a:solidFill>
              </a:rPr>
              <a:t>/lib/</a:t>
            </a:r>
            <a:r>
              <a:rPr lang="en-US" dirty="0" err="1" smtClean="0">
                <a:solidFill>
                  <a:srgbClr val="FF00FF"/>
                </a:solidFill>
              </a:rPr>
              <a:t>jvm</a:t>
            </a:r>
            <a:r>
              <a:rPr lang="en-US" dirty="0" smtClean="0">
                <a:solidFill>
                  <a:srgbClr val="FF00FF"/>
                </a:solidFill>
              </a:rPr>
              <a:t>/java-8-openjdk-amd64/</a:t>
            </a:r>
            <a:r>
              <a:rPr lang="en-US" dirty="0" err="1" smtClean="0">
                <a:solidFill>
                  <a:srgbClr val="FF00FF"/>
                </a:solidFill>
              </a:rPr>
              <a:t>jre</a:t>
            </a:r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41576" y="5910371"/>
            <a:ext cx="8831088" cy="83099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https://hadoop.apache.org/docs/stable/hadoop-project-dist/hadoop-common/SingleCluster.html</a:t>
            </a:r>
          </a:p>
        </p:txBody>
      </p:sp>
    </p:spTree>
    <p:extLst>
      <p:ext uri="{BB962C8B-B14F-4D97-AF65-F5344CB8AC3E}">
        <p14:creationId xmlns:p14="http://schemas.microsoft.com/office/powerpoint/2010/main" val="54488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511" y="0"/>
            <a:ext cx="728548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68" y="404664"/>
            <a:ext cx="4158664" cy="875521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hadoop-env.sh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5519936" y="2636912"/>
            <a:ext cx="4608512" cy="4320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76747" y="2344524"/>
            <a:ext cx="41230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~/</a:t>
            </a:r>
            <a:r>
              <a:rPr lang="en-US" sz="3200" dirty="0" err="1" smtClean="0"/>
              <a:t>hadoop</a:t>
            </a:r>
            <a:r>
              <a:rPr lang="en-US" sz="3200" dirty="0" smtClean="0"/>
              <a:t>/</a:t>
            </a:r>
            <a:r>
              <a:rPr lang="en-US" sz="3200" dirty="0" err="1" smtClean="0"/>
              <a:t>etc</a:t>
            </a:r>
            <a:r>
              <a:rPr lang="en-US" sz="3200" dirty="0" smtClean="0"/>
              <a:t>/</a:t>
            </a:r>
            <a:r>
              <a:rPr lang="en-US" sz="3200" dirty="0" err="1" smtClean="0"/>
              <a:t>hadoop</a:t>
            </a:r>
            <a:r>
              <a:rPr lang="en-US" sz="3200" dirty="0"/>
              <a:t>/</a:t>
            </a:r>
          </a:p>
        </p:txBody>
      </p:sp>
      <p:sp>
        <p:nvSpPr>
          <p:cNvPr id="5" name="Rectangle 4"/>
          <p:cNvSpPr/>
          <p:nvPr/>
        </p:nvSpPr>
        <p:spPr>
          <a:xfrm>
            <a:off x="312520" y="4358273"/>
            <a:ext cx="8865303" cy="52322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export JAVA_HOME=</a:t>
            </a:r>
            <a:r>
              <a:rPr lang="en-US" sz="2800" dirty="0">
                <a:solidFill>
                  <a:srgbClr val="FF00FF"/>
                </a:solidFill>
              </a:rPr>
              <a:t>/</a:t>
            </a:r>
            <a:r>
              <a:rPr lang="en-US" sz="2800" dirty="0" err="1">
                <a:solidFill>
                  <a:srgbClr val="FF00FF"/>
                </a:solidFill>
              </a:rPr>
              <a:t>usr</a:t>
            </a:r>
            <a:r>
              <a:rPr lang="en-US" sz="2800" dirty="0">
                <a:solidFill>
                  <a:srgbClr val="FF00FF"/>
                </a:solidFill>
              </a:rPr>
              <a:t>/lib/</a:t>
            </a:r>
            <a:r>
              <a:rPr lang="en-US" sz="2800" dirty="0" err="1">
                <a:solidFill>
                  <a:srgbClr val="FF00FF"/>
                </a:solidFill>
              </a:rPr>
              <a:t>jvm</a:t>
            </a:r>
            <a:r>
              <a:rPr lang="en-US" sz="2800" dirty="0">
                <a:solidFill>
                  <a:srgbClr val="FF00FF"/>
                </a:solidFill>
              </a:rPr>
              <a:t>/java-8-openjdk-amd64/</a:t>
            </a:r>
            <a:r>
              <a:rPr lang="en-US" sz="2800" dirty="0" err="1">
                <a:solidFill>
                  <a:srgbClr val="FF00FF"/>
                </a:solidFill>
              </a:rPr>
              <a:t>jre</a:t>
            </a:r>
            <a:endParaRPr lang="en-US" sz="2800" dirty="0">
              <a:solidFill>
                <a:srgbClr val="FF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4992" y="1591975"/>
            <a:ext cx="34091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L</a:t>
            </a:r>
            <a:r>
              <a:rPr lang="en-US" sz="3200" dirty="0" smtClean="0"/>
              <a:t>ocation of the file: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204992" y="3461708"/>
            <a:ext cx="28743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Update the line: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5851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3058</TotalTime>
  <Words>1958</Words>
  <Application>Microsoft Office PowerPoint</Application>
  <PresentationFormat>Widescreen</PresentationFormat>
  <Paragraphs>314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Install Hadoop on Ubuntu</vt:lpstr>
      <vt:lpstr>Install Hadoop on Ubuntu 16.04</vt:lpstr>
      <vt:lpstr>PowerPoint Presentation</vt:lpstr>
      <vt:lpstr>PowerPoint Presentation</vt:lpstr>
      <vt:lpstr>Enable Virtualization Technology (VTx) in HP Laptop</vt:lpstr>
      <vt:lpstr>Install Ubuntu First</vt:lpstr>
      <vt:lpstr>Installing Java 8</vt:lpstr>
      <vt:lpstr>Hadoop: Setting up a Single Node Cluster</vt:lpstr>
      <vt:lpstr>hadoop-env.sh</vt:lpstr>
      <vt:lpstr>core-site.xml</vt:lpstr>
      <vt:lpstr>core-site.xml</vt:lpstr>
      <vt:lpstr>hdfs-site.xml</vt:lpstr>
      <vt:lpstr>hdfs-site.xml</vt:lpstr>
      <vt:lpstr>Hadoop 3.0.0 Defaults</vt:lpstr>
      <vt:lpstr>Hadoop Configuration</vt:lpstr>
      <vt:lpstr>Updating “.bashrc” for Hadoop</vt:lpstr>
      <vt:lpstr>.bashrc</vt:lpstr>
      <vt:lpstr>Setting up HDFS</vt:lpstr>
      <vt:lpstr>Setting up HDFS</vt:lpstr>
      <vt:lpstr>Setting up HDFS</vt:lpstr>
      <vt:lpstr>Apache Hadoop 2.4.1 - File System Shell Guide</vt:lpstr>
      <vt:lpstr>Apache Hadoop 2.4.1 - File System Shell Guide</vt:lpstr>
      <vt:lpstr>Running the WordCount example</vt:lpstr>
      <vt:lpstr>Directories in HDFS and FS</vt:lpstr>
      <vt:lpstr>Running the WordCount example</vt:lpstr>
      <vt:lpstr>Check whether Hadoop processes are running or not</vt:lpstr>
      <vt:lpstr>Check who is listening</vt:lpstr>
      <vt:lpstr>Setting up HDFS</vt:lpstr>
      <vt:lpstr>PowerPoint Presentation</vt:lpstr>
      <vt:lpstr>NameNode Web UI</vt:lpstr>
      <vt:lpstr>PowerPoint Presentation</vt:lpstr>
      <vt:lpstr>DataNode Web UI</vt:lpstr>
      <vt:lpstr>YARN</vt:lpstr>
      <vt:lpstr>YARN Application</vt:lpstr>
      <vt:lpstr>How YARN runs an application?</vt:lpstr>
      <vt:lpstr>Difference between MRv1 and MRv2</vt:lpstr>
      <vt:lpstr>YARN Web UI</vt:lpstr>
      <vt:lpstr>Installing and Using Eclipse in Ubuntu</vt:lpstr>
      <vt:lpstr>Downloads</vt:lpstr>
      <vt:lpstr>Source Code for the Examples in the Textbook</vt:lpstr>
      <vt:lpstr>Import Project From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Yubao Wu</dc:creator>
  <cp:lastModifiedBy>Yubao Wu</cp:lastModifiedBy>
  <cp:revision>920</cp:revision>
  <cp:lastPrinted>2018-01-25T03:32:18Z</cp:lastPrinted>
  <dcterms:created xsi:type="dcterms:W3CDTF">2017-01-08T21:30:05Z</dcterms:created>
  <dcterms:modified xsi:type="dcterms:W3CDTF">2018-02-01T20:58:46Z</dcterms:modified>
</cp:coreProperties>
</file>