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268" r:id="rId3"/>
    <p:sldId id="267" r:id="rId4"/>
    <p:sldId id="269" r:id="rId5"/>
    <p:sldId id="270" r:id="rId6"/>
    <p:sldId id="271" r:id="rId7"/>
    <p:sldId id="272" r:id="rId8"/>
    <p:sldId id="289" r:id="rId9"/>
    <p:sldId id="287" r:id="rId10"/>
    <p:sldId id="288" r:id="rId11"/>
    <p:sldId id="273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5" autoAdjust="0"/>
    <p:restoredTop sz="95856" autoAdjust="0"/>
  </p:normalViewPr>
  <p:slideViewPr>
    <p:cSldViewPr showGuides="1">
      <p:cViewPr varScale="1">
        <p:scale>
          <a:sx n="61" d="100"/>
          <a:sy n="61" d="100"/>
        </p:scale>
        <p:origin x="84" y="1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B19F-7620-418F-A247-2FE047283FD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D631-B8B0-47A4-B124-8583642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D631-B8B0-47A4-B124-858364213D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15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40" y="3789042"/>
            <a:ext cx="11881320" cy="136815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Partitioner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675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73060"/>
            <a:ext cx="4564289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Hadoop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3852" y="44624"/>
                <a:ext cx="7380820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52" y="44624"/>
                <a:ext cx="7380820" cy="1865126"/>
              </a:xfrm>
              <a:prstGeom prst="rect">
                <a:avLst/>
              </a:prstGeom>
              <a:blipFill>
                <a:blip r:embed="rId2"/>
                <a:stretch>
                  <a:fillRect l="-1069" r="-9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3372" y="2276872"/>
            <a:ext cx="10441160" cy="3711785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cs typeface="Courier New" panose="02070309020205020404" pitchFamily="49" charset="0"/>
              </a:rPr>
              <a:t>Partitioner</a:t>
            </a:r>
            <a:r>
              <a:rPr lang="en-US" sz="2800" dirty="0">
                <a:cs typeface="Courier New" panose="02070309020205020404" pitchFamily="49" charset="0"/>
              </a:rPr>
              <a:t> controls the partitioning of the keys of the intermediate map-outputs.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Key in the &lt;Key, Value&gt; pair in the output of the </a:t>
            </a:r>
            <a:r>
              <a:rPr lang="en-US" sz="2800" dirty="0" err="1">
                <a:cs typeface="Courier New" panose="02070309020205020404" pitchFamily="49" charset="0"/>
              </a:rPr>
              <a:t>Mappter</a:t>
            </a:r>
            <a:r>
              <a:rPr lang="en-US" sz="2800" dirty="0">
                <a:cs typeface="Courier New" panose="02070309020205020404" pitchFamily="49" charset="0"/>
              </a:rPr>
              <a:t> controls the partition, typically by a hash function.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The number of </a:t>
            </a:r>
            <a:r>
              <a:rPr lang="en-US" sz="2800" dirty="0" err="1">
                <a:cs typeface="Courier New" panose="02070309020205020404" pitchFamily="49" charset="0"/>
              </a:rPr>
              <a:t>partitioner</a:t>
            </a:r>
            <a:r>
              <a:rPr lang="en-US" sz="2800" dirty="0">
                <a:cs typeface="Courier New" panose="02070309020205020404" pitchFamily="49" charset="0"/>
              </a:rPr>
              <a:t> is the same as the number of reducer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Each reducer will process the intermediate pairs in one partition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A </a:t>
            </a:r>
            <a:r>
              <a:rPr lang="en-US" sz="2800" dirty="0" err="1">
                <a:cs typeface="Courier New" panose="02070309020205020404" pitchFamily="49" charset="0"/>
              </a:rPr>
              <a:t>Partitioner</a:t>
            </a:r>
            <a:r>
              <a:rPr lang="en-US" sz="2800" dirty="0">
                <a:cs typeface="Courier New" panose="02070309020205020404" pitchFamily="49" charset="0"/>
              </a:rPr>
              <a:t> is created only when there are multiple reducers.</a:t>
            </a:r>
          </a:p>
        </p:txBody>
      </p:sp>
    </p:spTree>
    <p:extLst>
      <p:ext uri="{BB962C8B-B14F-4D97-AF65-F5344CB8AC3E}">
        <p14:creationId xmlns:p14="http://schemas.microsoft.com/office/powerpoint/2010/main" val="38362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265577"/>
            <a:ext cx="4437640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11006" y="1278509"/>
                <a:ext cx="7641996" cy="142192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06" y="1278509"/>
                <a:ext cx="7641996" cy="1421928"/>
              </a:xfrm>
              <a:prstGeom prst="rect">
                <a:avLst/>
              </a:prstGeom>
              <a:blipFill>
                <a:blip r:embed="rId2"/>
                <a:stretch>
                  <a:fillRect l="-1033" b="-67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7328" y="3720847"/>
            <a:ext cx="6084676" cy="9787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setOutputKeyClass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K3, K2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setOutputValueClass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V3, V2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0016" y="3710075"/>
            <a:ext cx="5868652" cy="186512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setOutputKeyClass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K3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setOutputValueClass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V3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setMapOutputKeyClass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K2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setMapOutputValueClass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V2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328" y="3143635"/>
            <a:ext cx="3204356" cy="56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If K3 = K2, V3 = 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6240016" y="3143635"/>
                <a:ext cx="3456384" cy="566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A6A6A"/>
                    </a:solidFill>
                    <a:latin typeface="TitilliumMaps26L 500 wt"/>
                    <a:ea typeface="+mn-ea"/>
                    <a:cs typeface="TitilliumMaps26L 500 w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A6A6A"/>
                    </a:solidFill>
                    <a:latin typeface="TitilliumMaps26L 500 wt"/>
                    <a:ea typeface="+mn-ea"/>
                    <a:cs typeface="TitilliumMaps26L 500 w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A6A6A"/>
                    </a:solidFill>
                    <a:latin typeface="TitilliumMaps26L 500 wt"/>
                    <a:ea typeface="+mn-ea"/>
                    <a:cs typeface="TitilliumMaps26L 500 w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If K3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 K2, V3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 V2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0016" y="3143635"/>
                <a:ext cx="3456384" cy="566440"/>
              </a:xfrm>
              <a:prstGeom prst="rect">
                <a:avLst/>
              </a:prstGeom>
              <a:blipFill>
                <a:blip r:embed="rId3"/>
                <a:stretch>
                  <a:fillRect l="-4586" t="-21505" r="-2293" b="-301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9459"/>
          </a:xfrm>
        </p:spPr>
        <p:txBody>
          <a:bodyPr>
            <a:normAutofit/>
          </a:bodyPr>
          <a:lstStyle/>
          <a:p>
            <a:pPr marL="287338" indent="-287338"/>
            <a:r>
              <a:rPr lang="en-US" sz="3200" dirty="0"/>
              <a:t>The structured to hierarchical pattern</a:t>
            </a:r>
          </a:p>
          <a:p>
            <a:pPr marL="287338" indent="-287338"/>
            <a:r>
              <a:rPr lang="en-US" sz="3200" b="1" dirty="0"/>
              <a:t>The partitioning and binning patterns</a:t>
            </a:r>
          </a:p>
          <a:p>
            <a:pPr marL="287338" indent="-287338"/>
            <a:r>
              <a:rPr lang="en-US" sz="3200" dirty="0"/>
              <a:t>The total order sorting and shuffling patterns</a:t>
            </a:r>
          </a:p>
          <a:p>
            <a:pPr marL="287338" indent="-287338"/>
            <a:r>
              <a:rPr lang="en-US" sz="3200" dirty="0"/>
              <a:t>The generating data pattern</a:t>
            </a:r>
          </a:p>
        </p:txBody>
      </p:sp>
    </p:spTree>
    <p:extLst>
      <p:ext uri="{BB962C8B-B14F-4D97-AF65-F5344CB8AC3E}">
        <p14:creationId xmlns:p14="http://schemas.microsoft.com/office/powerpoint/2010/main" val="26630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39"/>
          </a:xfrm>
        </p:spPr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88" y="4617132"/>
            <a:ext cx="11125236" cy="1008111"/>
          </a:xfrm>
        </p:spPr>
        <p:txBody>
          <a:bodyPr>
            <a:normAutofit/>
          </a:bodyPr>
          <a:lstStyle/>
          <a:p>
            <a:pPr marL="287338" indent="-287338"/>
            <a:r>
              <a:rPr lang="en-US" sz="3200" dirty="0"/>
              <a:t>The pattern moves the records into categories (i.e., shards, partitions, or bins). Do not care about the order of records.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388" y="2270614"/>
            <a:ext cx="11413268" cy="115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The intent is to take similar records in a dataset and partition them into distinct, smaller datasets.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1448780"/>
            <a:ext cx="1548172" cy="57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Intent: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360" y="3820139"/>
            <a:ext cx="3600400" cy="57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Pattern Description</a:t>
            </a:r>
          </a:p>
        </p:txBody>
      </p:sp>
    </p:spTree>
    <p:extLst>
      <p:ext uri="{BB962C8B-B14F-4D97-AF65-F5344CB8AC3E}">
        <p14:creationId xmlns:p14="http://schemas.microsoft.com/office/powerpoint/2010/main" val="517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97392" y="1416510"/>
          <a:ext cx="4735981" cy="408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Bill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488946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44044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Susan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6744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38699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Sophia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5209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880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785125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837190" y="948236"/>
            <a:ext cx="3456384" cy="4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 information table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82703" y="2625683"/>
            <a:ext cx="1445345" cy="83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Partition by 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91" y="190381"/>
            <a:ext cx="4735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Re-Organizing the Data</a:t>
            </a:r>
            <a:endParaRPr lang="en-US" sz="3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107017" y="3475374"/>
            <a:ext cx="1409897" cy="514754"/>
          </a:xfrm>
          <a:prstGeom prst="rightArrow">
            <a:avLst>
              <a:gd name="adj1" fmla="val 50000"/>
              <a:gd name="adj2" fmla="val 6015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7320136" y="651501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Bill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488946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38699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7306735" y="2587933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Susan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6744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Sophia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5209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7320136" y="4514912"/>
          <a:ext cx="4735981" cy="204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44044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880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785125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6708069" y="1556792"/>
            <a:ext cx="504056" cy="3939766"/>
          </a:xfrm>
          <a:prstGeom prst="leftBrace">
            <a:avLst>
              <a:gd name="adj1" fmla="val 94476"/>
              <a:gd name="adj2" fmla="val 54789"/>
            </a:avLst>
          </a:prstGeom>
          <a:ln w="2857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5143" y="78478"/>
            <a:ext cx="3312367" cy="73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Structure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058823"/>
            <a:ext cx="4439816" cy="82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partitioner</a:t>
            </a:r>
            <a:r>
              <a:rPr lang="en-US" dirty="0"/>
              <a:t> partitions the data!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3545" y="2287397"/>
            <a:ext cx="3480550" cy="46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Custom </a:t>
            </a:r>
            <a:r>
              <a:rPr lang="en-US" dirty="0" err="1"/>
              <a:t>Partitioner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7073" y="3125878"/>
            <a:ext cx="4446889" cy="125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define the function that determines what partition a record is going to go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44624"/>
            <a:ext cx="7679731" cy="6858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-7073" y="4816123"/>
            <a:ext cx="4446889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reducer corresponds to one particular partition.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80376" y="5769260"/>
            <a:ext cx="2556284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 part file for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984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182851"/>
            <a:ext cx="9793088" cy="817808"/>
          </a:xfrm>
        </p:spPr>
        <p:txBody>
          <a:bodyPr>
            <a:normAutofit/>
          </a:bodyPr>
          <a:lstStyle/>
          <a:p>
            <a:r>
              <a:rPr lang="en-US" dirty="0"/>
              <a:t>Problem – Partitioning by Last Access Date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1541" y="1347839"/>
            <a:ext cx="4284476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(Original order: registration)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347839"/>
            <a:ext cx="5220580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3392" y="1916832"/>
            <a:ext cx="9145016" cy="90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Font typeface="Wingdings" panose="05000000000000000000" pitchFamily="2" charset="2"/>
              <a:buChar char="Ø"/>
            </a:pPr>
            <a:r>
              <a:rPr lang="en-US" dirty="0"/>
              <a:t>Partition the records based on the year of last access date, one partition per year (2008 – 2011, 4 years)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5340" y="3693956"/>
          <a:ext cx="1188861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03">
                  <a:extLst>
                    <a:ext uri="{9D8B030D-6E8A-4147-A177-3AD203B41FA5}">
                      <a16:colId xmlns:a16="http://schemas.microsoft.com/office/drawing/2014/main" val="2966171899"/>
                    </a:ext>
                  </a:extLst>
                </a:gridCol>
                <a:gridCol w="4690004">
                  <a:extLst>
                    <a:ext uri="{9D8B030D-6E8A-4147-A177-3AD203B41FA5}">
                      <a16:colId xmlns:a16="http://schemas.microsoft.com/office/drawing/2014/main" val="3612260538"/>
                    </a:ext>
                  </a:extLst>
                </a:gridCol>
                <a:gridCol w="5944307">
                  <a:extLst>
                    <a:ext uri="{9D8B030D-6E8A-4147-A177-3AD203B41FA5}">
                      <a16:colId xmlns:a16="http://schemas.microsoft.com/office/drawing/2014/main" val="414522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One user’s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LastAccessDate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User’s Information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LastAccessDate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User’s Information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&lt;null, All user’s information with the same last access year&gt;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68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291335" y="3215004"/>
            <a:ext cx="5616624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Basic idea (without using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34" y="44624"/>
            <a:ext cx="7540178" cy="75694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656692"/>
            <a:ext cx="30963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36" y="4689140"/>
            <a:ext cx="3096344" cy="86409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28" y="3344795"/>
            <a:ext cx="3915666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You have to know the number of partitions/reducers before you run this program</a:t>
            </a:r>
          </a:p>
        </p:txBody>
      </p:sp>
    </p:spTree>
    <p:extLst>
      <p:ext uri="{BB962C8B-B14F-4D97-AF65-F5344CB8AC3E}">
        <p14:creationId xmlns:p14="http://schemas.microsoft.com/office/powerpoint/2010/main" val="7502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78" y="0"/>
            <a:ext cx="7174994" cy="746144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365125"/>
            <a:ext cx="2053444" cy="867631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4152" y="6423719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</p:spTree>
    <p:extLst>
      <p:ext uri="{BB962C8B-B14F-4D97-AF65-F5344CB8AC3E}">
        <p14:creationId xmlns:p14="http://schemas.microsoft.com/office/powerpoint/2010/main" val="6700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5427" y="150505"/>
            <a:ext cx="2484276" cy="8676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Partitioner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48" y="5913276"/>
            <a:ext cx="3096344" cy="832514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17"/>
          <a:stretch/>
        </p:blipFill>
        <p:spPr>
          <a:xfrm>
            <a:off x="119335" y="116632"/>
            <a:ext cx="9616855" cy="547260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t="55336" r="14479" b="2386"/>
          <a:stretch/>
        </p:blipFill>
        <p:spPr>
          <a:xfrm>
            <a:off x="4655840" y="2776523"/>
            <a:ext cx="7452828" cy="408573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15380" y="1988840"/>
            <a:ext cx="8172908" cy="1044116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0"/>
            <a:ext cx="10513168" cy="5660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9488" y="116632"/>
            <a:ext cx="5617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data flow in Hadoop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-5092"/>
            <a:ext cx="1764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32174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53444" cy="867631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1704" y="5749788"/>
            <a:ext cx="165618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Combiner?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8148" y="6383232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1664804"/>
            <a:ext cx="8748972" cy="268669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800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436" y="1122363"/>
            <a:ext cx="10153128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More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3702" y="5841268"/>
            <a:ext cx="7956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https://www.tutorialspoint.com/map_reduce/map_reduce_partitioner.htm</a:t>
            </a:r>
          </a:p>
        </p:txBody>
      </p:sp>
    </p:spTree>
    <p:extLst>
      <p:ext uri="{BB962C8B-B14F-4D97-AF65-F5344CB8AC3E}">
        <p14:creationId xmlns:p14="http://schemas.microsoft.com/office/powerpoint/2010/main" val="11318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942580" y="28058"/>
            <a:ext cx="3456384" cy="4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 information table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70735" y="2587933"/>
            <a:ext cx="1445345" cy="83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Partition by 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70530" y="3465004"/>
            <a:ext cx="1237538" cy="514754"/>
          </a:xfrm>
          <a:prstGeom prst="rightArrow">
            <a:avLst>
              <a:gd name="adj1" fmla="val 50000"/>
              <a:gd name="adj2" fmla="val 6015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97084"/>
              </p:ext>
            </p:extLst>
          </p:nvPr>
        </p:nvGraphicFramePr>
        <p:xfrm>
          <a:off x="7320136" y="548680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Maximum Salary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488946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38699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38024"/>
              </p:ext>
            </p:extLst>
          </p:nvPr>
        </p:nvGraphicFramePr>
        <p:xfrm>
          <a:off x="7306735" y="2799082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Maximum Salary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6744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5209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326560"/>
              </p:ext>
            </p:extLst>
          </p:nvPr>
        </p:nvGraphicFramePr>
        <p:xfrm>
          <a:off x="7320136" y="5031330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Maximum Salary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44044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88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6816080" y="1556792"/>
            <a:ext cx="445450" cy="3939766"/>
          </a:xfrm>
          <a:prstGeom prst="leftBrace">
            <a:avLst>
              <a:gd name="adj1" fmla="val 94476"/>
              <a:gd name="adj2" fmla="val 54789"/>
            </a:avLst>
          </a:prstGeom>
          <a:ln w="2857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6663" y="8866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7662"/>
              </p:ext>
            </p:extLst>
          </p:nvPr>
        </p:nvGraphicFramePr>
        <p:xfrm>
          <a:off x="37633" y="477864"/>
          <a:ext cx="5338287" cy="640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95">
                  <a:extLst>
                    <a:ext uri="{9D8B030D-6E8A-4147-A177-3AD203B41FA5}">
                      <a16:colId xmlns:a16="http://schemas.microsoft.com/office/drawing/2014/main" val="260121019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372904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0298055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6785246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60127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Id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Name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Age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Gender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Salary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9161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1201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gopal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45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50,000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4205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1202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manisha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40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59793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1203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khalil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34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13056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1204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prasanth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7785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kiran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40,000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785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1206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laxmi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35,000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908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1207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bhavya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15,000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4294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1208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reshma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19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1</a:t>
                      </a:r>
                      <a:r>
                        <a:rPr lang="en-US" altLang="zh-CN" sz="2400" dirty="0" smtClean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04702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1209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kranthi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22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22,000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55393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Satish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24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25,000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7739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1211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Krishna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smtClean="0">
                          <a:effectLst/>
                        </a:rPr>
                        <a:t>2</a:t>
                      </a:r>
                      <a:r>
                        <a:rPr lang="en-US" altLang="zh-CN" sz="2400" smtClean="0">
                          <a:effectLst/>
                        </a:rPr>
                        <a:t>6</a:t>
                      </a:r>
                      <a:r>
                        <a:rPr lang="en-US" sz="2400" smtClean="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56198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1212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Arshad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28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413505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1213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lavanya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18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8,000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9510405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7269991" y="2293126"/>
                <a:ext cx="2318398" cy="487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20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30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991" y="2293126"/>
                <a:ext cx="2318398" cy="487802"/>
              </a:xfrm>
              <a:prstGeom prst="rect">
                <a:avLst/>
              </a:prstGeom>
              <a:blipFill>
                <a:blip r:embed="rId2"/>
                <a:stretch>
                  <a:fillRect l="-5526" t="-20000" r="-4737" b="-3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7337283" y="50536"/>
                <a:ext cx="1567029" cy="534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20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83" y="50536"/>
                <a:ext cx="1567029" cy="534148"/>
              </a:xfrm>
              <a:prstGeom prst="rect">
                <a:avLst/>
              </a:prstGeom>
              <a:blipFill>
                <a:blip r:embed="rId3"/>
                <a:stretch>
                  <a:fillRect l="-8171" t="-18182" r="-4280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7269991" y="4525374"/>
                <a:ext cx="1634321" cy="487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30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</a:t>
                </a: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991" y="4525374"/>
                <a:ext cx="1634321" cy="487802"/>
              </a:xfrm>
              <a:prstGeom prst="rect">
                <a:avLst/>
              </a:prstGeom>
              <a:blipFill>
                <a:blip r:embed="rId4"/>
                <a:stretch>
                  <a:fillRect l="-7836" t="-20000" r="-746" b="-3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182851"/>
            <a:ext cx="9793088" cy="817808"/>
          </a:xfrm>
        </p:spPr>
        <p:txBody>
          <a:bodyPr>
            <a:normAutofit/>
          </a:bodyPr>
          <a:lstStyle/>
          <a:p>
            <a:r>
              <a:rPr lang="en-US" dirty="0"/>
              <a:t>Problem – Partitioning </a:t>
            </a:r>
            <a:r>
              <a:rPr lang="en-US"/>
              <a:t>+ Summarization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1541" y="1347839"/>
            <a:ext cx="4284476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(Original order: random)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347839"/>
            <a:ext cx="5220580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Calculate the minimum/maximum salary for female and male workers in three age groups (Age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20, 20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30, 30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Age)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  <a:blipFill>
                <a:blip r:embed="rId2"/>
                <a:stretch>
                  <a:fillRect l="-935" t="-11111" r="-1100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26454"/>
              </p:ext>
            </p:extLst>
          </p:nvPr>
        </p:nvGraphicFramePr>
        <p:xfrm>
          <a:off x="155340" y="3693956"/>
          <a:ext cx="1188861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03">
                  <a:extLst>
                    <a:ext uri="{9D8B030D-6E8A-4147-A177-3AD203B41FA5}">
                      <a16:colId xmlns:a16="http://schemas.microsoft.com/office/drawing/2014/main" val="2966171899"/>
                    </a:ext>
                  </a:extLst>
                </a:gridCol>
                <a:gridCol w="4690004">
                  <a:extLst>
                    <a:ext uri="{9D8B030D-6E8A-4147-A177-3AD203B41FA5}">
                      <a16:colId xmlns:a16="http://schemas.microsoft.com/office/drawing/2014/main" val="3612260538"/>
                    </a:ext>
                  </a:extLst>
                </a:gridCol>
                <a:gridCol w="5944307">
                  <a:extLst>
                    <a:ext uri="{9D8B030D-6E8A-4147-A177-3AD203B41FA5}">
                      <a16:colId xmlns:a16="http://schemas.microsoft.com/office/drawing/2014/main" val="414522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One user’s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&lt;Key=Female/Male,</a:t>
                      </a:r>
                      <a:r>
                        <a:rPr lang="en-US" sz="2600" baseline="0" dirty="0"/>
                        <a:t> Value=“Age,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&lt;Key=Female/Male,</a:t>
                      </a:r>
                      <a:r>
                        <a:rPr lang="en-US" sz="2600" baseline="0" dirty="0"/>
                        <a:t> Value=“Age,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&lt;Key=Female/Male, </a:t>
                      </a:r>
                      <a:r>
                        <a:rPr lang="en-US" sz="2600" dirty="0" smtClean="0"/>
                        <a:t>Max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/>
                        <a:t>Salary in one age group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68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291335" y="3215004"/>
            <a:ext cx="5616624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Basic idea (without using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1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182851"/>
            <a:ext cx="9793088" cy="817808"/>
          </a:xfrm>
        </p:spPr>
        <p:txBody>
          <a:bodyPr>
            <a:normAutofit/>
          </a:bodyPr>
          <a:lstStyle/>
          <a:p>
            <a:r>
              <a:rPr lang="en-US" dirty="0"/>
              <a:t>Problem – Partitioning by Last Access Date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1541" y="1347839"/>
            <a:ext cx="4284476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(Original order: random)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347839"/>
            <a:ext cx="5220580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Calculate the minimum/maximum salary for female and male workers in three age groups (Age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20, 20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30, 30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Age)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  <a:blipFill>
                <a:blip r:embed="rId2"/>
                <a:stretch>
                  <a:fillRect l="-935" t="-11111" r="-1100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66431"/>
              </p:ext>
            </p:extLst>
          </p:nvPr>
        </p:nvGraphicFramePr>
        <p:xfrm>
          <a:off x="155340" y="3693956"/>
          <a:ext cx="1188861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966171899"/>
                    </a:ext>
                  </a:extLst>
                </a:gridCol>
                <a:gridCol w="4684167">
                  <a:extLst>
                    <a:ext uri="{9D8B030D-6E8A-4147-A177-3AD203B41FA5}">
                      <a16:colId xmlns:a16="http://schemas.microsoft.com/office/drawing/2014/main" val="3612260538"/>
                    </a:ext>
                  </a:extLst>
                </a:gridCol>
                <a:gridCol w="5944307">
                  <a:extLst>
                    <a:ext uri="{9D8B030D-6E8A-4147-A177-3AD203B41FA5}">
                      <a16:colId xmlns:a16="http://schemas.microsoft.com/office/drawing/2014/main" val="414522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One user’s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AgeGroup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Value=“Gender,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AgeGroup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Value=“Gender,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AgeGroup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smtClean="0"/>
                        <a:t>Max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/>
                        <a:t>Salary in each gender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68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291335" y="3215004"/>
            <a:ext cx="5616624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Basic idea (without using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16280" y="5913276"/>
            <a:ext cx="345638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Ideally, we have two keys.</a:t>
            </a:r>
          </a:p>
        </p:txBody>
      </p:sp>
    </p:spTree>
    <p:extLst>
      <p:ext uri="{BB962C8B-B14F-4D97-AF65-F5344CB8AC3E}">
        <p14:creationId xmlns:p14="http://schemas.microsoft.com/office/powerpoint/2010/main" val="349664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5143" y="78478"/>
            <a:ext cx="3312367" cy="73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Structure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058823"/>
            <a:ext cx="4439816" cy="82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partitioner</a:t>
            </a:r>
            <a:r>
              <a:rPr lang="en-US" dirty="0"/>
              <a:t> partitions the data!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3545" y="2287397"/>
            <a:ext cx="3480550" cy="46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Custom </a:t>
            </a:r>
            <a:r>
              <a:rPr lang="en-US" dirty="0" err="1"/>
              <a:t>Partitioner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7073" y="3125878"/>
            <a:ext cx="4446889" cy="125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define the function that determines what partition a record is going to go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44624"/>
            <a:ext cx="7679731" cy="6858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-7073" y="4816123"/>
            <a:ext cx="4446889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reducer corresponds to one particular partition.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80376" y="5769260"/>
            <a:ext cx="2556284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 part file for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417075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1" y="545918"/>
            <a:ext cx="208823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7968" y="5899524"/>
            <a:ext cx="6228692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You have to know the number of partitions/reducers before you run this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348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624"/>
            <a:ext cx="9865096" cy="554698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1155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365125"/>
            <a:ext cx="2053444" cy="867631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24" y="1574794"/>
            <a:ext cx="9693272" cy="370841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27348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64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" y="44624"/>
            <a:ext cx="10468000" cy="68242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006" y="116632"/>
            <a:ext cx="2408482" cy="72758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Partitioner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2104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27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83" y="8620"/>
            <a:ext cx="2053444" cy="867631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1764" y="6277980"/>
            <a:ext cx="165618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Combiner?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9" y="1332059"/>
            <a:ext cx="9639345" cy="472094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032104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68208" y="3366625"/>
            <a:ext cx="417646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dirty="0" smtClean="0"/>
              <a:t>Computing the maximum salary</a:t>
            </a: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 flipV="1">
            <a:off x="4655840" y="3597457"/>
            <a:ext cx="3312368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6344" y="105039"/>
            <a:ext cx="8976320" cy="132343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8925" lvl="2" indent="-288925">
              <a:buFont typeface="+mj-lt"/>
              <a:buAutoNum type="arabicPeriod"/>
            </a:pPr>
            <a:r>
              <a:rPr lang="en-US" altLang="zh-CN" sz="2000" dirty="0"/>
              <a:t>In total, we have 2 unique keys;</a:t>
            </a:r>
          </a:p>
          <a:p>
            <a:pPr marL="288925" lvl="2" indent="-288925">
              <a:buFont typeface="+mj-lt"/>
              <a:buAutoNum type="arabicPeriod"/>
            </a:pPr>
            <a:r>
              <a:rPr lang="en-US" altLang="zh-CN" sz="2000" dirty="0" smtClean="0"/>
              <a:t>In total, we have 3 reducers (when you run it, you will see the actual number of reducers by looking at the out files “part-r-00000”, </a:t>
            </a:r>
            <a:r>
              <a:rPr lang="en-US" altLang="zh-CN" sz="2000" dirty="0"/>
              <a:t>“</a:t>
            </a:r>
            <a:r>
              <a:rPr lang="en-US" altLang="zh-CN" sz="2000" dirty="0" smtClean="0"/>
              <a:t>part-r-00001”, </a:t>
            </a:r>
            <a:r>
              <a:rPr lang="en-US" altLang="zh-CN" sz="2000" dirty="0"/>
              <a:t>“</a:t>
            </a:r>
            <a:r>
              <a:rPr lang="en-US" altLang="zh-CN" sz="2000" dirty="0" smtClean="0"/>
              <a:t>part-r-00002”)</a:t>
            </a:r>
          </a:p>
          <a:p>
            <a:pPr marL="288925" lvl="2" indent="-288925">
              <a:buFont typeface="+mj-lt"/>
              <a:buAutoNum type="arabicPeriod"/>
            </a:pPr>
            <a:r>
              <a:rPr lang="en-US" altLang="zh-CN" sz="2000" dirty="0" smtClean="0"/>
              <a:t>The number of reducers is not determined by the number of unique keys.</a:t>
            </a:r>
          </a:p>
        </p:txBody>
      </p:sp>
    </p:spTree>
    <p:extLst>
      <p:ext uri="{BB962C8B-B14F-4D97-AF65-F5344CB8AC3E}">
        <p14:creationId xmlns:p14="http://schemas.microsoft.com/office/powerpoint/2010/main" val="4308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152636"/>
            <a:ext cx="6561876" cy="78460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 - Mapper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blipFill>
                <a:blip r:embed="rId2"/>
                <a:stretch>
                  <a:fillRect l="-1203" r="-258" b="-123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9336" y="2750725"/>
            <a:ext cx="11953328" cy="406265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&lt;KEYIN, VALUEIN, KEYOUT, VALUEOUT&gt;{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Text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void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(KEYIN key, VALUEIN value, Context context) throws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⋯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5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24" y="2750725"/>
            <a:ext cx="12241360" cy="363791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&lt;KEYIN, VALUEIN, KEYOUT, VALUEOUT&gt;{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void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(KEYIN key, VALUEIN value, Context context) throws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⋯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blipFill>
                <a:blip r:embed="rId2"/>
                <a:stretch>
                  <a:fillRect l="-1203" r="-258" b="-123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578240" y="152636"/>
            <a:ext cx="659788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MapReduce Types - Reducer</a:t>
            </a:r>
          </a:p>
        </p:txBody>
      </p:sp>
    </p:spTree>
    <p:extLst>
      <p:ext uri="{BB962C8B-B14F-4D97-AF65-F5344CB8AC3E}">
        <p14:creationId xmlns:p14="http://schemas.microsoft.com/office/powerpoint/2010/main" val="24951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528629"/>
            <a:ext cx="7425972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 - Combiner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98" y="1736812"/>
                <a:ext cx="7641996" cy="142192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" y="1736812"/>
                <a:ext cx="7641996" cy="1421928"/>
              </a:xfrm>
              <a:prstGeom prst="rect">
                <a:avLst/>
              </a:prstGeom>
              <a:blipFill>
                <a:blip r:embed="rId2"/>
                <a:stretch>
                  <a:fillRect l="-1033" b="-67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3298" y="3897052"/>
            <a:ext cx="9555150" cy="11264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800" dirty="0">
                <a:cs typeface="Courier New" panose="02070309020205020404" pitchFamily="49" charset="0"/>
              </a:rPr>
              <a:t>Often the combiner and reduce functions are the same, in which case K3 is the same as K2, and V3 is the same as V2.</a:t>
            </a:r>
          </a:p>
        </p:txBody>
      </p:sp>
    </p:spTree>
    <p:extLst>
      <p:ext uri="{BB962C8B-B14F-4D97-AF65-F5344CB8AC3E}">
        <p14:creationId xmlns:p14="http://schemas.microsoft.com/office/powerpoint/2010/main" val="36416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452185"/>
            <a:ext cx="7101936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 -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98" y="1736812"/>
                <a:ext cx="8907078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" y="1736812"/>
                <a:ext cx="8907078" cy="1865126"/>
              </a:xfrm>
              <a:prstGeom prst="rect">
                <a:avLst/>
              </a:prstGeom>
              <a:blipFill>
                <a:blip r:embed="rId2"/>
                <a:stretch>
                  <a:fillRect l="-8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3298" y="3897052"/>
            <a:ext cx="11499366" cy="212609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cs typeface="Courier New" panose="02070309020205020404" pitchFamily="49" charset="0"/>
              </a:rPr>
              <a:t>The partition function operates on the intermediate key and value types (K2 and V2) and returns the partition index.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cs typeface="Courier New" panose="02070309020205020404" pitchFamily="49" charset="0"/>
              </a:rPr>
              <a:t>In practice, the partition is determined solely by the key (the value is ignored).</a:t>
            </a:r>
          </a:p>
        </p:txBody>
      </p:sp>
    </p:spTree>
    <p:extLst>
      <p:ext uri="{BB962C8B-B14F-4D97-AF65-F5344CB8AC3E}">
        <p14:creationId xmlns:p14="http://schemas.microsoft.com/office/powerpoint/2010/main" val="32521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98" y="1519808"/>
                <a:ext cx="8907078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" y="1519808"/>
                <a:ext cx="8907078" cy="1865126"/>
              </a:xfrm>
              <a:prstGeom prst="rect">
                <a:avLst/>
              </a:prstGeom>
              <a:blipFill>
                <a:blip r:embed="rId2"/>
                <a:stretch>
                  <a:fillRect l="-8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3298" y="3717032"/>
            <a:ext cx="11161240" cy="186512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&lt;KEY, VALUE&gt;{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abstract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 key, VALUE value,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78240" y="452185"/>
            <a:ext cx="7101936" cy="70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MapReduce Types -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028" y="60577"/>
            <a:ext cx="7750644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Default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r>
              <a:rPr lang="en-US" sz="4400" dirty="0">
                <a:solidFill>
                  <a:schemeClr val="tx1"/>
                </a:solidFill>
              </a:rPr>
              <a:t> in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3852" y="836712"/>
                <a:ext cx="7380820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52" y="836712"/>
                <a:ext cx="7380820" cy="1865126"/>
              </a:xfrm>
              <a:prstGeom prst="rect">
                <a:avLst/>
              </a:prstGeom>
              <a:blipFill>
                <a:blip r:embed="rId2"/>
                <a:stretch>
                  <a:fillRect l="-1069" r="-9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963" y="2909726"/>
            <a:ext cx="12079709" cy="2751522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HashPartitioner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&lt;KEY,VALUE&gt; extends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 key, VALUE value,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key.hashcode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Integer.MAX_VALUE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5977" y="6322469"/>
            <a:ext cx="8218695" cy="5355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means 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here.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608" y="5065386"/>
            <a:ext cx="9437940" cy="9787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2400" dirty="0"/>
              <a:t>To remove the sign bit. in the case that the </a:t>
            </a:r>
            <a:r>
              <a:rPr lang="en-US" sz="2400" dirty="0" err="1"/>
              <a:t>hashCode</a:t>
            </a:r>
            <a:r>
              <a:rPr lang="en-US" sz="2400" dirty="0"/>
              <a:t> is a negative number. its like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key.hashCode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9876" y="4228697"/>
            <a:ext cx="3708412" cy="496447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5871" r="11258" b="1888"/>
          <a:stretch/>
        </p:blipFill>
        <p:spPr>
          <a:xfrm>
            <a:off x="11324" y="8620"/>
            <a:ext cx="3602736" cy="29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3" y="60577"/>
            <a:ext cx="7884876" cy="704127"/>
          </a:xfrm>
        </p:spPr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RandomPartitioner</a:t>
            </a:r>
            <a:r>
              <a:rPr lang="en-US" sz="4400" dirty="0">
                <a:solidFill>
                  <a:schemeClr val="tx1"/>
                </a:solidFill>
              </a:rPr>
              <a:t> in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11824" y="836712"/>
                <a:ext cx="7380820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836712"/>
                <a:ext cx="7380820" cy="1865126"/>
              </a:xfrm>
              <a:prstGeom prst="rect">
                <a:avLst/>
              </a:prstGeom>
              <a:blipFill>
                <a:blip r:embed="rId2"/>
                <a:stretch>
                  <a:fillRect l="-1069" r="-9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963" y="2834437"/>
            <a:ext cx="12079709" cy="21067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RandomPartitioner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&lt;KEY,VALUE&gt; extends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(KEY key, VALUE value,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5977" y="6322469"/>
            <a:ext cx="8218695" cy="5355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means 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here.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101" y="5049180"/>
            <a:ext cx="8079571" cy="5355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2400" dirty="0"/>
              <a:t>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” function can generate a random 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1580</Words>
  <Application>Microsoft Office PowerPoint</Application>
  <PresentationFormat>Widescreen</PresentationFormat>
  <Paragraphs>314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TitilliumMaps26L 500 wt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Partitioner</vt:lpstr>
      <vt:lpstr>PowerPoint Presentation</vt:lpstr>
      <vt:lpstr>MapReduce Types - Mapper</vt:lpstr>
      <vt:lpstr>PowerPoint Presentation</vt:lpstr>
      <vt:lpstr>MapReduce Types - Combiner</vt:lpstr>
      <vt:lpstr>MapReduce Types - Partitioner</vt:lpstr>
      <vt:lpstr>PowerPoint Presentation</vt:lpstr>
      <vt:lpstr>Default Partitioner in MapReduce</vt:lpstr>
      <vt:lpstr>RandomPartitioner in MapReduce</vt:lpstr>
      <vt:lpstr>Hadoop Partitioner</vt:lpstr>
      <vt:lpstr>MapReduce Types</vt:lpstr>
      <vt:lpstr>Data Organization Patterns</vt:lpstr>
      <vt:lpstr>Partitioning</vt:lpstr>
      <vt:lpstr>PowerPoint Presentation</vt:lpstr>
      <vt:lpstr>PowerPoint Presentation</vt:lpstr>
      <vt:lpstr>Problem – Partitioning by Last Access Date</vt:lpstr>
      <vt:lpstr>Main function</vt:lpstr>
      <vt:lpstr>Mapper</vt:lpstr>
      <vt:lpstr>Partitioner</vt:lpstr>
      <vt:lpstr>Reducer</vt:lpstr>
      <vt:lpstr>One More Example</vt:lpstr>
      <vt:lpstr>PowerPoint Presentation</vt:lpstr>
      <vt:lpstr>Problem – Partitioning + Summarization</vt:lpstr>
      <vt:lpstr>Problem – Partitioning by Last Access Date</vt:lpstr>
      <vt:lpstr>PowerPoint Presentation</vt:lpstr>
      <vt:lpstr>Main function</vt:lpstr>
      <vt:lpstr>Mapper</vt:lpstr>
      <vt:lpstr>Partitioner</vt:lpstr>
      <vt:lpstr>Reducer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159</cp:revision>
  <dcterms:created xsi:type="dcterms:W3CDTF">2017-01-08T21:30:05Z</dcterms:created>
  <dcterms:modified xsi:type="dcterms:W3CDTF">2018-02-14T22:41:43Z</dcterms:modified>
</cp:coreProperties>
</file>