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16" r:id="rId3"/>
    <p:sldId id="317" r:id="rId4"/>
    <p:sldId id="315" r:id="rId5"/>
    <p:sldId id="310" r:id="rId6"/>
    <p:sldId id="311" r:id="rId7"/>
    <p:sldId id="321" r:id="rId8"/>
    <p:sldId id="320" r:id="rId9"/>
    <p:sldId id="314" r:id="rId10"/>
    <p:sldId id="313" r:id="rId11"/>
    <p:sldId id="318" r:id="rId12"/>
    <p:sldId id="285" r:id="rId13"/>
    <p:sldId id="286" r:id="rId14"/>
    <p:sldId id="287" r:id="rId15"/>
    <p:sldId id="290" r:id="rId16"/>
    <p:sldId id="289" r:id="rId17"/>
    <p:sldId id="322" r:id="rId18"/>
    <p:sldId id="3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21" autoAdjust="0"/>
  </p:normalViewPr>
  <p:slideViewPr>
    <p:cSldViewPr showGuides="1">
      <p:cViewPr varScale="1">
        <p:scale>
          <a:sx n="58" d="100"/>
          <a:sy n="58" d="100"/>
        </p:scale>
        <p:origin x="78" y="1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leases.ubuntu.com/16.04/ubuntu-16.04-desktop-amd64.is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download/" TargetMode="External"/><Relationship Id="rId2" Type="http://schemas.openxmlformats.org/officeDocument/2006/relationships/hyperlink" Target="https://downloads.lightbend.com/scala/2.12.4/scala-2.12.4.t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4401108"/>
            <a:ext cx="8424936" cy="9001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Spark Installation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82" y="2931222"/>
            <a:ext cx="2519772" cy="13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48" y="44624"/>
            <a:ext cx="88730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116632"/>
            <a:ext cx="2952328" cy="1332148"/>
          </a:xfrm>
        </p:spPr>
        <p:txBody>
          <a:bodyPr>
            <a:normAutofit/>
          </a:bodyPr>
          <a:lstStyle/>
          <a:p>
            <a:r>
              <a:rPr lang="en-US" dirty="0"/>
              <a:t>Install Spark</a:t>
            </a:r>
          </a:p>
        </p:txBody>
      </p:sp>
      <p:sp>
        <p:nvSpPr>
          <p:cNvPr id="7" name="Rectangle 6"/>
          <p:cNvSpPr/>
          <p:nvPr/>
        </p:nvSpPr>
        <p:spPr>
          <a:xfrm>
            <a:off x="6079960" y="900847"/>
            <a:ext cx="5311839" cy="4616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http://spark.apache.org/downloads.html</a:t>
            </a:r>
          </a:p>
        </p:txBody>
      </p:sp>
    </p:spTree>
    <p:extLst>
      <p:ext uri="{BB962C8B-B14F-4D97-AF65-F5344CB8AC3E}">
        <p14:creationId xmlns:p14="http://schemas.microsoft.com/office/powerpoint/2010/main" val="47915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224644"/>
            <a:ext cx="2953544" cy="1325563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8620"/>
            <a:ext cx="8104756" cy="687676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7388" y="1736812"/>
            <a:ext cx="2772308" cy="10801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pyspark</a:t>
            </a:r>
            <a:endParaRPr lang="en-US" dirty="0"/>
          </a:p>
          <a:p>
            <a:r>
              <a:rPr lang="en-US" dirty="0" smtClean="0"/>
              <a:t>For Python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also run</a:t>
            </a:r>
          </a:p>
          <a:p>
            <a:r>
              <a:rPr lang="en-US" dirty="0" smtClean="0"/>
              <a:t>$ spark-shell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28"/>
            <a:ext cx="10515600" cy="1325563"/>
          </a:xfrm>
        </p:spPr>
        <p:txBody>
          <a:bodyPr/>
          <a:lstStyle/>
          <a:p>
            <a:r>
              <a:rPr lang="en-US" dirty="0"/>
              <a:t>Spark’s Python and Scala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7"/>
            <a:ext cx="10515600" cy="4212468"/>
          </a:xfrm>
        </p:spPr>
        <p:txBody>
          <a:bodyPr>
            <a:normAutofit/>
          </a:bodyPr>
          <a:lstStyle/>
          <a:p>
            <a:r>
              <a:rPr lang="en-US" sz="3200" b="1" dirty="0"/>
              <a:t>Interactive Shells</a:t>
            </a:r>
            <a:r>
              <a:rPr lang="en-US" sz="3200" dirty="0"/>
              <a:t> are available only in Python and Scala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Scala</a:t>
            </a:r>
          </a:p>
          <a:p>
            <a:endParaRPr lang="en-US" sz="3200" dirty="0"/>
          </a:p>
          <a:p>
            <a:r>
              <a:rPr lang="en-US" sz="3200" dirty="0"/>
              <a:t>Batch/Standalone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Scala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771964" y="3553852"/>
            <a:ext cx="5328592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The API is similar in every language.</a:t>
            </a:r>
          </a:p>
        </p:txBody>
      </p:sp>
    </p:spTree>
    <p:extLst>
      <p:ext uri="{BB962C8B-B14F-4D97-AF65-F5344CB8AC3E}">
        <p14:creationId xmlns:p14="http://schemas.microsoft.com/office/powerpoint/2010/main" val="220178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188640"/>
            <a:ext cx="10515600" cy="579599"/>
          </a:xfrm>
        </p:spPr>
        <p:txBody>
          <a:bodyPr>
            <a:normAutofit fontScale="90000"/>
          </a:bodyPr>
          <a:lstStyle/>
          <a:p>
            <a:r>
              <a:rPr lang="en-US" dirty="0"/>
              <a:t>The Power of Spark’s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322" y="873286"/>
            <a:ext cx="10515600" cy="847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Examples from the Quick Start Guide (http://spark.apache.org/docs/latest/quick-start.html)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60"/>
          <a:stretch/>
        </p:blipFill>
        <p:spPr>
          <a:xfrm>
            <a:off x="615490" y="1664804"/>
            <a:ext cx="10953118" cy="519319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7109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up one of Spark’s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version of the Spark shell, a.k.a., </a:t>
            </a:r>
            <a:r>
              <a:rPr lang="en-US" sz="3200" dirty="0" err="1"/>
              <a:t>PySpark</a:t>
            </a:r>
            <a:r>
              <a:rPr lang="en-US" sz="3200" dirty="0"/>
              <a:t> shell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 </a:t>
            </a:r>
            <a:r>
              <a:rPr lang="en-US" sz="3200" dirty="0"/>
              <a:t>the terminal, type: </a:t>
            </a:r>
            <a:r>
              <a:rPr lang="en-US" sz="3200" dirty="0" smtClean="0"/>
              <a:t>   </a:t>
            </a:r>
            <a:r>
              <a:rPr lang="en-US" sz="3200" dirty="0" err="1" smtClean="0"/>
              <a:t>pyspark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Scala version of the Spark shell</a:t>
            </a:r>
          </a:p>
          <a:p>
            <a:r>
              <a:rPr lang="en-US" sz="3200" dirty="0" smtClean="0"/>
              <a:t>In the terminal, type:   </a:t>
            </a:r>
            <a:r>
              <a:rPr lang="en-US" sz="3200" dirty="0"/>
              <a:t>spark-shell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176" y="4640835"/>
            <a:ext cx="4356484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Exit either shell: press Ctrl-D   or  input command : exit()</a:t>
            </a:r>
          </a:p>
        </p:txBody>
      </p:sp>
    </p:spTree>
    <p:extLst>
      <p:ext uri="{BB962C8B-B14F-4D97-AF65-F5344CB8AC3E}">
        <p14:creationId xmlns:p14="http://schemas.microsoft.com/office/powerpoint/2010/main" val="27881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9346" y="1769439"/>
            <a:ext cx="11773308" cy="3769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(“/home/rob/Assignment1/test.txt")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RDD called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Count the number of items in this RDD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item in this RDD, i.e. first line of README.md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u'hadoop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7388" y="296652"/>
            <a:ext cx="11233248" cy="63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RDD from a local text file (Python line count)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6180" y="5015536"/>
            <a:ext cx="288032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sz="2800" dirty="0"/>
              <a:t>An RDD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346" y="1088740"/>
            <a:ext cx="210623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pyspark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80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348" y="1895447"/>
            <a:ext cx="11773308" cy="364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("/home/rob/Assignment1/test.txt") // Create an RDD called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Count the number of items in this RDD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res0: Long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First item in this RDD, i.e. first line of README.md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res1: String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spark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87388" y="296653"/>
            <a:ext cx="11233248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RDD from a local text file (Scala line count)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16180" y="5015536"/>
            <a:ext cx="288032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sz="2800" dirty="0"/>
              <a:t>An RDD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346" y="1088740"/>
            <a:ext cx="210623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$ spark-shell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23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20" y="365125"/>
            <a:ext cx="10515600" cy="1325563"/>
          </a:xfrm>
        </p:spPr>
        <p:txBody>
          <a:bodyPr/>
          <a:lstStyle/>
          <a:p>
            <a:r>
              <a:rPr lang="en-US" dirty="0"/>
              <a:t>Read Data from Local FS or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997242"/>
            <a:ext cx="11090448" cy="3483986"/>
          </a:xfrm>
        </p:spPr>
        <p:txBody>
          <a:bodyPr>
            <a:normAutofit/>
          </a:bodyPr>
          <a:lstStyle/>
          <a:p>
            <a:r>
              <a:rPr lang="en-US" dirty="0"/>
              <a:t>Read the text file from the local file system</a:t>
            </a:r>
          </a:p>
          <a:p>
            <a:r>
              <a:rPr lang="en-US" dirty="0">
                <a:solidFill>
                  <a:srgbClr val="00B0F0"/>
                </a:solidFill>
              </a:rPr>
              <a:t>book1 = </a:t>
            </a:r>
            <a:r>
              <a:rPr lang="en-US" dirty="0" err="1">
                <a:solidFill>
                  <a:srgbClr val="00B0F0"/>
                </a:solidFill>
              </a:rPr>
              <a:t>sc.textFile</a:t>
            </a:r>
            <a:r>
              <a:rPr lang="en-US" dirty="0">
                <a:solidFill>
                  <a:srgbClr val="00B0F0"/>
                </a:solidFill>
              </a:rPr>
              <a:t>(“/home/rob/data/peterpan.txt”)</a:t>
            </a:r>
          </a:p>
          <a:p>
            <a:endParaRPr lang="en-US" dirty="0"/>
          </a:p>
          <a:p>
            <a:r>
              <a:rPr lang="en-US" dirty="0"/>
              <a:t>Read the text file from HDFS</a:t>
            </a:r>
          </a:p>
          <a:p>
            <a:r>
              <a:rPr lang="en-US" dirty="0">
                <a:solidFill>
                  <a:srgbClr val="FF00FF"/>
                </a:solidFill>
              </a:rPr>
              <a:t>book2 = </a:t>
            </a:r>
            <a:r>
              <a:rPr lang="en-US" dirty="0" err="1">
                <a:solidFill>
                  <a:srgbClr val="FF00FF"/>
                </a:solidFill>
              </a:rPr>
              <a:t>sc.textFile</a:t>
            </a:r>
            <a:r>
              <a:rPr lang="en-US" dirty="0">
                <a:solidFill>
                  <a:srgbClr val="FF00FF"/>
                </a:solidFill>
              </a:rPr>
              <a:t>(“</a:t>
            </a:r>
            <a:r>
              <a:rPr lang="en-US" dirty="0" err="1">
                <a:solidFill>
                  <a:srgbClr val="FF00FF"/>
                </a:solidFill>
              </a:rPr>
              <a:t>hdfs</a:t>
            </a:r>
            <a:r>
              <a:rPr lang="en-US" dirty="0">
                <a:solidFill>
                  <a:srgbClr val="FF00FF"/>
                </a:solidFill>
              </a:rPr>
              <a:t>://localhost:9000/user/rob/data/peterpan.txt”)</a:t>
            </a:r>
          </a:p>
          <a:p>
            <a:r>
              <a:rPr lang="en-US" dirty="0" err="1"/>
              <a:t>host:port</a:t>
            </a:r>
            <a:r>
              <a:rPr lang="en-US" dirty="0"/>
              <a:t>/directory       localhost=127.0.0.1</a:t>
            </a:r>
          </a:p>
        </p:txBody>
      </p:sp>
    </p:spTree>
    <p:extLst>
      <p:ext uri="{BB962C8B-B14F-4D97-AF65-F5344CB8AC3E}">
        <p14:creationId xmlns:p14="http://schemas.microsoft.com/office/powerpoint/2010/main" val="192442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51" y="80628"/>
            <a:ext cx="4717740" cy="756084"/>
          </a:xfrm>
        </p:spPr>
        <p:txBody>
          <a:bodyPr/>
          <a:lstStyle/>
          <a:p>
            <a:r>
              <a:rPr lang="en-US" dirty="0" err="1"/>
              <a:t>WordCount</a:t>
            </a:r>
            <a:r>
              <a:rPr lang="en-US" dirty="0"/>
              <a:t> in Spark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800708"/>
            <a:ext cx="10234922" cy="584646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84032" y="224644"/>
            <a:ext cx="4644516" cy="462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spark-submit  WordCount.py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" y="6156684"/>
            <a:ext cx="12059990" cy="7287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4682" y="5625244"/>
            <a:ext cx="1190279" cy="458213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87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23365"/>
            <a:ext cx="9109012" cy="965375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and Ubuntu 16.04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40769"/>
            <a:ext cx="11629292" cy="4212468"/>
          </a:xfrm>
        </p:spPr>
        <p:txBody>
          <a:bodyPr>
            <a:normAutofit/>
          </a:bodyPr>
          <a:lstStyle/>
          <a:p>
            <a:r>
              <a:rPr lang="en-US" sz="3000" b="1" dirty="0" err="1"/>
              <a:t>VirtualBox</a:t>
            </a:r>
            <a:r>
              <a:rPr lang="en-US" sz="3000" dirty="0"/>
              <a:t> Version 5.1.26  https://www.virtualbox.org/wiki/Downloads</a:t>
            </a:r>
          </a:p>
          <a:p>
            <a:endParaRPr lang="en-US" sz="3000" dirty="0" smtClean="0"/>
          </a:p>
          <a:p>
            <a:r>
              <a:rPr lang="en-US" sz="3000" b="1" dirty="0" smtClean="0"/>
              <a:t>Ubuntu 16.04</a:t>
            </a:r>
            <a:endParaRPr lang="en-US" sz="3000" b="1" dirty="0"/>
          </a:p>
          <a:p>
            <a:r>
              <a:rPr lang="en-US" sz="3000" dirty="0"/>
              <a:t>Ubuntu 16.04.1 LTS (</a:t>
            </a:r>
            <a:r>
              <a:rPr lang="en-US" sz="3000" dirty="0" err="1"/>
              <a:t>Xenial</a:t>
            </a:r>
            <a:r>
              <a:rPr lang="en-US" sz="3000" dirty="0"/>
              <a:t> </a:t>
            </a:r>
            <a:r>
              <a:rPr lang="en-US" sz="3000" dirty="0" err="1"/>
              <a:t>Xerus</a:t>
            </a:r>
            <a:r>
              <a:rPr lang="en-US" sz="3000" dirty="0"/>
              <a:t>)</a:t>
            </a:r>
          </a:p>
          <a:p>
            <a:r>
              <a:rPr lang="en-US" sz="3000" dirty="0"/>
              <a:t>http://releases.ubuntu.com/16.04</a:t>
            </a:r>
            <a:r>
              <a:rPr lang="en-US" sz="3000" dirty="0" smtClean="0"/>
              <a:t>/</a:t>
            </a:r>
            <a:endParaRPr lang="en-US" sz="3000" dirty="0"/>
          </a:p>
          <a:p>
            <a:r>
              <a:rPr lang="en-US" sz="3000" dirty="0">
                <a:hlinkClick r:id="rId2"/>
              </a:rPr>
              <a:t>64-bit PC (AMD64) desktop image</a:t>
            </a:r>
            <a:endParaRPr lang="en-US" sz="3000" dirty="0"/>
          </a:p>
          <a:p>
            <a:r>
              <a:rPr lang="en-US" sz="3000" dirty="0"/>
              <a:t>(http://releases.ubuntu.com/16.04/ubuntu-16.04-desktop-amd64.iso)</a:t>
            </a:r>
          </a:p>
        </p:txBody>
      </p:sp>
    </p:spTree>
    <p:extLst>
      <p:ext uri="{BB962C8B-B14F-4D97-AF65-F5344CB8AC3E}">
        <p14:creationId xmlns:p14="http://schemas.microsoft.com/office/powerpoint/2010/main" val="8559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" y="224645"/>
            <a:ext cx="2597460" cy="1188132"/>
          </a:xfrm>
        </p:spPr>
        <p:txBody>
          <a:bodyPr>
            <a:normAutofit/>
          </a:bodyPr>
          <a:lstStyle/>
          <a:p>
            <a:r>
              <a:rPr lang="en-US" sz="3600" dirty="0"/>
              <a:t>Ubuntu 16 in </a:t>
            </a:r>
            <a:r>
              <a:rPr lang="en-US" sz="3600" dirty="0" err="1"/>
              <a:t>VirtualBox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0"/>
            <a:ext cx="9192344" cy="6931755"/>
          </a:xfrm>
        </p:spPr>
      </p:pic>
    </p:spTree>
    <p:extLst>
      <p:ext uri="{BB962C8B-B14F-4D97-AF65-F5344CB8AC3E}">
        <p14:creationId xmlns:p14="http://schemas.microsoft.com/office/powerpoint/2010/main" val="420532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Spark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Java Installation: </a:t>
            </a:r>
            <a:r>
              <a:rPr lang="en-US" dirty="0" smtClean="0"/>
              <a:t>               $ </a:t>
            </a:r>
            <a:r>
              <a:rPr lang="en-US" dirty="0"/>
              <a:t>java -version</a:t>
            </a:r>
          </a:p>
          <a:p>
            <a:r>
              <a:rPr lang="en-US" dirty="0"/>
              <a:t>Verifying Scala Installation: </a:t>
            </a:r>
            <a:r>
              <a:rPr lang="en-US" dirty="0" smtClean="0"/>
              <a:t>             $ </a:t>
            </a:r>
            <a:r>
              <a:rPr lang="en-US" dirty="0" err="1"/>
              <a:t>scala</a:t>
            </a:r>
            <a:r>
              <a:rPr lang="en-US" dirty="0"/>
              <a:t> -version</a:t>
            </a:r>
          </a:p>
          <a:p>
            <a:r>
              <a:rPr lang="en-US" dirty="0"/>
              <a:t>Downloading Apache Spark</a:t>
            </a:r>
          </a:p>
          <a:p>
            <a:r>
              <a:rPr lang="en-US" dirty="0"/>
              <a:t>Installing Spark</a:t>
            </a:r>
          </a:p>
          <a:p>
            <a:r>
              <a:rPr lang="en-US" dirty="0"/>
              <a:t>Verifying the Spark Installation:  bin/</a:t>
            </a:r>
            <a:r>
              <a:rPr lang="en-US" dirty="0" err="1"/>
              <a:t>pyspark</a:t>
            </a:r>
            <a:r>
              <a:rPr lang="en-US" dirty="0"/>
              <a:t>   or    bin/spark-shell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116632"/>
            <a:ext cx="4824536" cy="61560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</a:t>
            </a:r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33" y="857158"/>
            <a:ext cx="11341260" cy="5812202"/>
          </a:xfrm>
          <a:solidFill>
            <a:srgbClr val="FFFFFF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Install Scala</a:t>
            </a:r>
          </a:p>
          <a:p>
            <a:r>
              <a:rPr lang="en-US" dirty="0" smtClean="0"/>
              <a:t>http</a:t>
            </a:r>
            <a:r>
              <a:rPr lang="en-US" dirty="0"/>
              <a:t>://www.scala-lang.org/download/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you have the Java 8 JDK installed.</a:t>
            </a:r>
          </a:p>
          <a:p>
            <a:r>
              <a:rPr lang="en-US" dirty="0" smtClean="0"/>
              <a:t>$ java -version</a:t>
            </a:r>
          </a:p>
          <a:p>
            <a:endParaRPr lang="en-US" dirty="0"/>
          </a:p>
          <a:p>
            <a:r>
              <a:rPr lang="en-US" dirty="0" smtClean="0"/>
              <a:t>Download Scala Binaries for Unix (</a:t>
            </a:r>
            <a:r>
              <a:rPr lang="en-US" u="sng" dirty="0">
                <a:hlinkClick r:id="rId2"/>
              </a:rPr>
              <a:t>scala-2.12.4.tgz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http://www.scala-lang.org/download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Put the unzipped folder in the home directory “/home/rob/”</a:t>
            </a:r>
            <a:endParaRPr lang="en-US" dirty="0"/>
          </a:p>
          <a:p>
            <a:r>
              <a:rPr lang="en-US" dirty="0" err="1"/>
              <a:t>gedit</a:t>
            </a:r>
            <a:r>
              <a:rPr lang="en-US" dirty="0"/>
              <a:t>  ~/.</a:t>
            </a:r>
            <a:r>
              <a:rPr lang="en-US" dirty="0" err="1"/>
              <a:t>bashrc</a:t>
            </a:r>
            <a:r>
              <a:rPr lang="en-US" dirty="0"/>
              <a:t>          add the following two lines to the end of the file</a:t>
            </a:r>
          </a:p>
          <a:p>
            <a:pPr marL="509588" indent="0">
              <a:buNone/>
            </a:pPr>
            <a:r>
              <a:rPr lang="en-US" dirty="0"/>
              <a:t>export SCALA_HOME=/home/rob/</a:t>
            </a:r>
            <a:r>
              <a:rPr lang="en-US" dirty="0" err="1"/>
              <a:t>scala</a:t>
            </a:r>
            <a:endParaRPr lang="en-US" dirty="0"/>
          </a:p>
          <a:p>
            <a:pPr marL="509588" indent="0">
              <a:buNone/>
            </a:pPr>
            <a:r>
              <a:rPr lang="en-US" dirty="0"/>
              <a:t>export PATH=$SCALA_HOME/bin:$PATH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8041630" y="1520788"/>
            <a:ext cx="3539716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$ </a:t>
            </a:r>
            <a:r>
              <a:rPr lang="en-US" sz="2800" dirty="0" err="1">
                <a:cs typeface="Courier New" panose="02070309020205020404" pitchFamily="49" charset="0"/>
              </a:rPr>
              <a:t>scala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cs typeface="Courier New" panose="02070309020205020404" pitchFamily="49" charset="0"/>
              </a:rPr>
              <a:t>-version</a:t>
            </a:r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2800" dirty="0" smtClean="0"/>
              <a:t>$ echo </a:t>
            </a:r>
            <a:r>
              <a:rPr lang="en-US" sz="2800" dirty="0"/>
              <a:t>$SCALA_HOME</a:t>
            </a:r>
          </a:p>
        </p:txBody>
      </p:sp>
    </p:spTree>
    <p:extLst>
      <p:ext uri="{BB962C8B-B14F-4D97-AF65-F5344CB8AC3E}">
        <p14:creationId xmlns:p14="http://schemas.microsoft.com/office/powerpoint/2010/main" val="411424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12" y="944724"/>
            <a:ext cx="10435175" cy="4752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116632"/>
            <a:ext cx="3420380" cy="702079"/>
          </a:xfrm>
        </p:spPr>
        <p:txBody>
          <a:bodyPr>
            <a:normAutofit/>
          </a:bodyPr>
          <a:lstStyle/>
          <a:p>
            <a:r>
              <a:rPr lang="en-US" dirty="0" smtClean="0"/>
              <a:t>Install Scala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9916" y="231031"/>
            <a:ext cx="5074851" cy="4616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https://www.scala-lang.org/download/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396" y="1448780"/>
            <a:ext cx="10837204" cy="50405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7" y="116632"/>
            <a:ext cx="11324045" cy="615603"/>
          </a:xfrm>
        </p:spPr>
        <p:txBody>
          <a:bodyPr>
            <a:noAutofit/>
          </a:bodyPr>
          <a:lstStyle/>
          <a:p>
            <a:r>
              <a:rPr lang="en-US" dirty="0"/>
              <a:t>Installing IntelliJ </a:t>
            </a:r>
            <a:r>
              <a:rPr lang="en-US" dirty="0" smtClean="0"/>
              <a:t>IDEA   (an IDE similar to Eclipse)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80728"/>
            <a:ext cx="11341260" cy="5903642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349250" indent="-349250"/>
            <a:r>
              <a:rPr lang="en-US" sz="3000" dirty="0" smtClean="0"/>
              <a:t>Install Scala</a:t>
            </a:r>
          </a:p>
          <a:p>
            <a:pPr marL="349250" indent="-349250"/>
            <a:r>
              <a:rPr lang="en-US" sz="3000" dirty="0" smtClean="0"/>
              <a:t>http</a:t>
            </a:r>
            <a:r>
              <a:rPr lang="en-US" sz="3000" dirty="0"/>
              <a:t>://www.scala-lang.org/download/</a:t>
            </a:r>
          </a:p>
          <a:p>
            <a:pPr marL="349250" indent="-349250">
              <a:buNone/>
            </a:pPr>
            <a:endParaRPr lang="en-US" sz="3000" dirty="0"/>
          </a:p>
          <a:p>
            <a:pPr marL="349250" indent="-349250"/>
            <a:r>
              <a:rPr lang="en-US" sz="3000" dirty="0" smtClean="0"/>
              <a:t>Download IntelliJ IDEA</a:t>
            </a:r>
          </a:p>
          <a:p>
            <a:pPr marL="349250" indent="-349250"/>
            <a:r>
              <a:rPr lang="en-US" sz="3000" dirty="0"/>
              <a:t>https://www.jetbrains.com/idea/</a:t>
            </a:r>
            <a:endParaRPr lang="en-US" sz="3000" dirty="0" smtClean="0"/>
          </a:p>
          <a:p>
            <a:pPr marL="349250" indent="-349250"/>
            <a:r>
              <a:rPr lang="en-US" sz="3000" dirty="0" smtClean="0"/>
              <a:t>Put the unzipped folder in the home directory “/home/rob/”</a:t>
            </a:r>
            <a:endParaRPr lang="en-US" sz="3000" dirty="0"/>
          </a:p>
          <a:p>
            <a:pPr marL="349250" indent="-349250"/>
            <a:r>
              <a:rPr lang="en-US" sz="3000" dirty="0" err="1"/>
              <a:t>gedit</a:t>
            </a:r>
            <a:r>
              <a:rPr lang="en-US" sz="3000" dirty="0"/>
              <a:t>  ~/.</a:t>
            </a:r>
            <a:r>
              <a:rPr lang="en-US" sz="3000" dirty="0" err="1"/>
              <a:t>bashrc</a:t>
            </a:r>
            <a:r>
              <a:rPr lang="en-US" sz="3000" dirty="0"/>
              <a:t>          add the following two lines to the end of the file</a:t>
            </a:r>
          </a:p>
          <a:p>
            <a:pPr marL="1196975" indent="-349250">
              <a:buNone/>
            </a:pPr>
            <a:r>
              <a:rPr lang="en-US" sz="3000" dirty="0"/>
              <a:t>export </a:t>
            </a:r>
            <a:r>
              <a:rPr lang="en-US" sz="3000" dirty="0" smtClean="0"/>
              <a:t>IDEA_HOME</a:t>
            </a:r>
            <a:r>
              <a:rPr lang="en-US" sz="3000" dirty="0"/>
              <a:t>=/</a:t>
            </a:r>
            <a:r>
              <a:rPr lang="en-US" sz="3000" dirty="0" smtClean="0"/>
              <a:t>home/</a:t>
            </a:r>
            <a:r>
              <a:rPr lang="en-US" sz="3000" dirty="0" smtClean="0">
                <a:solidFill>
                  <a:srgbClr val="FF0000"/>
                </a:solidFill>
              </a:rPr>
              <a:t>rob</a:t>
            </a:r>
            <a:r>
              <a:rPr lang="en-US" sz="3000" dirty="0" smtClean="0"/>
              <a:t>/idea</a:t>
            </a:r>
            <a:endParaRPr lang="en-US" sz="3000" dirty="0"/>
          </a:p>
          <a:p>
            <a:pPr marL="1196975" indent="-349250">
              <a:buNone/>
            </a:pPr>
            <a:r>
              <a:rPr lang="en-US" sz="3000" dirty="0"/>
              <a:t>export PATH</a:t>
            </a:r>
            <a:r>
              <a:rPr lang="en-US" sz="3000" dirty="0" smtClean="0"/>
              <a:t>=$IDEA_HOME/bin</a:t>
            </a:r>
            <a:r>
              <a:rPr lang="en-US" sz="3000" dirty="0"/>
              <a:t>:$</a:t>
            </a:r>
            <a:r>
              <a:rPr lang="en-US" sz="3000" dirty="0" smtClean="0"/>
              <a:t>PATH</a:t>
            </a:r>
          </a:p>
          <a:p>
            <a:pPr marL="349250" indent="-349250">
              <a:buNone/>
              <a:tabLst>
                <a:tab pos="565150" algn="l"/>
              </a:tabLst>
            </a:pPr>
            <a:endParaRPr lang="en-US" sz="3000" dirty="0"/>
          </a:p>
          <a:p>
            <a:pPr marL="349250" indent="-349250"/>
            <a:r>
              <a:rPr lang="en-US" sz="3000" dirty="0" smtClean="0"/>
              <a:t>$ idea.sh      // start IntelliJ IDEA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8362086" y="4797152"/>
            <a:ext cx="3829913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// You need to change </a:t>
            </a:r>
            <a:r>
              <a:rPr lang="en-US" sz="2800" dirty="0" smtClean="0">
                <a:solidFill>
                  <a:srgbClr val="FF0000"/>
                </a:solidFill>
              </a:rPr>
              <a:t>rob</a:t>
            </a:r>
            <a:r>
              <a:rPr lang="en-US" sz="2800" dirty="0" smtClean="0"/>
              <a:t> to your user 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36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60648"/>
            <a:ext cx="4680520" cy="1440160"/>
          </a:xfrm>
        </p:spPr>
        <p:txBody>
          <a:bodyPr/>
          <a:lstStyle/>
          <a:p>
            <a:r>
              <a:rPr lang="en-US" dirty="0" smtClean="0"/>
              <a:t>Customize IntelliJ 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-14105"/>
            <a:ext cx="7315851" cy="69127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1064" y="1975561"/>
            <a:ext cx="3626684" cy="1453439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/>
            <a:r>
              <a:rPr lang="en-US" sz="3000" dirty="0" smtClean="0"/>
              <a:t>Install Scala</a:t>
            </a:r>
          </a:p>
          <a:p>
            <a:pPr marL="349250" indent="-349250"/>
            <a:r>
              <a:rPr lang="en-US" sz="3000" dirty="0" smtClean="0"/>
              <a:t>Other plugins</a:t>
            </a:r>
          </a:p>
        </p:txBody>
      </p:sp>
    </p:spTree>
    <p:extLst>
      <p:ext uri="{BB962C8B-B14F-4D97-AF65-F5344CB8AC3E}">
        <p14:creationId xmlns:p14="http://schemas.microsoft.com/office/powerpoint/2010/main" val="52521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116632"/>
            <a:ext cx="10515600" cy="61560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Spark in Ubuntu 16.04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70" y="944724"/>
            <a:ext cx="11341260" cy="5112568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Download Spark : http://spark.apache.org/downloads.html</a:t>
            </a:r>
          </a:p>
          <a:p>
            <a:r>
              <a:rPr lang="en-US" dirty="0" smtClean="0"/>
              <a:t>spark-2.2.1-bin-hadoop2.7.tgz</a:t>
            </a:r>
          </a:p>
          <a:p>
            <a:r>
              <a:rPr lang="en-US" dirty="0" smtClean="0"/>
              <a:t>Unzip it and rename  spark-2.2.1-bin-hadoop2.7  </a:t>
            </a:r>
            <a:r>
              <a:rPr lang="en-US" dirty="0"/>
              <a:t>to  </a:t>
            </a:r>
            <a:r>
              <a:rPr lang="en-US" dirty="0" smtClean="0"/>
              <a:t>spark</a:t>
            </a:r>
          </a:p>
          <a:p>
            <a:r>
              <a:rPr lang="en-US" dirty="0" smtClean="0"/>
              <a:t>Put it in the home directory : /home/rob/spark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 “</a:t>
            </a:r>
            <a:r>
              <a:rPr lang="en-US" dirty="0" err="1"/>
              <a:t>pyspark</a:t>
            </a:r>
            <a:r>
              <a:rPr lang="en-US" dirty="0"/>
              <a:t>” or “spark-shell”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9416" y="3501008"/>
            <a:ext cx="10765196" cy="1692188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gedit</a:t>
            </a:r>
            <a:r>
              <a:rPr lang="en-US" dirty="0" smtClean="0"/>
              <a:t>  </a:t>
            </a:r>
            <a:r>
              <a:rPr lang="en-US" dirty="0"/>
              <a:t>~/.</a:t>
            </a:r>
            <a:r>
              <a:rPr lang="en-US" dirty="0" err="1"/>
              <a:t>bashrc</a:t>
            </a:r>
            <a:r>
              <a:rPr lang="en-US" dirty="0"/>
              <a:t>      </a:t>
            </a:r>
            <a:r>
              <a:rPr lang="en-US" dirty="0" smtClean="0"/>
              <a:t>// add </a:t>
            </a:r>
            <a:r>
              <a:rPr lang="en-US" dirty="0"/>
              <a:t>the following two lines to the end of the file</a:t>
            </a:r>
          </a:p>
          <a:p>
            <a:pPr marL="509588" indent="0">
              <a:buFont typeface="Arial" panose="020B0604020202020204" pitchFamily="34" charset="0"/>
              <a:buNone/>
            </a:pPr>
            <a:r>
              <a:rPr lang="en-US" dirty="0"/>
              <a:t>export SPARK_HOME=/home/rob/spark</a:t>
            </a:r>
          </a:p>
          <a:p>
            <a:pPr marL="509588" indent="0">
              <a:buFont typeface="Arial" panose="020B0604020202020204" pitchFamily="34" charset="0"/>
              <a:buNone/>
            </a:pPr>
            <a:r>
              <a:rPr lang="en-US" dirty="0"/>
              <a:t>export PATH=$SPARK_HOME/bin:$PATH</a:t>
            </a:r>
          </a:p>
        </p:txBody>
      </p:sp>
    </p:spTree>
    <p:extLst>
      <p:ext uri="{BB962C8B-B14F-4D97-AF65-F5344CB8AC3E}">
        <p14:creationId xmlns:p14="http://schemas.microsoft.com/office/powerpoint/2010/main" val="370379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619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Spark Installation</vt:lpstr>
      <vt:lpstr>Install VirtualBox and Ubuntu 16.04</vt:lpstr>
      <vt:lpstr>Ubuntu 16 in VirtualBox</vt:lpstr>
      <vt:lpstr>Spark Installation</vt:lpstr>
      <vt:lpstr>Installing Scala</vt:lpstr>
      <vt:lpstr>Install Scala</vt:lpstr>
      <vt:lpstr>Installing IntelliJ IDEA   (an IDE similar to Eclipse)</vt:lpstr>
      <vt:lpstr>Customize IntelliJ IDEA</vt:lpstr>
      <vt:lpstr>Installing Spark in Ubuntu 16.04</vt:lpstr>
      <vt:lpstr>Install Spark</vt:lpstr>
      <vt:lpstr>Run Pyspark</vt:lpstr>
      <vt:lpstr>Spark’s Python and Scala Shells</vt:lpstr>
      <vt:lpstr>The Power of Spark’s Shells</vt:lpstr>
      <vt:lpstr>Open up one of Spark’s shells</vt:lpstr>
      <vt:lpstr>PowerPoint Presentation</vt:lpstr>
      <vt:lpstr>PowerPoint Presentation</vt:lpstr>
      <vt:lpstr>Read Data from Local FS or from HDFS</vt:lpstr>
      <vt:lpstr>WordCount in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561</cp:revision>
  <dcterms:created xsi:type="dcterms:W3CDTF">2017-01-08T21:30:05Z</dcterms:created>
  <dcterms:modified xsi:type="dcterms:W3CDTF">2018-02-19T17:33:16Z</dcterms:modified>
</cp:coreProperties>
</file>