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" r:id="rId2"/>
    <p:sldId id="287" r:id="rId3"/>
    <p:sldId id="290" r:id="rId4"/>
    <p:sldId id="289" r:id="rId5"/>
    <p:sldId id="291" r:id="rId6"/>
    <p:sldId id="292" r:id="rId7"/>
    <p:sldId id="293" r:id="rId8"/>
    <p:sldId id="294" r:id="rId9"/>
    <p:sldId id="296" r:id="rId10"/>
    <p:sldId id="295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621" autoAdjust="0"/>
  </p:normalViewPr>
  <p:slideViewPr>
    <p:cSldViewPr showGuides="1">
      <p:cViewPr varScale="1">
        <p:scale>
          <a:sx n="120" d="100"/>
          <a:sy n="120" d="100"/>
        </p:scale>
        <p:origin x="114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1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01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521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52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88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56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076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21088"/>
            <a:ext cx="10515600" cy="136815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9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47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2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529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76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47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65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2" b="26847"/>
          <a:stretch/>
        </p:blipFill>
        <p:spPr>
          <a:xfrm>
            <a:off x="-508" y="5661248"/>
            <a:ext cx="12188952" cy="12615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69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796246"/>
            <a:ext cx="2777430" cy="9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7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3532" y="4401108"/>
            <a:ext cx="8424936" cy="9001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Getting Started</a:t>
            </a:r>
            <a:endParaRPr lang="en-US" sz="5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23792" y="2456893"/>
            <a:ext cx="3744416" cy="972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 smtClean="0">
                <a:cs typeface="Times New Roman" pitchFamily="18" charset="0"/>
              </a:rPr>
              <a:t>Spring 2018</a:t>
            </a:r>
            <a:endParaRPr lang="en-US" sz="5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7368" y="1232756"/>
            <a:ext cx="11377264" cy="864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>
                <a:cs typeface="Times New Roman" pitchFamily="18" charset="0"/>
              </a:rPr>
              <a:t>CSC </a:t>
            </a:r>
            <a:r>
              <a:rPr lang="en-US" sz="5400" dirty="0" smtClean="0">
                <a:cs typeface="Times New Roman" pitchFamily="18" charset="0"/>
              </a:rPr>
              <a:t>4760 </a:t>
            </a:r>
            <a:r>
              <a:rPr lang="en-US" sz="5400" dirty="0">
                <a:cs typeface="Times New Roman" pitchFamily="18" charset="0"/>
              </a:rPr>
              <a:t>/ 6760  Big Data </a:t>
            </a:r>
            <a:r>
              <a:rPr lang="en-US" sz="5400" dirty="0" smtClean="0">
                <a:cs typeface="Times New Roman" pitchFamily="18" charset="0"/>
              </a:rPr>
              <a:t>Programming</a:t>
            </a:r>
            <a:endParaRPr lang="en-US" sz="5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82" y="2931222"/>
            <a:ext cx="2519772" cy="134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365125"/>
            <a:ext cx="11737304" cy="795623"/>
          </a:xfrm>
        </p:spPr>
        <p:txBody>
          <a:bodyPr>
            <a:normAutofit/>
          </a:bodyPr>
          <a:lstStyle/>
          <a:p>
            <a:r>
              <a:rPr lang="en-US" sz="4000" dirty="0"/>
              <a:t>Function-based Operations Parallelize across the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Function-based Operations like “filter” also parallelize across the cluster.</a:t>
            </a:r>
          </a:p>
          <a:p>
            <a:r>
              <a:rPr lang="en-US" dirty="0"/>
              <a:t>Spark automatically takes your function (e.g., </a:t>
            </a:r>
            <a:r>
              <a:rPr lang="en-US" dirty="0" err="1">
                <a:solidFill>
                  <a:srgbClr val="000089"/>
                </a:solidFill>
                <a:latin typeface="UbuntuMono-Regular"/>
              </a:rPr>
              <a:t>line</a:t>
            </a:r>
            <a:r>
              <a:rPr lang="en-US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dirty="0" err="1">
                <a:solidFill>
                  <a:srgbClr val="33009A"/>
                </a:solidFill>
                <a:latin typeface="UbuntuMono-Regular"/>
              </a:rPr>
              <a:t>contains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dirty="0">
                <a:solidFill>
                  <a:srgbClr val="CD3300"/>
                </a:solidFill>
                <a:latin typeface="UbuntuMono-Regular"/>
              </a:rPr>
              <a:t>"Python"</a:t>
            </a:r>
            <a:r>
              <a:rPr lang="en-US" dirty="0">
                <a:solidFill>
                  <a:srgbClr val="555555"/>
                </a:solidFill>
                <a:latin typeface="UbuntuMono-Regular"/>
              </a:rPr>
              <a:t>)</a:t>
            </a:r>
            <a:r>
              <a:rPr lang="en-US" dirty="0"/>
              <a:t>) and ships it to executor nodes.</a:t>
            </a:r>
          </a:p>
          <a:p>
            <a:r>
              <a:rPr lang="en-US" dirty="0"/>
              <a:t>You can write code in a single driver program and automatically have parts of it run on multiple nodes</a:t>
            </a:r>
          </a:p>
        </p:txBody>
      </p:sp>
    </p:spTree>
    <p:extLst>
      <p:ext uri="{BB962C8B-B14F-4D97-AF65-F5344CB8AC3E}">
        <p14:creationId xmlns:p14="http://schemas.microsoft.com/office/powerpoint/2010/main" val="742382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9639"/>
          </a:xfrm>
        </p:spPr>
        <p:txBody>
          <a:bodyPr/>
          <a:lstStyle/>
          <a:p>
            <a:r>
              <a:rPr lang="en-US" dirty="0"/>
              <a:t>Standalone Applications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613350"/>
              </p:ext>
            </p:extLst>
          </p:nvPr>
        </p:nvGraphicFramePr>
        <p:xfrm>
          <a:off x="335360" y="1304764"/>
          <a:ext cx="11521280" cy="138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1803238320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337649737"/>
                    </a:ext>
                  </a:extLst>
                </a:gridCol>
              </a:tblGrid>
              <a:tr h="69054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Shell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Standalone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377772"/>
                  </a:ext>
                </a:extLst>
              </a:tr>
              <a:tr h="69054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SparkContext</a:t>
                      </a:r>
                      <a:r>
                        <a:rPr lang="en-US" sz="2800" baseline="0" dirty="0"/>
                        <a:t> is created automatically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Initialize your own </a:t>
                      </a:r>
                      <a:r>
                        <a:rPr lang="en-US" sz="2800" dirty="0" err="1"/>
                        <a:t>SparkContext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57654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084597"/>
              </p:ext>
            </p:extLst>
          </p:nvPr>
        </p:nvGraphicFramePr>
        <p:xfrm>
          <a:off x="335360" y="3612190"/>
          <a:ext cx="11521280" cy="138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1803238320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337649737"/>
                    </a:ext>
                  </a:extLst>
                </a:gridCol>
              </a:tblGrid>
              <a:tr h="69054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Java,</a:t>
                      </a:r>
                      <a:r>
                        <a:rPr lang="en-US" sz="2800" baseline="0" dirty="0"/>
                        <a:t> Scala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Python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377772"/>
                  </a:ext>
                </a:extLst>
              </a:tr>
              <a:tr h="69054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Maven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bin/spark-submit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576546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5360" y="3128392"/>
            <a:ext cx="7634064" cy="480628"/>
          </a:xfrm>
        </p:spPr>
        <p:txBody>
          <a:bodyPr/>
          <a:lstStyle/>
          <a:p>
            <a:r>
              <a:rPr lang="en-US" dirty="0"/>
              <a:t>The process of linking to Spark varies by language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5360" y="5157192"/>
            <a:ext cx="4860540" cy="480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bin/spark-submit   my_script.py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0" y="5157192"/>
            <a:ext cx="5904656" cy="480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windows: bin\spark-submit   my_script.py</a:t>
            </a:r>
          </a:p>
        </p:txBody>
      </p:sp>
    </p:spTree>
    <p:extLst>
      <p:ext uri="{BB962C8B-B14F-4D97-AF65-F5344CB8AC3E}">
        <p14:creationId xmlns:p14="http://schemas.microsoft.com/office/powerpoint/2010/main" val="572079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21109"/>
            <a:ext cx="6121896" cy="759619"/>
          </a:xfrm>
        </p:spPr>
        <p:txBody>
          <a:bodyPr/>
          <a:lstStyle/>
          <a:p>
            <a:r>
              <a:rPr lang="en-US" dirty="0"/>
              <a:t>Initializing a </a:t>
            </a:r>
            <a:r>
              <a:rPr lang="en-US" dirty="0" err="1"/>
              <a:t>SparkContext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7388" y="1643379"/>
            <a:ext cx="91090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from </a:t>
            </a:r>
            <a:r>
              <a:rPr lang="en-US" sz="2400" b="1" dirty="0" err="1">
                <a:solidFill>
                  <a:srgbClr val="00CDFF"/>
                </a:solidFill>
                <a:latin typeface="UbuntuMono-Bold"/>
              </a:rPr>
              <a:t>pyspark</a:t>
            </a:r>
            <a:r>
              <a:rPr lang="en-US" sz="2400" b="1" dirty="0">
                <a:solidFill>
                  <a:srgbClr val="00CDFF"/>
                </a:solidFill>
                <a:latin typeface="UbuntuMono-Bold"/>
              </a:rPr>
              <a:t> 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import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SparkConf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SparkContext</a:t>
            </a:r>
            <a:endParaRPr lang="en-US" sz="2400" dirty="0">
              <a:solidFill>
                <a:srgbClr val="000089"/>
              </a:solidFill>
              <a:latin typeface="UbuntuMono-Regular"/>
            </a:endParaRP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conf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SparkConf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()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setMaster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"local"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setAppName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"My App"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sc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SparkContext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conf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conf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7388" y="1049857"/>
            <a:ext cx="4752528" cy="54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cs typeface="Courier New" panose="02070309020205020404" pitchFamily="49" charset="0"/>
              </a:rPr>
              <a:t>Python – Initializing Spark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2" y="3032956"/>
            <a:ext cx="7872798" cy="3805186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87388" y="2991194"/>
            <a:ext cx="2700300" cy="54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cs typeface="Courier New" panose="02070309020205020404" pitchFamily="49" charset="0"/>
              </a:rPr>
              <a:t>Hadoop Main()</a:t>
            </a:r>
          </a:p>
        </p:txBody>
      </p:sp>
    </p:spTree>
    <p:extLst>
      <p:ext uri="{BB962C8B-B14F-4D97-AF65-F5344CB8AC3E}">
        <p14:creationId xmlns:p14="http://schemas.microsoft.com/office/powerpoint/2010/main" val="4113602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21109"/>
            <a:ext cx="6121896" cy="759619"/>
          </a:xfrm>
        </p:spPr>
        <p:txBody>
          <a:bodyPr/>
          <a:lstStyle/>
          <a:p>
            <a:r>
              <a:rPr lang="en-US" dirty="0"/>
              <a:t>Initializing a </a:t>
            </a:r>
            <a:r>
              <a:rPr lang="en-US" dirty="0" err="1"/>
              <a:t>SparkContext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3317" y="980728"/>
            <a:ext cx="4752528" cy="54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cs typeface="Courier New" panose="02070309020205020404" pitchFamily="49" charset="0"/>
              </a:rPr>
              <a:t>Scala – Initializing Spark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0741" y="3495250"/>
            <a:ext cx="4752528" cy="54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cs typeface="Courier New" panose="02070309020205020404" pitchFamily="49" charset="0"/>
              </a:rPr>
              <a:t>Java – Initializing Spark</a:t>
            </a:r>
          </a:p>
        </p:txBody>
      </p:sp>
      <p:sp>
        <p:nvSpPr>
          <p:cNvPr id="8" name="Rectangle 7"/>
          <p:cNvSpPr/>
          <p:nvPr/>
        </p:nvSpPr>
        <p:spPr>
          <a:xfrm>
            <a:off x="803412" y="1490008"/>
            <a:ext cx="103331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import </a:t>
            </a:r>
            <a:r>
              <a:rPr lang="en-US" sz="2400" b="1" dirty="0" err="1">
                <a:solidFill>
                  <a:srgbClr val="00CDFF"/>
                </a:solidFill>
                <a:latin typeface="UbuntuMono-Bold"/>
              </a:rPr>
              <a:t>org.apache.spark.SparkConf</a:t>
            </a:r>
            <a:endParaRPr lang="en-US" sz="2400" b="1" dirty="0">
              <a:solidFill>
                <a:srgbClr val="00CDFF"/>
              </a:solidFill>
              <a:latin typeface="UbuntuMono-Bold"/>
            </a:endParaRPr>
          </a:p>
          <a:p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import </a:t>
            </a:r>
            <a:r>
              <a:rPr lang="en-US" sz="2400" b="1" dirty="0" err="1">
                <a:solidFill>
                  <a:srgbClr val="00CDFF"/>
                </a:solidFill>
                <a:latin typeface="UbuntuMono-Bold"/>
              </a:rPr>
              <a:t>org.apache.spark.SparkContext</a:t>
            </a:r>
            <a:endParaRPr lang="en-US" sz="2400" b="1" dirty="0">
              <a:solidFill>
                <a:srgbClr val="00CDFF"/>
              </a:solidFill>
              <a:latin typeface="UbuntuMono-Bold"/>
            </a:endParaRPr>
          </a:p>
          <a:p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import </a:t>
            </a:r>
            <a:r>
              <a:rPr lang="en-US" sz="2400" b="1" dirty="0" err="1">
                <a:solidFill>
                  <a:srgbClr val="00CDFF"/>
                </a:solidFill>
                <a:latin typeface="UbuntuMono-Bold"/>
              </a:rPr>
              <a:t>org.apache.spark.SparkContext</a:t>
            </a:r>
            <a:r>
              <a:rPr lang="en-US" sz="2400" b="1" dirty="0">
                <a:solidFill>
                  <a:srgbClr val="00CDFF"/>
                </a:solidFill>
                <a:latin typeface="UbuntuMono-Bold"/>
              </a:rPr>
              <a:t>._</a:t>
            </a:r>
          </a:p>
          <a:p>
            <a:r>
              <a:rPr lang="en-US" sz="2400" b="1" dirty="0" err="1">
                <a:solidFill>
                  <a:srgbClr val="00669A"/>
                </a:solidFill>
                <a:latin typeface="UbuntuMono-Bold"/>
              </a:rPr>
              <a:t>val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conf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= new </a:t>
            </a:r>
            <a:r>
              <a:rPr lang="en-US" sz="2400" b="1" dirty="0" err="1">
                <a:solidFill>
                  <a:srgbClr val="00AB89"/>
                </a:solidFill>
                <a:latin typeface="UbuntuMono-Bold"/>
              </a:rPr>
              <a:t>SparkConf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().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setMaster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"local"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).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setAppName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"My App"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)</a:t>
            </a:r>
          </a:p>
          <a:p>
            <a:r>
              <a:rPr lang="en-US" sz="2400" b="1" dirty="0" err="1">
                <a:solidFill>
                  <a:srgbClr val="00669A"/>
                </a:solidFill>
                <a:latin typeface="UbuntuMono-Bold"/>
              </a:rPr>
              <a:t>val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sc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= new </a:t>
            </a:r>
            <a:r>
              <a:rPr lang="en-US" sz="2400" b="1" dirty="0" err="1">
                <a:solidFill>
                  <a:srgbClr val="00AB89"/>
                </a:solidFill>
                <a:latin typeface="UbuntuMono-Bold"/>
              </a:rPr>
              <a:t>SparkContext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conf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)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783337" y="4007760"/>
            <a:ext cx="113253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import </a:t>
            </a:r>
            <a:r>
              <a:rPr lang="en-US" sz="2400" b="1" dirty="0" err="1">
                <a:solidFill>
                  <a:srgbClr val="00CDFF"/>
                </a:solidFill>
                <a:latin typeface="UbuntuMono-Bold"/>
              </a:rPr>
              <a:t>org.apache.spark.SparkConf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;</a:t>
            </a:r>
          </a:p>
          <a:p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import </a:t>
            </a:r>
            <a:r>
              <a:rPr lang="en-US" sz="2400" b="1" dirty="0" err="1">
                <a:solidFill>
                  <a:srgbClr val="00CDFF"/>
                </a:solidFill>
                <a:latin typeface="UbuntuMono-Bold"/>
              </a:rPr>
              <a:t>org.apache.spark.api.java.JavaSparkContext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;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SparkConf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conf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new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SparkConf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().</a:t>
            </a:r>
            <a:r>
              <a:rPr lang="en-US" sz="2400" dirty="0" err="1">
                <a:solidFill>
                  <a:srgbClr val="33009A"/>
                </a:solidFill>
                <a:latin typeface="UbuntuMono-Regular"/>
              </a:rPr>
              <a:t>setMaster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"local"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).</a:t>
            </a:r>
            <a:r>
              <a:rPr lang="en-US" sz="2400" dirty="0" err="1">
                <a:solidFill>
                  <a:srgbClr val="33009A"/>
                </a:solidFill>
                <a:latin typeface="UbuntuMono-Regular"/>
              </a:rPr>
              <a:t>setAppName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"My App"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);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JavaSparkContext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sc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new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JavaSparkContext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conf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8170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034" y="368660"/>
            <a:ext cx="6085892" cy="831627"/>
          </a:xfrm>
        </p:spPr>
        <p:txBody>
          <a:bodyPr/>
          <a:lstStyle/>
          <a:p>
            <a:r>
              <a:rPr lang="en-US" dirty="0"/>
              <a:t>Initializing a </a:t>
            </a:r>
            <a:r>
              <a:rPr lang="en-US" dirty="0" err="1"/>
              <a:t>SparkContext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034" y="1376772"/>
            <a:ext cx="11251858" cy="4284476"/>
          </a:xfrm>
        </p:spPr>
        <p:txBody>
          <a:bodyPr>
            <a:normAutofit/>
          </a:bodyPr>
          <a:lstStyle/>
          <a:p>
            <a:r>
              <a:rPr lang="en-US" dirty="0"/>
              <a:t>Minimal way to initialize a </a:t>
            </a:r>
            <a:r>
              <a:rPr lang="en-US" dirty="0" err="1"/>
              <a:t>SparkContext</a:t>
            </a:r>
            <a:endParaRPr lang="en-US" dirty="0"/>
          </a:p>
          <a:p>
            <a:r>
              <a:rPr lang="en-US" dirty="0"/>
              <a:t>We pass two parameters:</a:t>
            </a:r>
          </a:p>
          <a:p>
            <a:pPr marL="744538" indent="-404813">
              <a:buFont typeface="Wingdings" panose="05000000000000000000" pitchFamily="2" charset="2"/>
              <a:buChar char="Ø"/>
            </a:pPr>
            <a:r>
              <a:rPr lang="en-US" dirty="0"/>
              <a:t>“local”: a cluster URL. It tells Spark how to connect to a cluster. It runs Spark on one thread on the local machine, without connecting to a cluster</a:t>
            </a:r>
          </a:p>
          <a:p>
            <a:pPr marL="744538" indent="-404813">
              <a:buFont typeface="Wingdings" panose="05000000000000000000" pitchFamily="2" charset="2"/>
              <a:buChar char="Ø"/>
            </a:pPr>
            <a:r>
              <a:rPr lang="en-US" dirty="0"/>
              <a:t>“My App”: An application name. This will identify your application on the cluster manager’s UI if you connect to a cluster.</a:t>
            </a:r>
          </a:p>
          <a:p>
            <a:r>
              <a:rPr lang="en-US" dirty="0"/>
              <a:t>We will talk about other parameters for configuring how your application executes</a:t>
            </a:r>
          </a:p>
        </p:txBody>
      </p:sp>
    </p:spTree>
    <p:extLst>
      <p:ext uri="{BB962C8B-B14F-4D97-AF65-F5344CB8AC3E}">
        <p14:creationId xmlns:p14="http://schemas.microsoft.com/office/powerpoint/2010/main" val="1483370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149101"/>
            <a:ext cx="6193904" cy="867631"/>
          </a:xfrm>
        </p:spPr>
        <p:txBody>
          <a:bodyPr/>
          <a:lstStyle/>
          <a:p>
            <a:r>
              <a:rPr lang="en-US" dirty="0"/>
              <a:t>Initializing a </a:t>
            </a:r>
            <a:r>
              <a:rPr lang="en-US" dirty="0" err="1"/>
              <a:t>SparkContext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092274"/>
            <a:ext cx="11161240" cy="4568974"/>
          </a:xfrm>
        </p:spPr>
        <p:txBody>
          <a:bodyPr>
            <a:normAutofit/>
          </a:bodyPr>
          <a:lstStyle/>
          <a:p>
            <a:r>
              <a:rPr lang="en-US" sz="3200" dirty="0"/>
              <a:t>After the initialization of a </a:t>
            </a:r>
            <a:r>
              <a:rPr lang="en-US" sz="3200" dirty="0" err="1"/>
              <a:t>SparkContext</a:t>
            </a:r>
            <a:r>
              <a:rPr lang="en-US" sz="3200" dirty="0"/>
              <a:t>, you can use all the methods we showed before to create RDDs (e.g., from a text file) and manipulate them</a:t>
            </a:r>
          </a:p>
          <a:p>
            <a:r>
              <a:rPr lang="en-US" sz="3200" dirty="0"/>
              <a:t>To shutdown Spark,</a:t>
            </a:r>
          </a:p>
          <a:p>
            <a:pPr marL="796925" indent="-450850">
              <a:buFont typeface="Wingdings" panose="05000000000000000000" pitchFamily="2" charset="2"/>
              <a:buChar char="Ø"/>
              <a:tabLst>
                <a:tab pos="744538" algn="l"/>
              </a:tabLst>
            </a:pPr>
            <a:r>
              <a:rPr lang="en-US" sz="3200" dirty="0"/>
              <a:t>call Stop() method on your </a:t>
            </a:r>
            <a:r>
              <a:rPr lang="en-US" sz="3200" dirty="0" err="1"/>
              <a:t>SparkContext</a:t>
            </a:r>
            <a:endParaRPr lang="en-US" sz="3200" dirty="0"/>
          </a:p>
          <a:p>
            <a:pPr marL="796925" indent="-450850">
              <a:buFont typeface="Wingdings" panose="05000000000000000000" pitchFamily="2" charset="2"/>
              <a:buChar char="Ø"/>
              <a:tabLst>
                <a:tab pos="744538" algn="l"/>
              </a:tabLst>
            </a:pPr>
            <a:r>
              <a:rPr lang="en-US" sz="3200" dirty="0"/>
              <a:t>Simply exist the application (e.g., with </a:t>
            </a:r>
            <a:r>
              <a:rPr lang="en-US" sz="3200" dirty="0" err="1"/>
              <a:t>System.exit</a:t>
            </a:r>
            <a:r>
              <a:rPr lang="en-US" sz="3200" dirty="0"/>
              <a:t>(0) or </a:t>
            </a:r>
            <a:r>
              <a:rPr lang="en-US" sz="3200" dirty="0" err="1"/>
              <a:t>sys.exit</a:t>
            </a:r>
            <a:r>
              <a:rPr lang="en-US" sz="3200" dirty="0"/>
              <a:t>())</a:t>
            </a:r>
          </a:p>
          <a:p>
            <a:r>
              <a:rPr lang="en-US" sz="3200" dirty="0"/>
              <a:t>You should be able to run a standalone Spark application on your laptop</a:t>
            </a:r>
          </a:p>
        </p:txBody>
      </p:sp>
    </p:spTree>
    <p:extLst>
      <p:ext uri="{BB962C8B-B14F-4D97-AF65-F5344CB8AC3E}">
        <p14:creationId xmlns:p14="http://schemas.microsoft.com/office/powerpoint/2010/main" val="3229147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188628"/>
            <a:ext cx="1152128" cy="795623"/>
          </a:xfrm>
        </p:spPr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36" y="992283"/>
            <a:ext cx="2196244" cy="564509"/>
          </a:xfrm>
        </p:spPr>
        <p:txBody>
          <a:bodyPr/>
          <a:lstStyle/>
          <a:p>
            <a:r>
              <a:rPr lang="en-US" dirty="0"/>
              <a:t>Word Count</a:t>
            </a:r>
          </a:p>
        </p:txBody>
      </p:sp>
      <p:sp>
        <p:nvSpPr>
          <p:cNvPr id="4" name="Rectangle 3"/>
          <p:cNvSpPr/>
          <p:nvPr/>
        </p:nvSpPr>
        <p:spPr>
          <a:xfrm>
            <a:off x="2531604" y="12129"/>
            <a:ext cx="9624392" cy="6863417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200" i="1" dirty="0">
                <a:solidFill>
                  <a:srgbClr val="35586C"/>
                </a:solidFill>
                <a:latin typeface="UbuntuMono-Italic"/>
              </a:rPr>
              <a:t>// Create a Java Spark Context</a:t>
            </a:r>
          </a:p>
          <a:p>
            <a:r>
              <a:rPr lang="en-US" sz="2200" dirty="0" err="1">
                <a:solidFill>
                  <a:srgbClr val="000089"/>
                </a:solidFill>
                <a:latin typeface="UbuntuMono-Regular"/>
              </a:rPr>
              <a:t>SparkConf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200" dirty="0" err="1">
                <a:solidFill>
                  <a:srgbClr val="000089"/>
                </a:solidFill>
                <a:latin typeface="UbuntuMono-Regular"/>
              </a:rPr>
              <a:t>conf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2200" b="1" dirty="0">
                <a:solidFill>
                  <a:srgbClr val="00669A"/>
                </a:solidFill>
                <a:latin typeface="UbuntuMono-Bold"/>
              </a:rPr>
              <a:t>new </a:t>
            </a:r>
            <a:r>
              <a:rPr lang="en-US" sz="2200" dirty="0" err="1">
                <a:solidFill>
                  <a:srgbClr val="000089"/>
                </a:solidFill>
                <a:latin typeface="UbuntuMono-Regular"/>
              </a:rPr>
              <a:t>SparkConf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().</a:t>
            </a:r>
            <a:r>
              <a:rPr lang="en-US" sz="2200" dirty="0" err="1">
                <a:solidFill>
                  <a:srgbClr val="33009A"/>
                </a:solidFill>
                <a:latin typeface="UbuntuMono-Regular"/>
              </a:rPr>
              <a:t>setAppName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200" dirty="0">
                <a:solidFill>
                  <a:srgbClr val="CD3300"/>
                </a:solidFill>
                <a:latin typeface="UbuntuMono-Regular"/>
              </a:rPr>
              <a:t>"</a:t>
            </a:r>
            <a:r>
              <a:rPr lang="en-US" sz="2200" dirty="0" err="1">
                <a:solidFill>
                  <a:srgbClr val="CD3300"/>
                </a:solidFill>
                <a:latin typeface="UbuntuMono-Regular"/>
              </a:rPr>
              <a:t>wordCount</a:t>
            </a:r>
            <a:r>
              <a:rPr lang="en-US" sz="2200" dirty="0">
                <a:solidFill>
                  <a:srgbClr val="CD3300"/>
                </a:solidFill>
                <a:latin typeface="UbuntuMono-Regular"/>
              </a:rPr>
              <a:t>"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);</a:t>
            </a:r>
          </a:p>
          <a:p>
            <a:r>
              <a:rPr lang="en-US" sz="2200" dirty="0" err="1">
                <a:solidFill>
                  <a:srgbClr val="000089"/>
                </a:solidFill>
                <a:latin typeface="UbuntuMono-Regular"/>
              </a:rPr>
              <a:t>JavaSparkContext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200" dirty="0" err="1">
                <a:solidFill>
                  <a:srgbClr val="000089"/>
                </a:solidFill>
                <a:latin typeface="UbuntuMono-Regular"/>
              </a:rPr>
              <a:t>sc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2200" b="1" dirty="0">
                <a:solidFill>
                  <a:srgbClr val="00669A"/>
                </a:solidFill>
                <a:latin typeface="UbuntuMono-Bold"/>
              </a:rPr>
              <a:t>new </a:t>
            </a:r>
            <a:r>
              <a:rPr lang="en-US" sz="2200" dirty="0" err="1">
                <a:solidFill>
                  <a:srgbClr val="000089"/>
                </a:solidFill>
                <a:latin typeface="UbuntuMono-Regular"/>
              </a:rPr>
              <a:t>JavaSparkContext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200" dirty="0" err="1">
                <a:solidFill>
                  <a:srgbClr val="000089"/>
                </a:solidFill>
                <a:latin typeface="UbuntuMono-Regular"/>
              </a:rPr>
              <a:t>conf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);</a:t>
            </a:r>
          </a:p>
          <a:p>
            <a:r>
              <a:rPr lang="en-US" sz="2200" i="1" dirty="0">
                <a:solidFill>
                  <a:srgbClr val="35586C"/>
                </a:solidFill>
                <a:latin typeface="UbuntuMono-Italic"/>
              </a:rPr>
              <a:t>// Load our input data.</a:t>
            </a:r>
          </a:p>
          <a:p>
            <a:r>
              <a:rPr lang="en-US" sz="2200" dirty="0" err="1">
                <a:solidFill>
                  <a:srgbClr val="000089"/>
                </a:solidFill>
                <a:latin typeface="UbuntuMono-Regular"/>
              </a:rPr>
              <a:t>JavaRDD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&lt;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String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&gt; 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input 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2200" dirty="0" err="1">
                <a:solidFill>
                  <a:srgbClr val="000089"/>
                </a:solidFill>
                <a:latin typeface="UbuntuMono-Regular"/>
              </a:rPr>
              <a:t>sc</a:t>
            </a:r>
            <a:r>
              <a:rPr lang="en-US" sz="22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200" dirty="0" err="1">
                <a:solidFill>
                  <a:srgbClr val="33009A"/>
                </a:solidFill>
                <a:latin typeface="UbuntuMono-Regular"/>
              </a:rPr>
              <a:t>textFile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200" dirty="0" err="1">
                <a:solidFill>
                  <a:srgbClr val="000089"/>
                </a:solidFill>
                <a:latin typeface="UbuntuMono-Regular"/>
              </a:rPr>
              <a:t>inputFile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);</a:t>
            </a:r>
          </a:p>
          <a:p>
            <a:r>
              <a:rPr lang="en-US" sz="2200" i="1" dirty="0">
                <a:solidFill>
                  <a:srgbClr val="35586C"/>
                </a:solidFill>
                <a:latin typeface="UbuntuMono-Italic"/>
              </a:rPr>
              <a:t>// Split up into words.</a:t>
            </a:r>
          </a:p>
          <a:p>
            <a:r>
              <a:rPr lang="en-US" sz="2200" dirty="0" err="1">
                <a:solidFill>
                  <a:srgbClr val="000089"/>
                </a:solidFill>
                <a:latin typeface="UbuntuMono-Regular"/>
              </a:rPr>
              <a:t>JavaRDD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&lt;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String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&gt; 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words 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2200" dirty="0" err="1">
                <a:solidFill>
                  <a:srgbClr val="000089"/>
                </a:solidFill>
                <a:latin typeface="UbuntuMono-Regular"/>
              </a:rPr>
              <a:t>input</a:t>
            </a:r>
            <a:r>
              <a:rPr lang="en-US" sz="22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200" dirty="0" err="1">
                <a:solidFill>
                  <a:srgbClr val="33009A"/>
                </a:solidFill>
                <a:latin typeface="UbuntuMono-Regular"/>
              </a:rPr>
              <a:t>flatMap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(</a:t>
            </a:r>
          </a:p>
          <a:p>
            <a:r>
              <a:rPr lang="en-US" sz="2200" b="1" dirty="0">
                <a:solidFill>
                  <a:srgbClr val="00669A"/>
                </a:solidFill>
                <a:latin typeface="UbuntuMono-Bold"/>
              </a:rPr>
              <a:t>  new </a:t>
            </a:r>
            <a:r>
              <a:rPr lang="en-US" sz="2200" dirty="0" err="1">
                <a:solidFill>
                  <a:srgbClr val="000089"/>
                </a:solidFill>
                <a:latin typeface="UbuntuMono-Regular"/>
              </a:rPr>
              <a:t>FlatMapFunction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&lt;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String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, 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String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&gt;() {</a:t>
            </a:r>
          </a:p>
          <a:p>
            <a:r>
              <a:rPr lang="en-US" sz="2200" b="1" dirty="0">
                <a:solidFill>
                  <a:srgbClr val="00669A"/>
                </a:solidFill>
                <a:latin typeface="UbuntuMono-Bold"/>
              </a:rPr>
              <a:t>    public </a:t>
            </a:r>
            <a:r>
              <a:rPr lang="en-US" sz="2200" dirty="0" err="1">
                <a:solidFill>
                  <a:srgbClr val="000089"/>
                </a:solidFill>
                <a:latin typeface="UbuntuMono-Regular"/>
              </a:rPr>
              <a:t>Iterable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&lt;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String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&gt; </a:t>
            </a:r>
            <a:r>
              <a:rPr lang="en-US" sz="2200" dirty="0">
                <a:solidFill>
                  <a:srgbClr val="CD00FF"/>
                </a:solidFill>
                <a:latin typeface="UbuntuMono-Regular"/>
              </a:rPr>
              <a:t>call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String x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) {</a:t>
            </a:r>
          </a:p>
          <a:p>
            <a:r>
              <a:rPr lang="en-US" sz="2200" b="1" dirty="0">
                <a:solidFill>
                  <a:srgbClr val="00669A"/>
                </a:solidFill>
                <a:latin typeface="UbuntuMono-Bold"/>
              </a:rPr>
              <a:t>      return </a:t>
            </a:r>
            <a:r>
              <a:rPr lang="en-US" sz="2200" dirty="0" err="1">
                <a:solidFill>
                  <a:srgbClr val="000089"/>
                </a:solidFill>
                <a:latin typeface="UbuntuMono-Regular"/>
              </a:rPr>
              <a:t>Arrays</a:t>
            </a:r>
            <a:r>
              <a:rPr lang="en-US" sz="22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200" dirty="0" err="1">
                <a:solidFill>
                  <a:srgbClr val="33009A"/>
                </a:solidFill>
                <a:latin typeface="UbuntuMono-Regular"/>
              </a:rPr>
              <a:t>asList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200" dirty="0" err="1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2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200" dirty="0" err="1">
                <a:solidFill>
                  <a:srgbClr val="33009A"/>
                </a:solidFill>
                <a:latin typeface="UbuntuMono-Regular"/>
              </a:rPr>
              <a:t>split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200" dirty="0">
                <a:solidFill>
                  <a:srgbClr val="CD3300"/>
                </a:solidFill>
                <a:latin typeface="UbuntuMono-Regular"/>
              </a:rPr>
              <a:t>" "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));</a:t>
            </a:r>
          </a:p>
          <a:p>
            <a:r>
              <a:rPr lang="en-US" sz="2200" dirty="0">
                <a:solidFill>
                  <a:srgbClr val="555555"/>
                </a:solidFill>
                <a:latin typeface="UbuntuMono-Regular"/>
              </a:rPr>
              <a:t>    }});</a:t>
            </a:r>
          </a:p>
          <a:p>
            <a:r>
              <a:rPr lang="en-US" sz="2200" i="1" dirty="0">
                <a:solidFill>
                  <a:srgbClr val="35586C"/>
                </a:solidFill>
                <a:latin typeface="UbuntuMono-Italic"/>
              </a:rPr>
              <a:t>// Transform into pairs and count.</a:t>
            </a:r>
          </a:p>
          <a:p>
            <a:r>
              <a:rPr lang="en-US" sz="2200" dirty="0" err="1">
                <a:solidFill>
                  <a:srgbClr val="000089"/>
                </a:solidFill>
                <a:latin typeface="UbuntuMono-Regular"/>
              </a:rPr>
              <a:t>JavaPairRDD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&lt;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String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, 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Integer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&gt; 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counts 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2200" dirty="0" err="1">
                <a:solidFill>
                  <a:srgbClr val="000089"/>
                </a:solidFill>
                <a:latin typeface="UbuntuMono-Regular"/>
              </a:rPr>
              <a:t>words</a:t>
            </a:r>
            <a:r>
              <a:rPr lang="en-US" sz="22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200" dirty="0" err="1">
                <a:solidFill>
                  <a:srgbClr val="33009A"/>
                </a:solidFill>
                <a:latin typeface="UbuntuMono-Regular"/>
              </a:rPr>
              <a:t>mapToPair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(</a:t>
            </a:r>
          </a:p>
          <a:p>
            <a:r>
              <a:rPr lang="en-US" sz="2200" b="1" dirty="0">
                <a:solidFill>
                  <a:srgbClr val="00669A"/>
                </a:solidFill>
                <a:latin typeface="UbuntuMono-Bold"/>
              </a:rPr>
              <a:t>  new </a:t>
            </a:r>
            <a:r>
              <a:rPr lang="en-US" sz="2200" dirty="0" err="1">
                <a:solidFill>
                  <a:srgbClr val="000089"/>
                </a:solidFill>
                <a:latin typeface="UbuntuMono-Regular"/>
              </a:rPr>
              <a:t>PairFunction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&lt;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String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, 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String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, 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Integer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&gt;(){</a:t>
            </a:r>
          </a:p>
          <a:p>
            <a:r>
              <a:rPr lang="en-US" sz="2200" b="1" dirty="0">
                <a:solidFill>
                  <a:srgbClr val="00669A"/>
                </a:solidFill>
                <a:latin typeface="UbuntuMono-Bold"/>
              </a:rPr>
              <a:t>    public 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Tuple2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&lt;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String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, 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Integer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&gt; 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call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String x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){</a:t>
            </a:r>
          </a:p>
          <a:p>
            <a:r>
              <a:rPr lang="en-US" sz="2200" b="1" dirty="0">
                <a:solidFill>
                  <a:srgbClr val="00669A"/>
                </a:solidFill>
                <a:latin typeface="UbuntuMono-Bold"/>
              </a:rPr>
              <a:t>      return new </a:t>
            </a:r>
            <a:r>
              <a:rPr lang="en-US" sz="2200" dirty="0">
                <a:solidFill>
                  <a:srgbClr val="CD00FF"/>
                </a:solidFill>
                <a:latin typeface="UbuntuMono-Regular"/>
              </a:rPr>
              <a:t>Tuple2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, </a:t>
            </a:r>
            <a:r>
              <a:rPr lang="en-US" sz="220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);</a:t>
            </a:r>
          </a:p>
          <a:p>
            <a:r>
              <a:rPr lang="en-US" sz="2200" dirty="0">
                <a:solidFill>
                  <a:srgbClr val="555555"/>
                </a:solidFill>
                <a:latin typeface="UbuntuMono-Regular"/>
              </a:rPr>
              <a:t>    }}).</a:t>
            </a:r>
            <a:r>
              <a:rPr lang="en-US" sz="2200" dirty="0" err="1">
                <a:solidFill>
                  <a:srgbClr val="33009A"/>
                </a:solidFill>
                <a:latin typeface="UbuntuMono-Regular"/>
              </a:rPr>
              <a:t>reduceByKey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200" b="1" dirty="0">
                <a:solidFill>
                  <a:srgbClr val="00669A"/>
                </a:solidFill>
                <a:latin typeface="UbuntuMono-Bold"/>
              </a:rPr>
              <a:t>new 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Function2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&lt;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Integer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, 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Integer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, 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Integer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&gt;(){</a:t>
            </a:r>
          </a:p>
          <a:p>
            <a:r>
              <a:rPr lang="en-US" sz="2200" b="1" dirty="0">
                <a:solidFill>
                  <a:srgbClr val="00669A"/>
                </a:solidFill>
                <a:latin typeface="UbuntuMono-Bold"/>
              </a:rPr>
              <a:t>      public 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Integer </a:t>
            </a:r>
            <a:r>
              <a:rPr lang="en-US" sz="2200" dirty="0">
                <a:solidFill>
                  <a:srgbClr val="CD00FF"/>
                </a:solidFill>
                <a:latin typeface="UbuntuMono-Regular"/>
              </a:rPr>
              <a:t>call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Integer x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, 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Integer y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){ </a:t>
            </a:r>
            <a:r>
              <a:rPr lang="en-US" sz="2200" b="1" dirty="0">
                <a:solidFill>
                  <a:srgbClr val="00669A"/>
                </a:solidFill>
                <a:latin typeface="UbuntuMono-Bold"/>
              </a:rPr>
              <a:t>return 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+ </a:t>
            </a:r>
            <a:r>
              <a:rPr lang="en-US" sz="2200" dirty="0">
                <a:solidFill>
                  <a:srgbClr val="000089"/>
                </a:solidFill>
                <a:latin typeface="UbuntuMono-Regular"/>
              </a:rPr>
              <a:t>y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;}});</a:t>
            </a:r>
          </a:p>
          <a:p>
            <a:r>
              <a:rPr lang="en-US" sz="2200" i="1" dirty="0">
                <a:solidFill>
                  <a:srgbClr val="35586C"/>
                </a:solidFill>
                <a:latin typeface="UbuntuMono-Italic"/>
              </a:rPr>
              <a:t>// Save the word count back out to a text file, causing evaluation.</a:t>
            </a:r>
          </a:p>
          <a:p>
            <a:r>
              <a:rPr lang="en-US" sz="2200" dirty="0" err="1">
                <a:solidFill>
                  <a:srgbClr val="000089"/>
                </a:solidFill>
                <a:latin typeface="UbuntuMono-Regular"/>
              </a:rPr>
              <a:t>counts</a:t>
            </a:r>
            <a:r>
              <a:rPr lang="en-US" sz="22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200" dirty="0" err="1">
                <a:solidFill>
                  <a:srgbClr val="33009A"/>
                </a:solidFill>
                <a:latin typeface="UbuntuMono-Regular"/>
              </a:rPr>
              <a:t>saveAsTextFile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200" dirty="0" err="1">
                <a:solidFill>
                  <a:srgbClr val="000089"/>
                </a:solidFill>
                <a:latin typeface="UbuntuMono-Regular"/>
              </a:rPr>
              <a:t>outputFile</a:t>
            </a:r>
            <a:r>
              <a:rPr lang="en-US" sz="2200" dirty="0">
                <a:solidFill>
                  <a:srgbClr val="555555"/>
                </a:solidFill>
                <a:latin typeface="UbuntuMono-Regular"/>
              </a:rPr>
              <a:t>);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81937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188628"/>
            <a:ext cx="1440160" cy="795623"/>
          </a:xfrm>
        </p:spPr>
        <p:txBody>
          <a:bodyPr>
            <a:normAutofit/>
          </a:bodyPr>
          <a:lstStyle/>
          <a:p>
            <a:r>
              <a:rPr lang="en-US" dirty="0"/>
              <a:t>Scala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36" y="992283"/>
            <a:ext cx="2268252" cy="492501"/>
          </a:xfrm>
        </p:spPr>
        <p:txBody>
          <a:bodyPr/>
          <a:lstStyle/>
          <a:p>
            <a:r>
              <a:rPr lang="en-US" dirty="0"/>
              <a:t>Word Count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43372" y="1484784"/>
            <a:ext cx="116766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i="1" dirty="0">
                <a:solidFill>
                  <a:srgbClr val="35586C"/>
                </a:solidFill>
                <a:latin typeface="UbuntuMono-Italic"/>
              </a:rPr>
              <a:t>// Create a Scala Spark Context.</a:t>
            </a:r>
          </a:p>
          <a:p>
            <a:r>
              <a:rPr lang="en-US" sz="2400" b="1" dirty="0" err="1">
                <a:solidFill>
                  <a:srgbClr val="00669A"/>
                </a:solidFill>
                <a:latin typeface="UbuntuMono-Bold"/>
              </a:rPr>
              <a:t>val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conf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= new </a:t>
            </a:r>
            <a:r>
              <a:rPr lang="en-US" sz="2400" b="1" dirty="0" err="1">
                <a:solidFill>
                  <a:srgbClr val="00AB89"/>
                </a:solidFill>
                <a:latin typeface="UbuntuMono-Bold"/>
              </a:rPr>
              <a:t>SparkConf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().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setAppName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</a:t>
            </a:r>
            <a:r>
              <a:rPr lang="en-US" sz="2400" dirty="0" err="1">
                <a:solidFill>
                  <a:srgbClr val="CD3300"/>
                </a:solidFill>
                <a:latin typeface="UbuntuMono-Regular"/>
              </a:rPr>
              <a:t>wordCount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)</a:t>
            </a:r>
          </a:p>
          <a:p>
            <a:r>
              <a:rPr lang="en-US" sz="2400" b="1" dirty="0" err="1">
                <a:solidFill>
                  <a:srgbClr val="00669A"/>
                </a:solidFill>
                <a:latin typeface="UbuntuMono-Bold"/>
              </a:rPr>
              <a:t>val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sc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= new </a:t>
            </a:r>
            <a:r>
              <a:rPr lang="en-US" sz="2400" b="1" dirty="0" err="1">
                <a:solidFill>
                  <a:srgbClr val="00AB89"/>
                </a:solidFill>
                <a:latin typeface="UbuntuMono-Bold"/>
              </a:rPr>
              <a:t>SparkContext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conf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)</a:t>
            </a:r>
          </a:p>
          <a:p>
            <a:r>
              <a:rPr lang="en-US" sz="2400" i="1" dirty="0">
                <a:solidFill>
                  <a:srgbClr val="35586C"/>
                </a:solidFill>
                <a:latin typeface="UbuntuMono-Italic"/>
              </a:rPr>
              <a:t>// Load our input data.</a:t>
            </a:r>
          </a:p>
          <a:p>
            <a:r>
              <a:rPr lang="en-US" sz="2400" b="1" dirty="0" err="1">
                <a:solidFill>
                  <a:srgbClr val="00669A"/>
                </a:solidFill>
                <a:latin typeface="UbuntuMono-Bold"/>
              </a:rPr>
              <a:t>val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input 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=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sc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textFile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inputFile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)</a:t>
            </a:r>
          </a:p>
          <a:p>
            <a:r>
              <a:rPr lang="en-US" sz="2400" i="1" dirty="0">
                <a:solidFill>
                  <a:srgbClr val="35586C"/>
                </a:solidFill>
                <a:latin typeface="UbuntuMono-Italic"/>
              </a:rPr>
              <a:t>// Split it up into words.</a:t>
            </a:r>
          </a:p>
          <a:p>
            <a:r>
              <a:rPr lang="en-US" sz="2400" b="1" dirty="0" err="1">
                <a:solidFill>
                  <a:srgbClr val="00669A"/>
                </a:solidFill>
                <a:latin typeface="UbuntuMono-Bold"/>
              </a:rPr>
              <a:t>val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words 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=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input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flatMap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line 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=&gt;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line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split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 "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))</a:t>
            </a:r>
          </a:p>
          <a:p>
            <a:r>
              <a:rPr lang="en-US" sz="2400" i="1" dirty="0">
                <a:solidFill>
                  <a:srgbClr val="35586C"/>
                </a:solidFill>
                <a:latin typeface="UbuntuMono-Italic"/>
              </a:rPr>
              <a:t>// Transform into pairs and count.</a:t>
            </a:r>
          </a:p>
          <a:p>
            <a:r>
              <a:rPr lang="en-US" sz="2400" b="1" dirty="0" err="1">
                <a:solidFill>
                  <a:srgbClr val="00669A"/>
                </a:solidFill>
                <a:latin typeface="UbuntuMono-Bold"/>
              </a:rPr>
              <a:t>val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counts 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=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words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map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word 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=&gt;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word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)).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reduceByKey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{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case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y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) 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=&gt;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x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+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y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}</a:t>
            </a:r>
          </a:p>
          <a:p>
            <a:r>
              <a:rPr lang="en-US" sz="2400" i="1" dirty="0">
                <a:solidFill>
                  <a:srgbClr val="35586C"/>
                </a:solidFill>
                <a:latin typeface="UbuntuMono-Italic"/>
              </a:rPr>
              <a:t>// Save the word count back out to a text file, causing evaluation.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counts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saveAsTextFile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outputFile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434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420" y="836712"/>
            <a:ext cx="2808312" cy="79562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sbt</a:t>
            </a:r>
            <a:r>
              <a:rPr lang="en-US" dirty="0"/>
              <a:t> build file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643336" y="1988840"/>
            <a:ext cx="89053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9"/>
                </a:solidFill>
                <a:latin typeface="UbuntuMono-Regular"/>
              </a:rPr>
              <a:t>name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:= 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"learning-spark-mini-example"</a:t>
            </a:r>
          </a:p>
          <a:p>
            <a:r>
              <a:rPr lang="en-US" sz="2400" dirty="0">
                <a:solidFill>
                  <a:srgbClr val="000089"/>
                </a:solidFill>
                <a:latin typeface="UbuntuMono-Regular"/>
              </a:rPr>
              <a:t>version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:= 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"0.0.1"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scalaVersion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:= 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"2.10.4"</a:t>
            </a:r>
          </a:p>
          <a:p>
            <a:r>
              <a:rPr lang="en-US" sz="2400" i="1" dirty="0">
                <a:solidFill>
                  <a:srgbClr val="35586C"/>
                </a:solidFill>
                <a:latin typeface="UbuntuMono-Italic"/>
              </a:rPr>
              <a:t>// additional libraries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libraryDependencies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++= </a:t>
            </a:r>
            <a:r>
              <a:rPr lang="en-US" sz="2400" b="1" dirty="0" err="1">
                <a:solidFill>
                  <a:srgbClr val="00AB89"/>
                </a:solidFill>
                <a:latin typeface="UbuntuMono-Bold"/>
              </a:rPr>
              <a:t>Seq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</a:p>
          <a:p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</a:t>
            </a:r>
            <a:r>
              <a:rPr lang="en-US" sz="2400" dirty="0" err="1">
                <a:solidFill>
                  <a:srgbClr val="CD3300"/>
                </a:solidFill>
                <a:latin typeface="UbuntuMono-Regular"/>
              </a:rPr>
              <a:t>org.apache.spark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%% 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"spark-core"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% 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"1.3.0"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% 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"provided"</a:t>
            </a:r>
          </a:p>
          <a:p>
            <a:r>
              <a:rPr lang="en-US" sz="2400" dirty="0">
                <a:solidFill>
                  <a:srgbClr val="555555"/>
                </a:solidFill>
                <a:latin typeface="UbuntuMono-Regular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1948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3564396" cy="1224136"/>
          </a:xfrm>
        </p:spPr>
        <p:txBody>
          <a:bodyPr>
            <a:normAutofit fontScale="90000"/>
          </a:bodyPr>
          <a:lstStyle/>
          <a:p>
            <a:r>
              <a:rPr lang="en-US" dirty="0"/>
              <a:t>Maven build file</a:t>
            </a:r>
            <a:br>
              <a:rPr lang="en-US" dirty="0"/>
            </a:br>
            <a:r>
              <a:rPr lang="en-US" dirty="0"/>
              <a:t>- part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00"/>
          <a:stretch/>
        </p:blipFill>
        <p:spPr>
          <a:xfrm>
            <a:off x="4187788" y="152636"/>
            <a:ext cx="7860448" cy="540922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7222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up one of Spark’s shells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Python version of the Spark shell, a.k.a., </a:t>
            </a:r>
            <a:r>
              <a:rPr lang="en-US" sz="3200" dirty="0" err="1"/>
              <a:t>PySpark</a:t>
            </a:r>
            <a:r>
              <a:rPr lang="en-US" sz="3200" dirty="0"/>
              <a:t> shell</a:t>
            </a:r>
          </a:p>
          <a:p>
            <a:r>
              <a:rPr lang="en-US" sz="3200" dirty="0"/>
              <a:t>I</a:t>
            </a:r>
            <a:r>
              <a:rPr lang="en-US" sz="3200" dirty="0" smtClean="0"/>
              <a:t>n </a:t>
            </a:r>
            <a:r>
              <a:rPr lang="en-US" sz="3200" dirty="0"/>
              <a:t>the terminal, type: </a:t>
            </a:r>
            <a:r>
              <a:rPr lang="en-US" sz="3200" dirty="0" smtClean="0"/>
              <a:t>   </a:t>
            </a:r>
            <a:r>
              <a:rPr lang="en-US" sz="3200" dirty="0" err="1" smtClean="0"/>
              <a:t>pyspark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Scala version of the Spark shell</a:t>
            </a:r>
          </a:p>
          <a:p>
            <a:r>
              <a:rPr lang="en-US" sz="3200" dirty="0" smtClean="0"/>
              <a:t>In the terminal, type:   </a:t>
            </a:r>
            <a:r>
              <a:rPr lang="en-US" sz="3200" dirty="0"/>
              <a:t>spark-shell</a:t>
            </a:r>
          </a:p>
        </p:txBody>
      </p:sp>
      <p:sp>
        <p:nvSpPr>
          <p:cNvPr id="4" name="Rectangle 3"/>
          <p:cNvSpPr/>
          <p:nvPr/>
        </p:nvSpPr>
        <p:spPr>
          <a:xfrm>
            <a:off x="7680176" y="4640835"/>
            <a:ext cx="4356484" cy="954107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Exit either shell: press Ctrl-D   or  input command : exit()</a:t>
            </a:r>
          </a:p>
        </p:txBody>
      </p:sp>
    </p:spTree>
    <p:extLst>
      <p:ext uri="{BB962C8B-B14F-4D97-AF65-F5344CB8AC3E}">
        <p14:creationId xmlns:p14="http://schemas.microsoft.com/office/powerpoint/2010/main" val="278812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356" y="260648"/>
            <a:ext cx="3564396" cy="1152128"/>
          </a:xfrm>
        </p:spPr>
        <p:txBody>
          <a:bodyPr>
            <a:normAutofit fontScale="90000"/>
          </a:bodyPr>
          <a:lstStyle/>
          <a:p>
            <a:r>
              <a:rPr lang="en-US" dirty="0"/>
              <a:t>Maven build file</a:t>
            </a:r>
            <a:br>
              <a:rPr lang="en-US" dirty="0"/>
            </a:br>
            <a:r>
              <a:rPr lang="en-US" dirty="0"/>
              <a:t>- part 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8"/>
          <a:stretch/>
        </p:blipFill>
        <p:spPr>
          <a:xfrm>
            <a:off x="4187788" y="872656"/>
            <a:ext cx="7894802" cy="420723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15044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build and run</a:t>
            </a:r>
          </a:p>
        </p:txBody>
      </p:sp>
      <p:sp>
        <p:nvSpPr>
          <p:cNvPr id="4" name="Rectangle 3"/>
          <p:cNvSpPr/>
          <p:nvPr/>
        </p:nvSpPr>
        <p:spPr>
          <a:xfrm>
            <a:off x="929426" y="1699755"/>
            <a:ext cx="103331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UbuntuMono-Regular"/>
              </a:rPr>
              <a:t>sbt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 clean package</a:t>
            </a:r>
          </a:p>
          <a:p>
            <a:r>
              <a:rPr lang="en-US" sz="2800" dirty="0">
                <a:solidFill>
                  <a:srgbClr val="003333"/>
                </a:solidFill>
                <a:latin typeface="UbuntuMono-Regular"/>
              </a:rPr>
              <a:t>$SPARK_HOME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/bin/spark-submit </a:t>
            </a:r>
            <a:r>
              <a:rPr lang="en-US" sz="2800" b="1" dirty="0">
                <a:solidFill>
                  <a:srgbClr val="CD3300"/>
                </a:solidFill>
                <a:latin typeface="UbuntuMono-Bold"/>
              </a:rPr>
              <a:t>\</a:t>
            </a:r>
          </a:p>
          <a:p>
            <a:r>
              <a:rPr lang="en-US" sz="2800" dirty="0">
                <a:solidFill>
                  <a:srgbClr val="000000"/>
                </a:solidFill>
                <a:latin typeface="UbuntuMono-Regular"/>
              </a:rPr>
              <a:t>--class </a:t>
            </a:r>
            <a:r>
              <a:rPr lang="en-US" sz="2800" dirty="0" err="1">
                <a:solidFill>
                  <a:srgbClr val="000000"/>
                </a:solidFill>
                <a:latin typeface="UbuntuMono-Regular"/>
              </a:rPr>
              <a:t>com.oreilly.learningsparkexamples.mini.scala.WordCount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 </a:t>
            </a:r>
            <a:r>
              <a:rPr lang="en-US" sz="2800" b="1" dirty="0">
                <a:solidFill>
                  <a:srgbClr val="CD3300"/>
                </a:solidFill>
                <a:latin typeface="UbuntuMono-Bold"/>
              </a:rPr>
              <a:t>\</a:t>
            </a:r>
          </a:p>
          <a:p>
            <a:r>
              <a:rPr lang="en-US" sz="2800" dirty="0">
                <a:solidFill>
                  <a:srgbClr val="000000"/>
                </a:solidFill>
                <a:latin typeface="UbuntuMono-Regular"/>
              </a:rPr>
              <a:t>./target/...</a:t>
            </a:r>
            <a:r>
              <a:rPr lang="en-US" sz="28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as above</a:t>
            </a:r>
            <a:r>
              <a:rPr lang="en-US" sz="2800" dirty="0">
                <a:solidFill>
                  <a:srgbClr val="555555"/>
                </a:solidFill>
                <a:latin typeface="UbuntuMono-Regular"/>
              </a:rPr>
              <a:t>) </a:t>
            </a:r>
            <a:r>
              <a:rPr lang="en-US" sz="2800" b="1" dirty="0">
                <a:solidFill>
                  <a:srgbClr val="CD3300"/>
                </a:solidFill>
                <a:latin typeface="UbuntuMono-Bold"/>
              </a:rPr>
              <a:t>\</a:t>
            </a:r>
          </a:p>
          <a:p>
            <a:r>
              <a:rPr lang="en-US" sz="2800" dirty="0">
                <a:solidFill>
                  <a:srgbClr val="000000"/>
                </a:solidFill>
                <a:latin typeface="UbuntuMono-Regular"/>
              </a:rPr>
              <a:t>./README.md ./wordcounts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814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build and run</a:t>
            </a:r>
          </a:p>
        </p:txBody>
      </p:sp>
      <p:sp>
        <p:nvSpPr>
          <p:cNvPr id="3" name="Rectangle 2"/>
          <p:cNvSpPr/>
          <p:nvPr/>
        </p:nvSpPr>
        <p:spPr>
          <a:xfrm>
            <a:off x="479376" y="1952836"/>
            <a:ext cx="114492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UbuntuMono-Regular"/>
              </a:rPr>
              <a:t>mvn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 clean </a:t>
            </a:r>
            <a:r>
              <a:rPr lang="en-US" sz="2800" dirty="0">
                <a:solidFill>
                  <a:srgbClr val="555555"/>
                </a:solidFill>
                <a:latin typeface="UbuntuMono-Regular"/>
              </a:rPr>
              <a:t>&amp;&amp; </a:t>
            </a:r>
            <a:r>
              <a:rPr lang="en-US" sz="2800" dirty="0" err="1">
                <a:solidFill>
                  <a:srgbClr val="000000"/>
                </a:solidFill>
                <a:latin typeface="UbuntuMono-Regular"/>
              </a:rPr>
              <a:t>mvn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 compile </a:t>
            </a:r>
            <a:r>
              <a:rPr lang="en-US" sz="2800" dirty="0">
                <a:solidFill>
                  <a:srgbClr val="555555"/>
                </a:solidFill>
                <a:latin typeface="UbuntuMono-Regular"/>
              </a:rPr>
              <a:t>&amp;&amp; </a:t>
            </a:r>
            <a:r>
              <a:rPr lang="en-US" sz="2800" dirty="0" err="1">
                <a:solidFill>
                  <a:srgbClr val="000000"/>
                </a:solidFill>
                <a:latin typeface="UbuntuMono-Regular"/>
              </a:rPr>
              <a:t>mvn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 package</a:t>
            </a:r>
          </a:p>
          <a:p>
            <a:r>
              <a:rPr lang="en-US" sz="2800" dirty="0">
                <a:solidFill>
                  <a:srgbClr val="003333"/>
                </a:solidFill>
                <a:latin typeface="UbuntuMono-Regular"/>
              </a:rPr>
              <a:t>$SPARK_HOME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/bin/spark-submit </a:t>
            </a:r>
            <a:r>
              <a:rPr lang="en-US" sz="2800" b="1" dirty="0">
                <a:solidFill>
                  <a:srgbClr val="CD3300"/>
                </a:solidFill>
                <a:latin typeface="UbuntuMono-Bold"/>
              </a:rPr>
              <a:t>\</a:t>
            </a:r>
          </a:p>
          <a:p>
            <a:r>
              <a:rPr lang="en-US" sz="2800" dirty="0">
                <a:solidFill>
                  <a:srgbClr val="000000"/>
                </a:solidFill>
                <a:latin typeface="UbuntuMono-Regular"/>
              </a:rPr>
              <a:t>--class </a:t>
            </a:r>
            <a:r>
              <a:rPr lang="en-US" sz="2800" dirty="0" err="1">
                <a:solidFill>
                  <a:srgbClr val="000000"/>
                </a:solidFill>
                <a:latin typeface="UbuntuMono-Regular"/>
              </a:rPr>
              <a:t>com.oreilly.learningsparkexamples.mini.java.WordCount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 </a:t>
            </a:r>
            <a:r>
              <a:rPr lang="en-US" sz="2800" b="1" dirty="0">
                <a:solidFill>
                  <a:srgbClr val="CD3300"/>
                </a:solidFill>
                <a:latin typeface="UbuntuMono-Bold"/>
              </a:rPr>
              <a:t>\</a:t>
            </a:r>
          </a:p>
          <a:p>
            <a:r>
              <a:rPr lang="en-US" sz="2800" dirty="0">
                <a:solidFill>
                  <a:srgbClr val="000000"/>
                </a:solidFill>
                <a:latin typeface="UbuntuMono-Regular"/>
              </a:rPr>
              <a:t>./target/learning-spark-mini-example-0.0.1.jar </a:t>
            </a:r>
            <a:r>
              <a:rPr lang="en-US" sz="2800" b="1" dirty="0">
                <a:solidFill>
                  <a:srgbClr val="CD3300"/>
                </a:solidFill>
                <a:latin typeface="UbuntuMono-Bold"/>
              </a:rPr>
              <a:t>\</a:t>
            </a:r>
          </a:p>
          <a:p>
            <a:r>
              <a:rPr lang="en-US" sz="2800" dirty="0">
                <a:solidFill>
                  <a:srgbClr val="000000"/>
                </a:solidFill>
                <a:latin typeface="UbuntuMono-Regular"/>
              </a:rPr>
              <a:t>./README.md ./wordcounts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089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9346" y="1769439"/>
            <a:ext cx="11773308" cy="37693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lines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(“/home/rob/Assignment1/test.txt")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an RDD called lines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Count the number of items in this RDD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First item in this RDD, i.e. first line of README.md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u'hadoop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587388" y="296652"/>
            <a:ext cx="11233248" cy="63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a RDD from a local text file (Python line count)</a:t>
            </a:r>
          </a:p>
        </p:txBody>
      </p:sp>
      <p:sp>
        <p:nvSpPr>
          <p:cNvPr id="6" name="Rectangle 5"/>
          <p:cNvSpPr/>
          <p:nvPr/>
        </p:nvSpPr>
        <p:spPr>
          <a:xfrm>
            <a:off x="7716180" y="5015536"/>
            <a:ext cx="2880320" cy="52322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lines: </a:t>
            </a:r>
            <a:r>
              <a:rPr lang="en-US" sz="2800" dirty="0"/>
              <a:t>An RDD</a:t>
            </a:r>
          </a:p>
        </p:txBody>
      </p:sp>
      <p:sp>
        <p:nvSpPr>
          <p:cNvPr id="7" name="Rectangle 6"/>
          <p:cNvSpPr/>
          <p:nvPr/>
        </p:nvSpPr>
        <p:spPr>
          <a:xfrm>
            <a:off x="209346" y="1088740"/>
            <a:ext cx="2106234" cy="52322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$ </a:t>
            </a:r>
            <a:r>
              <a:rPr lang="en-US" sz="2800" dirty="0" err="1" smtClean="0"/>
              <a:t>pyspark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580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7348" y="1895447"/>
            <a:ext cx="11773308" cy="3649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lines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("/home/rob/Assignment1/test.txt") // Create an RDD called lines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[String]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MappedRDD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// Count the number of items in this RDD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res0: Long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// First item in this RDD, i.e. first line of README.md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res1: String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spark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587388" y="296653"/>
            <a:ext cx="11233248" cy="612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a RDD from a local text file (Scala line count)</a:t>
            </a:r>
          </a:p>
        </p:txBody>
      </p:sp>
      <p:sp>
        <p:nvSpPr>
          <p:cNvPr id="8" name="Rectangle 7"/>
          <p:cNvSpPr/>
          <p:nvPr/>
        </p:nvSpPr>
        <p:spPr>
          <a:xfrm>
            <a:off x="7716180" y="5015536"/>
            <a:ext cx="2880320" cy="52322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lines: </a:t>
            </a:r>
            <a:r>
              <a:rPr lang="en-US" sz="2800" dirty="0"/>
              <a:t>An RDD</a:t>
            </a:r>
          </a:p>
        </p:txBody>
      </p:sp>
      <p:sp>
        <p:nvSpPr>
          <p:cNvPr id="6" name="Rectangle 5"/>
          <p:cNvSpPr/>
          <p:nvPr/>
        </p:nvSpPr>
        <p:spPr>
          <a:xfrm>
            <a:off x="209346" y="1088740"/>
            <a:ext cx="2106234" cy="52322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$ spark-shell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523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627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6772"/>
            <a:ext cx="10515600" cy="2143435"/>
          </a:xfrm>
        </p:spPr>
        <p:txBody>
          <a:bodyPr>
            <a:normAutofit/>
          </a:bodyPr>
          <a:lstStyle/>
          <a:p>
            <a:r>
              <a:rPr lang="en-US" sz="3200" dirty="0"/>
              <a:t>Driver programs access Spark through a “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lang="en-US" sz="3200" dirty="0"/>
              <a:t>” object</a:t>
            </a:r>
          </a:p>
          <a:p>
            <a:r>
              <a:rPr lang="en-US" sz="3200" dirty="0"/>
              <a:t>a “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SparkConext</a:t>
            </a:r>
            <a:r>
              <a:rPr lang="en-US" sz="3200" dirty="0"/>
              <a:t>”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/>
              <a:t>is automatically created for you as the variable called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507307"/>
            <a:ext cx="4861756" cy="533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cs typeface="Courier New" panose="02070309020205020404" pitchFamily="49" charset="0"/>
              </a:rPr>
              <a:t>Examining the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3200" dirty="0">
                <a:cs typeface="Courier New" panose="02070309020205020404" pitchFamily="49" charset="0"/>
              </a:rPr>
              <a:t> variable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343472" y="4041069"/>
            <a:ext cx="94510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555555"/>
                </a:solidFill>
                <a:latin typeface="UbuntuMono-Regular"/>
              </a:rPr>
              <a:t>&gt;&gt;&gt; </a:t>
            </a:r>
            <a:r>
              <a:rPr lang="en-US" sz="2800" dirty="0" err="1">
                <a:solidFill>
                  <a:srgbClr val="000089"/>
                </a:solidFill>
                <a:latin typeface="UbuntuMono-Regular"/>
              </a:rPr>
              <a:t>sc</a:t>
            </a:r>
            <a:endParaRPr lang="en-US" sz="2800" dirty="0">
              <a:solidFill>
                <a:srgbClr val="000089"/>
              </a:solidFill>
              <a:latin typeface="UbuntuMono-Regular"/>
            </a:endParaRPr>
          </a:p>
          <a:p>
            <a:r>
              <a:rPr lang="en-US" sz="2800" dirty="0">
                <a:solidFill>
                  <a:srgbClr val="555555"/>
                </a:solidFill>
                <a:latin typeface="UbuntuMono-Regular"/>
              </a:rPr>
              <a:t>&lt;</a:t>
            </a:r>
            <a:r>
              <a:rPr lang="en-US" sz="2800" dirty="0" err="1">
                <a:solidFill>
                  <a:srgbClr val="000089"/>
                </a:solidFill>
                <a:latin typeface="UbuntuMono-Regular"/>
              </a:rPr>
              <a:t>pyspark</a:t>
            </a:r>
            <a:r>
              <a:rPr lang="en-US" sz="28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800" dirty="0" err="1">
                <a:solidFill>
                  <a:srgbClr val="000089"/>
                </a:solidFill>
                <a:latin typeface="UbuntuMono-Regular"/>
              </a:rPr>
              <a:t>context</a:t>
            </a:r>
            <a:r>
              <a:rPr lang="en-US" sz="28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800" dirty="0" err="1">
                <a:solidFill>
                  <a:srgbClr val="000089"/>
                </a:solidFill>
                <a:latin typeface="UbuntuMono-Regular"/>
              </a:rPr>
              <a:t>SparkContext</a:t>
            </a:r>
            <a:r>
              <a:rPr lang="en-US" sz="28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800" dirty="0">
                <a:solidFill>
                  <a:srgbClr val="336666"/>
                </a:solidFill>
                <a:latin typeface="UbuntuMono-Regular"/>
              </a:rPr>
              <a:t>object </a:t>
            </a:r>
            <a:r>
              <a:rPr lang="en-US" sz="2800" dirty="0">
                <a:solidFill>
                  <a:srgbClr val="000089"/>
                </a:solidFill>
                <a:latin typeface="UbuntuMono-Regular"/>
              </a:rPr>
              <a:t>at </a:t>
            </a:r>
            <a:r>
              <a:rPr lang="en-US" sz="2800" dirty="0">
                <a:solidFill>
                  <a:srgbClr val="FF6600"/>
                </a:solidFill>
                <a:latin typeface="UbuntuMono-Regular"/>
              </a:rPr>
              <a:t>0x1025b8f90</a:t>
            </a:r>
            <a:r>
              <a:rPr lang="en-US" sz="2800" dirty="0">
                <a:solidFill>
                  <a:srgbClr val="555555"/>
                </a:solidFill>
                <a:latin typeface="UbuntuMono-Regular"/>
              </a:rPr>
              <a:t>&gt;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343472" y="5138028"/>
            <a:ext cx="9451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555555"/>
                </a:solidFill>
                <a:latin typeface="UbuntuMono-Regular"/>
              </a:rPr>
              <a:t>&gt;&gt;&gt; </a:t>
            </a:r>
            <a:r>
              <a:rPr lang="en-US" sz="2800" dirty="0" err="1">
                <a:solidFill>
                  <a:srgbClr val="000089"/>
                </a:solidFill>
                <a:latin typeface="UbuntuMono-Regular"/>
              </a:rPr>
              <a:t>sc.textFile</a:t>
            </a:r>
            <a:r>
              <a:rPr lang="en-US" sz="2800" dirty="0">
                <a:solidFill>
                  <a:srgbClr val="000089"/>
                </a:solidFill>
                <a:latin typeface="UbuntuMono-Regular"/>
              </a:rPr>
              <a:t>() # create an RDD from a text file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351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124744"/>
            <a:ext cx="4832024" cy="445462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777" y="14245"/>
            <a:ext cx="8786192" cy="1325563"/>
          </a:xfrm>
        </p:spPr>
        <p:txBody>
          <a:bodyPr/>
          <a:lstStyle/>
          <a:p>
            <a:r>
              <a:rPr lang="en-US" dirty="0"/>
              <a:t>Components for Distributed Execution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3352" y="1299006"/>
            <a:ext cx="6732748" cy="4146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Driver programs manage a number of nodes called executors</a:t>
            </a:r>
          </a:p>
          <a:p>
            <a:r>
              <a:rPr lang="en-US" sz="3200" dirty="0"/>
              <a:t>For example, “</a:t>
            </a:r>
            <a:r>
              <a:rPr lang="en-US" sz="3200" dirty="0" err="1"/>
              <a:t>lines.count</a:t>
            </a:r>
            <a:r>
              <a:rPr lang="en-US" sz="3200" dirty="0"/>
              <a:t>()”</a:t>
            </a:r>
          </a:p>
          <a:p>
            <a:r>
              <a:rPr lang="en-US" sz="3200" dirty="0">
                <a:cs typeface="Courier New" panose="02070309020205020404" pitchFamily="49" charset="0"/>
              </a:rPr>
              <a:t>Different machines will count lines in different ranges of the file</a:t>
            </a:r>
          </a:p>
          <a:p>
            <a:r>
              <a:rPr lang="en-US" sz="3200" dirty="0">
                <a:cs typeface="Courier New" panose="02070309020205020404" pitchFamily="49" charset="0"/>
              </a:rPr>
              <a:t>If we run the Spark shell locally, it executed all its work on a single machine</a:t>
            </a:r>
          </a:p>
        </p:txBody>
      </p:sp>
    </p:spTree>
    <p:extLst>
      <p:ext uri="{BB962C8B-B14F-4D97-AF65-F5344CB8AC3E}">
        <p14:creationId xmlns:p14="http://schemas.microsoft.com/office/powerpoint/2010/main" val="304928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172" y="332656"/>
            <a:ext cx="9398260" cy="723615"/>
          </a:xfrm>
        </p:spPr>
        <p:txBody>
          <a:bodyPr/>
          <a:lstStyle/>
          <a:p>
            <a:r>
              <a:rPr lang="en-US" dirty="0"/>
              <a:t>Passing Functions to the Spark Operators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404" y="1895344"/>
            <a:ext cx="9649072" cy="1569660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55555"/>
                </a:solidFill>
                <a:latin typeface="UbuntuMono-Regular"/>
              </a:rPr>
              <a:t>&gt;&gt;&gt;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lines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sc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textFile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"README.md"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2400" dirty="0">
                <a:solidFill>
                  <a:srgbClr val="555555"/>
                </a:solidFill>
                <a:latin typeface="UbuntuMono-Regular"/>
              </a:rPr>
              <a:t>&gt;&gt;&gt;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pythonLines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lines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filter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lambda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line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"Python" </a:t>
            </a:r>
            <a:r>
              <a:rPr lang="en-US" sz="2400" b="1" dirty="0">
                <a:solidFill>
                  <a:srgbClr val="000000"/>
                </a:solidFill>
                <a:latin typeface="UbuntuMono-Bold"/>
              </a:rPr>
              <a:t>in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line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2400" dirty="0">
                <a:solidFill>
                  <a:srgbClr val="555555"/>
                </a:solidFill>
                <a:latin typeface="UbuntuMono-Regular"/>
              </a:rPr>
              <a:t>&gt;&gt;&gt;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pythonLines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first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()</a:t>
            </a:r>
          </a:p>
          <a:p>
            <a:r>
              <a:rPr lang="en-US" sz="2400" dirty="0">
                <a:solidFill>
                  <a:srgbClr val="CD3300"/>
                </a:solidFill>
                <a:latin typeface="UbuntuMono-Regular"/>
              </a:rPr>
              <a:t>u'## Interactive Python Shell'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7388" y="1196752"/>
            <a:ext cx="4752528" cy="54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cs typeface="Courier New" panose="02070309020205020404" pitchFamily="49" charset="0"/>
              </a:rPr>
              <a:t>Python – Filtering example</a:t>
            </a:r>
          </a:p>
          <a:p>
            <a:pPr marL="0" indent="0">
              <a:buNone/>
            </a:pPr>
            <a:endParaRPr lang="en-US" sz="3200" dirty="0"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1404" y="3645024"/>
            <a:ext cx="9649072" cy="193899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9"/>
                </a:solidFill>
                <a:latin typeface="UbuntuMono-Regular"/>
              </a:rPr>
              <a:t>def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hasPython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(line):</a:t>
            </a:r>
          </a:p>
          <a:p>
            <a:r>
              <a:rPr lang="en-US" sz="2400" dirty="0">
                <a:solidFill>
                  <a:srgbClr val="555555"/>
                </a:solidFill>
                <a:latin typeface="UbuntuMono-Regular"/>
              </a:rPr>
              <a:t>    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return “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Python”in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 line</a:t>
            </a:r>
            <a:endParaRPr lang="en-US" sz="2400" dirty="0">
              <a:solidFill>
                <a:srgbClr val="000000"/>
              </a:solidFill>
              <a:latin typeface="UbuntuMono-Regular"/>
            </a:endParaRPr>
          </a:p>
          <a:p>
            <a:r>
              <a:rPr lang="en-US" sz="2400" dirty="0">
                <a:solidFill>
                  <a:srgbClr val="555555"/>
                </a:solidFill>
                <a:latin typeface="UbuntuMono-Regular"/>
              </a:rPr>
              <a:t>&gt;&gt;&gt;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pythonLines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lines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filter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hasPython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r>
              <a:rPr lang="en-US" sz="2400" dirty="0">
                <a:solidFill>
                  <a:srgbClr val="555555"/>
                </a:solidFill>
                <a:latin typeface="UbuntuMono-Regular"/>
              </a:rPr>
              <a:t>&gt;&gt;&gt;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pythonLines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first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()</a:t>
            </a:r>
          </a:p>
          <a:p>
            <a:r>
              <a:rPr lang="en-US" sz="2400" dirty="0">
                <a:solidFill>
                  <a:srgbClr val="CD3300"/>
                </a:solidFill>
                <a:latin typeface="UbuntuMono-Regular"/>
              </a:rPr>
              <a:t>u'## Interactive Python Shell'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7752184" y="1013827"/>
            <a:ext cx="432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lambda</a:t>
            </a:r>
            <a:r>
              <a:rPr lang="en-US" sz="2400" dirty="0"/>
              <a:t>: shorthand way to define functions inline in Python</a:t>
            </a:r>
          </a:p>
        </p:txBody>
      </p:sp>
    </p:spTree>
    <p:extLst>
      <p:ext uri="{BB962C8B-B14F-4D97-AF65-F5344CB8AC3E}">
        <p14:creationId xmlns:p14="http://schemas.microsoft.com/office/powerpoint/2010/main" val="268171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172" y="332656"/>
            <a:ext cx="9398260" cy="723615"/>
          </a:xfrm>
        </p:spPr>
        <p:txBody>
          <a:bodyPr/>
          <a:lstStyle/>
          <a:p>
            <a:r>
              <a:rPr lang="en-US" dirty="0"/>
              <a:t>Passing Functions to the Spark Operators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7388" y="1263002"/>
            <a:ext cx="4356484" cy="54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cs typeface="Courier New" panose="02070309020205020404" pitchFamily="49" charset="0"/>
              </a:rPr>
              <a:t>Scala – Filtering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443372" y="2132856"/>
            <a:ext cx="11377264" cy="2308324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scala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&gt; </a:t>
            </a:r>
            <a:r>
              <a:rPr lang="en-US" sz="2400" b="1" dirty="0" err="1">
                <a:solidFill>
                  <a:srgbClr val="00669A"/>
                </a:solidFill>
                <a:latin typeface="UbuntuMono-Bold"/>
              </a:rPr>
              <a:t>val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lines 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=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sc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textFile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"README.md"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) </a:t>
            </a:r>
            <a:r>
              <a:rPr lang="en-US" sz="2400" i="1" dirty="0">
                <a:solidFill>
                  <a:srgbClr val="35586C"/>
                </a:solidFill>
                <a:latin typeface="UbuntuMono-Italic"/>
              </a:rPr>
              <a:t>// Create an RDD called lines</a:t>
            </a:r>
          </a:p>
          <a:p>
            <a:r>
              <a:rPr lang="en-US" sz="2400" dirty="0">
                <a:solidFill>
                  <a:srgbClr val="000089"/>
                </a:solidFill>
                <a:latin typeface="UbuntuMono-Regular"/>
              </a:rPr>
              <a:t>lines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: </a:t>
            </a:r>
            <a:r>
              <a:rPr lang="en-US" sz="2400" b="1" dirty="0" err="1">
                <a:solidFill>
                  <a:srgbClr val="007789"/>
                </a:solidFill>
                <a:latin typeface="UbuntuMono-Bold"/>
              </a:rPr>
              <a:t>spark.RDD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[</a:t>
            </a:r>
            <a:r>
              <a:rPr lang="en-US" sz="2400" b="1" dirty="0">
                <a:solidFill>
                  <a:srgbClr val="007789"/>
                </a:solidFill>
                <a:latin typeface="UbuntuMono-Bold"/>
              </a:rPr>
              <a:t>String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] 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= </a:t>
            </a:r>
            <a:r>
              <a:rPr lang="en-US" sz="2400" b="1" dirty="0" err="1">
                <a:solidFill>
                  <a:srgbClr val="00AB89"/>
                </a:solidFill>
                <a:latin typeface="UbuntuMono-Bold"/>
              </a:rPr>
              <a:t>MappedRDD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[</a:t>
            </a:r>
            <a:r>
              <a:rPr lang="en-US" sz="2400" b="1" dirty="0">
                <a:solidFill>
                  <a:srgbClr val="007789"/>
                </a:solidFill>
                <a:latin typeface="UbuntuMono-Bold"/>
              </a:rPr>
              <a:t>...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]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scala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&gt; </a:t>
            </a:r>
            <a:r>
              <a:rPr lang="en-US" sz="2400" b="1" dirty="0" err="1">
                <a:solidFill>
                  <a:srgbClr val="00669A"/>
                </a:solidFill>
                <a:latin typeface="UbuntuMono-Bold"/>
              </a:rPr>
              <a:t>val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pythonLines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=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lines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filter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line 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=&gt;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line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contains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"Python"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))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pythonLines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: </a:t>
            </a:r>
            <a:r>
              <a:rPr lang="en-US" sz="2400" b="1" dirty="0" err="1">
                <a:solidFill>
                  <a:srgbClr val="007789"/>
                </a:solidFill>
                <a:latin typeface="UbuntuMono-Bold"/>
              </a:rPr>
              <a:t>spark.RDD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[</a:t>
            </a:r>
            <a:r>
              <a:rPr lang="en-US" sz="2400" b="1" dirty="0">
                <a:solidFill>
                  <a:srgbClr val="007789"/>
                </a:solidFill>
                <a:latin typeface="UbuntuMono-Bold"/>
              </a:rPr>
              <a:t>String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] 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= </a:t>
            </a:r>
            <a:r>
              <a:rPr lang="en-US" sz="2400" b="1" dirty="0" err="1">
                <a:solidFill>
                  <a:srgbClr val="00AB89"/>
                </a:solidFill>
                <a:latin typeface="UbuntuMono-Bold"/>
              </a:rPr>
              <a:t>FilteredRDD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[</a:t>
            </a:r>
            <a:r>
              <a:rPr lang="en-US" sz="2400" b="1" dirty="0">
                <a:solidFill>
                  <a:srgbClr val="007789"/>
                </a:solidFill>
                <a:latin typeface="UbuntuMono-Bold"/>
              </a:rPr>
              <a:t>...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]</a:t>
            </a:r>
          </a:p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scala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&gt;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pythonLines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first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()</a:t>
            </a:r>
          </a:p>
          <a:p>
            <a:r>
              <a:rPr lang="en-US" sz="2400" dirty="0">
                <a:solidFill>
                  <a:srgbClr val="000089"/>
                </a:solidFill>
                <a:latin typeface="UbuntuMono-Regular"/>
              </a:rPr>
              <a:t>res0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: </a:t>
            </a:r>
            <a:r>
              <a:rPr lang="en-US" sz="2400" b="1" dirty="0">
                <a:solidFill>
                  <a:srgbClr val="007789"/>
                </a:solidFill>
                <a:latin typeface="UbuntuMono-Bold"/>
              </a:rPr>
              <a:t>String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 #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# </a:t>
            </a:r>
            <a:r>
              <a:rPr lang="en-US" sz="2400" b="1" dirty="0">
                <a:solidFill>
                  <a:srgbClr val="00AB89"/>
                </a:solidFill>
                <a:latin typeface="UbuntuMono-Bold"/>
              </a:rPr>
              <a:t>Interactive Python Shell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148228" y="1088714"/>
            <a:ext cx="39244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=&gt; </a:t>
            </a:r>
            <a:r>
              <a:rPr lang="en-US" sz="2400" dirty="0"/>
              <a:t>:  shorthand way to define functions inline in Scala</a:t>
            </a:r>
          </a:p>
        </p:txBody>
      </p:sp>
    </p:spTree>
    <p:extLst>
      <p:ext uri="{BB962C8B-B14F-4D97-AF65-F5344CB8AC3E}">
        <p14:creationId xmlns:p14="http://schemas.microsoft.com/office/powerpoint/2010/main" val="803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172" y="332656"/>
            <a:ext cx="9398260" cy="723615"/>
          </a:xfrm>
        </p:spPr>
        <p:txBody>
          <a:bodyPr/>
          <a:lstStyle/>
          <a:p>
            <a:r>
              <a:rPr lang="en-US" dirty="0"/>
              <a:t>Passing Functions to the Spark Operators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7388" y="1263002"/>
            <a:ext cx="4356484" cy="54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cs typeface="Courier New" panose="02070309020205020404" pitchFamily="49" charset="0"/>
              </a:rPr>
              <a:t>Java – Filtering example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61827" y="3679469"/>
            <a:ext cx="44284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-&gt; (lambdas)</a:t>
            </a:r>
            <a:r>
              <a:rPr lang="en-US" sz="2400" dirty="0"/>
              <a:t>:  shorthand way to define functions inline in Java</a:t>
            </a:r>
          </a:p>
        </p:txBody>
      </p:sp>
      <p:sp>
        <p:nvSpPr>
          <p:cNvPr id="4" name="Rectangle 3"/>
          <p:cNvSpPr/>
          <p:nvPr/>
        </p:nvSpPr>
        <p:spPr>
          <a:xfrm>
            <a:off x="586172" y="1964791"/>
            <a:ext cx="106944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JavaRDD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&lt;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String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&gt;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pythonLines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lines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33009A"/>
                </a:solidFill>
                <a:latin typeface="UbuntuMono-Regular"/>
              </a:rPr>
              <a:t>filter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</a:p>
          <a:p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new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Function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&lt;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String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, 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Boolean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&gt;() {</a:t>
            </a:r>
          </a:p>
          <a:p>
            <a:r>
              <a:rPr lang="en-US" sz="2400" dirty="0">
                <a:solidFill>
                  <a:srgbClr val="000089"/>
                </a:solidFill>
                <a:latin typeface="UbuntuMono-Regular"/>
              </a:rPr>
              <a:t>Boolean </a:t>
            </a:r>
            <a:r>
              <a:rPr lang="en-US" sz="2400" dirty="0">
                <a:solidFill>
                  <a:srgbClr val="CD00FF"/>
                </a:solidFill>
                <a:latin typeface="UbuntuMono-Regular"/>
              </a:rPr>
              <a:t>call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String line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) { </a:t>
            </a:r>
            <a:r>
              <a:rPr lang="en-US" sz="2400" b="1" dirty="0">
                <a:solidFill>
                  <a:srgbClr val="00669A"/>
                </a:solidFill>
                <a:latin typeface="UbuntuMono-Bold"/>
              </a:rPr>
              <a:t>return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line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33009A"/>
                </a:solidFill>
                <a:latin typeface="UbuntuMono-Regular"/>
              </a:rPr>
              <a:t>contains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"Python"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); } }</a:t>
            </a:r>
          </a:p>
          <a:p>
            <a:r>
              <a:rPr lang="en-US" sz="2400" dirty="0">
                <a:solidFill>
                  <a:srgbClr val="555555"/>
                </a:solidFill>
                <a:latin typeface="UbuntuMono-Regular"/>
              </a:rPr>
              <a:t>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7388" y="3690422"/>
            <a:ext cx="4932548" cy="54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cs typeface="Courier New" panose="02070309020205020404" pitchFamily="49" charset="0"/>
              </a:rPr>
              <a:t>Java 8 – Filtering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99356" y="4617132"/>
            <a:ext cx="117846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JavaRDD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&lt;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String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&gt;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pythonLines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lines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33009A"/>
                </a:solidFill>
                <a:latin typeface="UbuntuMono-Regular"/>
              </a:rPr>
              <a:t>filter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000089"/>
                </a:solidFill>
                <a:latin typeface="UbuntuMono-Regular"/>
              </a:rPr>
              <a:t>line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-&gt; </a:t>
            </a:r>
            <a:r>
              <a:rPr lang="en-US" sz="2400" dirty="0" err="1">
                <a:solidFill>
                  <a:srgbClr val="000089"/>
                </a:solidFill>
                <a:latin typeface="UbuntuMono-Regular"/>
              </a:rPr>
              <a:t>line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33009A"/>
                </a:solidFill>
                <a:latin typeface="UbuntuMono-Regular"/>
              </a:rPr>
              <a:t>contains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(</a:t>
            </a:r>
            <a:r>
              <a:rPr lang="en-US" sz="2400" dirty="0">
                <a:solidFill>
                  <a:srgbClr val="CD3300"/>
                </a:solidFill>
                <a:latin typeface="UbuntuMono-Regular"/>
              </a:rPr>
              <a:t>"Python"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));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3582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1197</Words>
  <Application>Microsoft Office PowerPoint</Application>
  <PresentationFormat>Widescreen</PresentationFormat>
  <Paragraphs>172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UbuntuMono-Bold</vt:lpstr>
      <vt:lpstr>UbuntuMono-Italic</vt:lpstr>
      <vt:lpstr>UbuntuMono-Regular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Getting Started</vt:lpstr>
      <vt:lpstr>Open up one of Spark’s shells</vt:lpstr>
      <vt:lpstr>PowerPoint Presentation</vt:lpstr>
      <vt:lpstr>PowerPoint Presentation</vt:lpstr>
      <vt:lpstr>SparkContext Object</vt:lpstr>
      <vt:lpstr>Components for Distributed Execution</vt:lpstr>
      <vt:lpstr>Passing Functions to the Spark Operators</vt:lpstr>
      <vt:lpstr>Passing Functions to the Spark Operators</vt:lpstr>
      <vt:lpstr>Passing Functions to the Spark Operators</vt:lpstr>
      <vt:lpstr>Function-based Operations Parallelize across the cluster</vt:lpstr>
      <vt:lpstr>Standalone Applications</vt:lpstr>
      <vt:lpstr>Initializing a SparkContext</vt:lpstr>
      <vt:lpstr>Initializing a SparkContext</vt:lpstr>
      <vt:lpstr>Initializing a SparkContext</vt:lpstr>
      <vt:lpstr>Initializing a SparkContext</vt:lpstr>
      <vt:lpstr>Java</vt:lpstr>
      <vt:lpstr>Scala</vt:lpstr>
      <vt:lpstr>sbt build file</vt:lpstr>
      <vt:lpstr>Maven build file - part 1</vt:lpstr>
      <vt:lpstr>Maven build file - part 2</vt:lpstr>
      <vt:lpstr>Scala build and run</vt:lpstr>
      <vt:lpstr>Maven build and run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Yubao Wu</dc:creator>
  <cp:lastModifiedBy>Yubao Wu</cp:lastModifiedBy>
  <cp:revision>559</cp:revision>
  <dcterms:created xsi:type="dcterms:W3CDTF">2017-01-08T21:30:05Z</dcterms:created>
  <dcterms:modified xsi:type="dcterms:W3CDTF">2018-02-19T17:18:38Z</dcterms:modified>
</cp:coreProperties>
</file>