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2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0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56" y="-96"/>
      </p:cViewPr>
      <p:guideLst>
        <p:guide orient="horz" pos="420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F5955-B666-412F-8962-0C7DD1B7DE6F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CE9CE-6E0C-4561-BA6C-48A3AC5B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38B-9831-4C84-BEDD-D88CA754021D}" type="datetime1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EF9A-A7F5-4715-8D8C-5C611C1F71A9}" type="datetime1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9C7-9049-4942-ABE6-64ED876688F4}" type="datetime1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2B7E-295B-4710-A855-758894BD3DF8}" type="datetime1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6495-0775-4A39-8994-C151E83A9898}" type="datetime1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6800-0D3E-4E83-905C-045F728D950D}" type="datetime1">
              <a:rPr lang="en-US" smtClean="0"/>
              <a:t>12/06/2021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0D7-8C4C-40E7-A98E-2A0144C24401}" type="datetime1">
              <a:rPr lang="en-US" smtClean="0"/>
              <a:t>12/06/2021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15-9313-4DC1-8AC5-C5EC3220589F}" type="datetime1">
              <a:rPr lang="en-US" smtClean="0"/>
              <a:t>12/06/2021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EC4D-DAB3-46E4-96E0-92CBBE3C9E44}" type="datetime1">
              <a:rPr lang="en-US" smtClean="0"/>
              <a:t>12/06/2021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73F-58FE-4964-8252-147528B607CC}" type="datetime1">
              <a:rPr lang="en-US" smtClean="0"/>
              <a:t>12/06/2021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D1C-F7D4-4288-A756-A9644C4AE1F9}" type="datetime1">
              <a:rPr lang="en-US" smtClean="0"/>
              <a:t>12/06/2021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7A29-F24D-4D7F-A5FF-0F7710CFC571}" type="datetime1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LuGre</a:t>
            </a:r>
            <a:r>
              <a:rPr lang="en-US" dirty="0"/>
              <a:t> Friction </a:t>
            </a:r>
            <a:r>
              <a:rPr lang="en-US" dirty="0" smtClean="0"/>
              <a:t>Model*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Auralius</a:t>
            </a:r>
            <a:r>
              <a:rPr lang="en-US" dirty="0"/>
              <a:t> </a:t>
            </a:r>
            <a:r>
              <a:rPr lang="en-US" dirty="0" err="1"/>
              <a:t>Manurung</a:t>
            </a:r>
            <a:r>
              <a:rPr lang="en-US" dirty="0"/>
              <a:t> - ME -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 smtClean="0"/>
              <a:t>Pertamina</a:t>
            </a:r>
            <a:endParaRPr lang="en-US" dirty="0" smtClean="0"/>
          </a:p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689" y="6047406"/>
            <a:ext cx="942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*C</a:t>
            </a:r>
            <a:r>
              <a:rPr lang="en-US" dirty="0"/>
              <a:t>. </a:t>
            </a:r>
            <a:r>
              <a:rPr lang="en-US" dirty="0" err="1"/>
              <a:t>Canudas</a:t>
            </a:r>
            <a:r>
              <a:rPr lang="en-US" dirty="0"/>
              <a:t> de Wit, H. Olsson, K. J. </a:t>
            </a:r>
            <a:r>
              <a:rPr lang="en-US" dirty="0" err="1"/>
              <a:t>Astrom</a:t>
            </a:r>
            <a:r>
              <a:rPr lang="en-US" dirty="0"/>
              <a:t>, and P. </a:t>
            </a:r>
            <a:r>
              <a:rPr lang="en-US" dirty="0" err="1"/>
              <a:t>Lischinsky</a:t>
            </a:r>
            <a:r>
              <a:rPr lang="en-US" dirty="0"/>
              <a:t>, “A new model for control of systems with friction,” IEEE Trans. Automat. Contr., vol. 40, no. 3, pp. 419–425, Mar. 1995.</a:t>
            </a:r>
          </a:p>
        </p:txBody>
      </p:sp>
    </p:spTree>
    <p:extLst>
      <p:ext uri="{BB962C8B-B14F-4D97-AF65-F5344CB8AC3E}">
        <p14:creationId xmlns:p14="http://schemas.microsoft.com/office/powerpoint/2010/main" val="345269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1A94C-35B5-43BF-9BFF-A446FAFF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Stick-slip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962DE6-2BE7-49D6-8765-A8D152F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1689DAE7-8C24-40CB-946F-A49CECEFD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38" y="1690688"/>
            <a:ext cx="6707716" cy="503078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E6B4E6-589B-4644-8136-30F35B46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7" y="1979903"/>
            <a:ext cx="2968721" cy="10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9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F99DA-CF39-4133-832A-9B1864D6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Rate vs Break-Away Force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9A4B26C-B059-4920-AD17-421C18EA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44" y="1967855"/>
            <a:ext cx="6220882" cy="466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287CA7-B9B7-4F88-96C9-AC076C6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9567" y="1598523"/>
            <a:ext cx="946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Ramp force inputs with several different rates are applied until a movement is detected. </a:t>
            </a:r>
          </a:p>
        </p:txBody>
      </p:sp>
    </p:spTree>
    <p:extLst>
      <p:ext uri="{BB962C8B-B14F-4D97-AF65-F5344CB8AC3E}">
        <p14:creationId xmlns:p14="http://schemas.microsoft.com/office/powerpoint/2010/main" val="63680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0B7B2-1BEE-44FA-A46E-5474CEAA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 and Hunting Phenomenon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D142F90-FBDF-473A-82D0-1668A2D18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60" y="1813237"/>
            <a:ext cx="6292462" cy="47193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F875E-BD75-43FA-8C84-1E7F3CA0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81725" y="1788020"/>
                <a:ext cx="296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25" y="1788020"/>
                <a:ext cx="29697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70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Break-away (stiction)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smtClean="0">
                <a:sym typeface="Wingdings" panose="05000000000000000000" pitchFamily="2" charset="2"/>
              </a:rPr>
              <a:t>Nonlinear, </a:t>
            </a:r>
            <a:r>
              <a:rPr lang="en-US" dirty="0"/>
              <a:t>the sign is direction </a:t>
            </a:r>
            <a:r>
              <a:rPr lang="en-US" dirty="0" smtClean="0"/>
              <a:t>dependent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Columb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Constant, the sign is direction dependent</a:t>
            </a:r>
            <a:endParaRPr lang="en-US" dirty="0"/>
          </a:p>
          <a:p>
            <a:r>
              <a:rPr lang="en-US" dirty="0"/>
              <a:t>Viscous </a:t>
            </a:r>
            <a:r>
              <a:rPr lang="en-US" dirty="0">
                <a:sym typeface="Wingdings" panose="05000000000000000000" pitchFamily="2" charset="2"/>
              </a:rPr>
              <a:t> Linear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22688"/>
            <a:ext cx="3114675" cy="250507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6853237" y="4382849"/>
            <a:ext cx="11414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89979" y="4030663"/>
            <a:ext cx="591821" cy="11215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0575" y="3183002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5900" y="420290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Columb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95900" y="383357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Stiction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134100" y="4387572"/>
            <a:ext cx="619043" cy="311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7893050" y="3429000"/>
            <a:ext cx="517525" cy="7391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C0AEB2B-5786-4429-A741-B71B723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Friction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85247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Friction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Friction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Karnopp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LuGre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6913" y="4962525"/>
            <a:ext cx="503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are the differences?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2E1A4BB-A6D3-45FB-B3C2-55B7B751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Stribeck</a:t>
            </a:r>
            <a:r>
              <a:rPr lang="en-US" dirty="0"/>
              <a:t> Curve</a:t>
            </a:r>
          </a:p>
        </p:txBody>
      </p:sp>
      <p:pic>
        <p:nvPicPr>
          <p:cNvPr id="1026" name="Picture 2" descr="http://ch.mathworks.com/help/releases/R2015b/physmod/simscape/ref/trans_friction1a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58" y="2095258"/>
            <a:ext cx="4333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.mathworks.com/help/releases/R2015b/physmod/simscape/ref/trans_friction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56" y="1714258"/>
            <a:ext cx="45624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855304" y="2095257"/>
            <a:ext cx="3776870" cy="25202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626705">
            <a:off x="5082773" y="1212477"/>
            <a:ext cx="2440641" cy="6569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94387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http://ch.mathworks.com/help/physmod/simscape/ref/translationalfriction.html</a:t>
            </a:r>
          </a:p>
        </p:txBody>
      </p:sp>
      <p:sp>
        <p:nvSpPr>
          <p:cNvPr id="17" name="Curved Down Arrow 16"/>
          <p:cNvSpPr/>
          <p:nvPr/>
        </p:nvSpPr>
        <p:spPr>
          <a:xfrm rot="11601435" flipH="1">
            <a:off x="2538611" y="4899328"/>
            <a:ext cx="4596310" cy="6610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4675" y="4651575"/>
            <a:ext cx="1623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discontinuous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72501" y="4982353"/>
            <a:ext cx="1560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</a:t>
            </a:r>
          </a:p>
          <a:p>
            <a:r>
              <a:rPr lang="en-US" dirty="0">
                <a:solidFill>
                  <a:srgbClr val="FF0000"/>
                </a:solidFill>
              </a:rPr>
              <a:t>(with a slope)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8067C34-E17B-449B-9DA0-6E37BFE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Stribeck</a:t>
            </a:r>
            <a:r>
              <a:rPr lang="en-US" dirty="0"/>
              <a:t>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US" dirty="0"/>
                  <a:t> : linear region velocity threshold (from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m/s)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/>
                  <a:t> = </a:t>
                </a:r>
                <a:r>
                  <a:rPr lang="en-US" b="0" dirty="0" err="1"/>
                  <a:t>Columb</a:t>
                </a:r>
                <a:r>
                  <a:rPr lang="en-US" b="0" dirty="0"/>
                  <a:t> friction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Stiction</a:t>
                </a:r>
                <a:r>
                  <a:rPr lang="en-US" dirty="0"/>
                  <a:t> friction / break-away friction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= Viscous friction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5545B6-1F9B-4D1A-A33E-824EECF9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6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Implementation - MATLAB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631588-0A1B-4CAF-8C04-7C5A45D267B0}"/>
              </a:ext>
            </a:extLst>
          </p:cNvPr>
          <p:cNvSpPr/>
          <p:nvPr/>
        </p:nvSpPr>
        <p:spPr>
          <a:xfrm>
            <a:off x="0" y="6262042"/>
            <a:ext cx="905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C. </a:t>
            </a:r>
            <a:r>
              <a:rPr lang="en-US" sz="1200" dirty="0" err="1"/>
              <a:t>Canudas</a:t>
            </a:r>
            <a:r>
              <a:rPr lang="en-US" sz="1200" dirty="0"/>
              <a:t> de Wit, H. Olsson, K. J. </a:t>
            </a:r>
            <a:r>
              <a:rPr lang="en-US" sz="1200" dirty="0" err="1"/>
              <a:t>Astrom</a:t>
            </a:r>
            <a:r>
              <a:rPr lang="en-US" sz="1200" dirty="0"/>
              <a:t>, and P. </a:t>
            </a:r>
            <a:r>
              <a:rPr lang="en-US" sz="1200" dirty="0" err="1"/>
              <a:t>Lischinsky</a:t>
            </a:r>
            <a:r>
              <a:rPr lang="en-US" sz="1200" dirty="0"/>
              <a:t>, “A new model for control of systems with friction,” </a:t>
            </a:r>
            <a:r>
              <a:rPr lang="en-US" sz="1200" i="1" dirty="0"/>
              <a:t>IEEE Transactions on Automatic Control</a:t>
            </a:r>
            <a:r>
              <a:rPr lang="en-US" sz="1200" dirty="0"/>
              <a:t>, vol. 40, no. 3, pp. 419–425, Mar. 1995, [Online]. Available: http://ieeexplore.ieee.org/document/704999/.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F45B53C-F644-468D-A0B7-EF8BBE9C3FA7}"/>
                  </a:ext>
                </a:extLst>
              </p:cNvPr>
              <p:cNvSpPr/>
              <p:nvPr/>
            </p:nvSpPr>
            <p:spPr>
              <a:xfrm>
                <a:off x="838200" y="3197338"/>
                <a:ext cx="1818703" cy="676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45B53C-F644-468D-A0B7-EF8BBE9C3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7338"/>
                <a:ext cx="1818703" cy="676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DF235840-7C00-4168-B204-8F4C7104E43F}"/>
                  </a:ext>
                </a:extLst>
              </p:cNvPr>
              <p:cNvSpPr/>
              <p:nvPr/>
            </p:nvSpPr>
            <p:spPr>
              <a:xfrm>
                <a:off x="838200" y="2127416"/>
                <a:ext cx="3279680" cy="733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235840-7C00-4168-B204-8F4C7104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27416"/>
                <a:ext cx="3279680" cy="733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8B5F09E9-A208-4CDE-837A-4596CEB0C5F1}"/>
                  </a:ext>
                </a:extLst>
              </p:cNvPr>
              <p:cNvSpPr/>
              <p:nvPr/>
            </p:nvSpPr>
            <p:spPr>
              <a:xfrm>
                <a:off x="838200" y="4209809"/>
                <a:ext cx="248715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5F09E9-A208-4CDE-837A-4596CEB0C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9809"/>
                <a:ext cx="2487156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F5B53918-0E01-4A28-AF47-18B62AA1F172}"/>
                  </a:ext>
                </a:extLst>
              </p:cNvPr>
              <p:cNvSpPr txBox="1"/>
              <p:nvPr/>
            </p:nvSpPr>
            <p:spPr>
              <a:xfrm>
                <a:off x="5254388" y="2279176"/>
                <a:ext cx="667567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Columb</a:t>
                </a:r>
                <a:r>
                  <a:rPr lang="en-US" dirty="0"/>
                  <a:t> friction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the stiction friction (break-away friction)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Stribeck</a:t>
                </a:r>
                <a:r>
                  <a:rPr lang="en-US" dirty="0"/>
                  <a:t> velocity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is the viscous friction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average deflection of the bristle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stiffness and damping </a:t>
                </a:r>
                <a:r>
                  <a:rPr lang="en-US" dirty="0"/>
                  <a:t>coefficient, </a:t>
                </a:r>
                <a:r>
                  <a:rPr lang="en-US" dirty="0" smtClean="0"/>
                  <a:t>respectively, </a:t>
                </a:r>
                <a:r>
                  <a:rPr lang="en-US" dirty="0" smtClean="0"/>
                  <a:t>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B53918-0E01-4A28-AF47-18B62AA1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8" y="2279176"/>
                <a:ext cx="6675674" cy="2585323"/>
              </a:xfrm>
              <a:prstGeom prst="rect">
                <a:avLst/>
              </a:prstGeom>
              <a:blipFill rotWithShape="1">
                <a:blip r:embed="rId5"/>
                <a:stretch>
                  <a:fillRect l="-822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427C8F15-0825-42A9-9389-1F26C1E9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4ABEA-D266-42EF-82A3-D562DEF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Frictio</a:t>
            </a:r>
            <a:r>
              <a:rPr lang="en-US" dirty="0"/>
              <a:t> Force at Steady State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FC125C-5A00-41EE-B2F6-EB9B6CDD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452ED0EF-9256-44A5-ACBD-BB345E34B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13" y="1979903"/>
            <a:ext cx="5390374" cy="4042781"/>
          </a:xfrm>
        </p:spPr>
      </p:pic>
    </p:spTree>
    <p:extLst>
      <p:ext uri="{BB962C8B-B14F-4D97-AF65-F5344CB8AC3E}">
        <p14:creationId xmlns:p14="http://schemas.microsoft.com/office/powerpoint/2010/main" val="325058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568EF-8CBB-4ECA-B403-757DE5D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Hysteresis in Friction with Varying Velocity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D1883AA-807B-4997-BF5C-E8AE24DE0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35" y="1668753"/>
            <a:ext cx="6250129" cy="46875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042554-C42B-47A6-A498-06C1F20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2F2B5-F7AD-47F3-81AE-79AE37D4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Presliding</a:t>
            </a:r>
            <a:r>
              <a:rPr lang="en-US" dirty="0"/>
              <a:t> Displacement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4CDE85C-DD46-4618-A9F7-6C3778632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63" y="1935165"/>
            <a:ext cx="5390374" cy="40427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C2B8AE-542D-4DC0-9560-9065A1BB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" y="1744865"/>
            <a:ext cx="4618329" cy="19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38018" y="3633391"/>
                <a:ext cx="2199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Applied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slope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i="1" dirty="0" smtClean="0">
                        <a:latin typeface="Cambria Math"/>
                      </a:rPr>
                      <m:t>0.1425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18" y="3633391"/>
                <a:ext cx="219964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4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/>
          <p:nvPr/>
        </p:nvCxnSpPr>
        <p:spPr>
          <a:xfrm>
            <a:off x="5125673" y="2898686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474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LuGre Friction Model* </vt:lpstr>
      <vt:lpstr>Friction Components</vt:lpstr>
      <vt:lpstr>Static vs Dynamic Friction Models</vt:lpstr>
      <vt:lpstr>Stribeck Curve</vt:lpstr>
      <vt:lpstr>Stribeck Curve</vt:lpstr>
      <vt:lpstr>Implementation - MATLAB</vt:lpstr>
      <vt:lpstr>Frictio Force at Steady State Condition</vt:lpstr>
      <vt:lpstr>Hysteresis in Friction with Varying Velocity</vt:lpstr>
      <vt:lpstr>Presliding Displacement</vt:lpstr>
      <vt:lpstr>Stick-slip Motion</vt:lpstr>
      <vt:lpstr>Force Rate vs Break-Away Force</vt:lpstr>
      <vt:lpstr>PID Control and Hunting Phenomenon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LuGre Friction Model</dc:title>
  <dc:creator>auralius manurung</dc:creator>
  <cp:lastModifiedBy>Auralius Manurung</cp:lastModifiedBy>
  <cp:revision>21</cp:revision>
  <dcterms:created xsi:type="dcterms:W3CDTF">2015-11-25T12:54:30Z</dcterms:created>
  <dcterms:modified xsi:type="dcterms:W3CDTF">2021-06-12T08:16:06Z</dcterms:modified>
</cp:coreProperties>
</file>