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659A75-1F03-465C-A49D-8DB218F11A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EF6188B-E6E1-48BC-B83A-730EE65E56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872482C-44C7-425A-A552-51915CAF3A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453551-499A-4A2A-9578-AA8949E6E9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D21BD1-6B1B-4E3E-9549-B86D73DAA2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321F1B-62AE-4BE0-92DE-E920CC9FDA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5CC1507-4BF3-4585-B34A-3F7DE46CA7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A0FA212-0022-4F94-9CBB-0B60ACB305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8E73B28-746E-491E-87AB-3CB215C77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1497977-6FCD-4EBF-B994-1FAACBF04E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CAD6288-14F8-4719-B725-CDE5483EB4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F9AD9B-DAF4-4B56-9110-C5376D749D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6FB68C-64DE-4B07-82BC-05A1075DBF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3ECF92-6B2C-4484-9DD3-6A5EBA7B5B2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2B4F1F-2077-407A-AEE5-88C0CCD5CE7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3A4BA4-3FAA-480A-A5D7-8FE53CDA4C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7549DD-C93D-4D47-A21C-D69E8E388F3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3B729F-6312-4F24-90CF-A0E2167EE86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22156B-61F7-4922-AB0C-78CEC785A80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B300BE-F921-4512-81C5-BBF52BEC731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8904C6-453B-463E-AB52-AFF55B80CA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A54CB4-C162-4B83-9032-6E068C98C0D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252000" y="955800"/>
            <a:ext cx="3393720" cy="4525200"/>
          </a:xfrm>
          <a:prstGeom prst="rect">
            <a:avLst/>
          </a:prstGeom>
          <a:ln w="0">
            <a:noFill/>
          </a:ln>
        </p:spPr>
      </p:pic>
      <p:sp>
        <p:nvSpPr>
          <p:cNvPr id="49" name="TextBox 3"/>
          <p:cNvSpPr/>
          <p:nvPr/>
        </p:nvSpPr>
        <p:spPr>
          <a:xfrm>
            <a:off x="3924360" y="955800"/>
            <a:ext cx="4751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There are 3 masses, thus, the connection matrix are 3-by-3 matrices.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0" name="Table 4"/>
          <p:cNvGraphicFramePr/>
          <p:nvPr/>
        </p:nvGraphicFramePr>
        <p:xfrm>
          <a:off x="4212360" y="2481120"/>
          <a:ext cx="1655280" cy="1529280"/>
        </p:xfrm>
        <a:graphic>
          <a:graphicData uri="http://schemas.openxmlformats.org/drawingml/2006/table">
            <a:tbl>
              <a:tblPr/>
              <a:tblGrid>
                <a:gridCol w="551880"/>
                <a:gridCol w="551880"/>
                <a:gridCol w="551880"/>
              </a:tblGrid>
              <a:tr h="50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"/>
          <p:cNvSpPr/>
          <p:nvPr/>
        </p:nvSpPr>
        <p:spPr>
          <a:xfrm>
            <a:off x="3673080" y="249588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7"/>
          <p:cNvSpPr/>
          <p:nvPr/>
        </p:nvSpPr>
        <p:spPr>
          <a:xfrm>
            <a:off x="3667680" y="300888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8"/>
          <p:cNvSpPr/>
          <p:nvPr/>
        </p:nvSpPr>
        <p:spPr>
          <a:xfrm>
            <a:off x="3667680" y="358524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9"/>
          <p:cNvSpPr/>
          <p:nvPr/>
        </p:nvSpPr>
        <p:spPr>
          <a:xfrm>
            <a:off x="4249080" y="200088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10"/>
          <p:cNvSpPr/>
          <p:nvPr/>
        </p:nvSpPr>
        <p:spPr>
          <a:xfrm>
            <a:off x="4825080" y="200088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11"/>
          <p:cNvSpPr/>
          <p:nvPr/>
        </p:nvSpPr>
        <p:spPr>
          <a:xfrm>
            <a:off x="5324040" y="199152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7" name="Table 12"/>
          <p:cNvGraphicFramePr/>
          <p:nvPr/>
        </p:nvGraphicFramePr>
        <p:xfrm>
          <a:off x="6912360" y="2478600"/>
          <a:ext cx="1655280" cy="1529280"/>
        </p:xfrm>
        <a:graphic>
          <a:graphicData uri="http://schemas.openxmlformats.org/drawingml/2006/table">
            <a:tbl>
              <a:tblPr/>
              <a:tblGrid>
                <a:gridCol w="551880"/>
                <a:gridCol w="551880"/>
                <a:gridCol w="551880"/>
              </a:tblGrid>
              <a:tr h="50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8" name="TextBox 13"/>
          <p:cNvSpPr/>
          <p:nvPr/>
        </p:nvSpPr>
        <p:spPr>
          <a:xfrm>
            <a:off x="6372720" y="249300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4"/>
          <p:cNvSpPr/>
          <p:nvPr/>
        </p:nvSpPr>
        <p:spPr>
          <a:xfrm>
            <a:off x="6367680" y="300636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5"/>
          <p:cNvSpPr/>
          <p:nvPr/>
        </p:nvSpPr>
        <p:spPr>
          <a:xfrm>
            <a:off x="6367680" y="358236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6"/>
          <p:cNvSpPr/>
          <p:nvPr/>
        </p:nvSpPr>
        <p:spPr>
          <a:xfrm>
            <a:off x="6948720" y="199836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7"/>
          <p:cNvSpPr/>
          <p:nvPr/>
        </p:nvSpPr>
        <p:spPr>
          <a:xfrm>
            <a:off x="7525080" y="199836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8"/>
          <p:cNvSpPr/>
          <p:nvPr/>
        </p:nvSpPr>
        <p:spPr>
          <a:xfrm>
            <a:off x="8023680" y="1989000"/>
            <a:ext cx="49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24"/>
          <p:cNvSpPr/>
          <p:nvPr/>
        </p:nvSpPr>
        <p:spPr>
          <a:xfrm>
            <a:off x="251640" y="2749680"/>
            <a:ext cx="575280" cy="4093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" name="Rectangle 26"/>
          <p:cNvSpPr/>
          <p:nvPr/>
        </p:nvSpPr>
        <p:spPr>
          <a:xfrm>
            <a:off x="1007640" y="1243800"/>
            <a:ext cx="575280" cy="594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" name="Rectangle 27"/>
          <p:cNvSpPr/>
          <p:nvPr/>
        </p:nvSpPr>
        <p:spPr>
          <a:xfrm>
            <a:off x="2303640" y="1350360"/>
            <a:ext cx="575280" cy="5940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TextBox 25"/>
          <p:cNvSpPr/>
          <p:nvPr/>
        </p:nvSpPr>
        <p:spPr>
          <a:xfrm>
            <a:off x="3708000" y="4664520"/>
            <a:ext cx="50857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The connection matrix must be a LOWER TRIANGULAR matrix.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Diagonal elements describe connection with static world (see red boxes).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Other element describe connection between two masses.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1"/>
          <p:cNvSpPr/>
          <p:nvPr/>
        </p:nvSpPr>
        <p:spPr>
          <a:xfrm>
            <a:off x="4181400" y="3933000"/>
            <a:ext cx="110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spring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22"/>
          <p:cNvSpPr/>
          <p:nvPr/>
        </p:nvSpPr>
        <p:spPr>
          <a:xfrm>
            <a:off x="6913440" y="3962160"/>
            <a:ext cx="125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 damper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38320" y="568080"/>
            <a:ext cx="11329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457200" y="332640"/>
            <a:ext cx="8228880" cy="57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6111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 and K are n-by-n matrices (</a:t>
            </a: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blue texts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masses (M) and external forces acting on each mass are written in 1D-vectors (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red texts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#clear used variables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K:='K':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M:='M':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#setup matrix K and 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matK:=&lt;K,0,0;0,K,0;K,K,0&gt;: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matB:=&lt;B__1,0,0;0,0,0;0,B__2,0&gt;: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matM:=&lt;M__1,M__2,M__3&gt;: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matF:=&lt;M__1*g(t),M__2*g(t),M__3*g(t)+f__a(t)&gt;: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#write down the equations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eq:=mass_spring_damper(3, matM, matK, matB, matF):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LibreOffice/24.2.5.2$Linux_X86_64 LibreOffice_project/420$Build-2</Application>
  <AppVersion>15.0000</AppVersion>
  <Words>179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2020-11-15T10:49:12Z</dcterms:created>
  <dc:creator>Auralius Manurung</dc:creator>
  <dc:description/>
  <dc:language>en-US</dc:language>
  <cp:lastModifiedBy/>
  <dcterms:modified xsi:type="dcterms:W3CDTF">2024-08-22T02:52:35Z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