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7" autoAdjust="0"/>
    <p:restoredTop sz="94660"/>
  </p:normalViewPr>
  <p:slideViewPr>
    <p:cSldViewPr snapToGrid="0">
      <p:cViewPr varScale="1">
        <p:scale>
          <a:sx n="75" d="100"/>
          <a:sy n="75" d="100"/>
        </p:scale>
        <p:origin x="26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B126200-FA8E-4ADC-BD0D-0536B2CD6AC8}" type="datetimeFigureOut">
              <a:rPr lang="zh-CN" altLang="en-US" smtClean="0"/>
              <a:t>2020/4/28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1C0465-3282-4050-A785-6DC45A3B10E2}" type="slidenum">
              <a:rPr lang="zh-CN" altLang="en-US" smtClean="0"/>
              <a:t>‹#›</a:t>
            </a:fld>
            <a:endParaRPr lang="zh-CN" altLang="en-US"/>
          </a:p>
        </p:txBody>
      </p:sp>
    </p:spTree>
    <p:extLst>
      <p:ext uri="{BB962C8B-B14F-4D97-AF65-F5344CB8AC3E}">
        <p14:creationId xmlns:p14="http://schemas.microsoft.com/office/powerpoint/2010/main" val="3814046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B126200-FA8E-4ADC-BD0D-0536B2CD6AC8}" type="datetimeFigureOut">
              <a:rPr lang="zh-CN" altLang="en-US" smtClean="0"/>
              <a:t>2020/4/28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1C0465-3282-4050-A785-6DC45A3B10E2}" type="slidenum">
              <a:rPr lang="zh-CN" altLang="en-US" smtClean="0"/>
              <a:t>‹#›</a:t>
            </a:fld>
            <a:endParaRPr lang="zh-CN" altLang="en-US"/>
          </a:p>
        </p:txBody>
      </p:sp>
    </p:spTree>
    <p:extLst>
      <p:ext uri="{BB962C8B-B14F-4D97-AF65-F5344CB8AC3E}">
        <p14:creationId xmlns:p14="http://schemas.microsoft.com/office/powerpoint/2010/main" val="169346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B126200-FA8E-4ADC-BD0D-0536B2CD6AC8}" type="datetimeFigureOut">
              <a:rPr lang="zh-CN" altLang="en-US" smtClean="0"/>
              <a:t>2020/4/28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1C0465-3282-4050-A785-6DC45A3B10E2}"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34703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B126200-FA8E-4ADC-BD0D-0536B2CD6AC8}" type="datetimeFigureOut">
              <a:rPr lang="zh-CN" altLang="en-US" smtClean="0"/>
              <a:t>2020/4/28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1C0465-3282-4050-A785-6DC45A3B10E2}" type="slidenum">
              <a:rPr lang="zh-CN" altLang="en-US" smtClean="0"/>
              <a:t>‹#›</a:t>
            </a:fld>
            <a:endParaRPr lang="zh-CN" altLang="en-US"/>
          </a:p>
        </p:txBody>
      </p:sp>
    </p:spTree>
    <p:extLst>
      <p:ext uri="{BB962C8B-B14F-4D97-AF65-F5344CB8AC3E}">
        <p14:creationId xmlns:p14="http://schemas.microsoft.com/office/powerpoint/2010/main" val="4829604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B126200-FA8E-4ADC-BD0D-0536B2CD6AC8}" type="datetimeFigureOut">
              <a:rPr lang="zh-CN" altLang="en-US" smtClean="0"/>
              <a:t>2020/4/28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1C0465-3282-4050-A785-6DC45A3B10E2}"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591400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B126200-FA8E-4ADC-BD0D-0536B2CD6AC8}" type="datetimeFigureOut">
              <a:rPr lang="zh-CN" altLang="en-US" smtClean="0"/>
              <a:t>2020/4/28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1C0465-3282-4050-A785-6DC45A3B10E2}" type="slidenum">
              <a:rPr lang="zh-CN" altLang="en-US" smtClean="0"/>
              <a:t>‹#›</a:t>
            </a:fld>
            <a:endParaRPr lang="zh-CN" altLang="en-US"/>
          </a:p>
        </p:txBody>
      </p:sp>
    </p:spTree>
    <p:extLst>
      <p:ext uri="{BB962C8B-B14F-4D97-AF65-F5344CB8AC3E}">
        <p14:creationId xmlns:p14="http://schemas.microsoft.com/office/powerpoint/2010/main" val="41619093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B126200-FA8E-4ADC-BD0D-0536B2CD6AC8}" type="datetimeFigureOut">
              <a:rPr lang="zh-CN" altLang="en-US" smtClean="0"/>
              <a:t>2020/4/28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1C0465-3282-4050-A785-6DC45A3B10E2}" type="slidenum">
              <a:rPr lang="zh-CN" altLang="en-US" smtClean="0"/>
              <a:t>‹#›</a:t>
            </a:fld>
            <a:endParaRPr lang="zh-CN" altLang="en-US"/>
          </a:p>
        </p:txBody>
      </p:sp>
    </p:spTree>
    <p:extLst>
      <p:ext uri="{BB962C8B-B14F-4D97-AF65-F5344CB8AC3E}">
        <p14:creationId xmlns:p14="http://schemas.microsoft.com/office/powerpoint/2010/main" val="216344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B126200-FA8E-4ADC-BD0D-0536B2CD6AC8}" type="datetimeFigureOut">
              <a:rPr lang="zh-CN" altLang="en-US" smtClean="0"/>
              <a:t>2020/4/28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1C0465-3282-4050-A785-6DC45A3B10E2}" type="slidenum">
              <a:rPr lang="zh-CN" altLang="en-US" smtClean="0"/>
              <a:t>‹#›</a:t>
            </a:fld>
            <a:endParaRPr lang="zh-CN" altLang="en-US"/>
          </a:p>
        </p:txBody>
      </p:sp>
    </p:spTree>
    <p:extLst>
      <p:ext uri="{BB962C8B-B14F-4D97-AF65-F5344CB8AC3E}">
        <p14:creationId xmlns:p14="http://schemas.microsoft.com/office/powerpoint/2010/main" val="2703149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B126200-FA8E-4ADC-BD0D-0536B2CD6AC8}" type="datetimeFigureOut">
              <a:rPr lang="zh-CN" altLang="en-US" smtClean="0"/>
              <a:t>2020/4/28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1C0465-3282-4050-A785-6DC45A3B10E2}" type="slidenum">
              <a:rPr lang="zh-CN" altLang="en-US" smtClean="0"/>
              <a:t>‹#›</a:t>
            </a:fld>
            <a:endParaRPr lang="zh-CN" altLang="en-US"/>
          </a:p>
        </p:txBody>
      </p:sp>
    </p:spTree>
    <p:extLst>
      <p:ext uri="{BB962C8B-B14F-4D97-AF65-F5344CB8AC3E}">
        <p14:creationId xmlns:p14="http://schemas.microsoft.com/office/powerpoint/2010/main" val="2173305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B126200-FA8E-4ADC-BD0D-0536B2CD6AC8}" type="datetimeFigureOut">
              <a:rPr lang="zh-CN" altLang="en-US" smtClean="0"/>
              <a:t>2020/4/28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1C0465-3282-4050-A785-6DC45A3B10E2}" type="slidenum">
              <a:rPr lang="zh-CN" altLang="en-US" smtClean="0"/>
              <a:t>‹#›</a:t>
            </a:fld>
            <a:endParaRPr lang="zh-CN" altLang="en-US"/>
          </a:p>
        </p:txBody>
      </p:sp>
    </p:spTree>
    <p:extLst>
      <p:ext uri="{BB962C8B-B14F-4D97-AF65-F5344CB8AC3E}">
        <p14:creationId xmlns:p14="http://schemas.microsoft.com/office/powerpoint/2010/main" val="3784289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1B126200-FA8E-4ADC-BD0D-0536B2CD6AC8}" type="datetimeFigureOut">
              <a:rPr lang="zh-CN" altLang="en-US" smtClean="0"/>
              <a:t>2020/4/28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61C0465-3282-4050-A785-6DC45A3B10E2}" type="slidenum">
              <a:rPr lang="zh-CN" altLang="en-US" smtClean="0"/>
              <a:t>‹#›</a:t>
            </a:fld>
            <a:endParaRPr lang="zh-CN" altLang="en-US"/>
          </a:p>
        </p:txBody>
      </p:sp>
    </p:spTree>
    <p:extLst>
      <p:ext uri="{BB962C8B-B14F-4D97-AF65-F5344CB8AC3E}">
        <p14:creationId xmlns:p14="http://schemas.microsoft.com/office/powerpoint/2010/main" val="2471280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1B126200-FA8E-4ADC-BD0D-0536B2CD6AC8}" type="datetimeFigureOut">
              <a:rPr lang="zh-CN" altLang="en-US" smtClean="0"/>
              <a:t>2020/4/28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61C0465-3282-4050-A785-6DC45A3B10E2}" type="slidenum">
              <a:rPr lang="zh-CN" altLang="en-US" smtClean="0"/>
              <a:t>‹#›</a:t>
            </a:fld>
            <a:endParaRPr lang="zh-CN" altLang="en-US"/>
          </a:p>
        </p:txBody>
      </p:sp>
    </p:spTree>
    <p:extLst>
      <p:ext uri="{BB962C8B-B14F-4D97-AF65-F5344CB8AC3E}">
        <p14:creationId xmlns:p14="http://schemas.microsoft.com/office/powerpoint/2010/main" val="1384667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B126200-FA8E-4ADC-BD0D-0536B2CD6AC8}" type="datetimeFigureOut">
              <a:rPr lang="zh-CN" altLang="en-US" smtClean="0"/>
              <a:t>2020/4/28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61C0465-3282-4050-A785-6DC45A3B10E2}" type="slidenum">
              <a:rPr lang="zh-CN" altLang="en-US" smtClean="0"/>
              <a:t>‹#›</a:t>
            </a:fld>
            <a:endParaRPr lang="zh-CN" altLang="en-US"/>
          </a:p>
        </p:txBody>
      </p:sp>
    </p:spTree>
    <p:extLst>
      <p:ext uri="{BB962C8B-B14F-4D97-AF65-F5344CB8AC3E}">
        <p14:creationId xmlns:p14="http://schemas.microsoft.com/office/powerpoint/2010/main" val="701920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126200-FA8E-4ADC-BD0D-0536B2CD6AC8}" type="datetimeFigureOut">
              <a:rPr lang="zh-CN" altLang="en-US" smtClean="0"/>
              <a:t>2020/4/28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61C0465-3282-4050-A785-6DC45A3B10E2}" type="slidenum">
              <a:rPr lang="zh-CN" altLang="en-US" smtClean="0"/>
              <a:t>‹#›</a:t>
            </a:fld>
            <a:endParaRPr lang="zh-CN" altLang="en-US"/>
          </a:p>
        </p:txBody>
      </p:sp>
    </p:spTree>
    <p:extLst>
      <p:ext uri="{BB962C8B-B14F-4D97-AF65-F5344CB8AC3E}">
        <p14:creationId xmlns:p14="http://schemas.microsoft.com/office/powerpoint/2010/main" val="1595849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B126200-FA8E-4ADC-BD0D-0536B2CD6AC8}" type="datetimeFigureOut">
              <a:rPr lang="zh-CN" altLang="en-US" smtClean="0"/>
              <a:t>2020/4/28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61C0465-3282-4050-A785-6DC45A3B10E2}" type="slidenum">
              <a:rPr lang="zh-CN" altLang="en-US" smtClean="0"/>
              <a:t>‹#›</a:t>
            </a:fld>
            <a:endParaRPr lang="zh-CN" altLang="en-US"/>
          </a:p>
        </p:txBody>
      </p:sp>
    </p:spTree>
    <p:extLst>
      <p:ext uri="{BB962C8B-B14F-4D97-AF65-F5344CB8AC3E}">
        <p14:creationId xmlns:p14="http://schemas.microsoft.com/office/powerpoint/2010/main" val="3407976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B126200-FA8E-4ADC-BD0D-0536B2CD6AC8}" type="datetimeFigureOut">
              <a:rPr lang="zh-CN" altLang="en-US" smtClean="0"/>
              <a:t>2020/4/28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61C0465-3282-4050-A785-6DC45A3B10E2}" type="slidenum">
              <a:rPr lang="zh-CN" altLang="en-US" smtClean="0"/>
              <a:t>‹#›</a:t>
            </a:fld>
            <a:endParaRPr lang="zh-CN" altLang="en-US"/>
          </a:p>
        </p:txBody>
      </p:sp>
    </p:spTree>
    <p:extLst>
      <p:ext uri="{BB962C8B-B14F-4D97-AF65-F5344CB8AC3E}">
        <p14:creationId xmlns:p14="http://schemas.microsoft.com/office/powerpoint/2010/main" val="1731183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B126200-FA8E-4ADC-BD0D-0536B2CD6AC8}" type="datetimeFigureOut">
              <a:rPr lang="zh-CN" altLang="en-US" smtClean="0"/>
              <a:t>2020/4/28</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61C0465-3282-4050-A785-6DC45A3B10E2}" type="slidenum">
              <a:rPr lang="zh-CN" altLang="en-US" smtClean="0"/>
              <a:t>‹#›</a:t>
            </a:fld>
            <a:endParaRPr lang="zh-CN" altLang="en-US"/>
          </a:p>
        </p:txBody>
      </p:sp>
    </p:spTree>
    <p:extLst>
      <p:ext uri="{BB962C8B-B14F-4D97-AF65-F5344CB8AC3E}">
        <p14:creationId xmlns:p14="http://schemas.microsoft.com/office/powerpoint/2010/main" val="1397297045"/>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D02D62-8837-4B69-9F5C-4A8218B8640D}"/>
              </a:ext>
            </a:extLst>
          </p:cNvPr>
          <p:cNvSpPr>
            <a:spLocks noGrp="1"/>
          </p:cNvSpPr>
          <p:nvPr>
            <p:ph type="ctrTitle"/>
          </p:nvPr>
        </p:nvSpPr>
        <p:spPr/>
        <p:txBody>
          <a:bodyPr/>
          <a:lstStyle/>
          <a:p>
            <a:r>
              <a:rPr lang="zh-CN" altLang="en-US" dirty="0"/>
              <a:t>实验三 内存管理</a:t>
            </a:r>
          </a:p>
        </p:txBody>
      </p:sp>
      <p:sp>
        <p:nvSpPr>
          <p:cNvPr id="3" name="副标题 2">
            <a:extLst>
              <a:ext uri="{FF2B5EF4-FFF2-40B4-BE49-F238E27FC236}">
                <a16:creationId xmlns:a16="http://schemas.microsoft.com/office/drawing/2014/main" id="{0F5BD6CD-207B-407D-957A-2582048B670B}"/>
              </a:ext>
            </a:extLst>
          </p:cNvPr>
          <p:cNvSpPr>
            <a:spLocks noGrp="1"/>
          </p:cNvSpPr>
          <p:nvPr>
            <p:ph type="subTitle" idx="1"/>
          </p:nvPr>
        </p:nvSpPr>
        <p:spPr/>
        <p:txBody>
          <a:bodyPr/>
          <a:lstStyle/>
          <a:p>
            <a:r>
              <a:rPr lang="zh-CN" altLang="en-US" dirty="0"/>
              <a:t>实验学时 </a:t>
            </a:r>
            <a:r>
              <a:rPr lang="en-US" altLang="zh-CN" dirty="0"/>
              <a:t>2</a:t>
            </a:r>
            <a:r>
              <a:rPr lang="zh-CN" altLang="en-US" dirty="0"/>
              <a:t>个学时</a:t>
            </a:r>
            <a:endParaRPr lang="en-US" altLang="zh-CN" dirty="0"/>
          </a:p>
          <a:p>
            <a:r>
              <a:rPr lang="zh-CN" altLang="en-US" dirty="0"/>
              <a:t>十四周做实验</a:t>
            </a:r>
          </a:p>
        </p:txBody>
      </p:sp>
    </p:spTree>
    <p:extLst>
      <p:ext uri="{BB962C8B-B14F-4D97-AF65-F5344CB8AC3E}">
        <p14:creationId xmlns:p14="http://schemas.microsoft.com/office/powerpoint/2010/main" val="81684928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5B5923-AF0C-42CE-A899-3A617CC53328}"/>
              </a:ext>
            </a:extLst>
          </p:cNvPr>
          <p:cNvSpPr>
            <a:spLocks noGrp="1"/>
          </p:cNvSpPr>
          <p:nvPr>
            <p:ph type="title"/>
          </p:nvPr>
        </p:nvSpPr>
        <p:spPr/>
        <p:txBody>
          <a:bodyPr>
            <a:normAutofit/>
          </a:bodyPr>
          <a:lstStyle/>
          <a:p>
            <a:r>
              <a:rPr lang="zh-CN" altLang="zh-CN" dirty="0"/>
              <a:t>（</a:t>
            </a:r>
            <a:r>
              <a:rPr lang="en-US" altLang="zh-CN" dirty="0"/>
              <a:t>2</a:t>
            </a:r>
            <a:r>
              <a:rPr lang="zh-CN" altLang="zh-CN" dirty="0"/>
              <a:t>）将指令序列变换为页地址流</a:t>
            </a:r>
            <a:br>
              <a:rPr lang="zh-CN" altLang="zh-CN" dirty="0"/>
            </a:br>
            <a:endParaRPr lang="zh-CN" altLang="en-US" dirty="0"/>
          </a:p>
        </p:txBody>
      </p:sp>
      <p:sp>
        <p:nvSpPr>
          <p:cNvPr id="3" name="内容占位符 2">
            <a:extLst>
              <a:ext uri="{FF2B5EF4-FFF2-40B4-BE49-F238E27FC236}">
                <a16:creationId xmlns:a16="http://schemas.microsoft.com/office/drawing/2014/main" id="{5C150931-287B-44FB-9153-9805F912848E}"/>
              </a:ext>
            </a:extLst>
          </p:cNvPr>
          <p:cNvSpPr>
            <a:spLocks noGrp="1"/>
          </p:cNvSpPr>
          <p:nvPr>
            <p:ph idx="1"/>
          </p:nvPr>
        </p:nvSpPr>
        <p:spPr/>
        <p:txBody>
          <a:bodyPr>
            <a:normAutofit/>
          </a:bodyPr>
          <a:lstStyle/>
          <a:p>
            <a:pPr algn="just">
              <a:lnSpc>
                <a:spcPct val="150000"/>
              </a:lnSpc>
              <a:spcAft>
                <a:spcPts val="0"/>
              </a:spcAft>
            </a:pPr>
            <a:r>
              <a:rPr lang="zh-CN" altLang="zh-CN" sz="2800" kern="100" dirty="0">
                <a:latin typeface="Times New Roman" panose="02020603050405020304" pitchFamily="18" charset="0"/>
                <a:ea typeface="宋体" panose="02010600030101010101" pitchFamily="2" charset="-122"/>
              </a:rPr>
              <a:t>设：页面大小为</a:t>
            </a:r>
            <a:r>
              <a:rPr lang="en-US" altLang="zh-CN" sz="2800" kern="100" dirty="0">
                <a:latin typeface="Times New Roman" panose="02020603050405020304" pitchFamily="18" charset="0"/>
                <a:ea typeface="宋体" panose="02010600030101010101" pitchFamily="2" charset="-122"/>
              </a:rPr>
              <a:t>1K</a:t>
            </a:r>
            <a:r>
              <a:rPr lang="zh-CN" altLang="zh-CN" sz="2800" kern="100" dirty="0">
                <a:latin typeface="Times New Roman" panose="02020603050405020304" pitchFamily="18" charset="0"/>
                <a:ea typeface="宋体" panose="02010600030101010101" pitchFamily="2" charset="-122"/>
              </a:rPr>
              <a:t>；</a:t>
            </a:r>
          </a:p>
          <a:p>
            <a:pPr algn="just">
              <a:lnSpc>
                <a:spcPct val="150000"/>
              </a:lnSpc>
              <a:spcAft>
                <a:spcPts val="0"/>
              </a:spcAft>
            </a:pPr>
            <a:r>
              <a:rPr lang="zh-CN" altLang="zh-CN" sz="2800" kern="100" dirty="0">
                <a:latin typeface="Times New Roman" panose="02020603050405020304" pitchFamily="18" charset="0"/>
                <a:ea typeface="宋体" panose="02010600030101010101" pitchFamily="2" charset="-122"/>
              </a:rPr>
              <a:t>用户内存容量</a:t>
            </a:r>
            <a:r>
              <a:rPr lang="en-US" altLang="zh-CN" sz="2800" kern="100" dirty="0">
                <a:latin typeface="Times New Roman" panose="02020603050405020304" pitchFamily="18" charset="0"/>
                <a:ea typeface="宋体" panose="02010600030101010101" pitchFamily="2" charset="-122"/>
              </a:rPr>
              <a:t>4</a:t>
            </a:r>
            <a:r>
              <a:rPr lang="zh-CN" altLang="zh-CN" sz="2800" kern="100" dirty="0">
                <a:latin typeface="Times New Roman" panose="02020603050405020304" pitchFamily="18" charset="0"/>
                <a:ea typeface="宋体" panose="02010600030101010101" pitchFamily="2" charset="-122"/>
              </a:rPr>
              <a:t>页到</a:t>
            </a:r>
            <a:r>
              <a:rPr lang="en-US" altLang="zh-CN" sz="2800" kern="100" dirty="0">
                <a:latin typeface="Times New Roman" panose="02020603050405020304" pitchFamily="18" charset="0"/>
                <a:ea typeface="宋体" panose="02010600030101010101" pitchFamily="2" charset="-122"/>
              </a:rPr>
              <a:t>32</a:t>
            </a:r>
            <a:r>
              <a:rPr lang="zh-CN" altLang="zh-CN" sz="2800" kern="100" dirty="0">
                <a:latin typeface="Times New Roman" panose="02020603050405020304" pitchFamily="18" charset="0"/>
                <a:ea typeface="宋体" panose="02010600030101010101" pitchFamily="2" charset="-122"/>
              </a:rPr>
              <a:t>页；</a:t>
            </a:r>
          </a:p>
          <a:p>
            <a:pPr algn="just">
              <a:lnSpc>
                <a:spcPct val="150000"/>
              </a:lnSpc>
              <a:spcAft>
                <a:spcPts val="0"/>
              </a:spcAft>
            </a:pPr>
            <a:r>
              <a:rPr lang="zh-CN" altLang="zh-CN" sz="2800" kern="100" dirty="0">
                <a:latin typeface="Times New Roman" panose="02020603050405020304" pitchFamily="18" charset="0"/>
                <a:ea typeface="宋体" panose="02010600030101010101" pitchFamily="2" charset="-122"/>
              </a:rPr>
              <a:t>用户虚存容量为</a:t>
            </a:r>
            <a:r>
              <a:rPr lang="en-US" altLang="zh-CN" sz="2800" kern="100" dirty="0">
                <a:latin typeface="Times New Roman" panose="02020603050405020304" pitchFamily="18" charset="0"/>
                <a:ea typeface="宋体" panose="02010600030101010101" pitchFamily="2" charset="-122"/>
              </a:rPr>
              <a:t>32K</a:t>
            </a:r>
            <a:r>
              <a:rPr lang="zh-CN" altLang="zh-CN" sz="2800" kern="100" dirty="0">
                <a:latin typeface="Times New Roman" panose="02020603050405020304" pitchFamily="18" charset="0"/>
                <a:ea typeface="宋体" panose="02010600030101010101" pitchFamily="2" charset="-122"/>
              </a:rPr>
              <a:t>。</a:t>
            </a:r>
          </a:p>
          <a:p>
            <a:r>
              <a:rPr lang="zh-CN" altLang="zh-CN" sz="2800" kern="100" dirty="0">
                <a:ea typeface="宋体" panose="02010600030101010101" pitchFamily="2" charset="-122"/>
                <a:cs typeface="Times New Roman" panose="02020603050405020304" pitchFamily="18" charset="0"/>
              </a:rPr>
              <a:t>在用户虚存中，按每</a:t>
            </a:r>
            <a:r>
              <a:rPr lang="en-US" altLang="zh-CN" sz="2800" kern="100" dirty="0">
                <a:ea typeface="宋体" panose="02010600030101010101" pitchFamily="2" charset="-122"/>
                <a:cs typeface="Times New Roman" panose="02020603050405020304" pitchFamily="18" charset="0"/>
              </a:rPr>
              <a:t>K</a:t>
            </a:r>
            <a:r>
              <a:rPr lang="zh-CN" altLang="zh-CN" sz="2800" kern="100" dirty="0">
                <a:ea typeface="宋体" panose="02010600030101010101" pitchFamily="2" charset="-122"/>
                <a:cs typeface="Times New Roman" panose="02020603050405020304" pitchFamily="18" charset="0"/>
              </a:rPr>
              <a:t>存放</a:t>
            </a:r>
            <a:r>
              <a:rPr lang="en-US" altLang="zh-CN" sz="2800" kern="100" dirty="0">
                <a:ea typeface="宋体" panose="02010600030101010101" pitchFamily="2" charset="-122"/>
                <a:cs typeface="Times New Roman" panose="02020603050405020304" pitchFamily="18" charset="0"/>
              </a:rPr>
              <a:t>10</a:t>
            </a:r>
            <a:r>
              <a:rPr lang="zh-CN" altLang="zh-CN" sz="2800" kern="100" dirty="0">
                <a:ea typeface="宋体" panose="02010600030101010101" pitchFamily="2" charset="-122"/>
                <a:cs typeface="Times New Roman" panose="02020603050405020304" pitchFamily="18" charset="0"/>
              </a:rPr>
              <a:t>条指令排列虚存地址</a:t>
            </a:r>
            <a:endParaRPr lang="zh-CN" altLang="en-US" sz="2800" dirty="0"/>
          </a:p>
        </p:txBody>
      </p:sp>
    </p:spTree>
    <p:extLst>
      <p:ext uri="{BB962C8B-B14F-4D97-AF65-F5344CB8AC3E}">
        <p14:creationId xmlns:p14="http://schemas.microsoft.com/office/powerpoint/2010/main" val="921748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BD870C-A604-4BA4-BA8D-D9EF25E22E03}"/>
              </a:ext>
            </a:extLst>
          </p:cNvPr>
          <p:cNvSpPr>
            <a:spLocks noGrp="1"/>
          </p:cNvSpPr>
          <p:nvPr>
            <p:ph type="title"/>
          </p:nvPr>
        </p:nvSpPr>
        <p:spPr/>
        <p:txBody>
          <a:bodyPr>
            <a:normAutofit fontScale="90000"/>
          </a:bodyPr>
          <a:lstStyle/>
          <a:p>
            <a:pPr>
              <a:lnSpc>
                <a:spcPct val="150000"/>
              </a:lnSpc>
              <a:spcAft>
                <a:spcPts val="0"/>
              </a:spcAft>
            </a:pPr>
            <a:r>
              <a:rPr lang="zh-CN" altLang="zh-CN" kern="100" dirty="0">
                <a:latin typeface="Times New Roman" panose="02020603050405020304" pitchFamily="18" charset="0"/>
                <a:ea typeface="宋体" panose="02010600030101010101" pitchFamily="2" charset="-122"/>
              </a:rPr>
              <a:t>即</a:t>
            </a:r>
            <a:r>
              <a:rPr lang="en-US" altLang="zh-CN" kern="100" dirty="0">
                <a:latin typeface="Times New Roman" panose="02020603050405020304" pitchFamily="18" charset="0"/>
                <a:ea typeface="宋体" panose="02010600030101010101" pitchFamily="2" charset="-122"/>
              </a:rPr>
              <a:t>320</a:t>
            </a:r>
            <a:r>
              <a:rPr lang="zh-CN" altLang="zh-CN" kern="100" dirty="0">
                <a:latin typeface="Times New Roman" panose="02020603050405020304" pitchFamily="18" charset="0"/>
                <a:ea typeface="宋体" panose="02010600030101010101" pitchFamily="2" charset="-122"/>
              </a:rPr>
              <a:t>条指令在虚存中的存放方式为：</a:t>
            </a:r>
            <a:br>
              <a:rPr lang="zh-CN" altLang="zh-CN" kern="100" dirty="0">
                <a:latin typeface="Times New Roman" panose="02020603050405020304" pitchFamily="18" charset="0"/>
                <a:ea typeface="宋体" panose="02010600030101010101" pitchFamily="2" charset="-122"/>
              </a:rPr>
            </a:br>
            <a:endParaRPr lang="zh-CN" altLang="en-US" dirty="0"/>
          </a:p>
        </p:txBody>
      </p:sp>
      <p:sp>
        <p:nvSpPr>
          <p:cNvPr id="3" name="内容占位符 2">
            <a:extLst>
              <a:ext uri="{FF2B5EF4-FFF2-40B4-BE49-F238E27FC236}">
                <a16:creationId xmlns:a16="http://schemas.microsoft.com/office/drawing/2014/main" id="{8D407D23-7AD6-4A7E-ABA5-86CAED5495D7}"/>
              </a:ext>
            </a:extLst>
          </p:cNvPr>
          <p:cNvSpPr>
            <a:spLocks noGrp="1"/>
          </p:cNvSpPr>
          <p:nvPr>
            <p:ph idx="1"/>
          </p:nvPr>
        </p:nvSpPr>
        <p:spPr/>
        <p:txBody>
          <a:bodyPr/>
          <a:lstStyle/>
          <a:p>
            <a:pPr algn="just">
              <a:lnSpc>
                <a:spcPct val="150000"/>
              </a:lnSpc>
              <a:spcAft>
                <a:spcPts val="0"/>
              </a:spcAft>
            </a:pPr>
            <a:r>
              <a:rPr lang="zh-CN" altLang="zh-CN" sz="2400" kern="100" dirty="0">
                <a:latin typeface="Times New Roman" panose="02020603050405020304" pitchFamily="18" charset="0"/>
                <a:ea typeface="宋体" panose="02010600030101010101" pitchFamily="2" charset="-122"/>
              </a:rPr>
              <a:t>第</a:t>
            </a:r>
            <a:r>
              <a:rPr lang="en-US" altLang="zh-CN" sz="2400" kern="100" dirty="0">
                <a:latin typeface="Times New Roman" panose="02020603050405020304" pitchFamily="18" charset="0"/>
                <a:ea typeface="宋体" panose="02010600030101010101" pitchFamily="2" charset="-122"/>
              </a:rPr>
              <a:t> 0 </a:t>
            </a:r>
            <a:r>
              <a:rPr lang="zh-CN" altLang="zh-CN" sz="2400" kern="100" dirty="0">
                <a:latin typeface="Times New Roman" panose="02020603050405020304" pitchFamily="18" charset="0"/>
                <a:ea typeface="宋体" panose="02010600030101010101" pitchFamily="2" charset="-122"/>
              </a:rPr>
              <a:t>条</a:t>
            </a:r>
            <a:r>
              <a:rPr lang="en-US" altLang="zh-CN" sz="2400" kern="100" dirty="0">
                <a:latin typeface="Times New Roman" panose="02020603050405020304" pitchFamily="18" charset="0"/>
                <a:ea typeface="宋体" panose="02010600030101010101" pitchFamily="2" charset="-122"/>
              </a:rPr>
              <a:t>-</a:t>
            </a:r>
            <a:r>
              <a:rPr lang="zh-CN" altLang="zh-CN" sz="2400" kern="100" dirty="0">
                <a:latin typeface="Times New Roman" panose="02020603050405020304" pitchFamily="18" charset="0"/>
                <a:ea typeface="宋体" panose="02010600030101010101" pitchFamily="2" charset="-122"/>
              </a:rPr>
              <a:t>第</a:t>
            </a:r>
            <a:r>
              <a:rPr lang="en-US" altLang="zh-CN" sz="2400" kern="100" dirty="0">
                <a:latin typeface="Times New Roman" panose="02020603050405020304" pitchFamily="18" charset="0"/>
                <a:ea typeface="宋体" panose="02010600030101010101" pitchFamily="2" charset="-122"/>
              </a:rPr>
              <a:t> 9 </a:t>
            </a:r>
            <a:r>
              <a:rPr lang="zh-CN" altLang="zh-CN" sz="2400" kern="100" dirty="0">
                <a:latin typeface="Times New Roman" panose="02020603050405020304" pitchFamily="18" charset="0"/>
                <a:ea typeface="宋体" panose="02010600030101010101" pitchFamily="2" charset="-122"/>
              </a:rPr>
              <a:t>条指令为第</a:t>
            </a:r>
            <a:r>
              <a:rPr lang="en-US" altLang="zh-CN" sz="2400" kern="100" dirty="0">
                <a:latin typeface="Times New Roman" panose="02020603050405020304" pitchFamily="18" charset="0"/>
                <a:ea typeface="宋体" panose="02010600030101010101" pitchFamily="2" charset="-122"/>
              </a:rPr>
              <a:t>0</a:t>
            </a:r>
            <a:r>
              <a:rPr lang="zh-CN" altLang="zh-CN" sz="2400" kern="100" dirty="0">
                <a:latin typeface="Times New Roman" panose="02020603050405020304" pitchFamily="18" charset="0"/>
                <a:ea typeface="宋体" panose="02010600030101010101" pitchFamily="2" charset="-122"/>
              </a:rPr>
              <a:t>页（对应虚存地址为</a:t>
            </a:r>
            <a:r>
              <a:rPr lang="en-US" altLang="zh-CN" sz="2400" kern="100" dirty="0">
                <a:latin typeface="Times New Roman" panose="02020603050405020304" pitchFamily="18" charset="0"/>
                <a:ea typeface="宋体" panose="02010600030101010101" pitchFamily="2" charset="-122"/>
              </a:rPr>
              <a:t>[0</a:t>
            </a:r>
            <a:r>
              <a:rPr lang="zh-CN" altLang="zh-CN" sz="2400" kern="100" dirty="0">
                <a:latin typeface="Times New Roman" panose="02020603050405020304" pitchFamily="18" charset="0"/>
                <a:ea typeface="宋体" panose="02010600030101010101" pitchFamily="2" charset="-122"/>
              </a:rPr>
              <a:t>，</a:t>
            </a:r>
            <a:r>
              <a:rPr lang="en-US" altLang="zh-CN" sz="2400" kern="100" dirty="0">
                <a:latin typeface="Times New Roman" panose="02020603050405020304" pitchFamily="18" charset="0"/>
                <a:ea typeface="宋体" panose="02010600030101010101" pitchFamily="2" charset="-122"/>
              </a:rPr>
              <a:t>9]</a:t>
            </a:r>
            <a:r>
              <a:rPr lang="zh-CN" altLang="zh-CN" sz="2400" kern="100" dirty="0">
                <a:latin typeface="Times New Roman" panose="02020603050405020304" pitchFamily="18" charset="0"/>
                <a:ea typeface="宋体" panose="02010600030101010101" pitchFamily="2" charset="-122"/>
              </a:rPr>
              <a:t>）</a:t>
            </a:r>
          </a:p>
          <a:p>
            <a:pPr algn="just">
              <a:lnSpc>
                <a:spcPct val="150000"/>
              </a:lnSpc>
              <a:spcAft>
                <a:spcPts val="0"/>
              </a:spcAft>
            </a:pPr>
            <a:r>
              <a:rPr lang="zh-CN" altLang="zh-CN" sz="2400" kern="100" dirty="0">
                <a:latin typeface="Times New Roman" panose="02020603050405020304" pitchFamily="18" charset="0"/>
                <a:ea typeface="宋体" panose="02010600030101010101" pitchFamily="2" charset="-122"/>
              </a:rPr>
              <a:t>第</a:t>
            </a:r>
            <a:r>
              <a:rPr lang="en-US" altLang="zh-CN" sz="2400" kern="100" dirty="0">
                <a:latin typeface="Times New Roman" panose="02020603050405020304" pitchFamily="18" charset="0"/>
                <a:ea typeface="宋体" panose="02010600030101010101" pitchFamily="2" charset="-122"/>
              </a:rPr>
              <a:t>10</a:t>
            </a:r>
            <a:r>
              <a:rPr lang="zh-CN" altLang="zh-CN" sz="2400" kern="100" dirty="0">
                <a:latin typeface="Times New Roman" panose="02020603050405020304" pitchFamily="18" charset="0"/>
                <a:ea typeface="宋体" panose="02010600030101010101" pitchFamily="2" charset="-122"/>
              </a:rPr>
              <a:t>条</a:t>
            </a:r>
            <a:r>
              <a:rPr lang="en-US" altLang="zh-CN" sz="2400" kern="100" dirty="0">
                <a:latin typeface="Times New Roman" panose="02020603050405020304" pitchFamily="18" charset="0"/>
                <a:ea typeface="宋体" panose="02010600030101010101" pitchFamily="2" charset="-122"/>
              </a:rPr>
              <a:t>-</a:t>
            </a:r>
            <a:r>
              <a:rPr lang="zh-CN" altLang="zh-CN" sz="2400" kern="100" dirty="0">
                <a:latin typeface="Times New Roman" panose="02020603050405020304" pitchFamily="18" charset="0"/>
                <a:ea typeface="宋体" panose="02010600030101010101" pitchFamily="2" charset="-122"/>
              </a:rPr>
              <a:t>第</a:t>
            </a:r>
            <a:r>
              <a:rPr lang="en-US" altLang="zh-CN" sz="2400" kern="100" dirty="0">
                <a:latin typeface="Times New Roman" panose="02020603050405020304" pitchFamily="18" charset="0"/>
                <a:ea typeface="宋体" panose="02010600030101010101" pitchFamily="2" charset="-122"/>
              </a:rPr>
              <a:t>19</a:t>
            </a:r>
            <a:r>
              <a:rPr lang="zh-CN" altLang="zh-CN" sz="2400" kern="100" dirty="0">
                <a:latin typeface="Times New Roman" panose="02020603050405020304" pitchFamily="18" charset="0"/>
                <a:ea typeface="宋体" panose="02010600030101010101" pitchFamily="2" charset="-122"/>
              </a:rPr>
              <a:t>条指令为第</a:t>
            </a:r>
            <a:r>
              <a:rPr lang="en-US" altLang="zh-CN" sz="2400" kern="100" dirty="0">
                <a:latin typeface="Times New Roman" panose="02020603050405020304" pitchFamily="18" charset="0"/>
                <a:ea typeface="宋体" panose="02010600030101010101" pitchFamily="2" charset="-122"/>
              </a:rPr>
              <a:t>1</a:t>
            </a:r>
            <a:r>
              <a:rPr lang="zh-CN" altLang="zh-CN" sz="2400" kern="100" dirty="0">
                <a:latin typeface="Times New Roman" panose="02020603050405020304" pitchFamily="18" charset="0"/>
                <a:ea typeface="宋体" panose="02010600030101010101" pitchFamily="2" charset="-122"/>
              </a:rPr>
              <a:t>页（对应虚存地址为</a:t>
            </a:r>
            <a:r>
              <a:rPr lang="en-US" altLang="zh-CN" sz="2400" kern="100" dirty="0">
                <a:latin typeface="Times New Roman" panose="02020603050405020304" pitchFamily="18" charset="0"/>
                <a:ea typeface="宋体" panose="02010600030101010101" pitchFamily="2" charset="-122"/>
              </a:rPr>
              <a:t>[10</a:t>
            </a:r>
            <a:r>
              <a:rPr lang="zh-CN" altLang="zh-CN" sz="2400" kern="100" dirty="0">
                <a:latin typeface="Times New Roman" panose="02020603050405020304" pitchFamily="18" charset="0"/>
                <a:ea typeface="宋体" panose="02010600030101010101" pitchFamily="2" charset="-122"/>
              </a:rPr>
              <a:t>，</a:t>
            </a:r>
            <a:r>
              <a:rPr lang="en-US" altLang="zh-CN" sz="2400" kern="100" dirty="0">
                <a:latin typeface="Times New Roman" panose="02020603050405020304" pitchFamily="18" charset="0"/>
                <a:ea typeface="宋体" panose="02010600030101010101" pitchFamily="2" charset="-122"/>
              </a:rPr>
              <a:t>19]</a:t>
            </a:r>
            <a:r>
              <a:rPr lang="zh-CN" altLang="zh-CN" sz="2400" kern="100" dirty="0">
                <a:latin typeface="Times New Roman" panose="02020603050405020304" pitchFamily="18" charset="0"/>
                <a:ea typeface="宋体" panose="02010600030101010101" pitchFamily="2" charset="-122"/>
              </a:rPr>
              <a:t>）</a:t>
            </a:r>
          </a:p>
          <a:p>
            <a:pPr algn="just">
              <a:lnSpc>
                <a:spcPct val="150000"/>
              </a:lnSpc>
              <a:spcAft>
                <a:spcPts val="0"/>
              </a:spcAft>
            </a:pPr>
            <a:r>
              <a:rPr lang="zh-CN" altLang="zh-CN" sz="2400" kern="100" dirty="0">
                <a:latin typeface="Times New Roman" panose="02020603050405020304" pitchFamily="18" charset="0"/>
                <a:ea typeface="宋体" panose="02010600030101010101" pitchFamily="2" charset="-122"/>
              </a:rPr>
              <a:t>………………………………</a:t>
            </a:r>
          </a:p>
          <a:p>
            <a:pPr algn="just">
              <a:lnSpc>
                <a:spcPct val="150000"/>
              </a:lnSpc>
              <a:spcAft>
                <a:spcPts val="0"/>
              </a:spcAft>
            </a:pPr>
            <a:r>
              <a:rPr lang="zh-CN" altLang="zh-CN" sz="2400" kern="100" dirty="0">
                <a:latin typeface="Times New Roman" panose="02020603050405020304" pitchFamily="18" charset="0"/>
                <a:ea typeface="宋体" panose="02010600030101010101" pitchFamily="2" charset="-122"/>
              </a:rPr>
              <a:t>第</a:t>
            </a:r>
            <a:r>
              <a:rPr lang="en-US" altLang="zh-CN" sz="2400" kern="100" dirty="0">
                <a:latin typeface="Times New Roman" panose="02020603050405020304" pitchFamily="18" charset="0"/>
                <a:ea typeface="宋体" panose="02010600030101010101" pitchFamily="2" charset="-122"/>
              </a:rPr>
              <a:t>310</a:t>
            </a:r>
            <a:r>
              <a:rPr lang="zh-CN" altLang="zh-CN" sz="2400" kern="100" dirty="0">
                <a:latin typeface="Times New Roman" panose="02020603050405020304" pitchFamily="18" charset="0"/>
                <a:ea typeface="宋体" panose="02010600030101010101" pitchFamily="2" charset="-122"/>
              </a:rPr>
              <a:t>条</a:t>
            </a:r>
            <a:r>
              <a:rPr lang="en-US" altLang="zh-CN" sz="2400" kern="100" dirty="0">
                <a:latin typeface="Times New Roman" panose="02020603050405020304" pitchFamily="18" charset="0"/>
                <a:ea typeface="宋体" panose="02010600030101010101" pitchFamily="2" charset="-122"/>
              </a:rPr>
              <a:t>-</a:t>
            </a:r>
            <a:r>
              <a:rPr lang="zh-CN" altLang="zh-CN" sz="2400" kern="100" dirty="0">
                <a:latin typeface="Times New Roman" panose="02020603050405020304" pitchFamily="18" charset="0"/>
                <a:ea typeface="宋体" panose="02010600030101010101" pitchFamily="2" charset="-122"/>
              </a:rPr>
              <a:t>第</a:t>
            </a:r>
            <a:r>
              <a:rPr lang="en-US" altLang="zh-CN" sz="2400" kern="100" dirty="0">
                <a:latin typeface="Times New Roman" panose="02020603050405020304" pitchFamily="18" charset="0"/>
                <a:ea typeface="宋体" panose="02010600030101010101" pitchFamily="2" charset="-122"/>
              </a:rPr>
              <a:t>319</a:t>
            </a:r>
            <a:r>
              <a:rPr lang="zh-CN" altLang="zh-CN" sz="2400" kern="100" dirty="0">
                <a:latin typeface="Times New Roman" panose="02020603050405020304" pitchFamily="18" charset="0"/>
                <a:ea typeface="宋体" panose="02010600030101010101" pitchFamily="2" charset="-122"/>
              </a:rPr>
              <a:t>条指令为第</a:t>
            </a:r>
            <a:r>
              <a:rPr lang="en-US" altLang="zh-CN" sz="2400" kern="100" dirty="0">
                <a:latin typeface="Times New Roman" panose="02020603050405020304" pitchFamily="18" charset="0"/>
                <a:ea typeface="宋体" panose="02010600030101010101" pitchFamily="2" charset="-122"/>
              </a:rPr>
              <a:t>31</a:t>
            </a:r>
            <a:r>
              <a:rPr lang="zh-CN" altLang="zh-CN" sz="2400" kern="100" dirty="0">
                <a:latin typeface="Times New Roman" panose="02020603050405020304" pitchFamily="18" charset="0"/>
                <a:ea typeface="宋体" panose="02010600030101010101" pitchFamily="2" charset="-122"/>
              </a:rPr>
              <a:t>页（对应虚存地址为</a:t>
            </a:r>
            <a:r>
              <a:rPr lang="en-US" altLang="zh-CN" sz="2400" kern="100" dirty="0">
                <a:latin typeface="Times New Roman" panose="02020603050405020304" pitchFamily="18" charset="0"/>
                <a:ea typeface="宋体" panose="02010600030101010101" pitchFamily="2" charset="-122"/>
              </a:rPr>
              <a:t>[310</a:t>
            </a:r>
            <a:r>
              <a:rPr lang="zh-CN" altLang="zh-CN" sz="2400" kern="100" dirty="0">
                <a:latin typeface="Times New Roman" panose="02020603050405020304" pitchFamily="18" charset="0"/>
                <a:ea typeface="宋体" panose="02010600030101010101" pitchFamily="2" charset="-122"/>
              </a:rPr>
              <a:t>，</a:t>
            </a:r>
            <a:r>
              <a:rPr lang="en-US" altLang="zh-CN" sz="2400" kern="100" dirty="0">
                <a:latin typeface="Times New Roman" panose="02020603050405020304" pitchFamily="18" charset="0"/>
                <a:ea typeface="宋体" panose="02010600030101010101" pitchFamily="2" charset="-122"/>
              </a:rPr>
              <a:t>319]</a:t>
            </a:r>
            <a:r>
              <a:rPr lang="zh-CN" altLang="zh-CN" sz="2400" kern="100" dirty="0">
                <a:latin typeface="Times New Roman" panose="02020603050405020304" pitchFamily="18" charset="0"/>
                <a:ea typeface="宋体" panose="02010600030101010101" pitchFamily="2" charset="-122"/>
              </a:rPr>
              <a:t>）</a:t>
            </a:r>
          </a:p>
          <a:p>
            <a:pPr algn="just">
              <a:lnSpc>
                <a:spcPct val="150000"/>
              </a:lnSpc>
              <a:spcAft>
                <a:spcPts val="0"/>
              </a:spcAft>
            </a:pPr>
            <a:r>
              <a:rPr lang="zh-CN" altLang="zh-CN" sz="2400" kern="100" dirty="0">
                <a:latin typeface="Times New Roman" panose="02020603050405020304" pitchFamily="18" charset="0"/>
                <a:ea typeface="宋体" panose="02010600030101010101" pitchFamily="2" charset="-122"/>
              </a:rPr>
              <a:t>按以上方式，用户指令可组成</a:t>
            </a:r>
            <a:r>
              <a:rPr lang="en-US" altLang="zh-CN" sz="2400" kern="100" dirty="0">
                <a:latin typeface="Times New Roman" panose="02020603050405020304" pitchFamily="18" charset="0"/>
                <a:ea typeface="宋体" panose="02010600030101010101" pitchFamily="2" charset="-122"/>
              </a:rPr>
              <a:t>32</a:t>
            </a:r>
            <a:r>
              <a:rPr lang="zh-CN" altLang="zh-CN" sz="2400" kern="100" dirty="0">
                <a:latin typeface="Times New Roman" panose="02020603050405020304" pitchFamily="18" charset="0"/>
                <a:ea typeface="宋体" panose="02010600030101010101" pitchFamily="2" charset="-122"/>
              </a:rPr>
              <a:t>页。</a:t>
            </a:r>
          </a:p>
          <a:p>
            <a:endParaRPr lang="zh-CN" altLang="en-US" dirty="0"/>
          </a:p>
        </p:txBody>
      </p:sp>
    </p:spTree>
    <p:extLst>
      <p:ext uri="{BB962C8B-B14F-4D97-AF65-F5344CB8AC3E}">
        <p14:creationId xmlns:p14="http://schemas.microsoft.com/office/powerpoint/2010/main" val="249329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55F55A-B8E7-472A-85A4-C6517AB01ADD}"/>
              </a:ext>
            </a:extLst>
          </p:cNvPr>
          <p:cNvSpPr>
            <a:spLocks noGrp="1"/>
          </p:cNvSpPr>
          <p:nvPr>
            <p:ph type="title"/>
          </p:nvPr>
        </p:nvSpPr>
        <p:spPr/>
        <p:txBody>
          <a:bodyPr>
            <a:normAutofit fontScale="90000"/>
          </a:bodyPr>
          <a:lstStyle/>
          <a:p>
            <a:pPr marL="342900" lvl="0" indent="-342900">
              <a:lnSpc>
                <a:spcPct val="150000"/>
              </a:lnSpc>
              <a:spcAft>
                <a:spcPts val="0"/>
              </a:spcAft>
            </a:pPr>
            <a:r>
              <a:rPr lang="zh-CN" altLang="en-US" b="1" kern="100" dirty="0">
                <a:latin typeface="Times New Roman" panose="02020603050405020304" pitchFamily="18" charset="0"/>
                <a:ea typeface="宋体" panose="02010600030101010101" pitchFamily="2" charset="-122"/>
              </a:rPr>
              <a:t>四 </a:t>
            </a:r>
            <a:r>
              <a:rPr lang="zh-CN" altLang="zh-CN" b="1" kern="100" dirty="0">
                <a:latin typeface="Times New Roman" panose="02020603050405020304" pitchFamily="18" charset="0"/>
                <a:ea typeface="宋体" panose="02010600030101010101" pitchFamily="2" charset="-122"/>
              </a:rPr>
              <a:t>实验中用到的系统调用函数</a:t>
            </a:r>
            <a:br>
              <a:rPr lang="zh-CN" altLang="zh-CN" kern="100" dirty="0">
                <a:latin typeface="Times New Roman" panose="02020603050405020304" pitchFamily="18" charset="0"/>
                <a:ea typeface="宋体" panose="02010600030101010101" pitchFamily="2" charset="-122"/>
              </a:rPr>
            </a:br>
            <a:endParaRPr lang="zh-CN" altLang="en-US" dirty="0"/>
          </a:p>
        </p:txBody>
      </p:sp>
      <p:sp>
        <p:nvSpPr>
          <p:cNvPr id="3" name="内容占位符 2">
            <a:extLst>
              <a:ext uri="{FF2B5EF4-FFF2-40B4-BE49-F238E27FC236}">
                <a16:creationId xmlns:a16="http://schemas.microsoft.com/office/drawing/2014/main" id="{EF25E834-FA3C-4BB1-AEA6-C5E922E30E6C}"/>
              </a:ext>
            </a:extLst>
          </p:cNvPr>
          <p:cNvSpPr>
            <a:spLocks noGrp="1"/>
          </p:cNvSpPr>
          <p:nvPr>
            <p:ph idx="1"/>
          </p:nvPr>
        </p:nvSpPr>
        <p:spPr/>
        <p:txBody>
          <a:bodyPr/>
          <a:lstStyle/>
          <a:p>
            <a:pPr algn="just">
              <a:lnSpc>
                <a:spcPct val="150000"/>
              </a:lnSpc>
              <a:spcAft>
                <a:spcPts val="0"/>
              </a:spcAft>
            </a:pPr>
            <a:r>
              <a:rPr lang="zh-CN" altLang="zh-CN" sz="2800" kern="100" dirty="0">
                <a:latin typeface="Times New Roman" panose="02020603050405020304" pitchFamily="18" charset="0"/>
                <a:ea typeface="宋体" panose="02010600030101010101" pitchFamily="2" charset="-122"/>
              </a:rPr>
              <a:t>因为是模拟程序，可以不使用系统调用函数。</a:t>
            </a:r>
          </a:p>
          <a:p>
            <a:endParaRPr lang="zh-CN" altLang="en-US" dirty="0"/>
          </a:p>
        </p:txBody>
      </p:sp>
    </p:spTree>
    <p:extLst>
      <p:ext uri="{BB962C8B-B14F-4D97-AF65-F5344CB8AC3E}">
        <p14:creationId xmlns:p14="http://schemas.microsoft.com/office/powerpoint/2010/main" val="3730946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80E235-401C-4DD3-8388-43E8E9E441FE}"/>
              </a:ext>
            </a:extLst>
          </p:cNvPr>
          <p:cNvSpPr>
            <a:spLocks noGrp="1"/>
          </p:cNvSpPr>
          <p:nvPr>
            <p:ph type="title"/>
          </p:nvPr>
        </p:nvSpPr>
        <p:spPr/>
        <p:txBody>
          <a:bodyPr>
            <a:normAutofit/>
          </a:bodyPr>
          <a:lstStyle/>
          <a:p>
            <a:r>
              <a:rPr lang="zh-CN" altLang="en-US" b="1" dirty="0"/>
              <a:t>五 </a:t>
            </a:r>
            <a:r>
              <a:rPr lang="zh-CN" altLang="zh-CN" b="1" dirty="0"/>
              <a:t>实验要求</a:t>
            </a:r>
            <a:br>
              <a:rPr lang="zh-CN" altLang="zh-CN" dirty="0"/>
            </a:br>
            <a:endParaRPr lang="zh-CN" altLang="en-US" dirty="0"/>
          </a:p>
        </p:txBody>
      </p:sp>
      <p:sp>
        <p:nvSpPr>
          <p:cNvPr id="3" name="内容占位符 2">
            <a:extLst>
              <a:ext uri="{FF2B5EF4-FFF2-40B4-BE49-F238E27FC236}">
                <a16:creationId xmlns:a16="http://schemas.microsoft.com/office/drawing/2014/main" id="{B1A2FC96-3160-4658-B2CB-FF9046314EF8}"/>
              </a:ext>
            </a:extLst>
          </p:cNvPr>
          <p:cNvSpPr>
            <a:spLocks noGrp="1"/>
          </p:cNvSpPr>
          <p:nvPr>
            <p:ph idx="1"/>
          </p:nvPr>
        </p:nvSpPr>
        <p:spPr/>
        <p:txBody>
          <a:bodyPr>
            <a:normAutofit lnSpcReduction="10000"/>
          </a:bodyPr>
          <a:lstStyle/>
          <a:p>
            <a:pPr>
              <a:lnSpc>
                <a:spcPct val="150000"/>
              </a:lnSpc>
            </a:pPr>
            <a:r>
              <a:rPr lang="en-US" altLang="zh-CN" sz="2400" dirty="0">
                <a:latin typeface="宋体" panose="02010600030101010101" pitchFamily="2" charset="-122"/>
              </a:rPr>
              <a:t>1</a:t>
            </a:r>
            <a:r>
              <a:rPr lang="zh-CN" altLang="zh-CN" sz="2400" dirty="0">
                <a:ea typeface="宋体" panose="02010600030101010101" pitchFamily="2" charset="-122"/>
              </a:rPr>
              <a:t>、</a:t>
            </a:r>
            <a:r>
              <a:rPr lang="en-US" altLang="zh-CN" sz="2400" dirty="0">
                <a:ea typeface="宋体" panose="02010600030101010101" pitchFamily="2" charset="-122"/>
              </a:rPr>
              <a:t>	</a:t>
            </a:r>
            <a:r>
              <a:rPr lang="zh-CN" altLang="zh-CN" sz="2400" dirty="0">
                <a:ea typeface="宋体" panose="02010600030101010101" pitchFamily="2" charset="-122"/>
              </a:rPr>
              <a:t>画出每个页面置换算法流程图；</a:t>
            </a:r>
            <a:endParaRPr lang="zh-CN" altLang="zh-CN" sz="2400" dirty="0"/>
          </a:p>
          <a:p>
            <a:pPr>
              <a:lnSpc>
                <a:spcPct val="150000"/>
              </a:lnSpc>
            </a:pPr>
            <a:r>
              <a:rPr lang="en-US" altLang="zh-CN" sz="2400" dirty="0">
                <a:latin typeface="宋体" panose="02010600030101010101" pitchFamily="2" charset="-122"/>
              </a:rPr>
              <a:t>2</a:t>
            </a:r>
            <a:r>
              <a:rPr lang="zh-CN" altLang="zh-CN" sz="2400" dirty="0">
                <a:ea typeface="宋体" panose="02010600030101010101" pitchFamily="2" charset="-122"/>
              </a:rPr>
              <a:t>、</a:t>
            </a:r>
            <a:r>
              <a:rPr lang="en-US" altLang="zh-CN" sz="2400" dirty="0">
                <a:ea typeface="宋体" panose="02010600030101010101" pitchFamily="2" charset="-122"/>
              </a:rPr>
              <a:t>	</a:t>
            </a:r>
            <a:r>
              <a:rPr lang="zh-CN" altLang="zh-CN" sz="2400" dirty="0">
                <a:ea typeface="宋体" panose="02010600030101010101" pitchFamily="2" charset="-122"/>
              </a:rPr>
              <a:t>对算法所用的数据结构进行说明；</a:t>
            </a:r>
            <a:endParaRPr lang="zh-CN" altLang="zh-CN" sz="2400" dirty="0"/>
          </a:p>
          <a:p>
            <a:pPr>
              <a:lnSpc>
                <a:spcPct val="150000"/>
              </a:lnSpc>
            </a:pPr>
            <a:r>
              <a:rPr lang="en-US" altLang="zh-CN" sz="2400" dirty="0">
                <a:latin typeface="宋体" panose="02010600030101010101" pitchFamily="2" charset="-122"/>
              </a:rPr>
              <a:t>3</a:t>
            </a:r>
            <a:r>
              <a:rPr lang="zh-CN" altLang="zh-CN" sz="2400" dirty="0">
                <a:ea typeface="宋体" panose="02010600030101010101" pitchFamily="2" charset="-122"/>
              </a:rPr>
              <a:t>、</a:t>
            </a:r>
            <a:r>
              <a:rPr lang="en-US" altLang="zh-CN" sz="2400" dirty="0">
                <a:ea typeface="宋体" panose="02010600030101010101" pitchFamily="2" charset="-122"/>
              </a:rPr>
              <a:t>	</a:t>
            </a:r>
            <a:r>
              <a:rPr lang="zh-CN" altLang="zh-CN" sz="2400" dirty="0">
                <a:ea typeface="宋体" panose="02010600030101010101" pitchFamily="2" charset="-122"/>
              </a:rPr>
              <a:t>测试数据随机产生。不可手工输入；</a:t>
            </a:r>
            <a:endParaRPr lang="zh-CN" altLang="zh-CN" sz="2400" dirty="0"/>
          </a:p>
          <a:p>
            <a:pPr>
              <a:lnSpc>
                <a:spcPct val="150000"/>
              </a:lnSpc>
            </a:pPr>
            <a:r>
              <a:rPr lang="en-US" altLang="zh-CN" sz="2400" dirty="0">
                <a:latin typeface="宋体" panose="02010600030101010101" pitchFamily="2" charset="-122"/>
              </a:rPr>
              <a:t>4</a:t>
            </a:r>
            <a:r>
              <a:rPr lang="zh-CN" altLang="zh-CN" sz="2400" dirty="0">
                <a:ea typeface="宋体" panose="02010600030101010101" pitchFamily="2" charset="-122"/>
              </a:rPr>
              <a:t>、</a:t>
            </a:r>
            <a:r>
              <a:rPr lang="en-US" altLang="zh-CN" sz="2400" dirty="0">
                <a:ea typeface="宋体" panose="02010600030101010101" pitchFamily="2" charset="-122"/>
              </a:rPr>
              <a:t>	 </a:t>
            </a:r>
            <a:r>
              <a:rPr lang="zh-CN" altLang="zh-CN" sz="2400" dirty="0">
                <a:ea typeface="宋体" panose="02010600030101010101" pitchFamily="2" charset="-122"/>
              </a:rPr>
              <a:t>编写程序并调试；</a:t>
            </a:r>
            <a:endParaRPr lang="zh-CN" altLang="zh-CN" sz="2400" dirty="0"/>
          </a:p>
          <a:p>
            <a:pPr>
              <a:lnSpc>
                <a:spcPct val="150000"/>
              </a:lnSpc>
            </a:pPr>
            <a:r>
              <a:rPr lang="en-US" altLang="zh-CN" sz="2400" dirty="0">
                <a:latin typeface="宋体" panose="02010600030101010101" pitchFamily="2" charset="-122"/>
              </a:rPr>
              <a:t>5</a:t>
            </a:r>
            <a:r>
              <a:rPr lang="zh-CN" altLang="zh-CN" sz="2400" dirty="0">
                <a:ea typeface="宋体" panose="02010600030101010101" pitchFamily="2" charset="-122"/>
              </a:rPr>
              <a:t>、</a:t>
            </a:r>
            <a:r>
              <a:rPr lang="en-US" altLang="zh-CN" sz="2400" dirty="0">
                <a:ea typeface="宋体" panose="02010600030101010101" pitchFamily="2" charset="-122"/>
              </a:rPr>
              <a:t>	 </a:t>
            </a:r>
            <a:r>
              <a:rPr lang="zh-CN" altLang="zh-CN" sz="2400" dirty="0">
                <a:ea typeface="宋体" panose="02010600030101010101" pitchFamily="2" charset="-122"/>
              </a:rPr>
              <a:t>多次测试程序，截屏输出实验结果；</a:t>
            </a:r>
            <a:endParaRPr lang="zh-CN" altLang="zh-CN" sz="2400" dirty="0"/>
          </a:p>
          <a:p>
            <a:pPr>
              <a:lnSpc>
                <a:spcPct val="150000"/>
              </a:lnSpc>
            </a:pPr>
            <a:r>
              <a:rPr lang="en-US" altLang="zh-CN" sz="2400" dirty="0">
                <a:latin typeface="宋体" panose="02010600030101010101" pitchFamily="2" charset="-122"/>
              </a:rPr>
              <a:t>6</a:t>
            </a:r>
            <a:r>
              <a:rPr lang="zh-CN" altLang="zh-CN" sz="2400" dirty="0">
                <a:ea typeface="宋体" panose="02010600030101010101" pitchFamily="2" charset="-122"/>
              </a:rPr>
              <a:t>、</a:t>
            </a:r>
            <a:r>
              <a:rPr lang="en-US" altLang="zh-CN" sz="2400" dirty="0">
                <a:ea typeface="宋体" panose="02010600030101010101" pitchFamily="2" charset="-122"/>
              </a:rPr>
              <a:t>	</a:t>
            </a:r>
            <a:r>
              <a:rPr lang="zh-CN" altLang="zh-CN" sz="2400" dirty="0">
                <a:ea typeface="宋体" panose="02010600030101010101" pitchFamily="2" charset="-122"/>
              </a:rPr>
              <a:t>根据实验结果与理论课讲述的原理进行实验分析。</a:t>
            </a:r>
            <a:endParaRPr lang="zh-CN" altLang="zh-CN" sz="2400" dirty="0"/>
          </a:p>
          <a:p>
            <a:endParaRPr lang="zh-CN" altLang="en-US" dirty="0"/>
          </a:p>
        </p:txBody>
      </p:sp>
    </p:spTree>
    <p:extLst>
      <p:ext uri="{BB962C8B-B14F-4D97-AF65-F5344CB8AC3E}">
        <p14:creationId xmlns:p14="http://schemas.microsoft.com/office/powerpoint/2010/main" val="1687554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FF458D-D461-4218-8768-C5ADC6632D86}"/>
              </a:ext>
            </a:extLst>
          </p:cNvPr>
          <p:cNvSpPr>
            <a:spLocks noGrp="1"/>
          </p:cNvSpPr>
          <p:nvPr>
            <p:ph type="title"/>
          </p:nvPr>
        </p:nvSpPr>
        <p:spPr/>
        <p:txBody>
          <a:bodyPr>
            <a:normAutofit fontScale="90000"/>
          </a:bodyPr>
          <a:lstStyle/>
          <a:p>
            <a:pPr>
              <a:lnSpc>
                <a:spcPct val="150000"/>
              </a:lnSpc>
              <a:spcAft>
                <a:spcPts val="0"/>
              </a:spcAft>
            </a:pPr>
            <a:r>
              <a:rPr lang="zh-CN" altLang="zh-CN" b="1" kern="100" dirty="0">
                <a:latin typeface="Times New Roman" panose="02020603050405020304" pitchFamily="18" charset="0"/>
                <a:ea typeface="宋体" panose="02010600030101010101" pitchFamily="2" charset="-122"/>
              </a:rPr>
              <a:t>六、思考题</a:t>
            </a:r>
            <a:br>
              <a:rPr lang="zh-CN" altLang="zh-CN" kern="100" dirty="0">
                <a:latin typeface="Times New Roman" panose="02020603050405020304" pitchFamily="18" charset="0"/>
                <a:ea typeface="宋体" panose="02010600030101010101" pitchFamily="2" charset="-122"/>
              </a:rPr>
            </a:br>
            <a:endParaRPr lang="zh-CN" altLang="en-US" dirty="0"/>
          </a:p>
        </p:txBody>
      </p:sp>
      <p:sp>
        <p:nvSpPr>
          <p:cNvPr id="3" name="内容占位符 2">
            <a:extLst>
              <a:ext uri="{FF2B5EF4-FFF2-40B4-BE49-F238E27FC236}">
                <a16:creationId xmlns:a16="http://schemas.microsoft.com/office/drawing/2014/main" id="{589D620A-12EA-4EB2-BCEF-9E0DB6EE2FBC}"/>
              </a:ext>
            </a:extLst>
          </p:cNvPr>
          <p:cNvSpPr>
            <a:spLocks noGrp="1"/>
          </p:cNvSpPr>
          <p:nvPr>
            <p:ph idx="1"/>
          </p:nvPr>
        </p:nvSpPr>
        <p:spPr/>
        <p:txBody>
          <a:bodyPr/>
          <a:lstStyle/>
          <a:p>
            <a:pPr algn="just">
              <a:lnSpc>
                <a:spcPct val="150000"/>
              </a:lnSpc>
              <a:spcAft>
                <a:spcPts val="0"/>
              </a:spcAft>
            </a:pPr>
            <a:r>
              <a:rPr lang="en-US" altLang="zh-CN" sz="2400" kern="100" dirty="0">
                <a:latin typeface="Times New Roman" panose="02020603050405020304" pitchFamily="18" charset="0"/>
                <a:ea typeface="宋体" panose="02010600030101010101" pitchFamily="2" charset="-122"/>
              </a:rPr>
              <a:t>1</a:t>
            </a:r>
            <a:r>
              <a:rPr lang="zh-CN" altLang="zh-CN" sz="2400" kern="100" dirty="0">
                <a:latin typeface="Times New Roman" panose="02020603050405020304" pitchFamily="18" charset="0"/>
                <a:ea typeface="宋体" panose="02010600030101010101" pitchFamily="2" charset="-122"/>
              </a:rPr>
              <a:t>、从几种算法的命中率看，哪个算法最高？哪个算法最低？对每个页面的执行结果进行分析。</a:t>
            </a:r>
          </a:p>
          <a:p>
            <a:pPr algn="just">
              <a:lnSpc>
                <a:spcPct val="150000"/>
              </a:lnSpc>
              <a:spcAft>
                <a:spcPts val="0"/>
              </a:spcAft>
            </a:pPr>
            <a:r>
              <a:rPr lang="en-US" altLang="zh-CN" sz="2400" kern="100" dirty="0">
                <a:latin typeface="Times New Roman" panose="02020603050405020304" pitchFamily="18" charset="0"/>
                <a:ea typeface="宋体" panose="02010600030101010101" pitchFamily="2" charset="-122"/>
              </a:rPr>
              <a:t>2</a:t>
            </a:r>
            <a:r>
              <a:rPr lang="zh-CN" altLang="zh-CN" sz="2400" kern="100" dirty="0">
                <a:latin typeface="Times New Roman" panose="02020603050405020304" pitchFamily="18" charset="0"/>
                <a:ea typeface="宋体" panose="02010600030101010101" pitchFamily="2" charset="-122"/>
              </a:rPr>
              <a:t>、</a:t>
            </a:r>
            <a:r>
              <a:rPr lang="en-US" altLang="zh-CN" sz="2400" kern="100" dirty="0">
                <a:latin typeface="Times New Roman" panose="02020603050405020304" pitchFamily="18" charset="0"/>
                <a:ea typeface="宋体" panose="02010600030101010101" pitchFamily="2" charset="-122"/>
              </a:rPr>
              <a:t>OPT</a:t>
            </a:r>
            <a:r>
              <a:rPr lang="zh-CN" altLang="zh-CN" sz="2400" kern="100" dirty="0">
                <a:latin typeface="Times New Roman" panose="02020603050405020304" pitchFamily="18" charset="0"/>
                <a:ea typeface="宋体" panose="02010600030101010101" pitchFamily="2" charset="-122"/>
              </a:rPr>
              <a:t>算法在执行过程中可能会发生错误，为什么？</a:t>
            </a:r>
          </a:p>
          <a:p>
            <a:endParaRPr lang="zh-CN" altLang="en-US" dirty="0"/>
          </a:p>
        </p:txBody>
      </p:sp>
    </p:spTree>
    <p:extLst>
      <p:ext uri="{BB962C8B-B14F-4D97-AF65-F5344CB8AC3E}">
        <p14:creationId xmlns:p14="http://schemas.microsoft.com/office/powerpoint/2010/main" val="270663843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146686-8463-4E25-BB1A-7856CAC6B82B}"/>
              </a:ext>
            </a:extLst>
          </p:cNvPr>
          <p:cNvSpPr>
            <a:spLocks noGrp="1"/>
          </p:cNvSpPr>
          <p:nvPr>
            <p:ph type="title"/>
          </p:nvPr>
        </p:nvSpPr>
        <p:spPr/>
        <p:txBody>
          <a:bodyPr>
            <a:normAutofit/>
          </a:bodyPr>
          <a:lstStyle/>
          <a:p>
            <a:r>
              <a:rPr lang="zh-CN" altLang="zh-CN" b="1" dirty="0"/>
              <a:t>一、实验目的</a:t>
            </a:r>
            <a:br>
              <a:rPr lang="zh-CN" altLang="zh-CN" dirty="0"/>
            </a:br>
            <a:endParaRPr lang="zh-CN" altLang="en-US" dirty="0"/>
          </a:p>
        </p:txBody>
      </p:sp>
      <p:sp>
        <p:nvSpPr>
          <p:cNvPr id="3" name="内容占位符 2">
            <a:extLst>
              <a:ext uri="{FF2B5EF4-FFF2-40B4-BE49-F238E27FC236}">
                <a16:creationId xmlns:a16="http://schemas.microsoft.com/office/drawing/2014/main" id="{AD6059A8-CD33-40BB-898A-FC4EC28013DB}"/>
              </a:ext>
            </a:extLst>
          </p:cNvPr>
          <p:cNvSpPr>
            <a:spLocks noGrp="1"/>
          </p:cNvSpPr>
          <p:nvPr>
            <p:ph idx="1"/>
          </p:nvPr>
        </p:nvSpPr>
        <p:spPr/>
        <p:txBody>
          <a:bodyPr/>
          <a:lstStyle/>
          <a:p>
            <a:pPr algn="just">
              <a:lnSpc>
                <a:spcPct val="150000"/>
              </a:lnSpc>
              <a:spcAft>
                <a:spcPts val="0"/>
              </a:spcAft>
            </a:pPr>
            <a:r>
              <a:rPr lang="en-US" altLang="zh-CN" kern="100" dirty="0">
                <a:latin typeface="Times New Roman" panose="02020603050405020304" pitchFamily="18" charset="0"/>
                <a:ea typeface="宋体" panose="02010600030101010101" pitchFamily="2" charset="-122"/>
              </a:rPr>
              <a:t>1</a:t>
            </a:r>
            <a:r>
              <a:rPr lang="zh-CN" altLang="zh-CN" kern="100" dirty="0">
                <a:latin typeface="Times New Roman" panose="02020603050405020304" pitchFamily="18" charset="0"/>
                <a:ea typeface="宋体" panose="02010600030101010101" pitchFamily="2" charset="-122"/>
              </a:rPr>
              <a:t>、了解虚拟存储技术的特点，掌握虚拟存储请求页式存储管理中几种基本页面置换算法的基本思想和实现过程，并比较它们的效率。</a:t>
            </a:r>
          </a:p>
          <a:p>
            <a:pPr algn="just">
              <a:lnSpc>
                <a:spcPct val="150000"/>
              </a:lnSpc>
              <a:spcAft>
                <a:spcPts val="0"/>
              </a:spcAft>
            </a:pPr>
            <a:r>
              <a:rPr lang="en-US" altLang="zh-CN" kern="100" dirty="0">
                <a:latin typeface="Times New Roman" panose="02020603050405020304" pitchFamily="18" charset="0"/>
                <a:ea typeface="宋体" panose="02010600030101010101" pitchFamily="2" charset="-122"/>
              </a:rPr>
              <a:t>2</a:t>
            </a:r>
            <a:r>
              <a:rPr lang="zh-CN" altLang="zh-CN" kern="100" dirty="0">
                <a:latin typeface="Times New Roman" panose="02020603050405020304" pitchFamily="18" charset="0"/>
                <a:ea typeface="宋体" panose="02010600030101010101" pitchFamily="2" charset="-122"/>
              </a:rPr>
              <a:t>、了解程序设计技术和内存泄露的原因</a:t>
            </a:r>
          </a:p>
          <a:p>
            <a:endParaRPr lang="zh-CN" altLang="en-US" dirty="0"/>
          </a:p>
        </p:txBody>
      </p:sp>
    </p:spTree>
    <p:extLst>
      <p:ext uri="{BB962C8B-B14F-4D97-AF65-F5344CB8AC3E}">
        <p14:creationId xmlns:p14="http://schemas.microsoft.com/office/powerpoint/2010/main" val="2727711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2FA52F-4685-4AF3-91A5-7C2C78929D45}"/>
              </a:ext>
            </a:extLst>
          </p:cNvPr>
          <p:cNvSpPr>
            <a:spLocks noGrp="1"/>
          </p:cNvSpPr>
          <p:nvPr>
            <p:ph type="title"/>
          </p:nvPr>
        </p:nvSpPr>
        <p:spPr/>
        <p:txBody>
          <a:bodyPr>
            <a:normAutofit/>
          </a:bodyPr>
          <a:lstStyle/>
          <a:p>
            <a:r>
              <a:rPr lang="zh-CN" altLang="en-US" b="1" dirty="0"/>
              <a:t>二 </a:t>
            </a:r>
            <a:r>
              <a:rPr lang="zh-CN" altLang="zh-CN" b="1" dirty="0"/>
              <a:t>实验内容</a:t>
            </a:r>
            <a:br>
              <a:rPr lang="zh-CN" altLang="zh-CN" dirty="0"/>
            </a:br>
            <a:endParaRPr lang="zh-CN" altLang="en-US" dirty="0"/>
          </a:p>
        </p:txBody>
      </p:sp>
      <p:sp>
        <p:nvSpPr>
          <p:cNvPr id="3" name="内容占位符 2">
            <a:extLst>
              <a:ext uri="{FF2B5EF4-FFF2-40B4-BE49-F238E27FC236}">
                <a16:creationId xmlns:a16="http://schemas.microsoft.com/office/drawing/2014/main" id="{A269251E-10FC-4231-BCCD-9E2CC77F2D96}"/>
              </a:ext>
            </a:extLst>
          </p:cNvPr>
          <p:cNvSpPr>
            <a:spLocks noGrp="1"/>
          </p:cNvSpPr>
          <p:nvPr>
            <p:ph idx="1"/>
          </p:nvPr>
        </p:nvSpPr>
        <p:spPr>
          <a:xfrm>
            <a:off x="677334" y="2160589"/>
            <a:ext cx="9139766" cy="3880773"/>
          </a:xfrm>
        </p:spPr>
        <p:txBody>
          <a:bodyPr/>
          <a:lstStyle/>
          <a:p>
            <a:pPr marL="152400" indent="-152400" algn="just">
              <a:lnSpc>
                <a:spcPct val="150000"/>
              </a:lnSpc>
              <a:spcAft>
                <a:spcPts val="0"/>
              </a:spcAft>
            </a:pPr>
            <a:r>
              <a:rPr lang="zh-CN" altLang="zh-CN" sz="2800" kern="100" dirty="0">
                <a:latin typeface="Times New Roman" panose="02020603050405020304" pitchFamily="18" charset="0"/>
                <a:ea typeface="宋体" panose="02010600030101010101" pitchFamily="2" charset="-122"/>
              </a:rPr>
              <a:t>模拟实现请求页式存储管理的几种基本页面置换算法</a:t>
            </a:r>
            <a:br>
              <a:rPr lang="en-US" altLang="zh-CN" sz="2800" kern="100" dirty="0">
                <a:latin typeface="Times New Roman" panose="02020603050405020304" pitchFamily="18" charset="0"/>
                <a:ea typeface="宋体" panose="02010600030101010101" pitchFamily="2" charset="-122"/>
              </a:rPr>
            </a:br>
            <a:r>
              <a:rPr lang="en-US" altLang="zh-CN" sz="2800" kern="100" dirty="0">
                <a:latin typeface="Times New Roman" panose="02020603050405020304" pitchFamily="18" charset="0"/>
                <a:ea typeface="宋体" panose="02010600030101010101" pitchFamily="2" charset="-122"/>
              </a:rPr>
              <a:t>      </a:t>
            </a:r>
            <a:r>
              <a:rPr lang="zh-CN" altLang="zh-CN" sz="2800" kern="100" dirty="0">
                <a:latin typeface="Times New Roman" panose="02020603050405020304" pitchFamily="18" charset="0"/>
                <a:ea typeface="宋体" panose="02010600030101010101" pitchFamily="2" charset="-122"/>
              </a:rPr>
              <a:t>（</a:t>
            </a:r>
            <a:r>
              <a:rPr lang="en-US" altLang="zh-CN" sz="2800" kern="100" dirty="0">
                <a:latin typeface="Times New Roman" panose="02020603050405020304" pitchFamily="18" charset="0"/>
                <a:ea typeface="宋体" panose="02010600030101010101" pitchFamily="2" charset="-122"/>
              </a:rPr>
              <a:t>1</a:t>
            </a:r>
            <a:r>
              <a:rPr lang="zh-CN" altLang="zh-CN" sz="2800" kern="100" dirty="0">
                <a:latin typeface="Times New Roman" panose="02020603050405020304" pitchFamily="18" charset="0"/>
                <a:ea typeface="宋体" panose="02010600030101010101" pitchFamily="2" charset="-122"/>
              </a:rPr>
              <a:t>）最佳淘汰算法（</a:t>
            </a:r>
            <a:r>
              <a:rPr lang="en-US" altLang="zh-CN" sz="2800" kern="100" dirty="0">
                <a:latin typeface="Times New Roman" panose="02020603050405020304" pitchFamily="18" charset="0"/>
                <a:ea typeface="宋体" panose="02010600030101010101" pitchFamily="2" charset="-122"/>
              </a:rPr>
              <a:t>OPT</a:t>
            </a:r>
            <a:r>
              <a:rPr lang="zh-CN" altLang="zh-CN" sz="2800" kern="100" dirty="0">
                <a:latin typeface="Times New Roman" panose="02020603050405020304" pitchFamily="18" charset="0"/>
                <a:ea typeface="宋体" panose="02010600030101010101" pitchFamily="2" charset="-122"/>
              </a:rPr>
              <a:t>）</a:t>
            </a:r>
          </a:p>
          <a:p>
            <a:pPr indent="152400" algn="just">
              <a:lnSpc>
                <a:spcPct val="150000"/>
              </a:lnSpc>
              <a:spcAft>
                <a:spcPts val="0"/>
              </a:spcAft>
            </a:pPr>
            <a:r>
              <a:rPr lang="zh-CN" altLang="zh-CN" sz="2800" kern="100" dirty="0">
                <a:latin typeface="Times New Roman" panose="02020603050405020304" pitchFamily="18" charset="0"/>
                <a:ea typeface="宋体" panose="02010600030101010101" pitchFamily="2" charset="-122"/>
              </a:rPr>
              <a:t>（</a:t>
            </a:r>
            <a:r>
              <a:rPr lang="en-US" altLang="zh-CN" sz="2800" kern="100" dirty="0">
                <a:latin typeface="Times New Roman" panose="02020603050405020304" pitchFamily="18" charset="0"/>
                <a:ea typeface="宋体" panose="02010600030101010101" pitchFamily="2" charset="-122"/>
              </a:rPr>
              <a:t>2</a:t>
            </a:r>
            <a:r>
              <a:rPr lang="zh-CN" altLang="zh-CN" sz="2800" kern="100" dirty="0">
                <a:latin typeface="Times New Roman" panose="02020603050405020304" pitchFamily="18" charset="0"/>
                <a:ea typeface="宋体" panose="02010600030101010101" pitchFamily="2" charset="-122"/>
              </a:rPr>
              <a:t>）先进先出的算法（</a:t>
            </a:r>
            <a:r>
              <a:rPr lang="en-US" altLang="zh-CN" sz="2800" kern="100" dirty="0">
                <a:latin typeface="Times New Roman" panose="02020603050405020304" pitchFamily="18" charset="0"/>
                <a:ea typeface="宋体" panose="02010600030101010101" pitchFamily="2" charset="-122"/>
              </a:rPr>
              <a:t>FIFO</a:t>
            </a:r>
            <a:r>
              <a:rPr lang="zh-CN" altLang="zh-CN" sz="2800" kern="100" dirty="0">
                <a:latin typeface="Times New Roman" panose="02020603050405020304" pitchFamily="18" charset="0"/>
                <a:ea typeface="宋体" panose="02010600030101010101" pitchFamily="2" charset="-122"/>
              </a:rPr>
              <a:t>）</a:t>
            </a:r>
          </a:p>
          <a:p>
            <a:pPr indent="152400" algn="just">
              <a:lnSpc>
                <a:spcPct val="150000"/>
              </a:lnSpc>
              <a:spcAft>
                <a:spcPts val="0"/>
              </a:spcAft>
            </a:pPr>
            <a:r>
              <a:rPr lang="zh-CN" altLang="zh-CN" sz="2800" kern="100" dirty="0">
                <a:latin typeface="Times New Roman" panose="02020603050405020304" pitchFamily="18" charset="0"/>
                <a:ea typeface="宋体" panose="02010600030101010101" pitchFamily="2" charset="-122"/>
              </a:rPr>
              <a:t>（</a:t>
            </a:r>
            <a:r>
              <a:rPr lang="en-US" altLang="zh-CN" sz="2800" kern="100" dirty="0">
                <a:latin typeface="Times New Roman" panose="02020603050405020304" pitchFamily="18" charset="0"/>
                <a:ea typeface="宋体" panose="02010600030101010101" pitchFamily="2" charset="-122"/>
              </a:rPr>
              <a:t>3</a:t>
            </a:r>
            <a:r>
              <a:rPr lang="zh-CN" altLang="zh-CN" sz="2800" kern="100" dirty="0">
                <a:latin typeface="Times New Roman" panose="02020603050405020304" pitchFamily="18" charset="0"/>
                <a:ea typeface="宋体" panose="02010600030101010101" pitchFamily="2" charset="-122"/>
              </a:rPr>
              <a:t>）最近最久未使用算法（</a:t>
            </a:r>
            <a:r>
              <a:rPr lang="en-US" altLang="zh-CN" sz="2800" kern="100" dirty="0">
                <a:latin typeface="Times New Roman" panose="02020603050405020304" pitchFamily="18" charset="0"/>
                <a:ea typeface="宋体" panose="02010600030101010101" pitchFamily="2" charset="-122"/>
              </a:rPr>
              <a:t>LRU</a:t>
            </a:r>
            <a:r>
              <a:rPr lang="zh-CN" altLang="zh-CN" sz="2800" kern="100" dirty="0">
                <a:latin typeface="Times New Roman" panose="02020603050405020304" pitchFamily="18" charset="0"/>
                <a:ea typeface="宋体" panose="02010600030101010101" pitchFamily="2" charset="-122"/>
              </a:rPr>
              <a:t>））</a:t>
            </a:r>
          </a:p>
          <a:p>
            <a:endParaRPr lang="zh-CN" altLang="en-US" dirty="0"/>
          </a:p>
        </p:txBody>
      </p:sp>
    </p:spTree>
    <p:extLst>
      <p:ext uri="{BB962C8B-B14F-4D97-AF65-F5344CB8AC3E}">
        <p14:creationId xmlns:p14="http://schemas.microsoft.com/office/powerpoint/2010/main" val="2099686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62EE09-3F3C-40CF-BBB8-1DEFF554C8E0}"/>
              </a:ext>
            </a:extLst>
          </p:cNvPr>
          <p:cNvSpPr>
            <a:spLocks noGrp="1"/>
          </p:cNvSpPr>
          <p:nvPr>
            <p:ph type="title"/>
          </p:nvPr>
        </p:nvSpPr>
        <p:spPr/>
        <p:txBody>
          <a:bodyPr>
            <a:normAutofit/>
          </a:bodyPr>
          <a:lstStyle/>
          <a:p>
            <a:r>
              <a:rPr lang="zh-CN" altLang="en-US" b="1" dirty="0"/>
              <a:t>三  </a:t>
            </a:r>
            <a:r>
              <a:rPr lang="zh-CN" altLang="zh-CN" b="1" dirty="0"/>
              <a:t>实验原理</a:t>
            </a:r>
            <a:br>
              <a:rPr lang="zh-CN" altLang="zh-CN" dirty="0"/>
            </a:br>
            <a:endParaRPr lang="zh-CN" altLang="en-US" dirty="0"/>
          </a:p>
        </p:txBody>
      </p:sp>
      <p:sp>
        <p:nvSpPr>
          <p:cNvPr id="3" name="内容占位符 2">
            <a:extLst>
              <a:ext uri="{FF2B5EF4-FFF2-40B4-BE49-F238E27FC236}">
                <a16:creationId xmlns:a16="http://schemas.microsoft.com/office/drawing/2014/main" id="{F5539B2C-914C-462D-A522-411583CF0F1B}"/>
              </a:ext>
            </a:extLst>
          </p:cNvPr>
          <p:cNvSpPr>
            <a:spLocks noGrp="1"/>
          </p:cNvSpPr>
          <p:nvPr>
            <p:ph idx="1"/>
          </p:nvPr>
        </p:nvSpPr>
        <p:spPr>
          <a:xfrm>
            <a:off x="838200" y="1268963"/>
            <a:ext cx="10515600" cy="4908000"/>
          </a:xfrm>
        </p:spPr>
        <p:txBody>
          <a:bodyPr>
            <a:normAutofit lnSpcReduction="10000"/>
          </a:bodyPr>
          <a:lstStyle/>
          <a:p>
            <a:r>
              <a:rPr lang="en-US" altLang="zh-CN" sz="3200" dirty="0"/>
              <a:t>UNIX</a:t>
            </a:r>
            <a:r>
              <a:rPr lang="zh-CN" altLang="zh-CN" sz="3200" dirty="0"/>
              <a:t>中，为了提高内存利用率，提供了内外存进程对换机制；内存空间的分配和回收均以页为单位进行；一个进程只需将其一部分（段或页）调入内存便可运行；还支持请求调页的存储管理方式。</a:t>
            </a:r>
          </a:p>
          <a:p>
            <a:r>
              <a:rPr lang="zh-CN" altLang="zh-CN" sz="3200" dirty="0"/>
              <a:t>当进程在运行中需要访问某部分程序和数据时，发现其所在页面不在内存，就立即提出请求（向</a:t>
            </a:r>
            <a:r>
              <a:rPr lang="en-US" altLang="zh-CN" sz="3200" dirty="0"/>
              <a:t>CPU</a:t>
            </a:r>
            <a:r>
              <a:rPr lang="zh-CN" altLang="zh-CN" sz="3200" dirty="0"/>
              <a:t>发出缺中断），由系统将其所需页面调入内存。这种页面调入方式叫请求调页。</a:t>
            </a:r>
          </a:p>
          <a:p>
            <a:r>
              <a:rPr lang="zh-CN" altLang="zh-CN" sz="3200" dirty="0"/>
              <a:t>为实现请求调页，核心配置了四种数据结构：页表、页框号、访问位、修改位、有效位、保护位等。</a:t>
            </a:r>
          </a:p>
          <a:p>
            <a:endParaRPr lang="zh-CN" altLang="en-US" dirty="0"/>
          </a:p>
        </p:txBody>
      </p:sp>
    </p:spTree>
    <p:extLst>
      <p:ext uri="{BB962C8B-B14F-4D97-AF65-F5344CB8AC3E}">
        <p14:creationId xmlns:p14="http://schemas.microsoft.com/office/powerpoint/2010/main" val="1744967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68AF23-B654-4350-823F-0767A3AD8A0B}"/>
              </a:ext>
            </a:extLst>
          </p:cNvPr>
          <p:cNvSpPr>
            <a:spLocks noGrp="1"/>
          </p:cNvSpPr>
          <p:nvPr>
            <p:ph type="title"/>
          </p:nvPr>
        </p:nvSpPr>
        <p:spPr/>
        <p:txBody>
          <a:bodyPr/>
          <a:lstStyle/>
          <a:p>
            <a:r>
              <a:rPr lang="zh-CN" altLang="zh-CN" kern="100" dirty="0">
                <a:ea typeface="宋体" panose="02010600030101010101" pitchFamily="2" charset="-122"/>
                <a:cs typeface="Times New Roman" panose="02020603050405020304" pitchFamily="18" charset="0"/>
              </a:rPr>
              <a:t>页面置换算法</a:t>
            </a:r>
            <a:endParaRPr lang="zh-CN" altLang="en-US" dirty="0"/>
          </a:p>
        </p:txBody>
      </p:sp>
      <p:sp>
        <p:nvSpPr>
          <p:cNvPr id="3" name="内容占位符 2">
            <a:extLst>
              <a:ext uri="{FF2B5EF4-FFF2-40B4-BE49-F238E27FC236}">
                <a16:creationId xmlns:a16="http://schemas.microsoft.com/office/drawing/2014/main" id="{C5E829DE-ED0E-430F-80B7-CB7D9FA2B60A}"/>
              </a:ext>
            </a:extLst>
          </p:cNvPr>
          <p:cNvSpPr>
            <a:spLocks noGrp="1"/>
          </p:cNvSpPr>
          <p:nvPr>
            <p:ph idx="1"/>
          </p:nvPr>
        </p:nvSpPr>
        <p:spPr>
          <a:xfrm>
            <a:off x="838199" y="1250302"/>
            <a:ext cx="10974355" cy="5242573"/>
          </a:xfrm>
        </p:spPr>
        <p:txBody>
          <a:bodyPr>
            <a:normAutofit fontScale="85000" lnSpcReduction="10000"/>
          </a:bodyPr>
          <a:lstStyle/>
          <a:p>
            <a:pPr algn="just">
              <a:lnSpc>
                <a:spcPct val="150000"/>
              </a:lnSpc>
              <a:spcAft>
                <a:spcPts val="0"/>
              </a:spcAft>
            </a:pPr>
            <a:r>
              <a:rPr lang="zh-CN" altLang="zh-CN" sz="3000" kern="100" dirty="0">
                <a:latin typeface="Times New Roman" panose="02020603050405020304" pitchFamily="18" charset="0"/>
                <a:ea typeface="宋体" panose="02010600030101010101" pitchFamily="2" charset="-122"/>
              </a:rPr>
              <a:t>当</a:t>
            </a:r>
            <a:r>
              <a:rPr lang="en-US" altLang="zh-CN" sz="3000" kern="100" dirty="0">
                <a:latin typeface="Times New Roman" panose="02020603050405020304" pitchFamily="18" charset="0"/>
                <a:ea typeface="宋体" panose="02010600030101010101" pitchFamily="2" charset="-122"/>
              </a:rPr>
              <a:t>CPU</a:t>
            </a:r>
            <a:r>
              <a:rPr lang="zh-CN" altLang="zh-CN" sz="3000" kern="100" dirty="0">
                <a:latin typeface="Times New Roman" panose="02020603050405020304" pitchFamily="18" charset="0"/>
                <a:ea typeface="宋体" panose="02010600030101010101" pitchFamily="2" charset="-122"/>
              </a:rPr>
              <a:t>接收到缺页中断信号，中断处理程序先保存现场，分析中断原因，转入缺页中断处理程序。</a:t>
            </a:r>
            <a:endParaRPr lang="en-US" altLang="zh-CN" sz="3000" kern="100" dirty="0">
              <a:latin typeface="Times New Roman" panose="02020603050405020304" pitchFamily="18" charset="0"/>
              <a:ea typeface="宋体" panose="02010600030101010101" pitchFamily="2" charset="-122"/>
            </a:endParaRPr>
          </a:p>
          <a:p>
            <a:pPr algn="just">
              <a:lnSpc>
                <a:spcPct val="150000"/>
              </a:lnSpc>
              <a:spcAft>
                <a:spcPts val="0"/>
              </a:spcAft>
            </a:pPr>
            <a:r>
              <a:rPr lang="zh-CN" altLang="zh-CN" sz="3000" kern="100" dirty="0">
                <a:latin typeface="Times New Roman" panose="02020603050405020304" pitchFamily="18" charset="0"/>
                <a:ea typeface="宋体" panose="02010600030101010101" pitchFamily="2" charset="-122"/>
              </a:rPr>
              <a:t>该程序通过查找页表，得到该页所在外存的物理块号。如果此时内存未满，能容纳新页，则启动磁盘</a:t>
            </a:r>
            <a:r>
              <a:rPr lang="en-US" altLang="zh-CN" sz="3000" kern="100" dirty="0">
                <a:latin typeface="Times New Roman" panose="02020603050405020304" pitchFamily="18" charset="0"/>
                <a:ea typeface="宋体" panose="02010600030101010101" pitchFamily="2" charset="-122"/>
              </a:rPr>
              <a:t>I/O</a:t>
            </a:r>
            <a:r>
              <a:rPr lang="zh-CN" altLang="zh-CN" sz="3000" kern="100" dirty="0">
                <a:latin typeface="Times New Roman" panose="02020603050405020304" pitchFamily="18" charset="0"/>
                <a:ea typeface="宋体" panose="02010600030101010101" pitchFamily="2" charset="-122"/>
              </a:rPr>
              <a:t>将所缺之页调入内存，然后修改页表。</a:t>
            </a:r>
            <a:endParaRPr lang="en-US" altLang="zh-CN" sz="3000" kern="100" dirty="0">
              <a:latin typeface="Times New Roman" panose="02020603050405020304" pitchFamily="18" charset="0"/>
              <a:ea typeface="宋体" panose="02010600030101010101" pitchFamily="2" charset="-122"/>
            </a:endParaRPr>
          </a:p>
          <a:p>
            <a:pPr algn="just">
              <a:lnSpc>
                <a:spcPct val="150000"/>
              </a:lnSpc>
              <a:spcAft>
                <a:spcPts val="0"/>
              </a:spcAft>
            </a:pPr>
            <a:r>
              <a:rPr lang="zh-CN" altLang="zh-CN" sz="3000" kern="100" dirty="0">
                <a:latin typeface="Times New Roman" panose="02020603050405020304" pitchFamily="18" charset="0"/>
                <a:ea typeface="宋体" panose="02010600030101010101" pitchFamily="2" charset="-122"/>
              </a:rPr>
              <a:t>如果内存已满，则须按某种置换算法从内存中选出一页准备换出，是否重新写盘由页表的修改位决定，然后将缺页调入，修改页表。</a:t>
            </a:r>
            <a:endParaRPr lang="en-US" altLang="zh-CN" sz="3000" kern="100" dirty="0">
              <a:latin typeface="Times New Roman" panose="02020603050405020304" pitchFamily="18" charset="0"/>
              <a:ea typeface="宋体" panose="02010600030101010101" pitchFamily="2" charset="-122"/>
            </a:endParaRPr>
          </a:p>
          <a:p>
            <a:pPr algn="just">
              <a:lnSpc>
                <a:spcPct val="150000"/>
              </a:lnSpc>
              <a:spcAft>
                <a:spcPts val="0"/>
              </a:spcAft>
            </a:pPr>
            <a:r>
              <a:rPr lang="zh-CN" altLang="zh-CN" sz="3000" kern="100" dirty="0">
                <a:latin typeface="Times New Roman" panose="02020603050405020304" pitchFamily="18" charset="0"/>
                <a:ea typeface="宋体" panose="02010600030101010101" pitchFamily="2" charset="-122"/>
              </a:rPr>
              <a:t>利用修改后的页表，去形成所要访问数据的物理地址，再去访问内存数据。整个页面的调入过程对用户是透明的。</a:t>
            </a:r>
          </a:p>
          <a:p>
            <a:endParaRPr lang="zh-CN" altLang="en-US" dirty="0"/>
          </a:p>
        </p:txBody>
      </p:sp>
    </p:spTree>
    <p:extLst>
      <p:ext uri="{BB962C8B-B14F-4D97-AF65-F5344CB8AC3E}">
        <p14:creationId xmlns:p14="http://schemas.microsoft.com/office/powerpoint/2010/main" val="925798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0C747C-343B-4B69-801A-2290A6AA3D00}"/>
              </a:ext>
            </a:extLst>
          </p:cNvPr>
          <p:cNvSpPr>
            <a:spLocks noGrp="1"/>
          </p:cNvSpPr>
          <p:nvPr>
            <p:ph type="title"/>
          </p:nvPr>
        </p:nvSpPr>
        <p:spPr/>
        <p:txBody>
          <a:bodyPr/>
          <a:lstStyle/>
          <a:p>
            <a:r>
              <a:rPr lang="zh-CN" altLang="en-US" dirty="0"/>
              <a:t>置换算法</a:t>
            </a:r>
          </a:p>
        </p:txBody>
      </p:sp>
      <p:sp>
        <p:nvSpPr>
          <p:cNvPr id="3" name="内容占位符 2">
            <a:extLst>
              <a:ext uri="{FF2B5EF4-FFF2-40B4-BE49-F238E27FC236}">
                <a16:creationId xmlns:a16="http://schemas.microsoft.com/office/drawing/2014/main" id="{B521405C-9212-4D89-A0FD-366BCBB9586A}"/>
              </a:ext>
            </a:extLst>
          </p:cNvPr>
          <p:cNvSpPr>
            <a:spLocks noGrp="1"/>
          </p:cNvSpPr>
          <p:nvPr>
            <p:ph idx="1"/>
          </p:nvPr>
        </p:nvSpPr>
        <p:spPr>
          <a:xfrm>
            <a:off x="838200" y="2141537"/>
            <a:ext cx="10515600" cy="4351338"/>
          </a:xfrm>
        </p:spPr>
        <p:txBody>
          <a:bodyPr/>
          <a:lstStyle/>
          <a:p>
            <a:pPr marL="152400" indent="-152400" algn="just">
              <a:lnSpc>
                <a:spcPct val="150000"/>
              </a:lnSpc>
              <a:spcAft>
                <a:spcPts val="0"/>
              </a:spcAft>
            </a:pPr>
            <a:r>
              <a:rPr lang="en-US" altLang="zh-CN" kern="100" dirty="0">
                <a:latin typeface="Times New Roman" panose="02020603050405020304" pitchFamily="18" charset="0"/>
                <a:ea typeface="宋体" panose="02010600030101010101" pitchFamily="2" charset="-122"/>
              </a:rPr>
              <a:t>   </a:t>
            </a:r>
            <a:r>
              <a:rPr lang="zh-CN" altLang="zh-CN" kern="100" dirty="0">
                <a:latin typeface="Times New Roman" panose="02020603050405020304" pitchFamily="18" charset="0"/>
                <a:ea typeface="宋体" panose="02010600030101010101" pitchFamily="2" charset="-122"/>
              </a:rPr>
              <a:t>（</a:t>
            </a:r>
            <a:r>
              <a:rPr lang="en-US" altLang="zh-CN" sz="2400" kern="100" dirty="0">
                <a:latin typeface="Times New Roman" panose="02020603050405020304" pitchFamily="18" charset="0"/>
                <a:ea typeface="宋体" panose="02010600030101010101" pitchFamily="2" charset="-122"/>
              </a:rPr>
              <a:t>1</a:t>
            </a:r>
            <a:r>
              <a:rPr lang="zh-CN" altLang="zh-CN" sz="2400" kern="100" dirty="0">
                <a:latin typeface="Times New Roman" panose="02020603050405020304" pitchFamily="18" charset="0"/>
                <a:ea typeface="宋体" panose="02010600030101010101" pitchFamily="2" charset="-122"/>
              </a:rPr>
              <a:t>）最佳淘汰算法（</a:t>
            </a:r>
            <a:r>
              <a:rPr lang="en-US" altLang="zh-CN" sz="2400" kern="100" dirty="0">
                <a:latin typeface="Times New Roman" panose="02020603050405020304" pitchFamily="18" charset="0"/>
                <a:ea typeface="宋体" panose="02010600030101010101" pitchFamily="2" charset="-122"/>
              </a:rPr>
              <a:t>OPT</a:t>
            </a:r>
            <a:r>
              <a:rPr lang="zh-CN" altLang="zh-CN" sz="2400" kern="100" dirty="0">
                <a:latin typeface="Times New Roman" panose="02020603050405020304" pitchFamily="18" charset="0"/>
                <a:ea typeface="宋体" panose="02010600030101010101" pitchFamily="2" charset="-122"/>
              </a:rPr>
              <a:t>）：选择永不使用或在未来最长时间内不再被访问的页面予以替换。</a:t>
            </a:r>
          </a:p>
          <a:p>
            <a:pPr algn="just">
              <a:lnSpc>
                <a:spcPct val="150000"/>
              </a:lnSpc>
              <a:spcAft>
                <a:spcPts val="0"/>
              </a:spcAft>
            </a:pPr>
            <a:r>
              <a:rPr lang="zh-CN" altLang="zh-CN" sz="2400" kern="100" dirty="0">
                <a:latin typeface="Times New Roman" panose="02020603050405020304" pitchFamily="18" charset="0"/>
                <a:ea typeface="宋体" panose="02010600030101010101" pitchFamily="2" charset="-122"/>
              </a:rPr>
              <a:t>（</a:t>
            </a:r>
            <a:r>
              <a:rPr lang="en-US" altLang="zh-CN" sz="2400" kern="100" dirty="0">
                <a:latin typeface="Times New Roman" panose="02020603050405020304" pitchFamily="18" charset="0"/>
                <a:ea typeface="宋体" panose="02010600030101010101" pitchFamily="2" charset="-122"/>
              </a:rPr>
              <a:t>2</a:t>
            </a:r>
            <a:r>
              <a:rPr lang="zh-CN" altLang="zh-CN" sz="2400" kern="100" dirty="0">
                <a:latin typeface="Times New Roman" panose="02020603050405020304" pitchFamily="18" charset="0"/>
                <a:ea typeface="宋体" panose="02010600030101010101" pitchFamily="2" charset="-122"/>
              </a:rPr>
              <a:t>）先进先出的算法（</a:t>
            </a:r>
            <a:r>
              <a:rPr lang="en-US" altLang="zh-CN" sz="2400" kern="100" dirty="0">
                <a:latin typeface="Times New Roman" panose="02020603050405020304" pitchFamily="18" charset="0"/>
                <a:ea typeface="宋体" panose="02010600030101010101" pitchFamily="2" charset="-122"/>
              </a:rPr>
              <a:t>FIFO</a:t>
            </a:r>
            <a:r>
              <a:rPr lang="zh-CN" altLang="zh-CN" sz="2400" kern="100" dirty="0">
                <a:latin typeface="Times New Roman" panose="02020603050405020304" pitchFamily="18" charset="0"/>
                <a:ea typeface="宋体" panose="02010600030101010101" pitchFamily="2" charset="-122"/>
              </a:rPr>
              <a:t>）：选择在内存中驻留时间最久的页面予以替换。</a:t>
            </a:r>
          </a:p>
          <a:p>
            <a:pPr algn="just">
              <a:lnSpc>
                <a:spcPct val="150000"/>
              </a:lnSpc>
              <a:spcAft>
                <a:spcPts val="0"/>
              </a:spcAft>
            </a:pPr>
            <a:r>
              <a:rPr lang="zh-CN" altLang="zh-CN" sz="2400" kern="100" dirty="0">
                <a:latin typeface="Times New Roman" panose="02020603050405020304" pitchFamily="18" charset="0"/>
                <a:ea typeface="宋体" panose="02010600030101010101" pitchFamily="2" charset="-122"/>
              </a:rPr>
              <a:t>（</a:t>
            </a:r>
            <a:r>
              <a:rPr lang="en-US" altLang="zh-CN" sz="2400" kern="100" dirty="0">
                <a:latin typeface="Times New Roman" panose="02020603050405020304" pitchFamily="18" charset="0"/>
                <a:ea typeface="宋体" panose="02010600030101010101" pitchFamily="2" charset="-122"/>
              </a:rPr>
              <a:t>3</a:t>
            </a:r>
            <a:r>
              <a:rPr lang="zh-CN" altLang="zh-CN" sz="2400" kern="100" dirty="0">
                <a:latin typeface="Times New Roman" panose="02020603050405020304" pitchFamily="18" charset="0"/>
                <a:ea typeface="宋体" panose="02010600030101010101" pitchFamily="2" charset="-122"/>
              </a:rPr>
              <a:t>）最近最久未使用算法（</a:t>
            </a:r>
            <a:r>
              <a:rPr lang="en-US" altLang="zh-CN" sz="2400" kern="100" dirty="0">
                <a:latin typeface="Times New Roman" panose="02020603050405020304" pitchFamily="18" charset="0"/>
                <a:ea typeface="宋体" panose="02010600030101010101" pitchFamily="2" charset="-122"/>
              </a:rPr>
              <a:t>LRU</a:t>
            </a:r>
            <a:r>
              <a:rPr lang="zh-CN" altLang="zh-CN" sz="2400" kern="100" dirty="0">
                <a:latin typeface="Times New Roman" panose="02020603050405020304" pitchFamily="18" charset="0"/>
                <a:ea typeface="宋体" panose="02010600030101010101" pitchFamily="2" charset="-122"/>
              </a:rPr>
              <a:t>）：选择过去最长时间未被访问的页面予以替换。</a:t>
            </a:r>
          </a:p>
          <a:p>
            <a:endParaRPr lang="zh-CN" altLang="en-US" dirty="0"/>
          </a:p>
        </p:txBody>
      </p:sp>
    </p:spTree>
    <p:extLst>
      <p:ext uri="{BB962C8B-B14F-4D97-AF65-F5344CB8AC3E}">
        <p14:creationId xmlns:p14="http://schemas.microsoft.com/office/powerpoint/2010/main" val="2444527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E37CCD-D1ED-4AFA-B708-E7B9023A9DFF}"/>
              </a:ext>
            </a:extLst>
          </p:cNvPr>
          <p:cNvSpPr>
            <a:spLocks noGrp="1"/>
          </p:cNvSpPr>
          <p:nvPr>
            <p:ph type="title"/>
          </p:nvPr>
        </p:nvSpPr>
        <p:spPr/>
        <p:txBody>
          <a:bodyPr/>
          <a:lstStyle/>
          <a:p>
            <a:r>
              <a:rPr lang="en-US" altLang="zh-CN" dirty="0"/>
              <a:t> </a:t>
            </a:r>
            <a:r>
              <a:rPr lang="zh-CN" altLang="en-US" dirty="0"/>
              <a:t>生成指令流模拟页面走向</a:t>
            </a:r>
          </a:p>
        </p:txBody>
      </p:sp>
      <p:sp>
        <p:nvSpPr>
          <p:cNvPr id="3" name="内容占位符 2">
            <a:extLst>
              <a:ext uri="{FF2B5EF4-FFF2-40B4-BE49-F238E27FC236}">
                <a16:creationId xmlns:a16="http://schemas.microsoft.com/office/drawing/2014/main" id="{4E7D017C-41CE-4741-9AD6-E1A09E2F21E5}"/>
              </a:ext>
            </a:extLst>
          </p:cNvPr>
          <p:cNvSpPr>
            <a:spLocks noGrp="1"/>
          </p:cNvSpPr>
          <p:nvPr>
            <p:ph idx="1"/>
          </p:nvPr>
        </p:nvSpPr>
        <p:spPr/>
        <p:txBody>
          <a:bodyPr>
            <a:normAutofit/>
          </a:bodyPr>
          <a:lstStyle/>
          <a:p>
            <a:r>
              <a:rPr lang="en-US" altLang="zh-CN" sz="3600" dirty="0"/>
              <a:t>  </a:t>
            </a:r>
            <a:r>
              <a:rPr lang="zh-CN" altLang="zh-CN" sz="3600" dirty="0"/>
              <a:t>用</a:t>
            </a:r>
            <a:r>
              <a:rPr lang="en-US" altLang="zh-CN" sz="3600" dirty="0" err="1"/>
              <a:t>srand</a:t>
            </a:r>
            <a:r>
              <a:rPr lang="en-US" altLang="zh-CN" sz="3600" dirty="0"/>
              <a:t>( )</a:t>
            </a:r>
            <a:r>
              <a:rPr lang="zh-CN" altLang="zh-CN" sz="3600" dirty="0"/>
              <a:t>和</a:t>
            </a:r>
            <a:r>
              <a:rPr lang="en-US" altLang="zh-CN" sz="3600" dirty="0"/>
              <a:t>rand( )</a:t>
            </a:r>
            <a:r>
              <a:rPr lang="zh-CN" altLang="zh-CN" sz="3600" dirty="0"/>
              <a:t>函数定义和产生指令序列，然后将指令序列变换成相应的页地址流，并针对不同的算法计算出相应的命中率。</a:t>
            </a:r>
            <a:endParaRPr lang="en-US" altLang="zh-CN" sz="3600" dirty="0"/>
          </a:p>
          <a:p>
            <a:r>
              <a:rPr lang="zh-CN" altLang="zh-CN" sz="3600" dirty="0"/>
              <a:t>（</a:t>
            </a:r>
            <a:r>
              <a:rPr lang="en-US" altLang="zh-CN" sz="3600" dirty="0"/>
              <a:t>1</a:t>
            </a:r>
            <a:r>
              <a:rPr lang="zh-CN" altLang="zh-CN" sz="3600" dirty="0"/>
              <a:t>）通过随机数产生一个指令序列，共</a:t>
            </a:r>
            <a:r>
              <a:rPr lang="en-US" altLang="zh-CN" sz="3600" dirty="0"/>
              <a:t>320</a:t>
            </a:r>
            <a:r>
              <a:rPr lang="zh-CN" altLang="zh-CN" sz="3600" dirty="0"/>
              <a:t>条指令。</a:t>
            </a:r>
          </a:p>
          <a:p>
            <a:endParaRPr lang="zh-CN" altLang="en-US" dirty="0"/>
          </a:p>
        </p:txBody>
      </p:sp>
    </p:spTree>
    <p:extLst>
      <p:ext uri="{BB962C8B-B14F-4D97-AF65-F5344CB8AC3E}">
        <p14:creationId xmlns:p14="http://schemas.microsoft.com/office/powerpoint/2010/main" val="1713705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CB28A0-6023-44AB-B7DC-A050937142D7}"/>
              </a:ext>
            </a:extLst>
          </p:cNvPr>
          <p:cNvSpPr>
            <a:spLocks noGrp="1"/>
          </p:cNvSpPr>
          <p:nvPr>
            <p:ph type="title"/>
          </p:nvPr>
        </p:nvSpPr>
        <p:spPr/>
        <p:txBody>
          <a:bodyPr>
            <a:normAutofit fontScale="90000"/>
          </a:bodyPr>
          <a:lstStyle/>
          <a:p>
            <a:pPr>
              <a:lnSpc>
                <a:spcPct val="150000"/>
              </a:lnSpc>
              <a:spcAft>
                <a:spcPts val="0"/>
              </a:spcAft>
            </a:pPr>
            <a:r>
              <a:rPr lang="zh-CN" altLang="zh-CN" kern="100" dirty="0">
                <a:latin typeface="Times New Roman" panose="02020603050405020304" pitchFamily="18" charset="0"/>
                <a:ea typeface="宋体" panose="02010600030101010101" pitchFamily="2" charset="-122"/>
              </a:rPr>
              <a:t>指令的地址按下述原则生成：</a:t>
            </a:r>
            <a:br>
              <a:rPr lang="zh-CN" altLang="zh-CN" kern="100" dirty="0">
                <a:latin typeface="Times New Roman" panose="02020603050405020304" pitchFamily="18" charset="0"/>
                <a:ea typeface="宋体" panose="02010600030101010101" pitchFamily="2" charset="-122"/>
              </a:rPr>
            </a:br>
            <a:endParaRPr lang="zh-CN" altLang="en-US" dirty="0"/>
          </a:p>
        </p:txBody>
      </p:sp>
      <p:sp>
        <p:nvSpPr>
          <p:cNvPr id="3" name="内容占位符 2">
            <a:extLst>
              <a:ext uri="{FF2B5EF4-FFF2-40B4-BE49-F238E27FC236}">
                <a16:creationId xmlns:a16="http://schemas.microsoft.com/office/drawing/2014/main" id="{9C467F1E-165C-4515-8999-A3DC49599152}"/>
              </a:ext>
            </a:extLst>
          </p:cNvPr>
          <p:cNvSpPr>
            <a:spLocks noGrp="1"/>
          </p:cNvSpPr>
          <p:nvPr>
            <p:ph idx="1"/>
          </p:nvPr>
        </p:nvSpPr>
        <p:spPr/>
        <p:txBody>
          <a:bodyPr/>
          <a:lstStyle/>
          <a:p>
            <a:pPr algn="just">
              <a:lnSpc>
                <a:spcPct val="150000"/>
              </a:lnSpc>
              <a:spcAft>
                <a:spcPts val="0"/>
              </a:spcAft>
            </a:pPr>
            <a:r>
              <a:rPr lang="en-US" altLang="zh-CN" sz="2800" kern="100" dirty="0">
                <a:latin typeface="宋体" panose="02010600030101010101" pitchFamily="2" charset="-122"/>
                <a:ea typeface="宋体" panose="02010600030101010101" pitchFamily="2" charset="-122"/>
              </a:rPr>
              <a:t>A</a:t>
            </a:r>
            <a:r>
              <a:rPr lang="zh-CN" altLang="zh-CN" sz="2800" kern="100" dirty="0">
                <a:latin typeface="Times New Roman" panose="02020603050405020304" pitchFamily="18" charset="0"/>
                <a:ea typeface="宋体" panose="02010600030101010101" pitchFamily="2" charset="-122"/>
              </a:rPr>
              <a:t>：</a:t>
            </a:r>
            <a:r>
              <a:rPr lang="en-US" altLang="zh-CN" sz="2800" kern="100" dirty="0">
                <a:latin typeface="Times New Roman" panose="02020603050405020304" pitchFamily="18" charset="0"/>
                <a:ea typeface="宋体" panose="02010600030101010101" pitchFamily="2" charset="-122"/>
              </a:rPr>
              <a:t>50%</a:t>
            </a:r>
            <a:r>
              <a:rPr lang="zh-CN" altLang="zh-CN" sz="2800" kern="100" dirty="0">
                <a:latin typeface="Times New Roman" panose="02020603050405020304" pitchFamily="18" charset="0"/>
                <a:ea typeface="宋体" panose="02010600030101010101" pitchFamily="2" charset="-122"/>
              </a:rPr>
              <a:t>的指令是顺序执行的</a:t>
            </a:r>
          </a:p>
          <a:p>
            <a:pPr algn="just">
              <a:lnSpc>
                <a:spcPct val="150000"/>
              </a:lnSpc>
              <a:spcAft>
                <a:spcPts val="0"/>
              </a:spcAft>
            </a:pPr>
            <a:r>
              <a:rPr lang="en-US" altLang="zh-CN" sz="2800" kern="100" dirty="0">
                <a:latin typeface="宋体" panose="02010600030101010101" pitchFamily="2" charset="-122"/>
                <a:ea typeface="宋体" panose="02010600030101010101" pitchFamily="2" charset="-122"/>
              </a:rPr>
              <a:t>B</a:t>
            </a:r>
            <a:r>
              <a:rPr lang="zh-CN" altLang="zh-CN" sz="2800" kern="100" dirty="0">
                <a:latin typeface="Times New Roman" panose="02020603050405020304" pitchFamily="18" charset="0"/>
                <a:ea typeface="宋体" panose="02010600030101010101" pitchFamily="2" charset="-122"/>
              </a:rPr>
              <a:t>：</a:t>
            </a:r>
            <a:r>
              <a:rPr lang="en-US" altLang="zh-CN" sz="2800" kern="100" dirty="0">
                <a:latin typeface="Times New Roman" panose="02020603050405020304" pitchFamily="18" charset="0"/>
                <a:ea typeface="宋体" panose="02010600030101010101" pitchFamily="2" charset="-122"/>
              </a:rPr>
              <a:t>25%</a:t>
            </a:r>
            <a:r>
              <a:rPr lang="zh-CN" altLang="zh-CN" sz="2800" kern="100" dirty="0">
                <a:latin typeface="Times New Roman" panose="02020603050405020304" pitchFamily="18" charset="0"/>
                <a:ea typeface="宋体" panose="02010600030101010101" pitchFamily="2" charset="-122"/>
              </a:rPr>
              <a:t>的指令是均匀分布在前地址部分</a:t>
            </a:r>
          </a:p>
          <a:p>
            <a:pPr algn="just">
              <a:lnSpc>
                <a:spcPct val="150000"/>
              </a:lnSpc>
              <a:spcAft>
                <a:spcPts val="0"/>
              </a:spcAft>
            </a:pPr>
            <a:r>
              <a:rPr lang="en-US" altLang="zh-CN" sz="2800" kern="100" dirty="0">
                <a:latin typeface="宋体" panose="02010600030101010101" pitchFamily="2" charset="-122"/>
                <a:ea typeface="宋体" panose="02010600030101010101" pitchFamily="2" charset="-122"/>
              </a:rPr>
              <a:t>C</a:t>
            </a:r>
            <a:r>
              <a:rPr lang="zh-CN" altLang="zh-CN" sz="2800" kern="100" dirty="0">
                <a:latin typeface="Times New Roman" panose="02020603050405020304" pitchFamily="18" charset="0"/>
                <a:ea typeface="宋体" panose="02010600030101010101" pitchFamily="2" charset="-122"/>
              </a:rPr>
              <a:t>：</a:t>
            </a:r>
            <a:r>
              <a:rPr lang="en-US" altLang="zh-CN" sz="2800" kern="100" dirty="0">
                <a:latin typeface="Times New Roman" panose="02020603050405020304" pitchFamily="18" charset="0"/>
                <a:ea typeface="宋体" panose="02010600030101010101" pitchFamily="2" charset="-122"/>
              </a:rPr>
              <a:t>25%</a:t>
            </a:r>
            <a:r>
              <a:rPr lang="zh-CN" altLang="zh-CN" sz="2800" kern="100" dirty="0">
                <a:latin typeface="Times New Roman" panose="02020603050405020304" pitchFamily="18" charset="0"/>
                <a:ea typeface="宋体" panose="02010600030101010101" pitchFamily="2" charset="-122"/>
              </a:rPr>
              <a:t>的指令是均匀分布在后地址部分</a:t>
            </a:r>
          </a:p>
          <a:p>
            <a:endParaRPr lang="zh-CN" altLang="en-US" dirty="0"/>
          </a:p>
        </p:txBody>
      </p:sp>
    </p:spTree>
    <p:extLst>
      <p:ext uri="{BB962C8B-B14F-4D97-AF65-F5344CB8AC3E}">
        <p14:creationId xmlns:p14="http://schemas.microsoft.com/office/powerpoint/2010/main" val="485525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CECD17-DD38-476E-ACDA-9F6DBC801F5C}"/>
              </a:ext>
            </a:extLst>
          </p:cNvPr>
          <p:cNvSpPr>
            <a:spLocks noGrp="1"/>
          </p:cNvSpPr>
          <p:nvPr>
            <p:ph type="title"/>
          </p:nvPr>
        </p:nvSpPr>
        <p:spPr/>
        <p:txBody>
          <a:bodyPr/>
          <a:lstStyle/>
          <a:p>
            <a:r>
              <a:rPr lang="zh-CN" altLang="zh-CN" kern="100" dirty="0">
                <a:ea typeface="宋体" panose="02010600030101010101" pitchFamily="2" charset="-122"/>
                <a:cs typeface="Times New Roman" panose="02020603050405020304" pitchFamily="18" charset="0"/>
              </a:rPr>
              <a:t>具体的实施方法是</a:t>
            </a:r>
            <a:endParaRPr lang="zh-CN" altLang="en-US" dirty="0"/>
          </a:p>
        </p:txBody>
      </p:sp>
      <p:sp>
        <p:nvSpPr>
          <p:cNvPr id="3" name="内容占位符 2">
            <a:extLst>
              <a:ext uri="{FF2B5EF4-FFF2-40B4-BE49-F238E27FC236}">
                <a16:creationId xmlns:a16="http://schemas.microsoft.com/office/drawing/2014/main" id="{32C056E4-DB36-4884-B13C-5047E7BBC65A}"/>
              </a:ext>
            </a:extLst>
          </p:cNvPr>
          <p:cNvSpPr>
            <a:spLocks noGrp="1"/>
          </p:cNvSpPr>
          <p:nvPr>
            <p:ph idx="1"/>
          </p:nvPr>
        </p:nvSpPr>
        <p:spPr>
          <a:xfrm>
            <a:off x="838200" y="1306286"/>
            <a:ext cx="10955694" cy="5551714"/>
          </a:xfrm>
        </p:spPr>
        <p:txBody>
          <a:bodyPr>
            <a:normAutofit/>
          </a:bodyPr>
          <a:lstStyle/>
          <a:p>
            <a:pPr algn="just">
              <a:lnSpc>
                <a:spcPct val="150000"/>
              </a:lnSpc>
              <a:spcAft>
                <a:spcPts val="0"/>
              </a:spcAft>
            </a:pPr>
            <a:r>
              <a:rPr lang="en-US" altLang="zh-CN" sz="2400" kern="100" dirty="0">
                <a:latin typeface="宋体" panose="02010600030101010101" pitchFamily="2" charset="-122"/>
                <a:ea typeface="宋体" panose="02010600030101010101" pitchFamily="2" charset="-122"/>
              </a:rPr>
              <a:t>A</a:t>
            </a:r>
            <a:r>
              <a:rPr lang="zh-CN" altLang="zh-CN" sz="2400" kern="100" dirty="0">
                <a:latin typeface="Times New Roman" panose="02020603050405020304" pitchFamily="18" charset="0"/>
                <a:ea typeface="宋体" panose="02010600030101010101" pitchFamily="2" charset="-122"/>
              </a:rPr>
              <a:t>：在</a:t>
            </a:r>
            <a:r>
              <a:rPr lang="en-US" altLang="zh-CN" sz="2400" kern="100" dirty="0">
                <a:latin typeface="Times New Roman" panose="02020603050405020304" pitchFamily="18" charset="0"/>
                <a:ea typeface="宋体" panose="02010600030101010101" pitchFamily="2" charset="-122"/>
              </a:rPr>
              <a:t>[0</a:t>
            </a:r>
            <a:r>
              <a:rPr lang="zh-CN" altLang="zh-CN" sz="2400" kern="100" dirty="0">
                <a:latin typeface="Times New Roman" panose="02020603050405020304" pitchFamily="18" charset="0"/>
                <a:ea typeface="宋体" panose="02010600030101010101" pitchFamily="2" charset="-122"/>
              </a:rPr>
              <a:t>，</a:t>
            </a:r>
            <a:r>
              <a:rPr lang="en-US" altLang="zh-CN" sz="2400" kern="100" dirty="0">
                <a:latin typeface="Times New Roman" panose="02020603050405020304" pitchFamily="18" charset="0"/>
                <a:ea typeface="宋体" panose="02010600030101010101" pitchFamily="2" charset="-122"/>
              </a:rPr>
              <a:t>319]</a:t>
            </a:r>
            <a:r>
              <a:rPr lang="zh-CN" altLang="zh-CN" sz="2400" kern="100" dirty="0">
                <a:latin typeface="Times New Roman" panose="02020603050405020304" pitchFamily="18" charset="0"/>
                <a:ea typeface="宋体" panose="02010600030101010101" pitchFamily="2" charset="-122"/>
              </a:rPr>
              <a:t>的指令地址之间随机选取一起点</a:t>
            </a:r>
            <a:r>
              <a:rPr lang="en-US" altLang="zh-CN" sz="2400" kern="100" dirty="0">
                <a:latin typeface="Times New Roman" panose="02020603050405020304" pitchFamily="18" charset="0"/>
                <a:ea typeface="宋体" panose="02010600030101010101" pitchFamily="2" charset="-122"/>
              </a:rPr>
              <a:t>m</a:t>
            </a:r>
            <a:endParaRPr lang="zh-CN" altLang="zh-CN" sz="2400" kern="100" dirty="0">
              <a:latin typeface="Times New Roman" panose="02020603050405020304" pitchFamily="18" charset="0"/>
              <a:ea typeface="宋体" panose="02010600030101010101" pitchFamily="2" charset="-122"/>
            </a:endParaRPr>
          </a:p>
          <a:p>
            <a:pPr algn="just">
              <a:lnSpc>
                <a:spcPct val="150000"/>
              </a:lnSpc>
              <a:spcAft>
                <a:spcPts val="0"/>
              </a:spcAft>
            </a:pPr>
            <a:r>
              <a:rPr lang="en-US" altLang="zh-CN" sz="2400" kern="100" dirty="0">
                <a:latin typeface="宋体" panose="02010600030101010101" pitchFamily="2" charset="-122"/>
                <a:ea typeface="宋体" panose="02010600030101010101" pitchFamily="2" charset="-122"/>
              </a:rPr>
              <a:t>B</a:t>
            </a:r>
            <a:r>
              <a:rPr lang="zh-CN" altLang="zh-CN" sz="2400" kern="100" dirty="0">
                <a:latin typeface="Times New Roman" panose="02020603050405020304" pitchFamily="18" charset="0"/>
                <a:ea typeface="宋体" panose="02010600030101010101" pitchFamily="2" charset="-122"/>
              </a:rPr>
              <a:t>：顺序执行一条指令，即执行地址为</a:t>
            </a:r>
            <a:r>
              <a:rPr lang="en-US" altLang="zh-CN" sz="2400" kern="100" dirty="0">
                <a:latin typeface="Times New Roman" panose="02020603050405020304" pitchFamily="18" charset="0"/>
                <a:ea typeface="宋体" panose="02010600030101010101" pitchFamily="2" charset="-122"/>
              </a:rPr>
              <a:t>m+1</a:t>
            </a:r>
            <a:r>
              <a:rPr lang="zh-CN" altLang="zh-CN" sz="2400" kern="100" dirty="0">
                <a:latin typeface="Times New Roman" panose="02020603050405020304" pitchFamily="18" charset="0"/>
                <a:ea typeface="宋体" panose="02010600030101010101" pitchFamily="2" charset="-122"/>
              </a:rPr>
              <a:t>的指令</a:t>
            </a:r>
          </a:p>
          <a:p>
            <a:pPr algn="just">
              <a:lnSpc>
                <a:spcPct val="150000"/>
              </a:lnSpc>
              <a:spcAft>
                <a:spcPts val="0"/>
              </a:spcAft>
            </a:pPr>
            <a:r>
              <a:rPr lang="en-US" altLang="zh-CN" sz="2400" kern="100" dirty="0">
                <a:latin typeface="宋体" panose="02010600030101010101" pitchFamily="2" charset="-122"/>
                <a:ea typeface="宋体" panose="02010600030101010101" pitchFamily="2" charset="-122"/>
              </a:rPr>
              <a:t>C</a:t>
            </a:r>
            <a:r>
              <a:rPr lang="zh-CN" altLang="zh-CN" sz="2400" kern="100" dirty="0">
                <a:latin typeface="Times New Roman" panose="02020603050405020304" pitchFamily="18" charset="0"/>
                <a:ea typeface="宋体" panose="02010600030101010101" pitchFamily="2" charset="-122"/>
              </a:rPr>
              <a:t>：在前地址</a:t>
            </a:r>
            <a:r>
              <a:rPr lang="en-US" altLang="zh-CN" sz="2400" kern="100" dirty="0">
                <a:latin typeface="Times New Roman" panose="02020603050405020304" pitchFamily="18" charset="0"/>
                <a:ea typeface="宋体" panose="02010600030101010101" pitchFamily="2" charset="-122"/>
              </a:rPr>
              <a:t>[0,m+1]</a:t>
            </a:r>
            <a:r>
              <a:rPr lang="zh-CN" altLang="zh-CN" sz="2400" kern="100" dirty="0">
                <a:latin typeface="Times New Roman" panose="02020603050405020304" pitchFamily="18" charset="0"/>
                <a:ea typeface="宋体" panose="02010600030101010101" pitchFamily="2" charset="-122"/>
              </a:rPr>
              <a:t>中随机选取一条指令并执行，该指令的地址为</a:t>
            </a:r>
            <a:r>
              <a:rPr lang="en-US" altLang="zh-CN" sz="2400" kern="100" dirty="0">
                <a:latin typeface="Times New Roman" panose="02020603050405020304" pitchFamily="18" charset="0"/>
                <a:ea typeface="宋体" panose="02010600030101010101" pitchFamily="2" charset="-122"/>
              </a:rPr>
              <a:t>m</a:t>
            </a:r>
            <a:r>
              <a:rPr lang="zh-CN" altLang="zh-CN" sz="2400" kern="100" dirty="0">
                <a:latin typeface="Times New Roman" panose="02020603050405020304" pitchFamily="18" charset="0"/>
                <a:ea typeface="宋体" panose="02010600030101010101" pitchFamily="2" charset="-122"/>
              </a:rPr>
              <a:t>’</a:t>
            </a:r>
          </a:p>
          <a:p>
            <a:pPr algn="just">
              <a:lnSpc>
                <a:spcPct val="150000"/>
              </a:lnSpc>
              <a:spcAft>
                <a:spcPts val="0"/>
              </a:spcAft>
            </a:pPr>
            <a:r>
              <a:rPr lang="en-US" altLang="zh-CN" sz="2400" kern="100" dirty="0">
                <a:latin typeface="宋体" panose="02010600030101010101" pitchFamily="2" charset="-122"/>
                <a:ea typeface="宋体" panose="02010600030101010101" pitchFamily="2" charset="-122"/>
              </a:rPr>
              <a:t>D</a:t>
            </a:r>
            <a:r>
              <a:rPr lang="zh-CN" altLang="zh-CN" sz="2400" kern="100" dirty="0">
                <a:latin typeface="Times New Roman" panose="02020603050405020304" pitchFamily="18" charset="0"/>
                <a:ea typeface="宋体" panose="02010600030101010101" pitchFamily="2" charset="-122"/>
              </a:rPr>
              <a:t>：顺序执行一条指令，其地址为</a:t>
            </a:r>
            <a:r>
              <a:rPr lang="en-US" altLang="zh-CN" sz="2400" kern="100" dirty="0">
                <a:latin typeface="Times New Roman" panose="02020603050405020304" pitchFamily="18" charset="0"/>
                <a:ea typeface="宋体" panose="02010600030101010101" pitchFamily="2" charset="-122"/>
              </a:rPr>
              <a:t>m</a:t>
            </a:r>
            <a:r>
              <a:rPr lang="zh-CN" altLang="zh-CN" sz="2400" kern="100" dirty="0">
                <a:latin typeface="Times New Roman" panose="02020603050405020304" pitchFamily="18" charset="0"/>
                <a:ea typeface="宋体" panose="02010600030101010101" pitchFamily="2" charset="-122"/>
              </a:rPr>
              <a:t>’</a:t>
            </a:r>
            <a:r>
              <a:rPr lang="en-US" altLang="zh-CN" sz="2400" kern="100" dirty="0">
                <a:latin typeface="Times New Roman" panose="02020603050405020304" pitchFamily="18" charset="0"/>
                <a:ea typeface="宋体" panose="02010600030101010101" pitchFamily="2" charset="-122"/>
              </a:rPr>
              <a:t>+1</a:t>
            </a:r>
            <a:endParaRPr lang="zh-CN" altLang="zh-CN" sz="2400" kern="100" dirty="0">
              <a:latin typeface="Times New Roman" panose="02020603050405020304" pitchFamily="18" charset="0"/>
              <a:ea typeface="宋体" panose="02010600030101010101" pitchFamily="2" charset="-122"/>
            </a:endParaRPr>
          </a:p>
          <a:p>
            <a:pPr algn="just">
              <a:lnSpc>
                <a:spcPct val="150000"/>
              </a:lnSpc>
              <a:spcAft>
                <a:spcPts val="0"/>
              </a:spcAft>
            </a:pPr>
            <a:r>
              <a:rPr lang="en-US" altLang="zh-CN" sz="2400" kern="100" dirty="0">
                <a:latin typeface="宋体" panose="02010600030101010101" pitchFamily="2" charset="-122"/>
                <a:ea typeface="宋体" panose="02010600030101010101" pitchFamily="2" charset="-122"/>
              </a:rPr>
              <a:t>E</a:t>
            </a:r>
            <a:r>
              <a:rPr lang="zh-CN" altLang="zh-CN" sz="2400" kern="100" dirty="0">
                <a:latin typeface="Times New Roman" panose="02020603050405020304" pitchFamily="18" charset="0"/>
                <a:ea typeface="宋体" panose="02010600030101010101" pitchFamily="2" charset="-122"/>
              </a:rPr>
              <a:t>：在后地址</a:t>
            </a:r>
            <a:r>
              <a:rPr lang="en-US" altLang="zh-CN" sz="2400" kern="100" dirty="0">
                <a:latin typeface="Times New Roman" panose="02020603050405020304" pitchFamily="18" charset="0"/>
                <a:ea typeface="宋体" panose="02010600030101010101" pitchFamily="2" charset="-122"/>
              </a:rPr>
              <a:t>[m</a:t>
            </a:r>
            <a:r>
              <a:rPr lang="zh-CN" altLang="zh-CN" sz="2400" kern="100" dirty="0">
                <a:latin typeface="Times New Roman" panose="02020603050405020304" pitchFamily="18" charset="0"/>
                <a:ea typeface="宋体" panose="02010600030101010101" pitchFamily="2" charset="-122"/>
              </a:rPr>
              <a:t>’</a:t>
            </a:r>
            <a:r>
              <a:rPr lang="en-US" altLang="zh-CN" sz="2400" kern="100" dirty="0">
                <a:latin typeface="Times New Roman" panose="02020603050405020304" pitchFamily="18" charset="0"/>
                <a:ea typeface="宋体" panose="02010600030101010101" pitchFamily="2" charset="-122"/>
              </a:rPr>
              <a:t>+2</a:t>
            </a:r>
            <a:r>
              <a:rPr lang="zh-CN" altLang="zh-CN" sz="2400" kern="100" dirty="0">
                <a:latin typeface="Times New Roman" panose="02020603050405020304" pitchFamily="18" charset="0"/>
                <a:ea typeface="宋体" panose="02010600030101010101" pitchFamily="2" charset="-122"/>
              </a:rPr>
              <a:t>，</a:t>
            </a:r>
            <a:r>
              <a:rPr lang="en-US" altLang="zh-CN" sz="2400" kern="100" dirty="0">
                <a:latin typeface="Times New Roman" panose="02020603050405020304" pitchFamily="18" charset="0"/>
                <a:ea typeface="宋体" panose="02010600030101010101" pitchFamily="2" charset="-122"/>
              </a:rPr>
              <a:t>319]</a:t>
            </a:r>
            <a:r>
              <a:rPr lang="zh-CN" altLang="zh-CN" sz="2400" kern="100" dirty="0">
                <a:latin typeface="Times New Roman" panose="02020603050405020304" pitchFamily="18" charset="0"/>
                <a:ea typeface="宋体" panose="02010600030101010101" pitchFamily="2" charset="-122"/>
              </a:rPr>
              <a:t>中随机选取一条指令并执行</a:t>
            </a:r>
          </a:p>
          <a:p>
            <a:pPr algn="just">
              <a:lnSpc>
                <a:spcPct val="150000"/>
              </a:lnSpc>
              <a:spcAft>
                <a:spcPts val="0"/>
              </a:spcAft>
            </a:pPr>
            <a:r>
              <a:rPr lang="en-US" altLang="zh-CN" sz="2400" kern="100" dirty="0">
                <a:latin typeface="宋体" panose="02010600030101010101" pitchFamily="2" charset="-122"/>
                <a:ea typeface="宋体" panose="02010600030101010101" pitchFamily="2" charset="-122"/>
              </a:rPr>
              <a:t>F</a:t>
            </a:r>
            <a:r>
              <a:rPr lang="zh-CN" altLang="zh-CN" sz="2400" kern="100" dirty="0">
                <a:latin typeface="Times New Roman" panose="02020603050405020304" pitchFamily="18" charset="0"/>
                <a:ea typeface="宋体" panose="02010600030101010101" pitchFamily="2" charset="-122"/>
              </a:rPr>
              <a:t>：重复步骤</a:t>
            </a:r>
            <a:r>
              <a:rPr lang="en-US" altLang="zh-CN" sz="2400" kern="100" dirty="0">
                <a:latin typeface="Times New Roman" panose="02020603050405020304" pitchFamily="18" charset="0"/>
                <a:ea typeface="宋体" panose="02010600030101010101" pitchFamily="2" charset="-122"/>
              </a:rPr>
              <a:t>A-E</a:t>
            </a:r>
            <a:r>
              <a:rPr lang="zh-CN" altLang="zh-CN" sz="2400" kern="100" dirty="0">
                <a:latin typeface="Times New Roman" panose="02020603050405020304" pitchFamily="18" charset="0"/>
                <a:ea typeface="宋体" panose="02010600030101010101" pitchFamily="2" charset="-122"/>
              </a:rPr>
              <a:t>，直到</a:t>
            </a:r>
            <a:r>
              <a:rPr lang="en-US" altLang="zh-CN" sz="2400" kern="100" dirty="0">
                <a:latin typeface="Times New Roman" panose="02020603050405020304" pitchFamily="18" charset="0"/>
                <a:ea typeface="宋体" panose="02010600030101010101" pitchFamily="2" charset="-122"/>
              </a:rPr>
              <a:t>320</a:t>
            </a:r>
            <a:r>
              <a:rPr lang="zh-CN" altLang="zh-CN" sz="2400" kern="100" dirty="0">
                <a:latin typeface="Times New Roman" panose="02020603050405020304" pitchFamily="18" charset="0"/>
                <a:ea typeface="宋体" panose="02010600030101010101" pitchFamily="2" charset="-122"/>
              </a:rPr>
              <a:t>次指令</a:t>
            </a:r>
          </a:p>
          <a:p>
            <a:endParaRPr lang="zh-CN" altLang="en-US" dirty="0"/>
          </a:p>
        </p:txBody>
      </p:sp>
    </p:spTree>
    <p:extLst>
      <p:ext uri="{BB962C8B-B14F-4D97-AF65-F5344CB8AC3E}">
        <p14:creationId xmlns:p14="http://schemas.microsoft.com/office/powerpoint/2010/main" val="194232792"/>
      </p:ext>
    </p:extLst>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22</TotalTime>
  <Words>980</Words>
  <Application>Microsoft Office PowerPoint</Application>
  <PresentationFormat>宽屏</PresentationFormat>
  <Paragraphs>60</Paragraphs>
  <Slides>14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宋体</vt:lpstr>
      <vt:lpstr>Arial</vt:lpstr>
      <vt:lpstr>Times New Roman</vt:lpstr>
      <vt:lpstr>Trebuchet MS</vt:lpstr>
      <vt:lpstr>Wingdings 3</vt:lpstr>
      <vt:lpstr>平面</vt:lpstr>
      <vt:lpstr>实验三 内存管理</vt:lpstr>
      <vt:lpstr>一、实验目的 </vt:lpstr>
      <vt:lpstr>二 实验内容 </vt:lpstr>
      <vt:lpstr>三  实验原理 </vt:lpstr>
      <vt:lpstr>页面置换算法</vt:lpstr>
      <vt:lpstr>置换算法</vt:lpstr>
      <vt:lpstr> 生成指令流模拟页面走向</vt:lpstr>
      <vt:lpstr>指令的地址按下述原则生成： </vt:lpstr>
      <vt:lpstr>具体的实施方法是</vt:lpstr>
      <vt:lpstr>（2）将指令序列变换为页地址流 </vt:lpstr>
      <vt:lpstr>即320条指令在虚存中的存放方式为： </vt:lpstr>
      <vt:lpstr>四 实验中用到的系统调用函数 </vt:lpstr>
      <vt:lpstr>五 实验要求 </vt:lpstr>
      <vt:lpstr>六、思考题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实验三 内存管理</dc:title>
  <dc:creator>taowenzheng@126.com</dc:creator>
  <cp:lastModifiedBy>taowenzheng@126.com</cp:lastModifiedBy>
  <cp:revision>4</cp:revision>
  <dcterms:created xsi:type="dcterms:W3CDTF">2020-04-28T03:24:12Z</dcterms:created>
  <dcterms:modified xsi:type="dcterms:W3CDTF">2020-04-28T03:57:20Z</dcterms:modified>
</cp:coreProperties>
</file>