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2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635" y="1427163"/>
            <a:ext cx="9144000" cy="2387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Hiding Sensitive Information in Desensitized Voice</a:t>
            </a:r>
            <a:br>
              <a:rPr lang="en-US"/>
            </a:br>
            <a:r>
              <a:rPr lang="en-US"/>
              <a:t>Sequences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13789" y="4630974"/>
            <a:ext cx="9965055" cy="557530"/>
          </a:xfrm>
        </p:spPr>
        <p:txBody>
          <a:bodyPr/>
          <a:lstStyle/>
          <a:p>
            <a:pPr>
              <a:defRPr/>
            </a:pPr>
            <a:r>
              <a:rPr lang="zh-CN"/>
              <a:t>1</a:t>
            </a:r>
            <a:r>
              <a:rPr lang="zh-CN" baseline="30000"/>
              <a:t>st</a:t>
            </a:r>
            <a:r>
              <a:rPr lang="zh-CN"/>
              <a:t> Hai Huang, 2</a:t>
            </a:r>
            <a:r>
              <a:rPr lang="zh-CN" baseline="30000"/>
              <a:t>nd</a:t>
            </a:r>
            <a:r>
              <a:rPr lang="zh-CN"/>
              <a:t> Jingzhi Zhang, </a:t>
            </a:r>
            <a:r>
              <a:rPr lang="zh-CN" i="1"/>
              <a:t>3</a:t>
            </a:r>
            <a:r>
              <a:rPr lang="zh-CN" i="1" baseline="30000"/>
              <a:t>rd</a:t>
            </a:r>
            <a:r>
              <a:rPr lang="zh-CN" i="1"/>
              <a:t> Dixuan Chen, 4</a:t>
            </a:r>
            <a:r>
              <a:rPr lang="zh-CN" i="1" baseline="30000"/>
              <a:t>th</a:t>
            </a:r>
            <a:r>
              <a:rPr lang="zh-CN" i="1"/>
              <a:t> Hongyang Yan</a:t>
            </a:r>
            <a:endParaRPr lang="zh-CN" i="1"/>
          </a:p>
        </p:txBody>
      </p:sp>
      <p:sp>
        <p:nvSpPr>
          <p:cNvPr id="4" name="Text Box 3"/>
          <p:cNvSpPr txBox="1"/>
          <p:nvPr/>
        </p:nvSpPr>
        <p:spPr bwMode="auto">
          <a:xfrm rot="21060000">
            <a:off x="1674767" y="823020"/>
            <a:ext cx="4053761" cy="5185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2800"/>
              <a:t>TALKING ABOUT...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 bwMode="auto">
          <a:xfrm>
            <a:off x="2154555" y="527333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/>
              <a:t>School of Computer Science and Cyber Engineering, Guangzhou University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 bwMode="auto">
          <a:xfrm>
            <a:off x="2154555" y="5641635"/>
            <a:ext cx="7882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i="1"/>
              <a:t>Institute of Artificial Intelligence and Blockchain, Guangzhou University</a:t>
            </a:r>
            <a:endParaRPr lang="en-US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6877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Subverting protection models</a:t>
            </a:r>
            <a:endParaRPr/>
          </a:p>
        </p:txBody>
      </p:sp>
      <p:sp>
        <p:nvSpPr>
          <p:cNvPr id="100888259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514984"/>
            <a:ext cx="4850003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Targeted at PPRL-VGAN</a:t>
            </a:r>
            <a:endParaRPr/>
          </a:p>
          <a:p>
            <a:pPr lvl="1">
              <a:defRPr/>
            </a:pPr>
            <a:r>
              <a:rPr/>
              <a:t>Referred as PP-GANs in the work</a:t>
            </a:r>
            <a:endParaRPr/>
          </a:p>
          <a:p>
            <a:pPr lvl="0">
              <a:defRPr/>
            </a:pPr>
            <a:r>
              <a:rPr/>
              <a:t>Use stenography to embed identity vector.</a:t>
            </a:r>
            <a:endParaRPr/>
          </a:p>
          <a:p>
            <a:pPr lvl="0">
              <a:defRPr/>
            </a:pPr>
            <a:r>
              <a:rPr/>
              <a:t>Minimal changes to the carrier.</a:t>
            </a:r>
            <a:endParaRPr/>
          </a:p>
          <a:p>
            <a:pPr lvl="0">
              <a:defRPr/>
            </a:pPr>
            <a:r>
              <a:rPr/>
              <a:t>Not commonly considered in evaluation.</a:t>
            </a:r>
            <a:endParaRPr/>
          </a:p>
          <a:p>
            <a:pPr lvl="0">
              <a:defRPr/>
            </a:pPr>
            <a:r>
              <a:rPr/>
              <a:t>Hidden as additional layers.</a:t>
            </a:r>
            <a:endParaRPr/>
          </a:p>
        </p:txBody>
      </p:sp>
      <p:pic>
        <p:nvPicPr>
          <p:cNvPr id="946793659" name="图片 7"/>
          <p:cNvPicPr>
            <a:picLocks noChangeAspect="1"/>
          </p:cNvPicPr>
          <p:nvPr/>
        </p:nvPicPr>
        <p:blipFill>
          <a:blip r:embed="rId2"/>
          <a:srcRect l="0" t="5398" r="-302" b="0"/>
          <a:stretch/>
        </p:blipFill>
        <p:spPr bwMode="auto">
          <a:xfrm flipH="0" flipV="0">
            <a:off x="8406990" y="1308247"/>
            <a:ext cx="3726105" cy="2558109"/>
          </a:xfrm>
          <a:prstGeom prst="rect">
            <a:avLst/>
          </a:prstGeom>
        </p:spPr>
      </p:pic>
      <p:pic>
        <p:nvPicPr>
          <p:cNvPr id="894347606" name="图片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5858" y="3820119"/>
            <a:ext cx="5802533" cy="2221906"/>
          </a:xfrm>
          <a:prstGeom prst="rect">
            <a:avLst/>
          </a:prstGeom>
        </p:spPr>
      </p:pic>
      <p:sp>
        <p:nvSpPr>
          <p:cNvPr id="963162246" name=""/>
          <p:cNvSpPr txBox="1"/>
          <p:nvPr/>
        </p:nvSpPr>
        <p:spPr bwMode="auto">
          <a:xfrm flipH="0" flipV="0">
            <a:off x="6150582" y="1701553"/>
            <a:ext cx="2109166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Right — Adversary workflow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Bottom — Model structure</a:t>
            </a:r>
            <a:endParaRPr/>
          </a:p>
        </p:txBody>
      </p:sp>
      <p:sp>
        <p:nvSpPr>
          <p:cNvPr id="1970992626" name=""/>
          <p:cNvSpPr txBox="1"/>
          <p:nvPr/>
        </p:nvSpPr>
        <p:spPr bwMode="auto">
          <a:xfrm flipH="0" flipV="0">
            <a:off x="213640" y="6042025"/>
            <a:ext cx="760345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Subverting Privacy-Preserving GANs: Hiding Secrets in Sanitized Images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Liu et al. 2021 — DOI: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10.1609/aaai.v35i17.17743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99288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Stenography for speeches</a:t>
            </a:r>
            <a:endParaRPr/>
          </a:p>
        </p:txBody>
      </p:sp>
      <p:sp>
        <p:nvSpPr>
          <p:cNvPr id="188038975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3712552" cy="4351338"/>
          </a:xfrm>
        </p:spPr>
        <p:txBody>
          <a:bodyPr/>
          <a:lstStyle/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Hide and Speak</a:t>
            </a:r>
            <a:endParaRPr lang="zh-CN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for audio, specifically speeches.</a:t>
            </a:r>
            <a:endParaRPr lang="zh-CN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Minimal changes to carrier, no audible distortion</a:t>
            </a:r>
            <a:endParaRPr lang="zh-CN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Robust to degradations</a:t>
            </a:r>
            <a:endParaRPr lang="zh-CN"/>
          </a:p>
        </p:txBody>
      </p:sp>
      <p:pic>
        <p:nvPicPr>
          <p:cNvPr id="1298015377" name="图片 1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789344" y="1690687"/>
            <a:ext cx="7335169" cy="2523153"/>
          </a:xfrm>
          <a:prstGeom prst="rect">
            <a:avLst/>
          </a:prstGeom>
        </p:spPr>
      </p:pic>
      <p:sp>
        <p:nvSpPr>
          <p:cNvPr id="1765308996" name=""/>
          <p:cNvSpPr txBox="1"/>
          <p:nvPr/>
        </p:nvSpPr>
        <p:spPr bwMode="auto">
          <a:xfrm flipH="0" flipV="0">
            <a:off x="4911407" y="4213841"/>
            <a:ext cx="6943689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encoder E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gets as input 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carrier C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its output is then concatenated with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 and M to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create H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Then, 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carrier decoder D</a:t>
            </a:r>
            <a:r>
              <a:rPr lang="zh-CN" sz="1800" b="1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c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generates the new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embedded carrier, from which the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message decoder D</a:t>
            </a:r>
            <a:r>
              <a:rPr lang="zh-CN" sz="1800" b="1" i="1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m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decodes </a:t>
            </a:r>
            <a:r>
              <a:rPr lang="zh-CN" sz="1800" b="1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message ˆM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 Sub-figure (A) depicts the baseline model, (B)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depicts our </a:t>
            </a:r>
            <a:r>
              <a:rPr lang="zh-CN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proposed model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r>
              <a:rPr/>
              <a:t>”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77124344" name=""/>
          <p:cNvSpPr txBox="1"/>
          <p:nvPr/>
        </p:nvSpPr>
        <p:spPr bwMode="auto">
          <a:xfrm flipH="0" flipV="0">
            <a:off x="509563" y="6010922"/>
            <a:ext cx="796031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Hide and Speak: Towards Deep Neural Networks for Speech Steganography</a:t>
            </a:r>
            <a:endParaRPr/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Kreuk</a:t>
            </a:r>
            <a:r>
              <a:rPr/>
              <a:t> et al. 2020 —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arXiv:1902.03083 [cs.SD]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94645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Framework for our adversary</a:t>
            </a:r>
            <a:endParaRPr/>
          </a:p>
        </p:txBody>
      </p:sp>
      <p:pic>
        <p:nvPicPr>
          <p:cNvPr id="1734930354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0" flipV="0">
            <a:off x="838198" y="1690687"/>
            <a:ext cx="8783620" cy="45084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0058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Implementation of our adversary</a:t>
            </a:r>
            <a:endParaRPr/>
          </a:p>
        </p:txBody>
      </p:sp>
      <p:pic>
        <p:nvPicPr>
          <p:cNvPr id="136455182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flipH="0" flipV="0">
            <a:off x="838198" y="1690687"/>
            <a:ext cx="8783620" cy="4508406"/>
          </a:xfrm>
          <a:prstGeom prst="rect">
            <a:avLst/>
          </a:prstGeom>
          <a:noFill/>
        </p:spPr>
      </p:pic>
      <p:sp>
        <p:nvSpPr>
          <p:cNvPr id="3162948" name=""/>
          <p:cNvSpPr/>
          <p:nvPr/>
        </p:nvSpPr>
        <p:spPr bwMode="auto">
          <a:xfrm flipH="0" flipV="0">
            <a:off x="2987912" y="4129842"/>
            <a:ext cx="1636819" cy="401467"/>
          </a:xfrm>
          <a:prstGeom prst="wedgeRoundRectCallout">
            <a:avLst>
              <a:gd name="adj1" fmla="val 52824"/>
              <a:gd name="adj2" fmla="val -3346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>
                <a:solidFill>
                  <a:schemeClr val="tx1"/>
                </a:solidFill>
              </a:rPr>
              <a:t>StarGAN-VC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815039904" name=""/>
          <p:cNvSpPr/>
          <p:nvPr/>
        </p:nvSpPr>
        <p:spPr bwMode="auto">
          <a:xfrm flipH="0" flipV="0">
            <a:off x="7412690" y="4423052"/>
            <a:ext cx="2131750" cy="687032"/>
          </a:xfrm>
          <a:prstGeom prst="wedgeRoundRectCallout">
            <a:avLst>
              <a:gd name="adj1" fmla="val -93661"/>
              <a:gd name="adj2" fmla="val 586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>
                <a:solidFill>
                  <a:schemeClr val="tx1"/>
                </a:solidFill>
              </a:rPr>
              <a:t>Hide and Speak extraction model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852420596" name=""/>
          <p:cNvSpPr/>
          <p:nvPr/>
        </p:nvSpPr>
        <p:spPr bwMode="auto">
          <a:xfrm flipH="0" flipV="0">
            <a:off x="7338710" y="1599829"/>
            <a:ext cx="1937551" cy="453746"/>
          </a:xfrm>
          <a:prstGeom prst="wedgeRoundRectCallout">
            <a:avLst>
              <a:gd name="adj1" fmla="val -44501"/>
              <a:gd name="adj2" fmla="val 2557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>
                <a:solidFill>
                  <a:schemeClr val="tx1"/>
                </a:solidFill>
              </a:rPr>
              <a:t>Hide and Speak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20940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Evaluation setup</a:t>
            </a:r>
            <a:endParaRPr/>
          </a:p>
        </p:txBody>
      </p:sp>
      <p:sp>
        <p:nvSpPr>
          <p:cNvPr id="174403940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Dataset: VCC (Voice Conversion Challenge) 2016</a:t>
            </a:r>
            <a:endParaRPr/>
          </a:p>
          <a:p>
            <a:pPr lvl="1">
              <a:defRPr/>
            </a:pPr>
            <a:r>
              <a:rPr/>
              <a:t>10 speakers (5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*♂</a:t>
            </a:r>
            <a:r>
              <a:rPr/>
              <a:t> &amp; 5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*♀</a:t>
            </a:r>
            <a:r>
              <a:rPr/>
              <a:t>), each: 162 — training &amp; 53 — testing.</a:t>
            </a:r>
            <a:endParaRPr/>
          </a:p>
          <a:p>
            <a:pPr lvl="1">
              <a:defRPr/>
            </a:pPr>
            <a:r>
              <a:rPr/>
              <a:t>4 chosen (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*♂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2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*♀</a:t>
            </a:r>
            <a:r>
              <a:rPr/>
              <a:t>): TM1, TM2, SF1, SF2, same as ones used for StarGAN-VC impl. training.</a:t>
            </a:r>
            <a:endParaRPr/>
          </a:p>
          <a:p>
            <a:pPr>
              <a:defRPr/>
            </a:pPr>
            <a:r>
              <a:rPr/>
              <a:t>StarGAN-VC implementation: StarGanVCDialectConversion</a:t>
            </a:r>
            <a:endParaRPr/>
          </a:p>
          <a:p>
            <a:pPr lvl="1">
              <a:defRPr/>
            </a:pPr>
            <a:r>
              <a:rPr/>
              <a:t>GitHub: 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Noto Sans Mono"/>
                <a:ea typeface="Noto Sans Mono"/>
                <a:cs typeface="Noto Sans Mono"/>
              </a:rPr>
              <a:t>Didnelpsun/StarGanVCDialectConversion</a:t>
            </a:r>
            <a:endParaRPr>
              <a:latin typeface="Noto Sans Mono"/>
              <a:ea typeface="Noto Sans Mono"/>
              <a:cs typeface="Noto Sans Mono"/>
            </a:endParaRPr>
          </a:p>
          <a:p>
            <a:pPr lvl="1">
              <a:defRPr/>
            </a:pPr>
            <a:r>
              <a:rPr>
                <a:latin typeface="Arial"/>
                <a:ea typeface="Arial"/>
                <a:cs typeface="Arial"/>
              </a:rPr>
              <a:t>Trained with official settings</a:t>
            </a:r>
            <a:endParaRPr>
              <a:latin typeface="Arial"/>
              <a:cs typeface="Arial"/>
            </a:endParaRPr>
          </a:p>
          <a:p>
            <a:pPr>
              <a:defRPr/>
            </a:pPr>
            <a:r>
              <a:rPr/>
              <a:t>Hide and Speak implementation: Official sources</a:t>
            </a:r>
            <a:endParaRPr/>
          </a:p>
          <a:p>
            <a:pPr>
              <a:defRPr/>
            </a:pPr>
            <a:r>
              <a:rPr/>
              <a:t>Voiceprint analysis: iFlyTek online voiceprint service</a:t>
            </a:r>
            <a:endParaRPr/>
          </a:p>
          <a:p>
            <a:pPr lvl="1">
              <a:defRPr/>
            </a:pPr>
            <a:r>
              <a:rPr/>
              <a:t>Scores given for speakers, values &gt; 0.6 are considered “confirmed”.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6696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Evaluation experiment</a:t>
            </a:r>
            <a:endParaRPr/>
          </a:p>
        </p:txBody>
      </p:sp>
      <p:sp>
        <p:nvSpPr>
          <p:cNvPr id="12028949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Training set of StarGAN-VC impl. used for voice input.</a:t>
            </a:r>
            <a:endParaRPr/>
          </a:p>
          <a:p>
            <a:pPr lvl="1">
              <a:defRPr/>
            </a:pPr>
            <a:r>
              <a:rPr/>
              <a:t>Generalization of </a:t>
            </a:r>
            <a:r>
              <a:rPr lang="en-US"/>
              <a:t>benign model is not our main concern, and naturally it performs better on training set.</a:t>
            </a:r>
            <a:endParaRPr lang="en-US"/>
          </a:p>
          <a:p>
            <a:pPr lvl="0">
              <a:defRPr/>
            </a:pPr>
            <a:r>
              <a:rPr lang="en-US"/>
              <a:t>A complete run of adversary produce 3 results for each sample.</a:t>
            </a:r>
            <a:endParaRPr lang="en-US"/>
          </a:p>
          <a:p>
            <a:pPr lvl="1">
              <a:defRPr/>
            </a:pPr>
            <a:r>
              <a:rPr lang="en-US"/>
              <a:t>A total of 1944 (intermediate) results are generated.</a:t>
            </a:r>
            <a:endParaRPr lang="en-US"/>
          </a:p>
          <a:p>
            <a:pPr lvl="0">
              <a:defRPr/>
            </a:pPr>
            <a:r>
              <a:rPr lang="en-US"/>
              <a:t>Every single result sample is included in voiceprint analysis.</a:t>
            </a:r>
            <a:endParaRPr lang="en-US"/>
          </a:p>
          <a:p>
            <a:pPr lvl="0">
              <a:defRPr/>
            </a:pPr>
            <a:r>
              <a:rPr lang="en-US"/>
              <a:t>Additional ABX test is conducted on a few people.</a:t>
            </a:r>
            <a:endParaRPr lang="en-US"/>
          </a:p>
          <a:p>
            <a:pPr lvl="1">
              <a:defRPr/>
            </a:pPr>
            <a:r>
              <a:rPr lang="en-US"/>
              <a:t>Won’t be mentioned, please refer to the paper for details.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2215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Statistical metrics</a:t>
            </a:r>
            <a:endParaRPr/>
          </a:p>
        </p:txBody>
      </p:sp>
      <p:sp>
        <p:nvSpPr>
          <p:cNvPr id="1672591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Mean </a:t>
            </a:r>
            <a:r>
              <a:rPr/>
              <a:t>— Average score (High = Close to original speaker)</a:t>
            </a:r>
            <a:endParaRPr/>
          </a:p>
          <a:p>
            <a:pPr>
              <a:defRPr/>
            </a:pPr>
            <a:r>
              <a:rPr b="1"/>
              <a:t>Certainty </a:t>
            </a:r>
            <a:r>
              <a:rPr/>
              <a:t>— Ratio of scores higher than 0.6 (i.e. confirmed to be the original speaker)</a:t>
            </a:r>
            <a:endParaRPr/>
          </a:p>
          <a:p>
            <a:pPr>
              <a:defRPr/>
            </a:pPr>
            <a:r>
              <a:rPr b="1"/>
              <a:t>Best </a:t>
            </a:r>
            <a:r>
              <a:rPr/>
              <a:t>— Best score (The one closest to original)</a:t>
            </a:r>
            <a:endParaRPr/>
          </a:p>
          <a:p>
            <a:pPr>
              <a:defRPr/>
            </a:pPr>
            <a:r>
              <a:rPr b="1"/>
              <a:t>Worst </a:t>
            </a:r>
            <a:r>
              <a:rPr/>
              <a:t>— Worst score (The one farthest to original)</a:t>
            </a:r>
            <a:endParaRPr/>
          </a:p>
          <a:p>
            <a:pPr>
              <a:defRPr/>
            </a:pPr>
            <a:r>
              <a:rPr b="1"/>
              <a:t>Class Ratio</a:t>
            </a:r>
            <a:r>
              <a:rPr/>
              <a:t> — Ratio of samples being classified into original speaker (highest in all), higher value mean higher probability an generic model would think it’s the original speaker.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0383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Evaluation statistics</a:t>
            </a:r>
            <a:endParaRPr/>
          </a:p>
        </p:txBody>
      </p:sp>
      <p:pic>
        <p:nvPicPr>
          <p:cNvPr id="99119735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7216" y="1800608"/>
            <a:ext cx="5908783" cy="2031941"/>
          </a:xfrm>
          <a:prstGeom prst="rect">
            <a:avLst/>
          </a:prstGeom>
        </p:spPr>
      </p:pic>
      <p:pic>
        <p:nvPicPr>
          <p:cNvPr id="12722116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851619"/>
            <a:ext cx="5951292" cy="1980930"/>
          </a:xfrm>
          <a:prstGeom prst="rect">
            <a:avLst/>
          </a:prstGeom>
        </p:spPr>
      </p:pic>
      <p:pic>
        <p:nvPicPr>
          <p:cNvPr id="7612645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10700" y="3832548"/>
            <a:ext cx="5985299" cy="2099955"/>
          </a:xfrm>
          <a:prstGeom prst="rect">
            <a:avLst/>
          </a:prstGeom>
        </p:spPr>
      </p:pic>
      <p:pic>
        <p:nvPicPr>
          <p:cNvPr id="10822291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095999" y="3951612"/>
            <a:ext cx="5951292" cy="1972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9469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Future work...</a:t>
            </a:r>
            <a:endParaRPr/>
          </a:p>
        </p:txBody>
      </p:sp>
      <p:sp>
        <p:nvSpPr>
          <p:cNvPr id="7330600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Newer voice conversion methods provide results significantly better than StarGAN-VC, may be suitable as better victims.</a:t>
            </a:r>
            <a:endParaRPr/>
          </a:p>
          <a:p>
            <a:pPr>
              <a:defRPr/>
            </a:pPr>
            <a:r>
              <a:rPr/>
              <a:t>Prior art in images (Liu et al.) integrate with the victim.</a:t>
            </a:r>
            <a:endParaRPr/>
          </a:p>
          <a:p>
            <a:pPr>
              <a:defRPr/>
            </a:pPr>
            <a:r>
              <a:rPr/>
              <a:t>It’s possible to defend / mitigate such adversary.</a:t>
            </a:r>
            <a:endParaRPr/>
          </a:p>
          <a:p>
            <a:pPr>
              <a:defRPr/>
            </a:pPr>
            <a:r>
              <a:rPr/>
              <a:t>Workflow may be possible for other cases...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4519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about devices </a:t>
            </a:r>
            <a:r>
              <a:rPr b="1" i="1"/>
              <a:t>without </a:t>
            </a:r>
            <a:r>
              <a:rPr b="1" i="1"/>
              <a:t>Internet</a:t>
            </a:r>
            <a:r>
              <a:rPr/>
              <a:t> ?</a:t>
            </a:r>
            <a:endParaRPr/>
          </a:p>
        </p:txBody>
      </p:sp>
      <p:sp>
        <p:nvSpPr>
          <p:cNvPr id="18054095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IoT (</a:t>
            </a:r>
            <a:r>
              <a:rPr b="1" i="1"/>
              <a:t>I</a:t>
            </a:r>
            <a:r>
              <a:rPr/>
              <a:t>nternet </a:t>
            </a:r>
            <a:r>
              <a:rPr b="1" i="1"/>
              <a:t>o</a:t>
            </a:r>
            <a:r>
              <a:rPr/>
              <a:t>f </a:t>
            </a:r>
            <a:r>
              <a:rPr b="1" i="1"/>
              <a:t>T</a:t>
            </a:r>
            <a:r>
              <a:rPr/>
              <a:t>hings) devices typically connect to each other instead of connecting to the Internet.</a:t>
            </a:r>
            <a:endParaRPr/>
          </a:p>
          <a:p>
            <a:pPr>
              <a:defRPr/>
            </a:pPr>
            <a:r>
              <a:rPr/>
              <a:t>During maintenance / synchronization, one device may need to connect to other device for data transmission.</a:t>
            </a:r>
            <a:endParaRPr/>
          </a:p>
          <a:p>
            <a:pPr>
              <a:defRPr/>
            </a:pPr>
            <a:r>
              <a:rPr/>
              <a:t>May only 1 online device (e.g. user’s smartphone) is present in the chain, users are not safe from such attack.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74015"/>
            <a:ext cx="10515600" cy="1325563"/>
          </a:xfrm>
        </p:spPr>
        <p:txBody>
          <a:bodyPr/>
          <a:p>
            <a:pPr>
              <a:defRPr/>
            </a:pPr>
            <a:r>
              <a:rPr lang="en-US"/>
              <a:t>Voice-based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p>
            <a:pPr>
              <a:defRPr/>
            </a:pPr>
            <a:r>
              <a:rPr lang="en-US"/>
              <a:t>Voice assistants</a:t>
            </a:r>
            <a:endParaRPr lang="en-US"/>
          </a:p>
          <a:p>
            <a:pPr lvl="1">
              <a:defRPr/>
            </a:pPr>
            <a:r>
              <a:rPr lang="en-US" b="1"/>
              <a:t>Apple</a:t>
            </a:r>
            <a:r>
              <a:rPr lang="en-US"/>
              <a:t> — Siri</a:t>
            </a:r>
            <a:endParaRPr lang="en-US"/>
          </a:p>
          <a:p>
            <a:pPr lvl="1">
              <a:defRPr/>
            </a:pPr>
            <a:r>
              <a:rPr lang="en-US" b="1"/>
              <a:t>Xiaomi</a:t>
            </a:r>
            <a:r>
              <a:rPr lang="en-US"/>
              <a:t> — Xiao Ai</a:t>
            </a:r>
            <a:endParaRPr lang="en-US"/>
          </a:p>
          <a:p>
            <a:pPr lvl="1">
              <a:defRPr/>
            </a:pPr>
            <a:r>
              <a:rPr lang="en-US" b="1"/>
              <a:t>Huawei </a:t>
            </a:r>
            <a:r>
              <a:rPr lang="en-US"/>
              <a:t>— Xiao Yi / Celia</a:t>
            </a:r>
            <a:endParaRPr lang="en-US"/>
          </a:p>
          <a:p>
            <a:pPr>
              <a:defRPr/>
            </a:pPr>
            <a:r>
              <a:rPr lang="en-US"/>
              <a:t>Voice-based input methods</a:t>
            </a:r>
            <a:endParaRPr lang="en-US"/>
          </a:p>
          <a:p>
            <a:pPr lvl="1">
              <a:defRPr/>
            </a:pPr>
            <a:r>
              <a:rPr lang="en-US" sz="2400" b="1"/>
              <a:t>iFlyTek </a:t>
            </a:r>
            <a:r>
              <a:rPr lang="en-US" sz="2400"/>
              <a:t>— Voice input / translation</a:t>
            </a:r>
            <a:endParaRPr lang="en-US"/>
          </a:p>
          <a:p>
            <a:pPr>
              <a:defRPr/>
            </a:pPr>
            <a:r>
              <a:rPr lang="en-US"/>
              <a:t>Biometric authentication</a:t>
            </a:r>
            <a:endParaRPr lang="en-US"/>
          </a:p>
          <a:p>
            <a:pPr lvl="1">
              <a:defRPr/>
            </a:pPr>
            <a:r>
              <a:rPr lang="en-US" sz="2400" b="1"/>
              <a:t>Apple </a:t>
            </a:r>
            <a:r>
              <a:rPr lang="en-US" sz="2400"/>
              <a:t>— Siri doesn’t respond to </a:t>
            </a:r>
            <a:r>
              <a:rPr lang="en-US" sz="2400" i="1"/>
              <a:t>anyone other than you</a:t>
            </a:r>
            <a:endParaRPr lang="en-US" i="1"/>
          </a:p>
          <a:p>
            <a:pPr>
              <a:defRPr/>
            </a:pPr>
            <a:r>
              <a:rPr lang="en-US"/>
              <a:t>IoT (</a:t>
            </a:r>
            <a:r>
              <a:rPr lang="en-US" b="1"/>
              <a:t>I</a:t>
            </a:r>
            <a:r>
              <a:rPr lang="en-US"/>
              <a:t>nternet </a:t>
            </a:r>
            <a:r>
              <a:rPr lang="en-US" b="1"/>
              <a:t>o</a:t>
            </a:r>
            <a:r>
              <a:rPr lang="en-US"/>
              <a:t>f </a:t>
            </a:r>
            <a:r>
              <a:rPr lang="en-US" b="1"/>
              <a:t>T</a:t>
            </a:r>
            <a:r>
              <a:rPr lang="en-US"/>
              <a:t>hings) devices</a:t>
            </a:r>
            <a:endParaRPr lang="en-US"/>
          </a:p>
          <a:p>
            <a:pPr lvl="1">
              <a:defRPr/>
            </a:pPr>
            <a:r>
              <a:rPr lang="en-US"/>
              <a:t>Voice-enabled door locks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68895" y="2781300"/>
            <a:ext cx="986790" cy="564515"/>
          </a:xfrm>
          <a:prstGeom prst="rect">
            <a:avLst/>
          </a:prstGeom>
        </p:spPr>
      </p:pic>
      <p:pic>
        <p:nvPicPr>
          <p:cNvPr id="5" name="Picture 4" descr="Screenshot_20230926_18393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8895" y="3622675"/>
            <a:ext cx="1708785" cy="585470"/>
          </a:xfrm>
          <a:prstGeom prst="rect">
            <a:avLst/>
          </a:prstGeom>
        </p:spPr>
      </p:pic>
      <p:pic>
        <p:nvPicPr>
          <p:cNvPr id="6" name="Picture 5" descr="Screenshot_20230926_18433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682480" y="2665095"/>
            <a:ext cx="1504950" cy="15430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 bwMode="auto">
          <a:xfrm rot="20940000">
            <a:off x="6704965" y="902970"/>
            <a:ext cx="49403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 sz="3200" b="1"/>
              <a:t>Voice is integral for our lives on the Internet! </a:t>
            </a:r>
            <a:endParaRPr lang="en-US" sz="3200" b="1"/>
          </a:p>
        </p:txBody>
      </p:sp>
      <p:sp>
        <p:nvSpPr>
          <p:cNvPr id="8" name="Text Box 7"/>
          <p:cNvSpPr txBox="1"/>
          <p:nvPr/>
        </p:nvSpPr>
        <p:spPr bwMode="auto">
          <a:xfrm flipH="0" flipV="0">
            <a:off x="7668894" y="5407472"/>
            <a:ext cx="3829020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en-US"/>
              <a:t>Pictures clipped from Siri, Celia and Xiao AI’s official websites.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9731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6109230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 designed a workflow on hiding identity data in desensitized voice sequences, and conducted experiment on it.</a:t>
            </a:r>
            <a:endParaRPr/>
          </a:p>
          <a:p>
            <a:pPr>
              <a:defRPr/>
            </a:pPr>
            <a:r>
              <a:rPr/>
              <a:t>We proved vulnerability of current solutions to such attack.</a:t>
            </a:r>
            <a:endParaRPr/>
          </a:p>
          <a:p>
            <a:pPr>
              <a:defRPr/>
            </a:pPr>
            <a:r>
              <a:rPr/>
              <a:t>It’s safe to consider publicly-released voice changing solutions have potential for adversaries.</a:t>
            </a:r>
            <a:endParaRPr/>
          </a:p>
          <a:p>
            <a:pPr>
              <a:defRPr/>
            </a:pPr>
            <a:r>
              <a:rPr/>
              <a:t>It may now be necessary to consider anti-stenography measures on desensitization models.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147506" name="Title 1"/>
          <p:cNvSpPr>
            <a:spLocks noGrp="1"/>
          </p:cNvSpPr>
          <p:nvPr>
            <p:ph type="ctrTitle"/>
          </p:nvPr>
        </p:nvSpPr>
        <p:spPr bwMode="auto">
          <a:xfrm rot="20758146" flipH="0" flipV="0">
            <a:off x="232364" y="2543815"/>
            <a:ext cx="9867256" cy="1352881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sz="7200" b="1" i="1"/>
              <a:t>Thanks for listening!</a:t>
            </a:r>
            <a:endParaRPr sz="7200" b="1" i="1"/>
          </a:p>
        </p:txBody>
      </p:sp>
      <p:pic>
        <p:nvPicPr>
          <p:cNvPr id="4969521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9944878" flipH="0" flipV="0">
            <a:off x="536375" y="2464587"/>
            <a:ext cx="1239614" cy="885438"/>
          </a:xfrm>
          <a:prstGeom prst="rect">
            <a:avLst/>
          </a:prstGeom>
        </p:spPr>
      </p:pic>
      <p:pic>
        <p:nvPicPr>
          <p:cNvPr id="16412168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292694" flipH="0" flipV="0">
            <a:off x="6713524" y="1209477"/>
            <a:ext cx="882802" cy="882802"/>
          </a:xfrm>
          <a:prstGeom prst="rect">
            <a:avLst/>
          </a:prstGeom>
        </p:spPr>
      </p:pic>
      <p:pic>
        <p:nvPicPr>
          <p:cNvPr id="10809071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320026" flipH="0" flipV="0">
            <a:off x="2498793" y="2094276"/>
            <a:ext cx="1318447" cy="955572"/>
          </a:xfrm>
          <a:prstGeom prst="rect">
            <a:avLst/>
          </a:prstGeom>
        </p:spPr>
      </p:pic>
      <p:pic>
        <p:nvPicPr>
          <p:cNvPr id="12748200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20102327" flipH="0" flipV="0">
            <a:off x="4457869" y="1316807"/>
            <a:ext cx="1622500" cy="1198754"/>
          </a:xfrm>
          <a:prstGeom prst="rect">
            <a:avLst/>
          </a:prstGeom>
        </p:spPr>
      </p:pic>
      <p:pic>
        <p:nvPicPr>
          <p:cNvPr id="78561441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19819675" flipH="0" flipV="0">
            <a:off x="8184306" y="554890"/>
            <a:ext cx="1235953" cy="1046662"/>
          </a:xfrm>
          <a:prstGeom prst="rect">
            <a:avLst/>
          </a:prstGeom>
        </p:spPr>
      </p:pic>
      <p:sp>
        <p:nvSpPr>
          <p:cNvPr id="223862595" name="Title 1"/>
          <p:cNvSpPr>
            <a:spLocks noGrp="1"/>
          </p:cNvSpPr>
          <p:nvPr/>
        </p:nvSpPr>
        <p:spPr bwMode="auto">
          <a:xfrm flipH="0" flipV="0">
            <a:off x="5274231" y="4431210"/>
            <a:ext cx="6271396" cy="169155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Any questions</a:t>
            </a:r>
            <a:r>
              <a:rPr sz="12000" b="1"/>
              <a:t>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Speaker recognition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5838825" cy="4351655"/>
          </a:xfrm>
        </p:spPr>
        <p:txBody>
          <a:bodyPr/>
          <a:p>
            <a:pPr>
              <a:defRPr/>
            </a:pPr>
            <a:r>
              <a:rPr lang="en-US"/>
              <a:t>Speaker recognition is the </a:t>
            </a:r>
            <a:r>
              <a:rPr lang="en-US" b="1"/>
              <a:t>identification </a:t>
            </a:r>
            <a:r>
              <a:rPr lang="en-US"/>
              <a:t>of a person from characteristics of voices.</a:t>
            </a:r>
            <a:endParaRPr lang="en-US"/>
          </a:p>
          <a:p>
            <a:pPr>
              <a:defRPr/>
            </a:pPr>
            <a:r>
              <a:rPr lang="en-US"/>
              <a:t>We call it </a:t>
            </a:r>
            <a:r>
              <a:rPr lang="en-US" b="1"/>
              <a:t>voiceprint </a:t>
            </a:r>
            <a:r>
              <a:rPr lang="en-US"/>
              <a:t>in our work.</a:t>
            </a:r>
            <a:endParaRPr lang="en-US"/>
          </a:p>
          <a:p>
            <a:pPr>
              <a:defRPr/>
            </a:pPr>
            <a:r>
              <a:rPr lang="en-US"/>
              <a:t>“</a:t>
            </a:r>
            <a:r>
              <a:rPr lang="en-US" b="1"/>
              <a:t>distinctive</a:t>
            </a:r>
            <a:r>
              <a:rPr lang="en-US"/>
              <a:t>, </a:t>
            </a:r>
            <a:r>
              <a:rPr lang="en-US" b="1"/>
              <a:t>measurable </a:t>
            </a:r>
            <a:r>
              <a:rPr lang="en-US"/>
              <a:t>characteristics used to label and describe individuals” -- </a:t>
            </a:r>
            <a:r>
              <a:rPr lang="en-US" i="1"/>
              <a:t>Wikipedia (Biometrics)</a:t>
            </a:r>
            <a:endParaRPr lang="en-US" i="1"/>
          </a:p>
          <a:p>
            <a:pPr>
              <a:defRPr/>
            </a:pPr>
            <a:r>
              <a:rPr lang="en-US"/>
              <a:t>Voiceprint can be (mostly) easily acquired from many sources.</a:t>
            </a:r>
            <a:endParaRPr lang="en-US"/>
          </a:p>
        </p:txBody>
      </p:sp>
      <p:pic>
        <p:nvPicPr>
          <p:cNvPr id="5" name="Picture 4" descr="Screenshot_20230926_19132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33895" y="712470"/>
            <a:ext cx="4770120" cy="2265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 bwMode="auto">
          <a:xfrm>
            <a:off x="7033895" y="2977515"/>
            <a:ext cx="4770755" cy="64515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/>
            </a:pPr>
            <a:r>
              <a:rPr lang="en-US"/>
              <a:t>https://azure.microsoft.com/en-us/products/ai-services/speaker-recognition</a:t>
            </a:r>
            <a:endParaRPr lang="en-US"/>
          </a:p>
        </p:txBody>
      </p:sp>
      <p:pic>
        <p:nvPicPr>
          <p:cNvPr id="7" name="Picture 6" descr="Spectrogram-19thC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33260" y="3622675"/>
            <a:ext cx="4769485" cy="24809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 bwMode="auto">
          <a:xfrm>
            <a:off x="7033260" y="6103620"/>
            <a:ext cx="268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defRPr/>
            </a:pPr>
            <a:r>
              <a:rPr lang="en-US"/>
              <a:t>Wikipedia - Spectrogram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p>
            <a:pPr>
              <a:defRPr/>
            </a:pPr>
            <a:r>
              <a:rPr lang="en-US"/>
              <a:t>Wait... I want just </a:t>
            </a:r>
            <a:r>
              <a:rPr lang="en-US" i="1"/>
              <a:t>what I asked</a:t>
            </a:r>
            <a:r>
              <a:rPr lang="en-US"/>
              <a:t> 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3189750"/>
          </a:xfrm>
        </p:spPr>
        <p:txBody>
          <a:bodyPr/>
          <a:p>
            <a:pPr>
              <a:defRPr/>
            </a:pPr>
            <a:r>
              <a:rPr lang="en-US"/>
              <a:t>There is just </a:t>
            </a:r>
            <a:r>
              <a:rPr lang="en-US" b="1"/>
              <a:t>way too much</a:t>
            </a:r>
            <a:r>
              <a:rPr lang="en-US"/>
              <a:t> information in our speeches.</a:t>
            </a:r>
            <a:endParaRPr lang="en-US"/>
          </a:p>
          <a:p>
            <a:pPr lvl="0">
              <a:defRPr/>
            </a:pPr>
            <a:r>
              <a:rPr lang="en-US"/>
              <a:t>Probably user’s intention is just to utilize</a:t>
            </a:r>
            <a:r>
              <a:rPr lang="en-US" b="1"/>
              <a:t> </a:t>
            </a:r>
            <a:r>
              <a:rPr lang="en-US" i="1"/>
              <a:t>content (text, emotion, etc.)</a:t>
            </a:r>
            <a:r>
              <a:rPr lang="en-US"/>
              <a:t> of voice, not </a:t>
            </a:r>
            <a:r>
              <a:rPr lang="en-US" i="1"/>
              <a:t>voiceprint</a:t>
            </a:r>
            <a:r>
              <a:rPr lang="en-US"/>
              <a:t>.</a:t>
            </a:r>
            <a:endParaRPr lang="en-US"/>
          </a:p>
          <a:p>
            <a:pPr lvl="0">
              <a:defRPr/>
            </a:pPr>
            <a:r>
              <a:rPr lang="en-US"/>
              <a:t>Users may accidently speak sensitive information aloud (address, password, etc.)</a:t>
            </a:r>
            <a:endParaRPr lang="en-US"/>
          </a:p>
          <a:p>
            <a:pPr lvl="0">
              <a:defRPr/>
            </a:pPr>
            <a:r>
              <a:rPr lang="en-US"/>
              <a:t>Raw voice sequences contain </a:t>
            </a:r>
            <a:r>
              <a:rPr lang="en-US" b="1"/>
              <a:t>everything</a:t>
            </a:r>
            <a:r>
              <a:rPr lang="en-US"/>
              <a:t>, whether you want it or not.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 bwMode="auto">
          <a:xfrm rot="21175797">
            <a:off x="5989070" y="5069005"/>
            <a:ext cx="57696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 sz="2400" b="1" i="1"/>
              <a:t>Our work focus on voiceprint security!</a:t>
            </a:r>
            <a:endParaRPr lang="en-US" sz="24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/>
              <a:t>Critical privacy concerns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4860925" cy="45288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p>
            <a:pPr>
              <a:defRPr/>
            </a:pPr>
            <a:r>
              <a:rPr lang="en-US"/>
              <a:t>A brief talk on phone, your identity is captured.</a:t>
            </a:r>
            <a:endParaRPr lang="en-US"/>
          </a:p>
          <a:p>
            <a:pPr>
              <a:defRPr/>
            </a:pPr>
            <a:r>
              <a:rPr lang="en-US"/>
              <a:t>A few words out aloud, vendors know who you are.</a:t>
            </a:r>
            <a:endParaRPr lang="en-US"/>
          </a:p>
          <a:p>
            <a:pPr>
              <a:defRPr/>
            </a:pPr>
            <a:r>
              <a:rPr lang="en-US"/>
              <a:t>A week or so later, criminals talk in </a:t>
            </a:r>
            <a:r>
              <a:rPr lang="en-US" b="1"/>
              <a:t>your </a:t>
            </a:r>
            <a:r>
              <a:rPr lang="en-US"/>
              <a:t>voice!</a:t>
            </a:r>
            <a:endParaRPr lang="en-US"/>
          </a:p>
          <a:p>
            <a:pPr>
              <a:defRPr/>
            </a:pPr>
            <a:r>
              <a:rPr lang="en-US"/>
              <a:t>Unmodified (not-treated) voice sequences leak speakers’ identities!</a:t>
            </a:r>
            <a:endParaRPr lang="en-US"/>
          </a:p>
        </p:txBody>
      </p:sp>
      <p:pic>
        <p:nvPicPr>
          <p:cNvPr id="4" name="Picture 3" descr="case2v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20740" y="1691005"/>
            <a:ext cx="5889625" cy="30975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 bwMode="auto">
          <a:xfrm>
            <a:off x="5920740" y="487108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/>
              <a:t>Figure 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456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Mitigating identity privacy problem</a:t>
            </a:r>
            <a:endParaRPr lang="en-US"/>
          </a:p>
        </p:txBody>
      </p:sp>
      <p:sp>
        <p:nvSpPr>
          <p:cNvPr id="910500596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99123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There isn’t user’s voiceprint  =  Attackers have nothing to steal</a:t>
            </a:r>
            <a:endParaRPr lang="en-US"/>
          </a:p>
          <a:p>
            <a:pPr>
              <a:defRPr/>
            </a:pPr>
            <a:r>
              <a:rPr lang="en-US"/>
              <a:t>Remove user’s voiceprint  =  Replace it with a random one</a:t>
            </a:r>
            <a:endParaRPr lang="en-US"/>
          </a:p>
        </p:txBody>
      </p:sp>
      <p:sp>
        <p:nvSpPr>
          <p:cNvPr id="1601417306" name="Text Box 1601417305"/>
          <p:cNvSpPr txBox="1"/>
          <p:nvPr/>
        </p:nvSpPr>
        <p:spPr bwMode="auto">
          <a:xfrm>
            <a:off x="8237059" y="365124"/>
            <a:ext cx="3570764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1"/>
              <a:t>desensitization, sanitation...</a:t>
            </a:r>
            <a:endParaRPr sz="2000" b="1" i="1"/>
          </a:p>
        </p:txBody>
      </p:sp>
      <p:pic>
        <p:nvPicPr>
          <p:cNvPr id="2" name="Picture 1" descr="case3v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74790" y="2924175"/>
            <a:ext cx="5233035" cy="35915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 bwMode="auto">
          <a:xfrm flipH="0" flipV="0">
            <a:off x="838198" y="2924174"/>
            <a:ext cx="5563865" cy="313979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2000"/>
              <a:t>Use frequency domain transforms</a:t>
            </a:r>
            <a:r>
              <a:rPr lang="en-US" sz="2000"/>
              <a:t>?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>
                <a:solidFill>
                  <a:srgbClr val="FF0000"/>
                </a:solidFill>
              </a:rPr>
              <a:t>Potentially low quality results</a:t>
            </a:r>
            <a:endParaRPr sz="2000">
              <a:solidFill>
                <a:srgbClr val="FF0000"/>
              </a:solidFill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>
                <a:solidFill>
                  <a:srgbClr val="FF0000"/>
                </a:solidFill>
              </a:rPr>
              <a:t>Likely not secure enough</a:t>
            </a:r>
            <a:endParaRPr lang="en-US" sz="2000"/>
          </a:p>
          <a:p>
            <a:pPr marL="283879" indent="-283879">
              <a:buFont typeface="Arial"/>
              <a:buChar char="•"/>
              <a:defRPr/>
            </a:pPr>
            <a:r>
              <a:rPr lang="en-US" sz="2000"/>
              <a:t>Run speech recognition, then TTS?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>
                <a:solidFill>
                  <a:srgbClr val="FF0000"/>
                </a:solidFill>
              </a:rPr>
              <a:t>Lose all information other than the words</a:t>
            </a:r>
            <a:endParaRPr lang="en-US" sz="2000"/>
          </a:p>
          <a:p>
            <a:pPr marL="283879" indent="-283879">
              <a:buFont typeface="Arial"/>
              <a:buChar char="•"/>
              <a:defRPr/>
            </a:pPr>
            <a:r>
              <a:rPr lang="en-US" sz="2000" i="1"/>
              <a:t>Use (train) a NN for voice conversion</a:t>
            </a:r>
            <a:endParaRPr sz="2000" i="1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Widely researched &amp; used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Better data &amp; model = Better quality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Fast with acceleration hardware</a:t>
            </a:r>
            <a:endParaRPr lang="en-US" sz="2000"/>
          </a:p>
          <a:p>
            <a:pPr marL="683929" lvl="1" indent="-283879">
              <a:buFont typeface="Arial"/>
              <a:buChar char="•"/>
              <a:defRPr/>
            </a:pPr>
            <a:r>
              <a:rPr lang="en-US" sz="2000"/>
              <a:t>Better chances to be more secure</a:t>
            </a:r>
            <a:endParaRPr lang="en-US" sz="2000"/>
          </a:p>
        </p:txBody>
      </p:sp>
      <p:sp>
        <p:nvSpPr>
          <p:cNvPr id="940390599" name="Text Box 4"/>
          <p:cNvSpPr txBox="1"/>
          <p:nvPr/>
        </p:nvSpPr>
        <p:spPr bwMode="auto">
          <a:xfrm>
            <a:off x="10785620" y="2450739"/>
            <a:ext cx="102220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/>
              <a:t>Figure 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4999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</a:t>
            </a:r>
            <a:r>
              <a:rPr b="1" i="1"/>
              <a:t>V</a:t>
            </a:r>
            <a:r>
              <a:rPr/>
              <a:t>oice </a:t>
            </a:r>
            <a:r>
              <a:rPr b="1" i="1"/>
              <a:t>C</a:t>
            </a:r>
            <a:r>
              <a:rPr/>
              <a:t>onversion</a:t>
            </a:r>
            <a:endParaRPr/>
          </a:p>
        </p:txBody>
      </p:sp>
      <p:sp>
        <p:nvSpPr>
          <p:cNvPr id="39106885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3591154" cy="35749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StarGAN-VC</a:t>
            </a:r>
            <a:endParaRPr/>
          </a:p>
          <a:p>
            <a:pPr lvl="1">
              <a:defRPr/>
            </a:pPr>
            <a:r>
              <a:rPr/>
              <a:t>It’s StarGAN, for VC</a:t>
            </a:r>
            <a:endParaRPr/>
          </a:p>
          <a:p>
            <a:pPr>
              <a:defRPr/>
            </a:pPr>
            <a:r>
              <a:rPr/>
              <a:t>Many to many conversion, non-parallel and quick.</a:t>
            </a:r>
            <a:endParaRPr/>
          </a:p>
          <a:p>
            <a:pPr>
              <a:defRPr/>
            </a:pPr>
            <a:r>
              <a:rPr/>
              <a:t>Produce high-quality natural (to human ears) results.</a:t>
            </a:r>
            <a:endParaRPr/>
          </a:p>
        </p:txBody>
      </p:sp>
      <p:pic>
        <p:nvPicPr>
          <p:cNvPr id="805157561" name="图片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429354" y="1468543"/>
            <a:ext cx="7532908" cy="4029771"/>
          </a:xfrm>
          <a:prstGeom prst="rect">
            <a:avLst/>
          </a:prstGeom>
        </p:spPr>
      </p:pic>
      <p:sp>
        <p:nvSpPr>
          <p:cNvPr id="30833368" name=""/>
          <p:cNvSpPr txBox="1"/>
          <p:nvPr/>
        </p:nvSpPr>
        <p:spPr bwMode="auto">
          <a:xfrm flipH="0" flipV="0">
            <a:off x="796237" y="6016179"/>
            <a:ext cx="52348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Kameoka et al. 2018 — arXiv:1806.02169 [cs.SD]</a:t>
            </a:r>
            <a:endParaRPr/>
          </a:p>
        </p:txBody>
      </p:sp>
      <p:sp>
        <p:nvSpPr>
          <p:cNvPr id="1780537919" name=""/>
          <p:cNvSpPr txBox="1"/>
          <p:nvPr/>
        </p:nvSpPr>
        <p:spPr bwMode="auto">
          <a:xfrm flipH="0" flipV="0">
            <a:off x="796237" y="5650058"/>
            <a:ext cx="1034753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StarGAN-VC: Non-parallel many-to-many voice conversion with star generative adversarial networks</a:t>
            </a:r>
            <a:endParaRPr sz="1800" b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308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Prior art — Identity protection</a:t>
            </a:r>
            <a:endParaRPr/>
          </a:p>
        </p:txBody>
      </p:sp>
      <p:sp>
        <p:nvSpPr>
          <p:cNvPr id="185573164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3"/>
            <a:ext cx="3879009" cy="35564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PPRL-VGAN</a:t>
            </a:r>
            <a:endParaRPr sz="2800"/>
          </a:p>
          <a:p>
            <a:pPr>
              <a:defRPr/>
            </a:pPr>
            <a:r>
              <a:rPr sz="2800"/>
              <a:t>Generative, like StarGAN(-VC)</a:t>
            </a:r>
            <a:endParaRPr sz="2800"/>
          </a:p>
          <a:p>
            <a:pPr>
              <a:defRPr/>
            </a:pPr>
            <a:r>
              <a:rPr sz="2800"/>
              <a:t>Targeted specifically for privacy use cases</a:t>
            </a:r>
            <a:endParaRPr sz="2800"/>
          </a:p>
          <a:p>
            <a:pPr>
              <a:defRPr/>
            </a:pPr>
            <a:r>
              <a:rPr sz="2800"/>
              <a:t>Privacy preserved without sacrificing most features</a:t>
            </a:r>
            <a:endParaRPr sz="2800"/>
          </a:p>
        </p:txBody>
      </p:sp>
      <p:sp>
        <p:nvSpPr>
          <p:cNvPr id="1469253426" name=""/>
          <p:cNvSpPr txBox="1"/>
          <p:nvPr/>
        </p:nvSpPr>
        <p:spPr bwMode="auto">
          <a:xfrm flipH="0" flipV="0">
            <a:off x="838198" y="5687775"/>
            <a:ext cx="1027219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VGAN-Based Image Representation Learning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Privacy-Preserving Facial Expression Recognition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Chen et al. 2018 — 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arXiv:1803.07100 [cs.CV]</a:t>
            </a:r>
            <a:endParaRPr lang="zh-CN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4001677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556072" y="2010575"/>
            <a:ext cx="7487965" cy="2697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5243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Could anything go wrong?</a:t>
            </a:r>
            <a:endParaRPr/>
          </a:p>
        </p:txBody>
      </p:sp>
      <p:sp>
        <p:nvSpPr>
          <p:cNvPr id="2900047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Protection involves replacing the identity of speech.</a:t>
            </a:r>
            <a:endParaRPr/>
          </a:p>
          <a:p>
            <a:pPr>
              <a:defRPr/>
            </a:pPr>
            <a:r>
              <a:rPr/>
              <a:t>Performace is usually the first metric.</a:t>
            </a:r>
            <a:endParaRPr/>
          </a:p>
          <a:p>
            <a:pPr>
              <a:defRPr/>
            </a:pPr>
            <a:r>
              <a:rPr/>
              <a:t>What will attacker do with a </a:t>
            </a:r>
            <a:r>
              <a:rPr i="1"/>
              <a:t>desensitization model</a:t>
            </a:r>
            <a:r>
              <a:rPr/>
              <a:t> ?</a:t>
            </a:r>
            <a:endParaRPr/>
          </a:p>
          <a:p>
            <a:pPr>
              <a:defRPr/>
            </a:pPr>
            <a:r>
              <a:rPr/>
              <a:t>Could we somehow hide traces of original recording in desensitized data?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19</cp:revision>
  <dcterms:created xsi:type="dcterms:W3CDTF">2023-09-27T07:30:43Z</dcterms:created>
  <dcterms:modified xsi:type="dcterms:W3CDTF">2023-09-30T15:48:12Z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