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4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2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F5E6-5859-4E1D-B412-191965F8689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8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1" y="1122363"/>
            <a:ext cx="11032434" cy="2387600"/>
          </a:xfrm>
        </p:spPr>
        <p:txBody>
          <a:bodyPr/>
          <a:lstStyle/>
          <a:p>
            <a:r>
              <a:rPr lang="zh-CN" altLang="en-US" dirty="0" smtClean="0"/>
              <a:t>课程设计 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r>
              <a:rPr lang="zh-CN" altLang="en-US" dirty="0"/>
              <a:t>：英语词汇量估算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题目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：汉语认字量估算工具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张少宏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9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英语词汇</a:t>
            </a:r>
            <a:r>
              <a:rPr lang="zh-CN" altLang="en-US" dirty="0" smtClean="0"/>
              <a:t>量估算工具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38" y="1825625"/>
            <a:ext cx="11979965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分组设计，按照软件工程思路设计  英语</a:t>
            </a:r>
            <a:r>
              <a:rPr lang="zh-CN" altLang="en-US" dirty="0"/>
              <a:t>词汇</a:t>
            </a:r>
            <a:r>
              <a:rPr lang="zh-CN" altLang="en-US" dirty="0" smtClean="0"/>
              <a:t>量估算工具；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数据（如词汇表等）、算法思路、具体设计文档（报告）、代码等；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验证思路；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有实际创新加分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有扩展功能加分</a:t>
            </a:r>
            <a:endParaRPr lang="en-US" altLang="zh-CN" dirty="0" smtClean="0"/>
          </a:p>
          <a:p>
            <a:pPr lvl="1"/>
            <a:r>
              <a:rPr lang="zh-CN" altLang="en-US" dirty="0"/>
              <a:t>分组责任参考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1-8</a:t>
            </a:r>
            <a:r>
              <a:rPr lang="zh-CN" altLang="en-US" dirty="0"/>
              <a:t>人）：</a:t>
            </a:r>
          </a:p>
          <a:p>
            <a:pPr lvl="2"/>
            <a:r>
              <a:rPr lang="zh-CN" altLang="en-US" dirty="0"/>
              <a:t>总体设计；</a:t>
            </a:r>
          </a:p>
          <a:p>
            <a:pPr lvl="2"/>
            <a:r>
              <a:rPr lang="zh-CN" altLang="en-US" dirty="0"/>
              <a:t>算法设计（主要是词汇量测试算法和验证方法）；</a:t>
            </a:r>
          </a:p>
          <a:p>
            <a:pPr lvl="2"/>
            <a:r>
              <a:rPr lang="zh-CN" altLang="en-US" dirty="0"/>
              <a:t>前端选择和</a:t>
            </a:r>
            <a:r>
              <a:rPr lang="en-US" altLang="zh-CN" dirty="0"/>
              <a:t>UI</a:t>
            </a:r>
            <a:r>
              <a:rPr lang="zh-CN" altLang="en-US" dirty="0"/>
              <a:t>设计（</a:t>
            </a:r>
            <a:r>
              <a:rPr lang="en-US" altLang="zh-CN" dirty="0"/>
              <a:t>web</a:t>
            </a:r>
            <a:r>
              <a:rPr lang="zh-CN" altLang="en-US" dirty="0" smtClean="0"/>
              <a:t>、桌面程序、</a:t>
            </a:r>
            <a:r>
              <a:rPr lang="en-US" altLang="zh-CN" dirty="0" smtClean="0"/>
              <a:t>app</a:t>
            </a:r>
            <a:r>
              <a:rPr lang="zh-CN" altLang="en-US" dirty="0"/>
              <a:t>、小程序等都可以）。</a:t>
            </a:r>
          </a:p>
          <a:p>
            <a:pPr lvl="2"/>
            <a:r>
              <a:rPr lang="zh-CN" altLang="en-US" dirty="0"/>
              <a:t>简单数据库选择和设计；（不限定数据库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演示测试：两种测试，一个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演示测试，一个是后台批处理测试。</a:t>
            </a:r>
            <a:endParaRPr lang="zh-CN" altLang="en-US" dirty="0"/>
          </a:p>
          <a:p>
            <a:pPr lvl="2"/>
            <a:r>
              <a:rPr lang="zh-CN" altLang="en-US" dirty="0"/>
              <a:t>报告撰写。 报告必须</a:t>
            </a:r>
            <a:r>
              <a:rPr lang="zh-CN" altLang="en-US" dirty="0" smtClean="0"/>
              <a:t>注明成员工作量</a:t>
            </a:r>
            <a:r>
              <a:rPr lang="zh-CN" altLang="en-US" dirty="0"/>
              <a:t>分配（总和</a:t>
            </a:r>
            <a:r>
              <a:rPr lang="en-US" altLang="zh-CN" dirty="0"/>
              <a:t>100%</a:t>
            </a:r>
            <a:r>
              <a:rPr lang="zh-CN" altLang="en-US" dirty="0"/>
              <a:t>，如果</a:t>
            </a:r>
            <a:r>
              <a:rPr lang="en-US" altLang="zh-CN" dirty="0"/>
              <a:t>5</a:t>
            </a:r>
            <a:r>
              <a:rPr lang="zh-CN" altLang="en-US" dirty="0"/>
              <a:t>个人工作量一样的话就都是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93077" y="112225"/>
            <a:ext cx="7573108" cy="74453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主要功能：（单机模式或者客户端模式）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14301"/>
            <a:ext cx="11880574" cy="6172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收集</a:t>
            </a:r>
            <a:r>
              <a:rPr lang="zh-CN" altLang="en-US" dirty="0"/>
              <a:t>词汇列表等不同辅助数据，设计</a:t>
            </a:r>
            <a:r>
              <a:rPr lang="zh-CN" altLang="en-US" dirty="0" smtClean="0"/>
              <a:t>一至多种用户词汇量估算算法；</a:t>
            </a:r>
            <a:endParaRPr lang="zh-CN" altLang="en-US" dirty="0"/>
          </a:p>
          <a:p>
            <a:r>
              <a:rPr lang="zh-CN" altLang="en-US" dirty="0"/>
              <a:t>设计验证方法： 即 衡量你的算法， </a:t>
            </a:r>
            <a:r>
              <a:rPr lang="zh-CN" altLang="en-US" dirty="0" smtClean="0"/>
              <a:t>估算出来</a:t>
            </a:r>
            <a:r>
              <a:rPr lang="zh-CN" altLang="en-US" dirty="0"/>
              <a:t>的词汇量到底有多准确？</a:t>
            </a:r>
          </a:p>
          <a:p>
            <a:pPr lvl="1"/>
            <a:r>
              <a:rPr lang="zh-CN" altLang="en-US" dirty="0"/>
              <a:t>可与业内产品做比较比如：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http://testyourvocab.com/  </a:t>
            </a:r>
            <a:r>
              <a:rPr lang="zh-CN" altLang="en-US" dirty="0">
                <a:solidFill>
                  <a:srgbClr val="FF0000"/>
                </a:solidFill>
              </a:rPr>
              <a:t>（首选</a:t>
            </a:r>
            <a:r>
              <a:rPr lang="zh-CN" altLang="en-US" dirty="0" smtClean="0">
                <a:solidFill>
                  <a:srgbClr val="FF0000"/>
                </a:solidFill>
              </a:rPr>
              <a:t>），比较可行的方法 浏览器模仿自动测试，抓取结果。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参考 百</a:t>
            </a:r>
            <a:r>
              <a:rPr lang="zh-CN" altLang="en-US" dirty="0"/>
              <a:t>词斩词汇</a:t>
            </a:r>
            <a:r>
              <a:rPr lang="zh-CN" altLang="en-US" dirty="0" smtClean="0"/>
              <a:t>测试 或 </a:t>
            </a:r>
            <a:r>
              <a:rPr lang="zh-CN" altLang="en-US" dirty="0" smtClean="0"/>
              <a:t>扇贝</a:t>
            </a:r>
            <a:r>
              <a:rPr lang="zh-CN" altLang="en-US" dirty="0"/>
              <a:t>单次词汇</a:t>
            </a:r>
            <a:r>
              <a:rPr lang="zh-CN" altLang="en-US" dirty="0" smtClean="0"/>
              <a:t>测试 （这个难以批处理验证）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可以设计</a:t>
            </a:r>
            <a:r>
              <a:rPr lang="en-US" altLang="zh-CN" dirty="0"/>
              <a:t>prompt</a:t>
            </a:r>
            <a:r>
              <a:rPr lang="zh-CN" altLang="en-US" dirty="0"/>
              <a:t>做预训练模型或者在线</a:t>
            </a:r>
            <a:r>
              <a:rPr lang="en-US" altLang="zh-CN" dirty="0" err="1"/>
              <a:t>api</a:t>
            </a:r>
            <a:r>
              <a:rPr lang="zh-CN" altLang="en-US" dirty="0"/>
              <a:t>调用来验证，不能作为算法设计实现。</a:t>
            </a:r>
            <a:endParaRPr lang="zh-CN" altLang="en-US" dirty="0"/>
          </a:p>
          <a:p>
            <a:r>
              <a:rPr lang="zh-CN" altLang="en-US" dirty="0" smtClean="0"/>
              <a:t>界面</a:t>
            </a:r>
            <a:r>
              <a:rPr lang="zh-CN" altLang="en-US" dirty="0"/>
              <a:t>设计：可用</a:t>
            </a:r>
            <a:r>
              <a:rPr lang="en-US" altLang="zh-CN" dirty="0"/>
              <a:t>web</a:t>
            </a:r>
            <a:r>
              <a:rPr lang="zh-CN" altLang="en-US" dirty="0"/>
              <a:t>页面</a:t>
            </a:r>
            <a:r>
              <a:rPr lang="zh-CN" altLang="en-US" dirty="0" smtClean="0"/>
              <a:t>、桌面程序、</a:t>
            </a:r>
            <a:r>
              <a:rPr lang="en-US" altLang="zh-CN" dirty="0" smtClean="0"/>
              <a:t>app</a:t>
            </a:r>
            <a:r>
              <a:rPr lang="zh-CN" altLang="en-US" dirty="0"/>
              <a:t>、小程序等。</a:t>
            </a:r>
          </a:p>
          <a:p>
            <a:r>
              <a:rPr lang="zh-CN" altLang="en-US" dirty="0" smtClean="0"/>
              <a:t>后台</a:t>
            </a:r>
            <a:r>
              <a:rPr lang="zh-CN" altLang="en-US" dirty="0"/>
              <a:t>批处理测试</a:t>
            </a:r>
            <a:r>
              <a:rPr lang="zh-CN" altLang="en-US" dirty="0" smtClean="0"/>
              <a:t>结果举例：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考虑 输入一个单词</a:t>
            </a:r>
            <a:r>
              <a:rPr lang="zh-CN" altLang="en-US" dirty="0" smtClean="0"/>
              <a:t>列表，</a:t>
            </a:r>
            <a:r>
              <a:rPr lang="zh-CN" altLang="en-US" dirty="0"/>
              <a:t>直接算法后台计算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输入列表格式：</a:t>
            </a:r>
            <a:r>
              <a:rPr lang="zh-CN" altLang="en-US" dirty="0"/>
              <a:t>词</a:t>
            </a:r>
            <a:r>
              <a:rPr lang="en-US" altLang="zh-CN" dirty="0"/>
              <a:t>A</a:t>
            </a:r>
            <a:r>
              <a:rPr lang="zh-CN" altLang="en-US" dirty="0"/>
              <a:t>， 认识； 词</a:t>
            </a:r>
            <a:r>
              <a:rPr lang="en-US" altLang="zh-CN" dirty="0"/>
              <a:t>B</a:t>
            </a:r>
            <a:r>
              <a:rPr lang="zh-CN" altLang="en-US" dirty="0"/>
              <a:t>，认识； 词</a:t>
            </a:r>
            <a:r>
              <a:rPr lang="en-US" altLang="zh-CN" dirty="0"/>
              <a:t>C</a:t>
            </a:r>
            <a:r>
              <a:rPr lang="zh-CN" altLang="en-US" dirty="0"/>
              <a:t>， 不认识；词</a:t>
            </a:r>
            <a:r>
              <a:rPr lang="en-US" altLang="zh-CN" dirty="0"/>
              <a:t>D</a:t>
            </a:r>
            <a:r>
              <a:rPr lang="zh-CN" altLang="en-US" dirty="0"/>
              <a:t>， 不认识；</a:t>
            </a:r>
            <a:r>
              <a:rPr lang="en-US" altLang="zh-CN" dirty="0"/>
              <a:t>....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输出结果：估算词汇量 </a:t>
            </a:r>
            <a:endParaRPr lang="zh-CN" altLang="en-US" dirty="0"/>
          </a:p>
          <a:p>
            <a:r>
              <a:rPr lang="zh-CN" altLang="en-US" dirty="0" smtClean="0"/>
              <a:t>界面</a:t>
            </a:r>
            <a:r>
              <a:rPr lang="zh-CN" altLang="en-US" dirty="0"/>
              <a:t>实例测试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</a:t>
            </a:r>
            <a:r>
              <a:rPr lang="zh-CN" altLang="en-US" dirty="0"/>
              <a:t>不同学生</a:t>
            </a:r>
            <a:r>
              <a:rPr lang="zh-CN" altLang="en-US" dirty="0" smtClean="0"/>
              <a:t>，每个人测试</a:t>
            </a:r>
            <a:r>
              <a:rPr lang="en-US" altLang="zh-CN" dirty="0" smtClean="0"/>
              <a:t>3-5</a:t>
            </a:r>
            <a:r>
              <a:rPr lang="zh-CN" altLang="en-US" dirty="0" smtClean="0"/>
              <a:t>次，汇报</a:t>
            </a:r>
            <a:r>
              <a:rPr lang="zh-CN" altLang="en-US" dirty="0"/>
              <a:t>测试结果（分组有多人必须包括这个功能）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</a:t>
            </a:r>
            <a:r>
              <a:rPr lang="zh-CN" altLang="en-US" dirty="0"/>
              <a:t>数据</a:t>
            </a:r>
            <a:r>
              <a:rPr lang="zh-CN" altLang="en-US" dirty="0" smtClean="0"/>
              <a:t>：姓名、</a:t>
            </a:r>
            <a:r>
              <a:rPr lang="zh-CN" altLang="en-US" dirty="0"/>
              <a:t>四</a:t>
            </a:r>
            <a:r>
              <a:rPr lang="zh-CN" altLang="en-US" dirty="0" smtClean="0"/>
              <a:t>级六</a:t>
            </a:r>
            <a:r>
              <a:rPr lang="zh-CN" altLang="en-US" dirty="0"/>
              <a:t>级成绩</a:t>
            </a:r>
            <a:r>
              <a:rPr lang="zh-CN" altLang="en-US" dirty="0" smtClean="0"/>
              <a:t>、多次测试结果、 四六级和测试词汇量的相关性。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zh-CN" altLang="en-US" dirty="0" smtClean="0"/>
              <a:t>批处理验证方法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1825625"/>
            <a:ext cx="11522764" cy="4351338"/>
          </a:xfrm>
        </p:spPr>
        <p:txBody>
          <a:bodyPr/>
          <a:lstStyle/>
          <a:p>
            <a:r>
              <a:rPr lang="zh-CN" altLang="en-US" dirty="0"/>
              <a:t>词汇量估计的 验证方法 是一个 开放问题，没有准确答案</a:t>
            </a:r>
            <a:r>
              <a:rPr lang="zh-CN" altLang="en-US" dirty="0" smtClean="0"/>
              <a:t>。可以上网参考别人的思路，但是不能直接调包。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</a:t>
            </a:r>
            <a:r>
              <a:rPr lang="zh-CN" altLang="en-US" dirty="0"/>
              <a:t>一个 设计中 词汇量估计方法没用到的公认词汇列表</a:t>
            </a:r>
            <a:r>
              <a:rPr lang="en-US" altLang="zh-CN" dirty="0"/>
              <a:t>A </a:t>
            </a:r>
            <a:r>
              <a:rPr lang="zh-CN" altLang="en-US" dirty="0"/>
              <a:t>对列表</a:t>
            </a:r>
            <a:r>
              <a:rPr lang="en-US" altLang="zh-CN" dirty="0"/>
              <a:t>A </a:t>
            </a:r>
            <a:r>
              <a:rPr lang="zh-CN" altLang="en-US" dirty="0"/>
              <a:t>多次随机采样 生成  不同长度 不同比例的 词汇测试列表（按比例， 比如</a:t>
            </a:r>
            <a:r>
              <a:rPr lang="en-US" altLang="zh-CN" dirty="0"/>
              <a:t>90%</a:t>
            </a:r>
            <a:r>
              <a:rPr lang="zh-CN" altLang="en-US" dirty="0"/>
              <a:t>词汇认识，</a:t>
            </a:r>
            <a:r>
              <a:rPr lang="en-US" altLang="zh-CN" dirty="0"/>
              <a:t>10%</a:t>
            </a:r>
            <a:r>
              <a:rPr lang="zh-CN" altLang="en-US" dirty="0"/>
              <a:t>词汇不认识）然后多次平均 看看词汇量估计结果的合理性 （不同比例， 不同长度， 多次随机抽样 统计估计结果的平均值、方差值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比例， 不同长度 举例：比如 比例  </a:t>
            </a:r>
            <a:r>
              <a:rPr lang="en-US" altLang="zh-CN" dirty="0"/>
              <a:t>[10% 20% 30%] </a:t>
            </a:r>
            <a:r>
              <a:rPr lang="zh-CN" altLang="en-US" dirty="0" smtClean="0"/>
              <a:t>长度 </a:t>
            </a:r>
            <a:r>
              <a:rPr lang="en-US" altLang="zh-CN" dirty="0"/>
              <a:t>[ 200 300 400]</a:t>
            </a:r>
            <a:r>
              <a:rPr lang="zh-CN" altLang="en-US" dirty="0"/>
              <a:t>， 这样就有</a:t>
            </a:r>
            <a:r>
              <a:rPr lang="en-US" altLang="zh-CN" dirty="0"/>
              <a:t>9</a:t>
            </a:r>
            <a:r>
              <a:rPr lang="zh-CN" altLang="en-US" dirty="0"/>
              <a:t>种</a:t>
            </a:r>
            <a:r>
              <a:rPr lang="zh-CN" altLang="en-US" dirty="0" smtClean="0"/>
              <a:t>组合，每个组合测</a:t>
            </a:r>
            <a:r>
              <a:rPr lang="en-US" altLang="zh-CN" dirty="0"/>
              <a:t>100</a:t>
            </a:r>
            <a:r>
              <a:rPr lang="zh-CN" altLang="en-US" dirty="0"/>
              <a:t>次， </a:t>
            </a:r>
            <a:r>
              <a:rPr lang="en-US" altLang="zh-CN" dirty="0"/>
              <a:t>9*100=900</a:t>
            </a:r>
            <a:r>
              <a:rPr lang="zh-CN" altLang="en-US" dirty="0"/>
              <a:t>次了所以一定要有后台批处理测试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46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93077" y="112225"/>
            <a:ext cx="7573108" cy="744537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扩展功能：</a:t>
            </a:r>
            <a:r>
              <a:rPr lang="zh-CN" altLang="en-US" sz="2800" b="1" dirty="0" smtClean="0"/>
              <a:t>（</a:t>
            </a:r>
            <a:r>
              <a:rPr lang="en-US" altLang="zh-CN" sz="2800" b="1" dirty="0"/>
              <a:t>C/S</a:t>
            </a:r>
            <a:r>
              <a:rPr lang="zh-CN" altLang="en-US" sz="2800" b="1" dirty="0"/>
              <a:t>模式 或者微服务模式）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88" y="856762"/>
            <a:ext cx="11880574" cy="5825392"/>
          </a:xfrm>
        </p:spPr>
        <p:txBody>
          <a:bodyPr>
            <a:normAutofit/>
          </a:bodyPr>
          <a:lstStyle/>
          <a:p>
            <a:r>
              <a:rPr lang="zh-CN" altLang="en-US" dirty="0"/>
              <a:t>辅助数据</a:t>
            </a:r>
            <a:r>
              <a:rPr lang="zh-CN" altLang="en-US" dirty="0" smtClean="0"/>
              <a:t>和估算算法程序可以根据不同考虑</a:t>
            </a:r>
            <a:r>
              <a:rPr lang="zh-CN" altLang="en-US" dirty="0"/>
              <a:t>放在服务器端或者客户端；</a:t>
            </a:r>
          </a:p>
          <a:p>
            <a:r>
              <a:rPr lang="zh-CN" altLang="en-US" dirty="0"/>
              <a:t>可用服务器端的数据、算法更新客户端相应的数据、算法；</a:t>
            </a:r>
          </a:p>
          <a:p>
            <a:r>
              <a:rPr lang="zh-CN" altLang="en-US" dirty="0"/>
              <a:t>发送学生测试实例结果到服务器端数据库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/>
              <a:t>数据：学号姓名（如有隐私考虑代号）、四级成绩、六级成绩、测试时间、测试结果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其他更复杂的改进，例如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同一服务不同客户端的交互（比如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不同用户的交互（例如：单词对战）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：汉语认字量估算工具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38" y="1825625"/>
            <a:ext cx="11979965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分组设计，按照软件工程思路设计，类似前面的英语</a:t>
            </a:r>
            <a:r>
              <a:rPr lang="zh-CN" altLang="en-US" dirty="0"/>
              <a:t>词汇</a:t>
            </a:r>
            <a:r>
              <a:rPr lang="zh-CN" altLang="en-US" dirty="0" smtClean="0"/>
              <a:t>量估算工具，难度有所增加；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数据（如</a:t>
            </a:r>
            <a:r>
              <a:rPr lang="en-US" altLang="zh-CN" dirty="0" smtClean="0"/>
              <a:t>《</a:t>
            </a:r>
            <a:r>
              <a:rPr lang="zh-CN" altLang="en-US" dirty="0"/>
              <a:t>现代汉语常用字表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等分级汉字字表表等）、算法思路、具体设计文档（报告）、代码等；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有实际创新加分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有扩展功能加分</a:t>
            </a:r>
            <a:endParaRPr lang="en-US" altLang="zh-CN" dirty="0" smtClean="0"/>
          </a:p>
          <a:p>
            <a:pPr lvl="1"/>
            <a:r>
              <a:rPr lang="zh-CN" altLang="en-US" dirty="0"/>
              <a:t>分组责任参考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1-8</a:t>
            </a:r>
            <a:r>
              <a:rPr lang="zh-CN" altLang="en-US" dirty="0"/>
              <a:t>人）：</a:t>
            </a:r>
          </a:p>
          <a:p>
            <a:pPr lvl="2"/>
            <a:r>
              <a:rPr lang="zh-CN" altLang="en-US" dirty="0"/>
              <a:t>总体设计；</a:t>
            </a:r>
          </a:p>
          <a:p>
            <a:pPr lvl="2"/>
            <a:r>
              <a:rPr lang="zh-CN" altLang="en-US" dirty="0"/>
              <a:t>算法设计（主要是词汇量测试算法和验证方法）；</a:t>
            </a:r>
          </a:p>
          <a:p>
            <a:pPr lvl="2"/>
            <a:r>
              <a:rPr lang="zh-CN" altLang="en-US" dirty="0"/>
              <a:t>前端选择和</a:t>
            </a:r>
            <a:r>
              <a:rPr lang="en-US" altLang="zh-CN" dirty="0"/>
              <a:t>UI</a:t>
            </a:r>
            <a:r>
              <a:rPr lang="zh-CN" altLang="en-US" dirty="0"/>
              <a:t>设计（</a:t>
            </a:r>
            <a:r>
              <a:rPr lang="en-US" altLang="zh-CN" dirty="0"/>
              <a:t>web</a:t>
            </a:r>
            <a:r>
              <a:rPr lang="zh-CN" altLang="en-US" dirty="0" smtClean="0"/>
              <a:t>、桌面程序、</a:t>
            </a:r>
            <a:r>
              <a:rPr lang="en-US" altLang="zh-CN" dirty="0" smtClean="0"/>
              <a:t>app</a:t>
            </a:r>
            <a:r>
              <a:rPr lang="zh-CN" altLang="en-US" dirty="0"/>
              <a:t>、小程序等都可以）。</a:t>
            </a:r>
          </a:p>
          <a:p>
            <a:pPr lvl="2"/>
            <a:r>
              <a:rPr lang="zh-CN" altLang="en-US" dirty="0"/>
              <a:t>简单数据库选择和设计；（不限定数据库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演示测试：两种测试，一个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演示测试，一个是后台批处理测试。</a:t>
            </a:r>
            <a:endParaRPr lang="zh-CN" altLang="en-US" dirty="0"/>
          </a:p>
          <a:p>
            <a:pPr lvl="2"/>
            <a:r>
              <a:rPr lang="zh-CN" altLang="en-US" dirty="0"/>
              <a:t>报告撰写。 报告必须</a:t>
            </a:r>
            <a:r>
              <a:rPr lang="zh-CN" altLang="en-US" dirty="0" smtClean="0"/>
              <a:t>注明成员工作量</a:t>
            </a:r>
            <a:r>
              <a:rPr lang="zh-CN" altLang="en-US" dirty="0"/>
              <a:t>分配（总和</a:t>
            </a:r>
            <a:r>
              <a:rPr lang="en-US" altLang="zh-CN" dirty="0"/>
              <a:t>100%</a:t>
            </a:r>
            <a:r>
              <a:rPr lang="zh-CN" altLang="en-US" dirty="0"/>
              <a:t>，如果</a:t>
            </a:r>
            <a:r>
              <a:rPr lang="en-US" altLang="zh-CN" dirty="0"/>
              <a:t>5</a:t>
            </a:r>
            <a:r>
              <a:rPr lang="zh-CN" altLang="en-US" dirty="0"/>
              <a:t>个人工作量一样的话就都是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37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853</Words>
  <Application>Microsoft Office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课程设计 2021级</vt:lpstr>
      <vt:lpstr>题目1：英语词汇量估算工具</vt:lpstr>
      <vt:lpstr>主要功能：（单机模式或者客户端模式）</vt:lpstr>
      <vt:lpstr>后台批处理验证方法</vt:lpstr>
      <vt:lpstr>扩展功能：（C/S模式 或者微服务模式）</vt:lpstr>
      <vt:lpstr>题目2：汉语认字量估算工具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少宏</dc:creator>
  <cp:lastModifiedBy>Administrator</cp:lastModifiedBy>
  <cp:revision>88</cp:revision>
  <dcterms:created xsi:type="dcterms:W3CDTF">2019-12-13T06:26:23Z</dcterms:created>
  <dcterms:modified xsi:type="dcterms:W3CDTF">2024-06-17T08:41:22Z</dcterms:modified>
</cp:coreProperties>
</file>