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320" r:id="rId6"/>
    <p:sldId id="321" r:id="rId7"/>
    <p:sldId id="313" r:id="rId8"/>
    <p:sldId id="308" r:id="rId9"/>
    <p:sldId id="314" r:id="rId10"/>
    <p:sldId id="316" r:id="rId11"/>
    <p:sldId id="309" r:id="rId12"/>
    <p:sldId id="317" r:id="rId13"/>
    <p:sldId id="319" r:id="rId14"/>
    <p:sldId id="318" r:id="rId15"/>
    <p:sldId id="322" r:id="rId16"/>
    <p:sldId id="312" r:id="rId17"/>
    <p:sldId id="311" r:id="rId18"/>
    <p:sldId id="315" r:id="rId19"/>
    <p:sldId id="262" r:id="rId20"/>
    <p:sldId id="307" r:id="rId21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23"/>
      <p:bold r:id="rId24"/>
    </p:embeddedFont>
    <p:embeddedFont>
      <p:font typeface="Livvic" pitchFamily="2" charset="0"/>
      <p:regular r:id="rId25"/>
      <p:bold r:id="rId26"/>
      <p:italic r:id="rId27"/>
      <p:boldItalic r:id="rId28"/>
    </p:embeddedFont>
    <p:embeddedFont>
      <p:font typeface="Nunito" pitchFamily="2" charset="0"/>
      <p:regular r:id="rId29"/>
      <p:bold r:id="rId30"/>
      <p:italic r:id="rId31"/>
      <p:boldItalic r:id="rId32"/>
    </p:embeddedFont>
    <p:embeddedFont>
      <p:font typeface="Questrial" pitchFamily="2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FCE2A1-55E3-4503-BCC2-3A4D6628E47A}">
  <a:tblStyle styleId="{C1FCE2A1-55E3-4503-BCC2-3A4D6628E4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3FF9DFCA-FF6A-0A3B-1BE2-3E7AFD814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>
            <a:extLst>
              <a:ext uri="{FF2B5EF4-FFF2-40B4-BE49-F238E27FC236}">
                <a16:creationId xmlns:a16="http://schemas.microsoft.com/office/drawing/2014/main" id="{D445CF5D-20BC-A810-C4CE-602C88D9B4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>
            <a:extLst>
              <a:ext uri="{FF2B5EF4-FFF2-40B4-BE49-F238E27FC236}">
                <a16:creationId xmlns:a16="http://schemas.microsoft.com/office/drawing/2014/main" id="{82C74837-6B8E-C362-68B0-675C70149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923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AE566170-38C8-2ED2-8CEF-D983E267C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>
            <a:extLst>
              <a:ext uri="{FF2B5EF4-FFF2-40B4-BE49-F238E27FC236}">
                <a16:creationId xmlns:a16="http://schemas.microsoft.com/office/drawing/2014/main" id="{9AC7EE78-DBB2-16FC-6491-AD935033B5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>
            <a:extLst>
              <a:ext uri="{FF2B5EF4-FFF2-40B4-BE49-F238E27FC236}">
                <a16:creationId xmlns:a16="http://schemas.microsoft.com/office/drawing/2014/main" id="{BB7DBFC4-4230-2909-6388-555570A220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78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480EBA48-53F8-0C21-AB4A-A35E2C57E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>
            <a:extLst>
              <a:ext uri="{FF2B5EF4-FFF2-40B4-BE49-F238E27FC236}">
                <a16:creationId xmlns:a16="http://schemas.microsoft.com/office/drawing/2014/main" id="{C6E6906F-42C8-5C1B-17E4-863CC6E570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>
            <a:extLst>
              <a:ext uri="{FF2B5EF4-FFF2-40B4-BE49-F238E27FC236}">
                <a16:creationId xmlns:a16="http://schemas.microsoft.com/office/drawing/2014/main" id="{C21379DF-475F-327B-A420-A2BF178534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963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495E3E8C-6812-8C8F-7E5A-6E053E446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>
            <a:extLst>
              <a:ext uri="{FF2B5EF4-FFF2-40B4-BE49-F238E27FC236}">
                <a16:creationId xmlns:a16="http://schemas.microsoft.com/office/drawing/2014/main" id="{DF3BF131-0236-BEC9-F999-0F4F067164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>
            <a:extLst>
              <a:ext uri="{FF2B5EF4-FFF2-40B4-BE49-F238E27FC236}">
                <a16:creationId xmlns:a16="http://schemas.microsoft.com/office/drawing/2014/main" id="{BF4B1E28-1D21-75B1-D128-67E300C439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91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499D3A7F-62F6-3093-2AE2-3071544C9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>
            <a:extLst>
              <a:ext uri="{FF2B5EF4-FFF2-40B4-BE49-F238E27FC236}">
                <a16:creationId xmlns:a16="http://schemas.microsoft.com/office/drawing/2014/main" id="{2B5E88A8-F694-3F14-26C0-293A4E6A9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>
            <a:extLst>
              <a:ext uri="{FF2B5EF4-FFF2-40B4-BE49-F238E27FC236}">
                <a16:creationId xmlns:a16="http://schemas.microsoft.com/office/drawing/2014/main" id="{3A73A425-6BEC-ECAB-9BD3-041B534BBF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998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94BB3008-EE2F-2DA2-5ABC-9A6A8EF19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>
            <a:extLst>
              <a:ext uri="{FF2B5EF4-FFF2-40B4-BE49-F238E27FC236}">
                <a16:creationId xmlns:a16="http://schemas.microsoft.com/office/drawing/2014/main" id="{8AC9C03C-8E38-E56D-9086-B469F9A8D6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>
            <a:extLst>
              <a:ext uri="{FF2B5EF4-FFF2-40B4-BE49-F238E27FC236}">
                <a16:creationId xmlns:a16="http://schemas.microsoft.com/office/drawing/2014/main" id="{FEA6D81B-D8CF-3575-CE09-D2B01F19FB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876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DE530ED-DCF3-32A1-F3DB-B75422BA8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>
            <a:extLst>
              <a:ext uri="{FF2B5EF4-FFF2-40B4-BE49-F238E27FC236}">
                <a16:creationId xmlns:a16="http://schemas.microsoft.com/office/drawing/2014/main" id="{3454C2AB-FCBC-7986-ED74-97A0A7EDA0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>
            <a:extLst>
              <a:ext uri="{FF2B5EF4-FFF2-40B4-BE49-F238E27FC236}">
                <a16:creationId xmlns:a16="http://schemas.microsoft.com/office/drawing/2014/main" id="{83BE6D69-56A4-0E65-D2B0-D9C2DBDB43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288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46B0C42C-03FD-FEE0-85C6-7D0ACED21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>
            <a:extLst>
              <a:ext uri="{FF2B5EF4-FFF2-40B4-BE49-F238E27FC236}">
                <a16:creationId xmlns:a16="http://schemas.microsoft.com/office/drawing/2014/main" id="{0B640BB3-8C1F-3357-ADFA-C3A5A2048F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>
            <a:extLst>
              <a:ext uri="{FF2B5EF4-FFF2-40B4-BE49-F238E27FC236}">
                <a16:creationId xmlns:a16="http://schemas.microsoft.com/office/drawing/2014/main" id="{FFE9EF88-63BD-E5A7-7770-FB825E526A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793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1a4df9e5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1a4df9e5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ED655B7F-81E0-4A8D-997D-0DC51E0F0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>
            <a:extLst>
              <a:ext uri="{FF2B5EF4-FFF2-40B4-BE49-F238E27FC236}">
                <a16:creationId xmlns:a16="http://schemas.microsoft.com/office/drawing/2014/main" id="{68EAD611-9694-9637-A4CD-2D27CC3C98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>
            <a:extLst>
              <a:ext uri="{FF2B5EF4-FFF2-40B4-BE49-F238E27FC236}">
                <a16:creationId xmlns:a16="http://schemas.microsoft.com/office/drawing/2014/main" id="{AEF9D058-8A7D-ED46-DD7C-02013C766F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34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3C4FE376-5693-852B-42BA-8BE63DE4E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>
            <a:extLst>
              <a:ext uri="{FF2B5EF4-FFF2-40B4-BE49-F238E27FC236}">
                <a16:creationId xmlns:a16="http://schemas.microsoft.com/office/drawing/2014/main" id="{FDC30ADB-A658-C3CE-73C9-A6DC07093E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>
            <a:extLst>
              <a:ext uri="{FF2B5EF4-FFF2-40B4-BE49-F238E27FC236}">
                <a16:creationId xmlns:a16="http://schemas.microsoft.com/office/drawing/2014/main" id="{034E294D-6EE9-BE80-7286-1C5756113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30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41BFC48-1A8D-2C4C-7098-B4B001ABC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>
            <a:extLst>
              <a:ext uri="{FF2B5EF4-FFF2-40B4-BE49-F238E27FC236}">
                <a16:creationId xmlns:a16="http://schemas.microsoft.com/office/drawing/2014/main" id="{10B0E191-3E90-7054-FE6D-ADEBFAA1AD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>
            <a:extLst>
              <a:ext uri="{FF2B5EF4-FFF2-40B4-BE49-F238E27FC236}">
                <a16:creationId xmlns:a16="http://schemas.microsoft.com/office/drawing/2014/main" id="{BA43590D-A43A-45CA-91CC-B489D5234E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73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362192F5-D368-6BF2-CDEC-EAB568CF9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>
            <a:extLst>
              <a:ext uri="{FF2B5EF4-FFF2-40B4-BE49-F238E27FC236}">
                <a16:creationId xmlns:a16="http://schemas.microsoft.com/office/drawing/2014/main" id="{881FB119-EF96-2A7D-06D2-7AE93EBFAA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>
            <a:extLst>
              <a:ext uri="{FF2B5EF4-FFF2-40B4-BE49-F238E27FC236}">
                <a16:creationId xmlns:a16="http://schemas.microsoft.com/office/drawing/2014/main" id="{EF5540EB-F179-078F-1C59-25025F4C2D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80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A04C1E4F-A18D-9DFA-64A1-2CEFAF86A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>
            <a:extLst>
              <a:ext uri="{FF2B5EF4-FFF2-40B4-BE49-F238E27FC236}">
                <a16:creationId xmlns:a16="http://schemas.microsoft.com/office/drawing/2014/main" id="{9BC39C04-0478-6852-B2A0-909E5F2A66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>
            <a:extLst>
              <a:ext uri="{FF2B5EF4-FFF2-40B4-BE49-F238E27FC236}">
                <a16:creationId xmlns:a16="http://schemas.microsoft.com/office/drawing/2014/main" id="{25F25D11-3C53-CA48-2B96-C28465164B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770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9F237C22-1604-BC23-4B65-832CB8C18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>
            <a:extLst>
              <a:ext uri="{FF2B5EF4-FFF2-40B4-BE49-F238E27FC236}">
                <a16:creationId xmlns:a16="http://schemas.microsoft.com/office/drawing/2014/main" id="{DC94975D-48F8-336F-94E5-3DF43F208C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>
            <a:extLst>
              <a:ext uri="{FF2B5EF4-FFF2-40B4-BE49-F238E27FC236}">
                <a16:creationId xmlns:a16="http://schemas.microsoft.com/office/drawing/2014/main" id="{9DA6B925-D705-112D-FB1E-8F51E0917B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07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13225" y="1033212"/>
            <a:ext cx="4402200" cy="15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713225" y="2756088"/>
            <a:ext cx="34245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4617850" y="1661475"/>
            <a:ext cx="37758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617850" y="2916800"/>
            <a:ext cx="3775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4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ehanbhathena/weather-dataset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040075" y="2462789"/>
            <a:ext cx="4084500" cy="126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Weather Image Classification</a:t>
            </a:r>
            <a:endParaRPr b="0" dirty="0">
              <a:solidFill>
                <a:schemeClr val="accent1"/>
              </a:solidFill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1C7D742-53BB-7C2B-A255-B23BA8814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74" y="931142"/>
            <a:ext cx="2686450" cy="32812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E033DA34-7593-2C85-B463-1B88AB6A2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>
            <a:extLst>
              <a:ext uri="{FF2B5EF4-FFF2-40B4-BE49-F238E27FC236}">
                <a16:creationId xmlns:a16="http://schemas.microsoft.com/office/drawing/2014/main" id="{4A08D9A3-9FC2-0AD1-8686-CF2DCD5638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1977" y="161125"/>
            <a:ext cx="7940044" cy="748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Using ResNet18 with Dropout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F647E-8A26-3B5F-CB78-2EDD9B92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17" y="1010886"/>
            <a:ext cx="6408423" cy="3121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86A7BA-F288-5EC9-B5FD-757582822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891" y="4234018"/>
            <a:ext cx="2972215" cy="400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4A201A-0CCB-00C6-09EE-35F93BF7F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667" y="4592634"/>
            <a:ext cx="4096322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8CCDAC9D-AFF9-C2FC-55CD-61FCCD4D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>
            <a:extLst>
              <a:ext uri="{FF2B5EF4-FFF2-40B4-BE49-F238E27FC236}">
                <a16:creationId xmlns:a16="http://schemas.microsoft.com/office/drawing/2014/main" id="{5AC96D0E-0AC6-5E29-886F-89B2F0310A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1978" y="152364"/>
            <a:ext cx="7940044" cy="748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Using ResNet50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76D83-00D2-FE25-C5F1-44EEA6BEF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17" y="900720"/>
            <a:ext cx="6553766" cy="3272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00654F-3FE6-DC1C-430B-0C97707BD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467" y="4242780"/>
            <a:ext cx="3096057" cy="419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8DFB6E-4673-EE3A-6CF2-F48C0442C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944" y="4661938"/>
            <a:ext cx="4744112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2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D4E05A27-C7AF-A0E2-BFBB-FB4EB6D18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>
            <a:extLst>
              <a:ext uri="{FF2B5EF4-FFF2-40B4-BE49-F238E27FC236}">
                <a16:creationId xmlns:a16="http://schemas.microsoft.com/office/drawing/2014/main" id="{AA590046-7300-42DA-60B5-DBADA6AFED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1978" y="152364"/>
            <a:ext cx="7940044" cy="748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Using ResNet50 with Dropout, lr=1e-4</a:t>
            </a:r>
            <a:endParaRPr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F9E4E-F5B1-0712-B88B-5F75EAF1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55" y="4318364"/>
            <a:ext cx="3143689" cy="314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912A49-A655-E97A-1277-A50B139CB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47" y="822855"/>
            <a:ext cx="7028704" cy="3462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E6D0C-87CB-2074-257F-E83D5F85D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127" y="4666223"/>
            <a:ext cx="4067743" cy="1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7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7CC1C5BD-721E-FDA0-FADB-194C6EE55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>
            <a:extLst>
              <a:ext uri="{FF2B5EF4-FFF2-40B4-BE49-F238E27FC236}">
                <a16:creationId xmlns:a16="http://schemas.microsoft.com/office/drawing/2014/main" id="{45A1060D-5508-B686-D67E-BFBEE598E1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1978" y="152364"/>
            <a:ext cx="7940044" cy="748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Using ResNet50 with Dropout, lr=0.001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F4FF2-BEA0-1E6C-4B9D-B2E5C3FCD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6" y="728405"/>
            <a:ext cx="7297168" cy="3686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3ECB36-242B-935D-ADA3-9661DC1EE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054" y="4415094"/>
            <a:ext cx="3353268" cy="32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0230FE-6F9D-F45C-701F-799DE5BA4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075" y="4738989"/>
            <a:ext cx="4467849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0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BE2437A6-60DC-6AB6-DDE7-8162068A4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>
            <a:extLst>
              <a:ext uri="{FF2B5EF4-FFF2-40B4-BE49-F238E27FC236}">
                <a16:creationId xmlns:a16="http://schemas.microsoft.com/office/drawing/2014/main" id="{D980BF2D-8F5C-0C03-05A9-7618B10E0F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8874"/>
            <a:ext cx="9080753" cy="748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dirty="0"/>
              <a:t>Using ResNet50 with Dropout, 20 epochs, lr=1e-4</a:t>
            </a:r>
            <a:endParaRPr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02BD9-1711-1203-A4DD-06B4A1334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55" y="4318364"/>
            <a:ext cx="3143689" cy="314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CE28D-B36C-DC94-DE67-D9CE05B08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127" y="4666223"/>
            <a:ext cx="4067743" cy="1238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7BEDCE-93D8-B522-A5A9-5A671A166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466" y="900720"/>
            <a:ext cx="6671064" cy="33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1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5677C7A9-5225-5041-A08B-BF23214F8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>
            <a:extLst>
              <a:ext uri="{FF2B5EF4-FFF2-40B4-BE49-F238E27FC236}">
                <a16:creationId xmlns:a16="http://schemas.microsoft.com/office/drawing/2014/main" id="{5BAB1633-F980-9534-3B96-8F2FCA28B9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922" y="154159"/>
            <a:ext cx="8584154" cy="748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 dirty="0"/>
              <a:t>Using ResNet50 with different data augmentation</a:t>
            </a:r>
            <a:endParaRPr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A119B-6E13-3F0D-A476-4ED8CF18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55" y="4318364"/>
            <a:ext cx="3143689" cy="314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D75C16-071D-21FF-B300-190174451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80" y="4632733"/>
            <a:ext cx="4391638" cy="152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A0B913-384C-98A1-E5EA-4079036E4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388" y="1077136"/>
            <a:ext cx="5901306" cy="289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6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D10F7EC1-BF4B-7CDA-5C4C-AA38E696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>
            <a:extLst>
              <a:ext uri="{FF2B5EF4-FFF2-40B4-BE49-F238E27FC236}">
                <a16:creationId xmlns:a16="http://schemas.microsoft.com/office/drawing/2014/main" id="{C7D6CE11-9354-C808-19B9-9DDA94634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1978" y="152364"/>
            <a:ext cx="7940044" cy="748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Using ResNet50 with 10 epochs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DB5AF-74E8-AC0C-DAA1-97C3D07E9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094" y="900720"/>
            <a:ext cx="5889812" cy="2912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8EB00-94B5-3BDF-BC80-002E40A7A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155" y="4318364"/>
            <a:ext cx="3143689" cy="314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DFA6DD-077E-8898-BCDC-00C9AFBB2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180" y="4632733"/>
            <a:ext cx="4391638" cy="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71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DDF7CD66-80D4-0401-6512-7A349E639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>
            <a:extLst>
              <a:ext uri="{FF2B5EF4-FFF2-40B4-BE49-F238E27FC236}">
                <a16:creationId xmlns:a16="http://schemas.microsoft.com/office/drawing/2014/main" id="{C658B84A-95D8-A588-C306-B74130056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1978" y="152364"/>
            <a:ext cx="7940044" cy="748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Results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E16A6-D1FE-1B70-F4CF-3CDCD597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900720"/>
            <a:ext cx="7581900" cy="376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8F604518-0693-5282-70A1-C0EB0B177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>
            <a:extLst>
              <a:ext uri="{FF2B5EF4-FFF2-40B4-BE49-F238E27FC236}">
                <a16:creationId xmlns:a16="http://schemas.microsoft.com/office/drawing/2014/main" id="{A6DCFD3C-0F70-D725-2C53-72918237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1978" y="138917"/>
            <a:ext cx="7940044" cy="506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Results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53602-5C56-97FA-3F59-66F7F6956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8" y="739588"/>
            <a:ext cx="3773009" cy="2041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4BD20-DC3B-CA92-2693-93B8DBCE6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287" y="739588"/>
            <a:ext cx="3652735" cy="204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ADF26E-06BA-59A7-E09A-DFFAFD10F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77" y="2694837"/>
            <a:ext cx="3773010" cy="2221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0FFD5B-2695-646B-146C-DB01FF7F5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286" y="2781398"/>
            <a:ext cx="3652735" cy="21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0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2684100" y="2285400"/>
            <a:ext cx="37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3" name="Google Shape;213;p34"/>
          <p:cNvCxnSpPr/>
          <p:nvPr/>
        </p:nvCxnSpPr>
        <p:spPr>
          <a:xfrm>
            <a:off x="2813720" y="2858100"/>
            <a:ext cx="303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Background</a:t>
            </a:r>
            <a:endParaRPr b="0" dirty="0"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Dataset: </a:t>
            </a:r>
            <a:r>
              <a:rPr lang="en-MY" sz="1600" i="0" u="sng" dirty="0">
                <a:effectLst/>
                <a:latin typeface="Bahnschrift" panose="020B0502040204020203" pitchFamily="34" charset="0"/>
                <a:cs typeface="Arial" panose="020B0604020202020204" pitchFamily="34" charset="0"/>
                <a:hlinkClick r:id="rId3"/>
              </a:rPr>
              <a:t>https://www.kaggle.com/datasets/jehanbhathena/weather-dataset/data</a:t>
            </a:r>
            <a:endParaRPr lang="en-MY" sz="1600" i="0" u="sng" dirty="0">
              <a:effectLst/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dk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This dataset contains 6862 images that can be classified into 11 classes of weathers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dk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The dataset is </a:t>
            </a:r>
            <a:r>
              <a:rPr lang="en-MY" sz="1600" dirty="0" err="1">
                <a:solidFill>
                  <a:schemeClr val="dk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splitted</a:t>
            </a:r>
            <a:r>
              <a:rPr lang="en-MY" sz="1600" dirty="0">
                <a:solidFill>
                  <a:schemeClr val="dk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to 80% for train and 20% for validation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MY" sz="1600" dirty="0">
                <a:solidFill>
                  <a:schemeClr val="dk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Each classes are uneven, ranging from 300 images – 600 images per class</a:t>
            </a:r>
          </a:p>
        </p:txBody>
      </p:sp>
      <p:cxnSp>
        <p:nvCxnSpPr>
          <p:cNvPr id="153" name="Google Shape;153;p29"/>
          <p:cNvCxnSpPr/>
          <p:nvPr/>
        </p:nvCxnSpPr>
        <p:spPr>
          <a:xfrm>
            <a:off x="805925" y="1045726"/>
            <a:ext cx="5443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0F193C1A-42B6-FC74-28A7-4FA37F4C9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>
            <a:extLst>
              <a:ext uri="{FF2B5EF4-FFF2-40B4-BE49-F238E27FC236}">
                <a16:creationId xmlns:a16="http://schemas.microsoft.com/office/drawing/2014/main" id="{5AE6DCC4-1C9E-9A90-BB54-8D631A8C08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1978" y="295237"/>
            <a:ext cx="7940044" cy="748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When num_worker = 4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64D1B-075A-E923-2282-E7FC14B2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7608"/>
            <a:ext cx="9144000" cy="3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Objectives</a:t>
            </a:r>
            <a:endParaRPr b="0"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subTitle" idx="3"/>
          </p:nvPr>
        </p:nvSpPr>
        <p:spPr>
          <a:xfrm>
            <a:off x="710749" y="1234125"/>
            <a:ext cx="4724699" cy="2090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Train existing model (ResNet18 and ResNet50) with the weather images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Deploy trained model on </a:t>
            </a:r>
            <a:r>
              <a:rPr lang="en-US" dirty="0" err="1"/>
              <a:t>Gradio</a:t>
            </a:r>
            <a:r>
              <a:rPr lang="en-US" dirty="0"/>
              <a:t> for evaluation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deployed model should be able to classify between different classes of weathers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/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21576D3-93B8-1295-5E93-8A3C640EF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467" y="525192"/>
            <a:ext cx="2723783" cy="40931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1203956" y="129468"/>
            <a:ext cx="6736087" cy="748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Data Augmentation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E85E0-422A-129C-23AD-7612AD4CC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608" y="2339720"/>
            <a:ext cx="5020782" cy="2552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31595F-E77D-6579-AB67-27021A5E8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169" y="740405"/>
            <a:ext cx="5231660" cy="1599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C281D04D-8EC9-CDBC-FE2D-3F2AF3199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>
            <a:extLst>
              <a:ext uri="{FF2B5EF4-FFF2-40B4-BE49-F238E27FC236}">
                <a16:creationId xmlns:a16="http://schemas.microsoft.com/office/drawing/2014/main" id="{28344F97-FB4D-7606-1727-1F0940C6A4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3956" y="129468"/>
            <a:ext cx="6736087" cy="748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Loss function and optimizer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CB2C8-8A7E-12AC-E408-791757C03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96" y="1089723"/>
            <a:ext cx="470600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0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034F8F-34D3-FFED-8F3A-E28D33C9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49" y="1806403"/>
            <a:ext cx="3562847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AE83B-ECE1-DD2B-A215-DE9073F1F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50" y="1358666"/>
            <a:ext cx="4305901" cy="447737"/>
          </a:xfrm>
          <a:prstGeom prst="rect">
            <a:avLst/>
          </a:prstGeom>
        </p:spPr>
      </p:pic>
      <p:sp>
        <p:nvSpPr>
          <p:cNvPr id="10" name="Google Shape;205;p33">
            <a:extLst>
              <a:ext uri="{FF2B5EF4-FFF2-40B4-BE49-F238E27FC236}">
                <a16:creationId xmlns:a16="http://schemas.microsoft.com/office/drawing/2014/main" id="{5EC03B6C-DC97-C015-0F9A-68A2C548F1AB}"/>
              </a:ext>
            </a:extLst>
          </p:cNvPr>
          <p:cNvSpPr txBox="1">
            <a:spLocks/>
          </p:cNvSpPr>
          <p:nvPr/>
        </p:nvSpPr>
        <p:spPr>
          <a:xfrm>
            <a:off x="1203956" y="530639"/>
            <a:ext cx="6736087" cy="74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4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/>
            <a:r>
              <a:rPr lang="en-MY" sz="3600" b="1" dirty="0"/>
              <a:t>Freezing and Unfreezing</a:t>
            </a:r>
            <a:endParaRPr lang="en-MY" sz="3600" dirty="0"/>
          </a:p>
        </p:txBody>
      </p:sp>
    </p:spTree>
    <p:extLst>
      <p:ext uri="{BB962C8B-B14F-4D97-AF65-F5344CB8AC3E}">
        <p14:creationId xmlns:p14="http://schemas.microsoft.com/office/powerpoint/2010/main" val="76633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2243801B-F5B1-C382-F87D-713D3AED5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>
            <a:extLst>
              <a:ext uri="{FF2B5EF4-FFF2-40B4-BE49-F238E27FC236}">
                <a16:creationId xmlns:a16="http://schemas.microsoft.com/office/drawing/2014/main" id="{92E13467-1C74-194B-145C-0CC41E9FE9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1978" y="152364"/>
            <a:ext cx="7940044" cy="748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Using ResNet18 with lr=1e-4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A5098-67EA-1372-F06D-8AA7B1800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20" y="1137642"/>
            <a:ext cx="5788959" cy="2862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8AB1FE-58F7-C4CD-DCF9-533F9E9E8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242" y="4237173"/>
            <a:ext cx="3153215" cy="419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487096-B80C-E53F-AE54-3589F50E4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846" y="4656331"/>
            <a:ext cx="4344006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1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D41F3147-6822-50E1-B4E1-29B67AFD9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>
            <a:extLst>
              <a:ext uri="{FF2B5EF4-FFF2-40B4-BE49-F238E27FC236}">
                <a16:creationId xmlns:a16="http://schemas.microsoft.com/office/drawing/2014/main" id="{22D42996-7F73-1EE3-A0F5-020E4DBD0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561" y="170926"/>
            <a:ext cx="8642875" cy="748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Using ResNet18 with lr=0.001</a:t>
            </a: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0C02D-8272-0784-0838-26807B6C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52" y="919282"/>
            <a:ext cx="6864096" cy="3304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4F808C-228C-AA8E-0C4C-D0C8ACAF3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498" y="4242779"/>
            <a:ext cx="3077004" cy="400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DA7678-1FBF-1B21-4ED9-E4F986E4A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549" y="4659693"/>
            <a:ext cx="4486901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5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F7178A99-F0C2-7D38-C521-D81E2B050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>
            <a:extLst>
              <a:ext uri="{FF2B5EF4-FFF2-40B4-BE49-F238E27FC236}">
                <a16:creationId xmlns:a16="http://schemas.microsoft.com/office/drawing/2014/main" id="{72691375-052A-6E92-2ACE-79E216A3EC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1978" y="152364"/>
            <a:ext cx="7940044" cy="748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1" dirty="0"/>
              <a:t>Using ResNet18 with 20 epochs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91F82-9F90-DB05-9096-01949B141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242" y="4237173"/>
            <a:ext cx="3153215" cy="419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91D05E-6F07-DAC0-B38F-E0A43F552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846" y="4656331"/>
            <a:ext cx="4344006" cy="161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B00D39-85ED-D61B-0451-B008996B9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1018189"/>
            <a:ext cx="6400800" cy="31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2273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176</Words>
  <Application>Microsoft Office PowerPoint</Application>
  <PresentationFormat>On-screen Show (16:9)</PresentationFormat>
  <Paragraphs>27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Questrial</vt:lpstr>
      <vt:lpstr>Darker Grotesque SemiBold</vt:lpstr>
      <vt:lpstr>Arial</vt:lpstr>
      <vt:lpstr>Livvic</vt:lpstr>
      <vt:lpstr>Nunito</vt:lpstr>
      <vt:lpstr>Bahnschrift</vt:lpstr>
      <vt:lpstr>Minimalist Slides for meeting by Slidesgo</vt:lpstr>
      <vt:lpstr>Weather Image Classification</vt:lpstr>
      <vt:lpstr>Background</vt:lpstr>
      <vt:lpstr>Objectives</vt:lpstr>
      <vt:lpstr>Data Augmentation</vt:lpstr>
      <vt:lpstr>Loss function and optimizer</vt:lpstr>
      <vt:lpstr>PowerPoint Presentation</vt:lpstr>
      <vt:lpstr>Using ResNet18 with lr=1e-4</vt:lpstr>
      <vt:lpstr>Using ResNet18 with lr=0.001</vt:lpstr>
      <vt:lpstr>Using ResNet18 with 20 epochs</vt:lpstr>
      <vt:lpstr>Using ResNet18 with Dropout</vt:lpstr>
      <vt:lpstr>Using ResNet50</vt:lpstr>
      <vt:lpstr>Using ResNet50 with Dropout, lr=1e-4</vt:lpstr>
      <vt:lpstr>Using ResNet50 with Dropout, lr=0.001</vt:lpstr>
      <vt:lpstr>Using ResNet50 with Dropout, 20 epochs, lr=1e-4</vt:lpstr>
      <vt:lpstr>Using ResNet50 with different data augmentation</vt:lpstr>
      <vt:lpstr>Using ResNet50 with 10 epochs</vt:lpstr>
      <vt:lpstr>Results</vt:lpstr>
      <vt:lpstr>Results</vt:lpstr>
      <vt:lpstr>Thank you </vt:lpstr>
      <vt:lpstr>When num_worker =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Martin Chan</cp:lastModifiedBy>
  <cp:revision>15</cp:revision>
  <dcterms:modified xsi:type="dcterms:W3CDTF">2024-10-22T07:24:23Z</dcterms:modified>
</cp:coreProperties>
</file>