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1" r:id="rId5"/>
    <p:sldId id="273" r:id="rId6"/>
    <p:sldId id="262" r:id="rId7"/>
    <p:sldId id="265" r:id="rId8"/>
    <p:sldId id="266" r:id="rId9"/>
    <p:sldId id="274" r:id="rId10"/>
    <p:sldId id="277" r:id="rId11"/>
    <p:sldId id="263"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4C81-0A19-4210-8B5A-9B7B0AEB7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AF534-EA09-4A67-801B-603F102AD1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CA98A-C42B-485D-B12A-6CF41D990287}"/>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5" name="Footer Placeholder 4">
            <a:extLst>
              <a:ext uri="{FF2B5EF4-FFF2-40B4-BE49-F238E27FC236}">
                <a16:creationId xmlns:a16="http://schemas.microsoft.com/office/drawing/2014/main" id="{BDBA9289-F043-440D-ACF3-F20DCCED1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1B60C-C8AF-47C8-89A1-8DFA333E75CF}"/>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160922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E48F-A69F-466F-8C4B-874F129E7A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B1A67E-84D1-4A4C-9AE8-F51FDDBA1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1CD91-AAEA-445D-AD42-65A1AB400A84}"/>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5" name="Footer Placeholder 4">
            <a:extLst>
              <a:ext uri="{FF2B5EF4-FFF2-40B4-BE49-F238E27FC236}">
                <a16:creationId xmlns:a16="http://schemas.microsoft.com/office/drawing/2014/main" id="{3A68E94B-8D85-4A96-AA93-5CE933F3A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43179-B1A8-4E36-8E59-234D47980190}"/>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308233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CA2C2-F2AE-45AC-A8B8-C1164FE09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E0B8A5-354A-45E7-9567-D4916E333D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302AB-AC1D-4E05-B7D6-51C84BE7FA96}"/>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5" name="Footer Placeholder 4">
            <a:extLst>
              <a:ext uri="{FF2B5EF4-FFF2-40B4-BE49-F238E27FC236}">
                <a16:creationId xmlns:a16="http://schemas.microsoft.com/office/drawing/2014/main" id="{D8B37156-3531-4978-AB4D-9F79D591D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C2EBC-B3FC-4EAE-A1EF-1775EB850EC1}"/>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3067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AAE6-4667-4E94-83F1-BBF8D9D82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84C71-53DE-4D50-B334-935B2F7D7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8BCFC-15C9-4988-BC18-ACB9935AB9AC}"/>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5" name="Footer Placeholder 4">
            <a:extLst>
              <a:ext uri="{FF2B5EF4-FFF2-40B4-BE49-F238E27FC236}">
                <a16:creationId xmlns:a16="http://schemas.microsoft.com/office/drawing/2014/main" id="{EA0BC7D0-FDF4-46E0-86D9-85254AADF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FBD37-D001-4FA0-B300-C610D58C7437}"/>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80038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78E1-218A-4CEA-B354-34886C20D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2080E-259C-4994-9CE5-BE77D0271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380B3-2CFA-4AF2-9401-DC9EB91E5A2D}"/>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5" name="Footer Placeholder 4">
            <a:extLst>
              <a:ext uri="{FF2B5EF4-FFF2-40B4-BE49-F238E27FC236}">
                <a16:creationId xmlns:a16="http://schemas.microsoft.com/office/drawing/2014/main" id="{2DE0A79C-C168-4C3F-A8DF-55B8D1CCE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1B0DB-32B1-4AD2-B0AD-F8B1244EAEDF}"/>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11826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45B-A27D-477B-9F1F-22C1A08FE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F85A9-2885-41B0-B85F-33793C338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533C47-7035-44A0-ADDA-8C9FAC9AF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91BF11-5528-4F70-996C-38346B18F565}"/>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6" name="Footer Placeholder 5">
            <a:extLst>
              <a:ext uri="{FF2B5EF4-FFF2-40B4-BE49-F238E27FC236}">
                <a16:creationId xmlns:a16="http://schemas.microsoft.com/office/drawing/2014/main" id="{BA6E29B3-CD96-4B51-9AFC-197EE6198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0747D-F17E-4332-BB90-600E33C9F5A4}"/>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92837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AE5D-FF78-4A0E-8207-8066071B99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8CE24F-3814-40B0-A051-9FA6A8ECF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FF78C-8205-4524-A1C3-FBE4E3C7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9FF60-B448-4D04-93C4-8138F41A7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D9B1BD-81A7-4510-8870-DF1792DED8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BE05C5-E9B9-469E-AE1D-8D99241D2856}"/>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8" name="Footer Placeholder 7">
            <a:extLst>
              <a:ext uri="{FF2B5EF4-FFF2-40B4-BE49-F238E27FC236}">
                <a16:creationId xmlns:a16="http://schemas.microsoft.com/office/drawing/2014/main" id="{1D1D64BC-EA62-46AF-B6E6-F1EBFD8DE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C84F-4A49-4DC3-8E5D-C6D4AE6C3C05}"/>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370625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D11B-D000-481E-A399-746B5FAE3C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31D5F7-147F-4D1B-9E2D-B4171C550578}"/>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4" name="Footer Placeholder 3">
            <a:extLst>
              <a:ext uri="{FF2B5EF4-FFF2-40B4-BE49-F238E27FC236}">
                <a16:creationId xmlns:a16="http://schemas.microsoft.com/office/drawing/2014/main" id="{B42C54D6-22AE-4022-9D79-85B14F247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957FA-41B5-433F-9FBC-E7B3D5EFAF61}"/>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28164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BD827-28E4-4E0C-BC43-3D4BAA2B86A4}"/>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3" name="Footer Placeholder 2">
            <a:extLst>
              <a:ext uri="{FF2B5EF4-FFF2-40B4-BE49-F238E27FC236}">
                <a16:creationId xmlns:a16="http://schemas.microsoft.com/office/drawing/2014/main" id="{72DF1772-92D3-4AC0-A6D2-B5AF76AF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E2CA84-7595-4B66-8A63-C48A3F914BDA}"/>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130755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FA46-4350-48BA-96D9-79B969103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53F23-77A5-44E1-BDD3-BD9A5FCAA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107473-D393-4C76-B5F3-01E8F71F5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9733F-419B-4559-BFAD-F87B24C5CD28}"/>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6" name="Footer Placeholder 5">
            <a:extLst>
              <a:ext uri="{FF2B5EF4-FFF2-40B4-BE49-F238E27FC236}">
                <a16:creationId xmlns:a16="http://schemas.microsoft.com/office/drawing/2014/main" id="{6274A5CB-3F0E-4E69-B52F-2CDE603C2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AAEF9-4C59-451C-AD77-5F8EC0FA6F3C}"/>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107885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2938-9E04-4556-937D-FE22B713A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94453B-2D77-4DCD-8897-E7D1B41BB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09BE6-EA1B-4728-B383-8D20D015C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2D9DA-FE79-4A3E-837A-34EF3B5A21C3}"/>
              </a:ext>
            </a:extLst>
          </p:cNvPr>
          <p:cNvSpPr>
            <a:spLocks noGrp="1"/>
          </p:cNvSpPr>
          <p:nvPr>
            <p:ph type="dt" sz="half" idx="10"/>
          </p:nvPr>
        </p:nvSpPr>
        <p:spPr/>
        <p:txBody>
          <a:bodyPr/>
          <a:lstStyle/>
          <a:p>
            <a:fld id="{F4C18A47-41D2-426B-BB82-ED0C6BC0DCCB}" type="datetimeFigureOut">
              <a:rPr lang="en-US" smtClean="0"/>
              <a:t>3/15/2021</a:t>
            </a:fld>
            <a:endParaRPr lang="en-US"/>
          </a:p>
        </p:txBody>
      </p:sp>
      <p:sp>
        <p:nvSpPr>
          <p:cNvPr id="6" name="Footer Placeholder 5">
            <a:extLst>
              <a:ext uri="{FF2B5EF4-FFF2-40B4-BE49-F238E27FC236}">
                <a16:creationId xmlns:a16="http://schemas.microsoft.com/office/drawing/2014/main" id="{7BBEA0DC-1908-439F-BB56-3F3C397C8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FD286-41BA-4B6C-9F2A-ACAF4346533C}"/>
              </a:ext>
            </a:extLst>
          </p:cNvPr>
          <p:cNvSpPr>
            <a:spLocks noGrp="1"/>
          </p:cNvSpPr>
          <p:nvPr>
            <p:ph type="sldNum" sz="quarter" idx="12"/>
          </p:nvPr>
        </p:nvSpPr>
        <p:spPr/>
        <p:txBody>
          <a:bodyPr/>
          <a:lstStyle/>
          <a:p>
            <a:fld id="{E2CAFC0E-3F96-4658-A116-6157DCF091A6}" type="slidenum">
              <a:rPr lang="en-US" smtClean="0"/>
              <a:t>‹#›</a:t>
            </a:fld>
            <a:endParaRPr lang="en-US"/>
          </a:p>
        </p:txBody>
      </p:sp>
    </p:spTree>
    <p:extLst>
      <p:ext uri="{BB962C8B-B14F-4D97-AF65-F5344CB8AC3E}">
        <p14:creationId xmlns:p14="http://schemas.microsoft.com/office/powerpoint/2010/main" val="378892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3EAD55-05BB-4F8D-87B0-7CC51CD4D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6A3AAA-4A5F-421B-8C6C-0F1E6F59F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F82A-872B-4253-961F-A2A393425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18A47-41D2-426B-BB82-ED0C6BC0DCCB}" type="datetimeFigureOut">
              <a:rPr lang="en-US" smtClean="0"/>
              <a:t>3/15/2021</a:t>
            </a:fld>
            <a:endParaRPr lang="en-US"/>
          </a:p>
        </p:txBody>
      </p:sp>
      <p:sp>
        <p:nvSpPr>
          <p:cNvPr id="5" name="Footer Placeholder 4">
            <a:extLst>
              <a:ext uri="{FF2B5EF4-FFF2-40B4-BE49-F238E27FC236}">
                <a16:creationId xmlns:a16="http://schemas.microsoft.com/office/drawing/2014/main" id="{8CDA353C-B8E8-4077-B2CF-C187432BF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5167FB-C832-4D40-A459-A1E98578F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AFC0E-3F96-4658-A116-6157DCF091A6}" type="slidenum">
              <a:rPr lang="en-US" smtClean="0"/>
              <a:t>‹#›</a:t>
            </a:fld>
            <a:endParaRPr lang="en-US"/>
          </a:p>
        </p:txBody>
      </p:sp>
    </p:spTree>
    <p:extLst>
      <p:ext uri="{BB962C8B-B14F-4D97-AF65-F5344CB8AC3E}">
        <p14:creationId xmlns:p14="http://schemas.microsoft.com/office/powerpoint/2010/main" val="223701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laUI/FlaUInspect" TargetMode="External"/><Relationship Id="rId2" Type="http://schemas.openxmlformats.org/officeDocument/2006/relationships/hyperlink" Target="https://github.com/FlaUI/FlaU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csharp/nullable-referen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teacher.com/ioc/inversion-of-control" TargetMode="External"/><Relationship Id="rId2" Type="http://schemas.openxmlformats.org/officeDocument/2006/relationships/hyperlink" Target="https://docs.microsoft.com/en-us/dotnet/core/extensions/generic-host" TargetMode="External"/><Relationship Id="rId1" Type="http://schemas.openxmlformats.org/officeDocument/2006/relationships/slideLayout" Target="../slideLayouts/slideLayout2.xml"/><Relationship Id="rId4" Type="http://schemas.openxmlformats.org/officeDocument/2006/relationships/hyperlink" Target="https://www.tutorialsteacher.com/ioc/ioc-contain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Managed_Extensibility_Framewor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541F-96B0-48DE-AB17-1D7EB9DE2898}"/>
              </a:ext>
            </a:extLst>
          </p:cNvPr>
          <p:cNvSpPr>
            <a:spLocks noGrp="1"/>
          </p:cNvSpPr>
          <p:nvPr>
            <p:ph type="ctrTitle"/>
          </p:nvPr>
        </p:nvSpPr>
        <p:spPr/>
        <p:txBody>
          <a:bodyPr/>
          <a:lstStyle/>
          <a:p>
            <a:r>
              <a:rPr lang="en-US" dirty="0"/>
              <a:t>.NET 5</a:t>
            </a:r>
          </a:p>
        </p:txBody>
      </p:sp>
      <p:sp>
        <p:nvSpPr>
          <p:cNvPr id="3" name="Subtitle 2">
            <a:extLst>
              <a:ext uri="{FF2B5EF4-FFF2-40B4-BE49-F238E27FC236}">
                <a16:creationId xmlns:a16="http://schemas.microsoft.com/office/drawing/2014/main" id="{AEEA2169-3387-43F9-A7A1-D6F29BC20478}"/>
              </a:ext>
            </a:extLst>
          </p:cNvPr>
          <p:cNvSpPr>
            <a:spLocks noGrp="1"/>
          </p:cNvSpPr>
          <p:nvPr>
            <p:ph type="subTitle" idx="1"/>
          </p:nvPr>
        </p:nvSpPr>
        <p:spPr/>
        <p:txBody>
          <a:bodyPr/>
          <a:lstStyle/>
          <a:p>
            <a:r>
              <a:rPr lang="en-US" dirty="0"/>
              <a:t>Lite overview</a:t>
            </a:r>
            <a:endParaRPr lang="ru-RU" dirty="0"/>
          </a:p>
        </p:txBody>
      </p:sp>
    </p:spTree>
    <p:extLst>
      <p:ext uri="{BB962C8B-B14F-4D97-AF65-F5344CB8AC3E}">
        <p14:creationId xmlns:p14="http://schemas.microsoft.com/office/powerpoint/2010/main" val="65053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2C79-E90C-4F39-B4ED-EE2FC90BD5D6}"/>
              </a:ext>
            </a:extLst>
          </p:cNvPr>
          <p:cNvSpPr>
            <a:spLocks noGrp="1"/>
          </p:cNvSpPr>
          <p:nvPr>
            <p:ph type="title"/>
          </p:nvPr>
        </p:nvSpPr>
        <p:spPr/>
        <p:txBody>
          <a:bodyPr/>
          <a:lstStyle/>
          <a:p>
            <a:r>
              <a:rPr lang="en-US" dirty="0" err="1"/>
              <a:t>FlaUI</a:t>
            </a:r>
            <a:r>
              <a:rPr lang="en-US" dirty="0"/>
              <a:t> framework for </a:t>
            </a:r>
            <a:r>
              <a:rPr lang="en-US"/>
              <a:t>UI tests</a:t>
            </a:r>
            <a:endParaRPr lang="en-US" dirty="0"/>
          </a:p>
        </p:txBody>
      </p:sp>
      <p:sp>
        <p:nvSpPr>
          <p:cNvPr id="3" name="Content Placeholder 2">
            <a:extLst>
              <a:ext uri="{FF2B5EF4-FFF2-40B4-BE49-F238E27FC236}">
                <a16:creationId xmlns:a16="http://schemas.microsoft.com/office/drawing/2014/main" id="{D4BAD601-A196-469B-9E2A-1FF9E6B7AB29}"/>
              </a:ext>
            </a:extLst>
          </p:cNvPr>
          <p:cNvSpPr>
            <a:spLocks noGrp="1"/>
          </p:cNvSpPr>
          <p:nvPr>
            <p:ph idx="1"/>
          </p:nvPr>
        </p:nvSpPr>
        <p:spPr/>
        <p:txBody>
          <a:bodyPr/>
          <a:lstStyle/>
          <a:p>
            <a:r>
              <a:rPr lang="en-US" dirty="0">
                <a:hlinkClick r:id="rId2"/>
              </a:rPr>
              <a:t>https://github.com/FlaUI/FlaUI</a:t>
            </a:r>
            <a:endParaRPr lang="en-US" dirty="0"/>
          </a:p>
          <a:p>
            <a:r>
              <a:rPr lang="en-US" dirty="0" err="1"/>
              <a:t>FlaUInspect</a:t>
            </a:r>
            <a:r>
              <a:rPr lang="en-US" dirty="0"/>
              <a:t> - </a:t>
            </a:r>
            <a:r>
              <a:rPr lang="en-US" dirty="0">
                <a:hlinkClick r:id="rId3"/>
              </a:rPr>
              <a:t>https://github.com/FlaUI/FlaUInspect</a:t>
            </a:r>
            <a:endParaRPr lang="en-US" dirty="0"/>
          </a:p>
          <a:p>
            <a:endParaRPr lang="en-US" dirty="0"/>
          </a:p>
        </p:txBody>
      </p:sp>
    </p:spTree>
    <p:extLst>
      <p:ext uri="{BB962C8B-B14F-4D97-AF65-F5344CB8AC3E}">
        <p14:creationId xmlns:p14="http://schemas.microsoft.com/office/powerpoint/2010/main" val="63063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1670-46E1-469F-A9F8-E0D20B8859E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C8F8FAA-6EB8-4CCB-AA65-04A2060C6B78}"/>
              </a:ext>
            </a:extLst>
          </p:cNvPr>
          <p:cNvSpPr>
            <a:spLocks noGrp="1"/>
          </p:cNvSpPr>
          <p:nvPr>
            <p:ph idx="1"/>
          </p:nvPr>
        </p:nvSpPr>
        <p:spPr/>
        <p:txBody>
          <a:bodyPr>
            <a:normAutofit fontScale="77500" lnSpcReduction="20000"/>
          </a:bodyPr>
          <a:lstStyle/>
          <a:p>
            <a:r>
              <a:rPr lang="en-US" dirty="0"/>
              <a:t>TDD (Test-driven development)</a:t>
            </a:r>
          </a:p>
          <a:p>
            <a:pPr lvl="1"/>
            <a:r>
              <a:rPr lang="en-US" dirty="0"/>
              <a:t>is a software development process that relies on the repetition of a very short development cycle: requirements are turned into very specific test cases, then the code is improved so that the tests pass. This is opposed to software development that allows code to be added that is not proven to meet requirements.</a:t>
            </a:r>
          </a:p>
          <a:p>
            <a:r>
              <a:rPr lang="en-US" dirty="0" err="1"/>
              <a:t>Microsoft.CodeAnalysis</a:t>
            </a:r>
            <a:endParaRPr lang="en-US" dirty="0"/>
          </a:p>
          <a:p>
            <a:pPr lvl="1"/>
            <a:r>
              <a:rPr lang="en-US" dirty="0"/>
              <a:t>B</a:t>
            </a:r>
            <a:r>
              <a:rPr lang="ru-RU" dirty="0"/>
              <a:t>a</a:t>
            </a:r>
            <a:r>
              <a:rPr lang="en-US" dirty="0"/>
              <a:t>s</a:t>
            </a:r>
            <a:r>
              <a:rPr lang="ru-RU" dirty="0"/>
              <a:t>e</a:t>
            </a:r>
            <a:r>
              <a:rPr lang="en-US" dirty="0"/>
              <a:t>d</a:t>
            </a:r>
            <a:r>
              <a:rPr lang="ru-RU" dirty="0"/>
              <a:t> </a:t>
            </a:r>
            <a:r>
              <a:rPr lang="en-US" dirty="0"/>
              <a:t>o</a:t>
            </a:r>
            <a:r>
              <a:rPr lang="ru-RU" dirty="0"/>
              <a:t>n </a:t>
            </a:r>
            <a:r>
              <a:rPr lang="en-US" dirty="0"/>
              <a:t> .NET Compiler Platform ("Roslyn")</a:t>
            </a:r>
            <a:endParaRPr lang="ru-RU" dirty="0"/>
          </a:p>
          <a:p>
            <a:pPr lvl="2"/>
            <a:r>
              <a:rPr lang="en-US" dirty="0"/>
              <a:t>Roslyn provides open-source C# and Visual Basic compilers with rich code analysis APIs. It enables building code analysis tools with the same APIs that are used by Visual Studio.</a:t>
            </a:r>
            <a:endParaRPr lang="ru-RU" dirty="0"/>
          </a:p>
          <a:p>
            <a:pPr lvl="1"/>
            <a:r>
              <a:rPr lang="en-US" dirty="0"/>
              <a:t>Provides build-time analysis of C#</a:t>
            </a:r>
            <a:r>
              <a:rPr lang="ru-RU" dirty="0"/>
              <a:t> </a:t>
            </a:r>
            <a:r>
              <a:rPr lang="en-US" dirty="0"/>
              <a:t>c</a:t>
            </a:r>
            <a:r>
              <a:rPr lang="ru-RU" dirty="0"/>
              <a:t>o</a:t>
            </a:r>
            <a:r>
              <a:rPr lang="en-US" dirty="0"/>
              <a:t>d</a:t>
            </a:r>
            <a:r>
              <a:rPr lang="ru-RU" dirty="0"/>
              <a:t>e</a:t>
            </a:r>
          </a:p>
          <a:p>
            <a:pPr lvl="1"/>
            <a:r>
              <a:rPr lang="en-US" dirty="0"/>
              <a:t>running a specific set of </a:t>
            </a:r>
            <a:r>
              <a:rPr lang="ru-RU" dirty="0"/>
              <a:t>C# </a:t>
            </a:r>
            <a:r>
              <a:rPr lang="en-US" dirty="0"/>
              <a:t>rules.</a:t>
            </a:r>
            <a:endParaRPr lang="ru-RU" dirty="0"/>
          </a:p>
          <a:p>
            <a:pPr lvl="2"/>
            <a:r>
              <a:rPr lang="en-US" dirty="0"/>
              <a:t>These rules are great at helping you avoid general pitfalls in your code</a:t>
            </a:r>
            <a:endParaRPr lang="ru-RU" dirty="0"/>
          </a:p>
          <a:p>
            <a:r>
              <a:rPr lang="en-US" dirty="0"/>
              <a:t>Model-View-</a:t>
            </a:r>
            <a:r>
              <a:rPr lang="en-US" dirty="0" err="1"/>
              <a:t>ViewModel</a:t>
            </a:r>
            <a:r>
              <a:rPr lang="en-US" dirty="0"/>
              <a:t> pattern</a:t>
            </a:r>
            <a:endParaRPr lang="ru-RU" dirty="0"/>
          </a:p>
          <a:p>
            <a:pPr lvl="1"/>
            <a:r>
              <a:rPr lang="en-US" dirty="0"/>
              <a:t>Model–view–</a:t>
            </a:r>
            <a:r>
              <a:rPr lang="en-US" dirty="0" err="1"/>
              <a:t>viewmodel</a:t>
            </a:r>
            <a:r>
              <a:rPr lang="en-US" dirty="0"/>
              <a:t> (MVVM) is a software architectural pattern that facilitates the separation of the development of the graphical user interface (the view) – be it via a markup language or GUI code – from the development of the business logic or back-end logic (the model) so that the view is not dependent on any specific model platform.</a:t>
            </a:r>
            <a:endParaRPr lang="ru-RU" dirty="0"/>
          </a:p>
          <a:p>
            <a:pPr lvl="1"/>
            <a:endParaRPr lang="en-US" dirty="0"/>
          </a:p>
        </p:txBody>
      </p:sp>
    </p:spTree>
    <p:extLst>
      <p:ext uri="{BB962C8B-B14F-4D97-AF65-F5344CB8AC3E}">
        <p14:creationId xmlns:p14="http://schemas.microsoft.com/office/powerpoint/2010/main" val="19591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A83-9A19-4A13-880C-B72F31C8DE44}"/>
              </a:ext>
            </a:extLst>
          </p:cNvPr>
          <p:cNvSpPr>
            <a:spLocks noGrp="1"/>
          </p:cNvSpPr>
          <p:nvPr>
            <p:ph type="title"/>
          </p:nvPr>
        </p:nvSpPr>
        <p:spPr/>
        <p:txBody>
          <a:bodyPr/>
          <a:lstStyle/>
          <a:p>
            <a:r>
              <a:rPr lang="en-US" dirty="0"/>
              <a:t>C# 8: Nullable Reference Types</a:t>
            </a:r>
          </a:p>
        </p:txBody>
      </p:sp>
      <p:sp>
        <p:nvSpPr>
          <p:cNvPr id="3" name="Content Placeholder 2">
            <a:extLst>
              <a:ext uri="{FF2B5EF4-FFF2-40B4-BE49-F238E27FC236}">
                <a16:creationId xmlns:a16="http://schemas.microsoft.com/office/drawing/2014/main" id="{D0A35E14-F182-4383-8856-AFC9A2486089}"/>
              </a:ext>
            </a:extLst>
          </p:cNvPr>
          <p:cNvSpPr>
            <a:spLocks noGrp="1"/>
          </p:cNvSpPr>
          <p:nvPr>
            <p:ph idx="1"/>
          </p:nvPr>
        </p:nvSpPr>
        <p:spPr>
          <a:xfrm>
            <a:off x="838200" y="1825625"/>
            <a:ext cx="9927336" cy="4351338"/>
          </a:xfrm>
        </p:spPr>
        <p:txBody>
          <a:bodyPr>
            <a:normAutofit fontScale="55000" lnSpcReduction="20000"/>
          </a:bodyPr>
          <a:lstStyle/>
          <a:p>
            <a:r>
              <a:rPr lang="en-US" dirty="0"/>
              <a:t>In recent years, there’s been a trend of strict null checking in programming languages:</a:t>
            </a:r>
          </a:p>
          <a:p>
            <a:pPr lvl="1"/>
            <a:r>
              <a:rPr lang="en-US" dirty="0"/>
              <a:t>TypeScript has the </a:t>
            </a:r>
            <a:r>
              <a:rPr lang="en-US" dirty="0" err="1"/>
              <a:t>strictNullChecks</a:t>
            </a:r>
            <a:r>
              <a:rPr lang="en-US" dirty="0"/>
              <a:t> option.</a:t>
            </a:r>
          </a:p>
          <a:p>
            <a:pPr lvl="1"/>
            <a:r>
              <a:rPr lang="en-US" dirty="0"/>
              <a:t>In Kotlin (preferred language for Android development), all types don’t allow null values by default.</a:t>
            </a:r>
          </a:p>
          <a:p>
            <a:pPr lvl="1"/>
            <a:r>
              <a:rPr lang="en-US" dirty="0"/>
              <a:t>In Swift (Apple’s language of choice), only the Optional data type allows null values.</a:t>
            </a:r>
          </a:p>
          <a:p>
            <a:r>
              <a:rPr lang="en-US" dirty="0"/>
              <a:t>C# 8.0 introduces nullable reference types and non-nullable reference types that enable you to make important statements about the properties for reference type variables:</a:t>
            </a:r>
          </a:p>
          <a:p>
            <a:pPr lvl="1"/>
            <a:r>
              <a:rPr lang="en-US" dirty="0"/>
              <a:t>A reference isn't supposed to be null. When variables aren't supposed to be null, the compiler enforces rules that ensure it's safe to dereference these variables without first checking that it isn't null</a:t>
            </a:r>
          </a:p>
          <a:p>
            <a:pPr lvl="1"/>
            <a:r>
              <a:rPr lang="en-US" dirty="0"/>
              <a:t>A reference may be null. When variables may be null, the compiler enforces different rules to ensure that you've correctly checked for a null reference</a:t>
            </a:r>
          </a:p>
          <a:p>
            <a:r>
              <a:rPr lang="en-US" dirty="0"/>
              <a:t>This new feature provides significant benefits over the handling of reference variables in earlier versions of C# where the design intent can't be determined from the variable declaration.</a:t>
            </a:r>
          </a:p>
          <a:p>
            <a:r>
              <a:rPr lang="en-US" dirty="0">
                <a:hlinkClick r:id="rId2"/>
              </a:rPr>
              <a:t>https://docs.microsoft.com/en-us/dotnet/csharp/nullable-references</a:t>
            </a:r>
            <a:endParaRPr lang="en-US" dirty="0"/>
          </a:p>
          <a:p>
            <a:r>
              <a:rPr lang="en-US" dirty="0"/>
              <a:t>Because of the language history, the decision to use the same syntax for value types and reference types changes the behavior of the language for reference types. Before C# 8, all reference types were nullable. They were however declared without a question mark:</a:t>
            </a:r>
          </a:p>
          <a:p>
            <a:pPr marL="457200" lvl="1" indent="0">
              <a:buNone/>
            </a:pPr>
            <a:r>
              <a:rPr lang="en-US" dirty="0">
                <a:latin typeface="Courier New" panose="02070309020205020404" pitchFamily="49" charset="0"/>
                <a:cs typeface="Courier New" panose="02070309020205020404" pitchFamily="49" charset="0"/>
              </a:rPr>
              <a:t>// before C# 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nullableString</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since C# 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nonNullableString</a:t>
            </a:r>
            <a:r>
              <a:rPr lang="en-US" dirty="0">
                <a:latin typeface="Courier New" panose="02070309020205020404" pitchFamily="49" charset="0"/>
                <a:cs typeface="Courier New" panose="02070309020205020404" pitchFamily="49" charset="0"/>
              </a:rPr>
              <a:t>;</a:t>
            </a:r>
          </a:p>
        </p:txBody>
      </p:sp>
      <p:pic>
        <p:nvPicPr>
          <p:cNvPr id="4" name="Picture 3">
            <a:extLst>
              <a:ext uri="{FF2B5EF4-FFF2-40B4-BE49-F238E27FC236}">
                <a16:creationId xmlns:a16="http://schemas.microsoft.com/office/drawing/2014/main" id="{F07ABD31-23C8-4FEE-91C7-7BC0E30D6022}"/>
              </a:ext>
            </a:extLst>
          </p:cNvPr>
          <p:cNvPicPr>
            <a:picLocks noChangeAspect="1"/>
          </p:cNvPicPr>
          <p:nvPr/>
        </p:nvPicPr>
        <p:blipFill>
          <a:blip r:embed="rId3"/>
          <a:stretch>
            <a:fillRect/>
          </a:stretch>
        </p:blipFill>
        <p:spPr>
          <a:xfrm>
            <a:off x="9341079" y="1060705"/>
            <a:ext cx="2556143" cy="629984"/>
          </a:xfrm>
          <a:prstGeom prst="rect">
            <a:avLst/>
          </a:prstGeom>
        </p:spPr>
      </p:pic>
    </p:spTree>
    <p:extLst>
      <p:ext uri="{BB962C8B-B14F-4D97-AF65-F5344CB8AC3E}">
        <p14:creationId xmlns:p14="http://schemas.microsoft.com/office/powerpoint/2010/main" val="339938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71C3-BD30-481F-BBBD-2081AE08FDBD}"/>
              </a:ext>
            </a:extLst>
          </p:cNvPr>
          <p:cNvSpPr>
            <a:spLocks noGrp="1"/>
          </p:cNvSpPr>
          <p:nvPr>
            <p:ph type="title"/>
          </p:nvPr>
        </p:nvSpPr>
        <p:spPr/>
        <p:txBody>
          <a:bodyPr/>
          <a:lstStyle/>
          <a:p>
            <a:r>
              <a:rPr lang="ru-RU" dirty="0"/>
              <a:t>.</a:t>
            </a:r>
            <a:r>
              <a:rPr lang="en-US" dirty="0"/>
              <a:t>N</a:t>
            </a:r>
            <a:r>
              <a:rPr lang="ru-RU" dirty="0"/>
              <a:t>E</a:t>
            </a:r>
            <a:r>
              <a:rPr lang="en-US" dirty="0"/>
              <a:t>T</a:t>
            </a:r>
            <a:r>
              <a:rPr lang="ru-RU" dirty="0"/>
              <a:t> 5</a:t>
            </a:r>
            <a:endParaRPr lang="en-US" dirty="0"/>
          </a:p>
        </p:txBody>
      </p:sp>
      <p:sp>
        <p:nvSpPr>
          <p:cNvPr id="3" name="Content Placeholder 2">
            <a:extLst>
              <a:ext uri="{FF2B5EF4-FFF2-40B4-BE49-F238E27FC236}">
                <a16:creationId xmlns:a16="http://schemas.microsoft.com/office/drawing/2014/main" id="{7A381229-9C4C-4EE1-817F-78963FFE91DE}"/>
              </a:ext>
            </a:extLst>
          </p:cNvPr>
          <p:cNvSpPr>
            <a:spLocks noGrp="1"/>
          </p:cNvSpPr>
          <p:nvPr>
            <p:ph idx="1"/>
          </p:nvPr>
        </p:nvSpPr>
        <p:spPr>
          <a:xfrm>
            <a:off x="838200" y="1825625"/>
            <a:ext cx="5555776" cy="4351338"/>
          </a:xfrm>
        </p:spPr>
        <p:txBody>
          <a:bodyPr>
            <a:normAutofit fontScale="55000" lnSpcReduction="20000"/>
          </a:bodyPr>
          <a:lstStyle/>
          <a:p>
            <a:r>
              <a:rPr lang="en-US" dirty="0"/>
              <a:t>.NET 5 has different architecture, different way of working</a:t>
            </a:r>
            <a:endParaRPr lang="ru-RU" dirty="0"/>
          </a:p>
          <a:p>
            <a:pPr lvl="1"/>
            <a:r>
              <a:rPr lang="en-US" dirty="0"/>
              <a:t>new .NET APIs, runtime capabilities and language features</a:t>
            </a:r>
            <a:r>
              <a:rPr lang="ru-RU" dirty="0"/>
              <a:t>;</a:t>
            </a:r>
            <a:endParaRPr lang="en-US" dirty="0"/>
          </a:p>
          <a:p>
            <a:pPr lvl="1"/>
            <a:r>
              <a:rPr lang="en-US" dirty="0"/>
              <a:t>be able to use it to target Windows, Linux, macOS, iOS, Android, </a:t>
            </a:r>
            <a:r>
              <a:rPr lang="en-US" dirty="0" err="1"/>
              <a:t>tvOS</a:t>
            </a:r>
            <a:r>
              <a:rPr lang="en-US" dirty="0"/>
              <a:t>, </a:t>
            </a:r>
            <a:r>
              <a:rPr lang="en-US" dirty="0" err="1"/>
              <a:t>watchOS</a:t>
            </a:r>
            <a:r>
              <a:rPr lang="en-US" dirty="0"/>
              <a:t> and </a:t>
            </a:r>
            <a:r>
              <a:rPr lang="en-US" dirty="0" err="1"/>
              <a:t>WebAssembly</a:t>
            </a:r>
            <a:r>
              <a:rPr lang="en-US" dirty="0"/>
              <a:t> and more</a:t>
            </a:r>
            <a:r>
              <a:rPr lang="ru-RU" dirty="0"/>
              <a:t>;</a:t>
            </a:r>
            <a:endParaRPr lang="en-US" dirty="0"/>
          </a:p>
          <a:p>
            <a:r>
              <a:rPr lang="en-US" dirty="0"/>
              <a:t>.NET Generic Host (Dependency Injection)</a:t>
            </a:r>
          </a:p>
          <a:p>
            <a:pPr lvl="1"/>
            <a:r>
              <a:rPr lang="en-US" b="1" dirty="0"/>
              <a:t>Allows to build console applications, windows apps, services or web apps on the same underlying hosting paradigm, with the same shared abstractions.</a:t>
            </a:r>
          </a:p>
          <a:p>
            <a:endParaRPr lang="en-US" dirty="0"/>
          </a:p>
          <a:p>
            <a:r>
              <a:rPr lang="en-US" dirty="0"/>
              <a:t>Any IDE, text editor can be used</a:t>
            </a:r>
            <a:endParaRPr lang="ru-RU" dirty="0"/>
          </a:p>
          <a:p>
            <a:r>
              <a:rPr lang="en-US" dirty="0"/>
              <a:t>Produce a single .NET runtime and framework that can be used everywhere.</a:t>
            </a:r>
            <a:endParaRPr lang="ru-RU" dirty="0"/>
          </a:p>
          <a:p>
            <a:endParaRPr lang="en-US" dirty="0"/>
          </a:p>
          <a:p>
            <a:r>
              <a:rPr lang="en-US" dirty="0"/>
              <a:t>Work from command line</a:t>
            </a:r>
            <a:r>
              <a:rPr lang="ru-RU" dirty="0"/>
              <a:t>:</a:t>
            </a:r>
          </a:p>
          <a:p>
            <a:pPr lvl="1"/>
            <a:r>
              <a:rPr lang="en-US" dirty="0"/>
              <a:t>dotnet restore</a:t>
            </a:r>
            <a:endParaRPr lang="ru-RU" dirty="0"/>
          </a:p>
          <a:p>
            <a:pPr lvl="1"/>
            <a:r>
              <a:rPr lang="en-US" dirty="0"/>
              <a:t>dotnet build</a:t>
            </a:r>
            <a:endParaRPr lang="ru-RU" dirty="0"/>
          </a:p>
          <a:p>
            <a:pPr lvl="1"/>
            <a:r>
              <a:rPr lang="en-US" dirty="0"/>
              <a:t>dotnet clean</a:t>
            </a:r>
            <a:endParaRPr lang="ru-RU" dirty="0"/>
          </a:p>
          <a:p>
            <a:pPr lvl="1"/>
            <a:r>
              <a:rPr lang="en-US" dirty="0"/>
              <a:t>dotnet run --project </a:t>
            </a:r>
            <a:r>
              <a:rPr lang="en-US" dirty="0" err="1"/>
              <a:t>projectname.csproj</a:t>
            </a:r>
            <a:endParaRPr lang="ru-RU" dirty="0"/>
          </a:p>
          <a:p>
            <a:pPr lvl="1"/>
            <a:r>
              <a:rPr lang="en-US" dirty="0"/>
              <a:t>dotnet --list-</a:t>
            </a:r>
            <a:r>
              <a:rPr lang="en-US" dirty="0" err="1"/>
              <a:t>sdks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AB24C0B3-2E8B-4A59-9CED-5D3414DA5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70" y="1690688"/>
            <a:ext cx="5628639" cy="2999694"/>
          </a:xfrm>
          <a:prstGeom prst="rect">
            <a:avLst/>
          </a:prstGeom>
        </p:spPr>
      </p:pic>
    </p:spTree>
    <p:extLst>
      <p:ext uri="{BB962C8B-B14F-4D97-AF65-F5344CB8AC3E}">
        <p14:creationId xmlns:p14="http://schemas.microsoft.com/office/powerpoint/2010/main" val="41386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F2DE-430E-4A1E-9E66-641EA3543601}"/>
              </a:ext>
            </a:extLst>
          </p:cNvPr>
          <p:cNvSpPr>
            <a:spLocks noGrp="1"/>
          </p:cNvSpPr>
          <p:nvPr>
            <p:ph type="title"/>
          </p:nvPr>
        </p:nvSpPr>
        <p:spPr/>
        <p:txBody>
          <a:bodyPr/>
          <a:lstStyle/>
          <a:p>
            <a:r>
              <a:rPr lang="en-US" dirty="0"/>
              <a:t>.NET 5 Generic Host</a:t>
            </a:r>
          </a:p>
        </p:txBody>
      </p:sp>
      <p:sp>
        <p:nvSpPr>
          <p:cNvPr id="3" name="Content Placeholder 2">
            <a:extLst>
              <a:ext uri="{FF2B5EF4-FFF2-40B4-BE49-F238E27FC236}">
                <a16:creationId xmlns:a16="http://schemas.microsoft.com/office/drawing/2014/main" id="{E419CBAC-174D-40D9-AA34-A257874A8FD6}"/>
              </a:ext>
            </a:extLst>
          </p:cNvPr>
          <p:cNvSpPr>
            <a:spLocks noGrp="1"/>
          </p:cNvSpPr>
          <p:nvPr>
            <p:ph idx="1"/>
          </p:nvPr>
        </p:nvSpPr>
        <p:spPr/>
        <p:txBody>
          <a:bodyPr>
            <a:normAutofit fontScale="62500" lnSpcReduction="20000"/>
          </a:bodyPr>
          <a:lstStyle/>
          <a:p>
            <a:r>
              <a:rPr lang="en-US" dirty="0"/>
              <a:t>The </a:t>
            </a:r>
            <a:r>
              <a:rPr lang="en-US" dirty="0">
                <a:hlinkClick r:id="rId2"/>
              </a:rPr>
              <a:t>.NET Generic Host</a:t>
            </a:r>
            <a:r>
              <a:rPr lang="en-US" dirty="0"/>
              <a:t> was introduced in ASP.NET Core 2.1, as a "non-web" version of the existing </a:t>
            </a:r>
            <a:r>
              <a:rPr lang="en-US" dirty="0" err="1"/>
              <a:t>WebHost</a:t>
            </a:r>
            <a:r>
              <a:rPr lang="en-US" dirty="0"/>
              <a:t> used by ASP.NET Core.</a:t>
            </a:r>
            <a:endParaRPr lang="ru-RU" dirty="0"/>
          </a:p>
          <a:p>
            <a:pPr lvl="1"/>
            <a:r>
              <a:rPr lang="en-US" dirty="0"/>
              <a:t>The generic host allowed you to re-use many of the DI, configuration, and logging abstractions of </a:t>
            </a:r>
            <a:r>
              <a:rPr lang="en-US" dirty="0" err="1"/>
              <a:t>Microsoft.Extensions</a:t>
            </a:r>
            <a:r>
              <a:rPr lang="en-US" dirty="0"/>
              <a:t> in non-web scenarios</a:t>
            </a:r>
          </a:p>
          <a:p>
            <a:pPr lvl="1"/>
            <a:r>
              <a:rPr lang="en-US" dirty="0"/>
              <a:t>Allows to build console applications, windows apps, services or web apps on the same underlying hosting paradigm, with the same shared abstractions.</a:t>
            </a:r>
            <a:endParaRPr lang="ru-RU" dirty="0"/>
          </a:p>
          <a:p>
            <a:r>
              <a:rPr lang="en-US" dirty="0" err="1"/>
              <a:t>IoC</a:t>
            </a:r>
            <a:r>
              <a:rPr lang="en-US" dirty="0"/>
              <a:t> container (Inversion of Control)</a:t>
            </a:r>
          </a:p>
          <a:p>
            <a:pPr lvl="1"/>
            <a:r>
              <a:rPr lang="en-US" dirty="0">
                <a:hlinkClick r:id="rId3"/>
              </a:rPr>
              <a:t>loose coupled design</a:t>
            </a:r>
            <a:endParaRPr lang="en-US" dirty="0"/>
          </a:p>
          <a:p>
            <a:pPr lvl="1"/>
            <a:r>
              <a:rPr lang="en-US" dirty="0" err="1">
                <a:hlinkClick r:id="rId4"/>
              </a:rPr>
              <a:t>IoC</a:t>
            </a:r>
            <a:r>
              <a:rPr lang="en-US" dirty="0">
                <a:hlinkClick r:id="rId4"/>
              </a:rPr>
              <a:t> Container</a:t>
            </a:r>
            <a:r>
              <a:rPr lang="en-US" dirty="0"/>
              <a:t> (a.k.a. DI Container) is a framework for implementing automatic dependency injection. It manages object creation and it's life-time, and also injects dependencies to the class. The </a:t>
            </a:r>
            <a:r>
              <a:rPr lang="en-US" dirty="0" err="1"/>
              <a:t>IoC</a:t>
            </a:r>
            <a:r>
              <a:rPr lang="en-US" dirty="0"/>
              <a:t> container creates an object of the specified class and also injects all the dependency objects through a constructor, a property or a method at run time and disposes it at the appropriate time. This is done so that we don't have to create and manage objects manually. All the containers must provide easy support for the following DI lifecycle.</a:t>
            </a:r>
          </a:p>
          <a:p>
            <a:r>
              <a:rPr lang="en-US" dirty="0"/>
              <a:t>A host is an object that encapsulates an app's resources, such as:</a:t>
            </a:r>
          </a:p>
          <a:p>
            <a:pPr lvl="1"/>
            <a:r>
              <a:rPr lang="en-US" dirty="0"/>
              <a:t>Dependency injection (DI) </a:t>
            </a:r>
          </a:p>
          <a:p>
            <a:pPr lvl="1"/>
            <a:r>
              <a:rPr lang="en-US" dirty="0"/>
              <a:t>Logging </a:t>
            </a:r>
          </a:p>
          <a:p>
            <a:pPr lvl="1"/>
            <a:r>
              <a:rPr lang="en-US" dirty="0"/>
              <a:t>Configuration </a:t>
            </a:r>
          </a:p>
          <a:p>
            <a:pPr lvl="1"/>
            <a:r>
              <a:rPr lang="en-US" dirty="0" err="1"/>
              <a:t>IHostedService</a:t>
            </a:r>
            <a:r>
              <a:rPr lang="en-US" dirty="0"/>
              <a:t> implementations</a:t>
            </a:r>
          </a:p>
          <a:p>
            <a:r>
              <a:rPr lang="en-US" dirty="0">
                <a:hlinkClick r:id="rId2"/>
              </a:rPr>
              <a:t>https://docs.microsoft.com/en-us/dotnet/core/extensions/generic-host</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70191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2068-D21A-422E-8480-DA945B935B93}"/>
              </a:ext>
            </a:extLst>
          </p:cNvPr>
          <p:cNvSpPr>
            <a:spLocks noGrp="1"/>
          </p:cNvSpPr>
          <p:nvPr>
            <p:ph type="title"/>
          </p:nvPr>
        </p:nvSpPr>
        <p:spPr/>
        <p:txBody>
          <a:bodyPr/>
          <a:lstStyle/>
          <a:p>
            <a:r>
              <a:rPr lang="en-US" dirty="0"/>
              <a:t>.NET Generic Host</a:t>
            </a:r>
            <a:r>
              <a:rPr lang="ru-RU" dirty="0"/>
              <a:t> </a:t>
            </a:r>
            <a:r>
              <a:rPr lang="en-US" dirty="0"/>
              <a:t>e</a:t>
            </a:r>
            <a:r>
              <a:rPr lang="ru-RU" dirty="0"/>
              <a:t>x</a:t>
            </a:r>
            <a:r>
              <a:rPr lang="en-US" dirty="0"/>
              <a:t>a</a:t>
            </a:r>
            <a:r>
              <a:rPr lang="ru-RU" dirty="0"/>
              <a:t>m</a:t>
            </a:r>
            <a:r>
              <a:rPr lang="en-US" dirty="0"/>
              <a:t>p</a:t>
            </a:r>
            <a:r>
              <a:rPr lang="ru-RU" dirty="0"/>
              <a:t>l</a:t>
            </a:r>
            <a:r>
              <a:rPr lang="en-US" dirty="0"/>
              <a:t>e</a:t>
            </a:r>
          </a:p>
        </p:txBody>
      </p:sp>
      <p:sp>
        <p:nvSpPr>
          <p:cNvPr id="3" name="Content Placeholder 2">
            <a:extLst>
              <a:ext uri="{FF2B5EF4-FFF2-40B4-BE49-F238E27FC236}">
                <a16:creationId xmlns:a16="http://schemas.microsoft.com/office/drawing/2014/main" id="{762DCC42-AD32-497E-AF65-1368046D15EB}"/>
              </a:ext>
            </a:extLst>
          </p:cNvPr>
          <p:cNvSpPr>
            <a:spLocks noGrp="1"/>
          </p:cNvSpPr>
          <p:nvPr>
            <p:ph idx="1"/>
          </p:nvPr>
        </p:nvSpPr>
        <p:spPr>
          <a:xfrm>
            <a:off x="838200" y="1825625"/>
            <a:ext cx="10515600" cy="4351338"/>
          </a:xfrm>
        </p:spPr>
        <p:txBody>
          <a:bodyPr>
            <a:normAutofit fontScale="32500" lnSpcReduction="20000"/>
          </a:bodyPr>
          <a:lstStyle/>
          <a:p>
            <a:pPr marL="0" indent="0">
              <a:spcBef>
                <a:spcPts val="100"/>
              </a:spcBef>
              <a:spcAft>
                <a:spcPts val="100"/>
              </a:spcAft>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host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HostBuilder</a:t>
            </a:r>
            <a:r>
              <a:rPr lang="en-US" dirty="0">
                <a:solidFill>
                  <a:srgbClr val="000000"/>
                </a:solidFill>
                <a:latin typeface="Consolas" panose="020B0609020204030204" pitchFamily="49" charset="0"/>
              </a:rPr>
              <a:t>()</a:t>
            </a:r>
          </a:p>
          <a:p>
            <a:pPr marL="0" indent="0">
              <a:spcBef>
                <a:spcPts val="100"/>
              </a:spcBef>
              <a:spcAft>
                <a:spcPts val="100"/>
              </a:spcAft>
              <a:buNone/>
            </a:pP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ConfigureAppConfiguration</a:t>
            </a:r>
            <a:r>
              <a:rPr lang="en-US" dirty="0">
                <a:solidFill>
                  <a:srgbClr val="000000"/>
                </a:solidFill>
                <a:latin typeface="Consolas" panose="020B0609020204030204" pitchFamily="49" charset="0"/>
              </a:rPr>
              <a:t>((context, </a:t>
            </a:r>
            <a:r>
              <a:rPr lang="en-US" dirty="0" err="1">
                <a:solidFill>
                  <a:srgbClr val="000000"/>
                </a:solidFill>
                <a:latin typeface="Consolas" panose="020B0609020204030204" pitchFamily="49" charset="0"/>
              </a:rPr>
              <a:t>configurationBuilder</a:t>
            </a:r>
            <a:r>
              <a:rPr lang="en-US" dirty="0">
                <a:solidFill>
                  <a:srgbClr val="000000"/>
                </a:solidFill>
                <a:latin typeface="Consolas" panose="020B0609020204030204" pitchFamily="49" charset="0"/>
              </a:rPr>
              <a:t>) =&gt;</a:t>
            </a:r>
          </a:p>
          <a:p>
            <a:pPr marL="0" indent="0">
              <a:spcBef>
                <a:spcPts val="100"/>
              </a:spcBef>
              <a:spcAft>
                <a:spcPts val="100"/>
              </a:spcAft>
              <a:buNone/>
            </a:pPr>
            <a:r>
              <a:rPr lang="en-US" dirty="0">
                <a:solidFill>
                  <a:srgbClr val="000000"/>
                </a:solidFill>
                <a:latin typeface="Consolas" panose="020B0609020204030204" pitchFamily="49" charset="0"/>
              </a:rPr>
              <a:t>            {</a:t>
            </a:r>
          </a:p>
          <a:p>
            <a:pPr marL="0" indent="0">
              <a:spcBef>
                <a:spcPts val="100"/>
              </a:spcBef>
              <a:spcAft>
                <a:spcPts val="100"/>
              </a:spcAft>
              <a:buNone/>
            </a:pPr>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configurationBuilder.SetBasePath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context.HostingEnvironment.ContentRootPath</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c</a:t>
            </a:r>
            <a:r>
              <a:rPr lang="en-US" dirty="0" err="1">
                <a:solidFill>
                  <a:srgbClr val="000000"/>
                </a:solidFill>
                <a:latin typeface="Consolas" panose="020B0609020204030204" pitchFamily="49" charset="0"/>
              </a:rPr>
              <a:t>onfigurationBuilder.AddJsonFile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appsettings.json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optional: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reloadOnChange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configurationBuilder.AddJsonFile</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usersettings.json</a:t>
            </a:r>
            <a:r>
              <a:rPr lang="en-US" dirty="0">
                <a:solidFill>
                  <a:srgbClr val="008000"/>
                </a:solidFill>
                <a:latin typeface="Consolas" panose="020B0609020204030204" pitchFamily="49" charset="0"/>
              </a:rPr>
              <a:t>", optional: true, </a:t>
            </a:r>
            <a:r>
              <a:rPr lang="en-US" dirty="0" err="1">
                <a:solidFill>
                  <a:srgbClr val="008000"/>
                </a:solidFill>
                <a:latin typeface="Consolas" panose="020B0609020204030204" pitchFamily="49" charset="0"/>
              </a:rPr>
              <a:t>reloadOnChange</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configurationBuilder.AddEnvironmentVariables</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ConfigureServices</a:t>
            </a:r>
            <a:r>
              <a:rPr lang="en-US" dirty="0">
                <a:solidFill>
                  <a:srgbClr val="000000"/>
                </a:solidFill>
                <a:latin typeface="Consolas" panose="020B0609020204030204" pitchFamily="49" charset="0"/>
              </a:rPr>
              <a:t>((context, services) =&gt;</a:t>
            </a:r>
          </a:p>
          <a:p>
            <a:pPr marL="0" indent="0">
              <a:spcBef>
                <a:spcPts val="100"/>
              </a:spcBef>
              <a:spcAft>
                <a:spcPts val="100"/>
              </a:spcAft>
              <a:buNone/>
            </a:pPr>
            <a:r>
              <a:rPr lang="en-US" dirty="0">
                <a:solidFill>
                  <a:srgbClr val="000000"/>
                </a:solidFill>
                <a:latin typeface="Consolas" panose="020B0609020204030204" pitchFamily="49" charset="0"/>
              </a:rPr>
              <a:t>            {</a:t>
            </a:r>
          </a:p>
          <a:p>
            <a:pPr marL="0" indent="0">
              <a:spcBef>
                <a:spcPts val="100"/>
              </a:spcBef>
              <a:spcAft>
                <a:spcPts val="100"/>
              </a:spcAft>
              <a:buNone/>
            </a:pPr>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services.Configure</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GeneralSettings</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configuration.GetSection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GeneralSettings</a:t>
            </a:r>
            <a:r>
              <a:rPr lang="en-US" dirty="0">
                <a:solidFill>
                  <a:srgbClr val="000000"/>
                </a:solidFill>
                <a:latin typeface="Consolas" panose="020B0609020204030204" pitchFamily="49" charset="0"/>
              </a:rPr>
              <a:t>)));</a:t>
            </a:r>
          </a:p>
          <a:p>
            <a:pPr marL="0" indent="0">
              <a:spcBef>
                <a:spcPts val="100"/>
              </a:spcBef>
              <a:spcAft>
                <a:spcPts val="100"/>
              </a:spcAft>
              <a:buNone/>
            </a:pP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services.AddSingleton</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IAppSettingsService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AppSettingsService</a:t>
            </a:r>
            <a:r>
              <a:rPr lang="en-US" dirty="0">
                <a:solidFill>
                  <a:srgbClr val="000000"/>
                </a:solidFill>
                <a:latin typeface="Consolas" panose="020B0609020204030204" pitchFamily="49" charset="0"/>
              </a:rPr>
              <a:t>&gt;();</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CoreServices.ConfigureServices</a:t>
            </a:r>
            <a:r>
              <a:rPr lang="en-US" dirty="0">
                <a:solidFill>
                  <a:srgbClr val="000000"/>
                </a:solidFill>
                <a:latin typeface="Consolas" panose="020B0609020204030204" pitchFamily="49" charset="0"/>
              </a:rPr>
              <a:t>(services);</a:t>
            </a:r>
          </a:p>
          <a:p>
            <a:pPr marL="0" indent="0">
              <a:spcBef>
                <a:spcPts val="100"/>
              </a:spcBef>
              <a:spcAft>
                <a:spcPts val="100"/>
              </a:spcAft>
              <a:buNone/>
            </a:pPr>
            <a:endParaRPr lang="en-US" dirty="0">
              <a:solidFill>
                <a:srgbClr val="000000"/>
              </a:solidFill>
              <a:latin typeface="Consolas" panose="020B0609020204030204" pitchFamily="49" charset="0"/>
            </a:endParaRPr>
          </a:p>
          <a:p>
            <a:pPr marL="0" indent="0">
              <a:spcBef>
                <a:spcPts val="100"/>
              </a:spcBef>
              <a:spcAft>
                <a:spcPts val="100"/>
              </a:spcAft>
              <a:buNone/>
            </a:pP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services.AddSingleton</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MainWindow</a:t>
            </a:r>
            <a:r>
              <a:rPr lang="en-US" dirty="0">
                <a:solidFill>
                  <a:srgbClr val="000000"/>
                </a:solidFill>
                <a:latin typeface="Consolas" panose="020B0609020204030204" pitchFamily="49" charset="0"/>
              </a:rPr>
              <a:t>&gt;();</a:t>
            </a:r>
          </a:p>
          <a:p>
            <a:pPr marL="0" indent="0">
              <a:spcBef>
                <a:spcPts val="100"/>
              </a:spcBef>
              <a:spcAft>
                <a:spcPts val="100"/>
              </a:spcAft>
              <a:buNone/>
            </a:pPr>
            <a:r>
              <a:rPr lang="en-US" dirty="0">
                <a:solidFill>
                  <a:srgbClr val="000000"/>
                </a:solidFill>
                <a:latin typeface="Consolas" panose="020B0609020204030204" pitchFamily="49" charset="0"/>
              </a:rPr>
              <a:t>            })</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ConfigureLogging</a:t>
            </a:r>
            <a:r>
              <a:rPr lang="en-US" dirty="0">
                <a:solidFill>
                  <a:srgbClr val="000000"/>
                </a:solidFill>
                <a:latin typeface="Consolas" panose="020B0609020204030204" pitchFamily="49" charset="0"/>
              </a:rPr>
              <a:t>(logging =&gt;</a:t>
            </a:r>
          </a:p>
          <a:p>
            <a:pPr marL="0" indent="0">
              <a:spcBef>
                <a:spcPts val="100"/>
              </a:spcBef>
              <a:spcAft>
                <a:spcPts val="100"/>
              </a:spcAft>
              <a:buNone/>
            </a:pPr>
            <a:r>
              <a:rPr lang="en-US" dirty="0">
                <a:solidFill>
                  <a:srgbClr val="000000"/>
                </a:solidFill>
                <a:latin typeface="Consolas" panose="020B0609020204030204" pitchFamily="49" charset="0"/>
              </a:rPr>
              <a:t>            {</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logging.SetMinimumLevel</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LogLevel.Information</a:t>
            </a:r>
            <a:r>
              <a:rPr lang="en-US" dirty="0">
                <a:solidFill>
                  <a:srgbClr val="008000"/>
                </a:solidFill>
                <a:latin typeface="Consolas" panose="020B0609020204030204" pitchFamily="49" charset="0"/>
              </a:rPr>
              <a:t>); &lt;-- see </a:t>
            </a:r>
            <a:r>
              <a:rPr lang="en-US" dirty="0" err="1">
                <a:solidFill>
                  <a:srgbClr val="008000"/>
                </a:solidFill>
                <a:latin typeface="Consolas" panose="020B0609020204030204" pitchFamily="49" charset="0"/>
              </a:rPr>
              <a:t>appsettings.json</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logging.AddNLog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nlog.config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logging.AddDebug</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add built-in providers manually, as needed </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logging.AddConsole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logging.AddEventLog</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logging.AddEventSourceLogger</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logging.AddTraceSource</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sourceSwitchName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ru-RU" b="1" dirty="0">
                <a:solidFill>
                  <a:srgbClr val="000000"/>
                </a:solidFill>
                <a:latin typeface="Consolas" panose="020B0609020204030204" pitchFamily="49" charset="0"/>
              </a:rPr>
              <a:t>.</a:t>
            </a:r>
            <a:r>
              <a:rPr lang="en-US" b="1" dirty="0">
                <a:solidFill>
                  <a:srgbClr val="000000"/>
                </a:solidFill>
                <a:latin typeface="Consolas" panose="020B0609020204030204" pitchFamily="49" charset="0"/>
              </a:rPr>
              <a:t>B</a:t>
            </a:r>
            <a:r>
              <a:rPr lang="ru-RU" b="1" dirty="0">
                <a:solidFill>
                  <a:srgbClr val="000000"/>
                </a:solidFill>
                <a:latin typeface="Consolas" panose="020B0609020204030204" pitchFamily="49" charset="0"/>
              </a:rPr>
              <a:t>u</a:t>
            </a:r>
            <a:r>
              <a:rPr lang="en-US" b="1" dirty="0" err="1">
                <a:solidFill>
                  <a:srgbClr val="000000"/>
                </a:solidFill>
                <a:latin typeface="Consolas" panose="020B0609020204030204" pitchFamily="49" charset="0"/>
              </a:rPr>
              <a:t>i</a:t>
            </a:r>
            <a:r>
              <a:rPr lang="ru-RU" b="1" dirty="0">
                <a:solidFill>
                  <a:srgbClr val="000000"/>
                </a:solidFill>
                <a:latin typeface="Consolas" panose="020B0609020204030204" pitchFamily="49" charset="0"/>
              </a:rPr>
              <a:t>l</a:t>
            </a:r>
            <a:r>
              <a:rPr lang="en-US" b="1" dirty="0">
                <a:solidFill>
                  <a:srgbClr val="000000"/>
                </a:solidFill>
                <a:latin typeface="Consolas" panose="020B0609020204030204" pitchFamily="49" charset="0"/>
              </a:rPr>
              <a:t>d</a:t>
            </a:r>
            <a:r>
              <a:rPr lang="ru-RU"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marL="0" indent="0">
              <a:spcBef>
                <a:spcPts val="100"/>
              </a:spcBef>
              <a:spcAft>
                <a:spcPts val="100"/>
              </a:spcAft>
              <a:buNone/>
            </a:pPr>
            <a:endParaRPr lang="ru-RU" dirty="0">
              <a:solidFill>
                <a:srgbClr val="000000"/>
              </a:solidFill>
              <a:latin typeface="Consolas" panose="020B0609020204030204" pitchFamily="49" charset="0"/>
            </a:endParaRPr>
          </a:p>
          <a:p>
            <a:pPr marL="0" indent="0">
              <a:spcBef>
                <a:spcPts val="100"/>
              </a:spcBef>
              <a:spcAft>
                <a:spcPts val="100"/>
              </a:spcAft>
              <a:buNone/>
            </a:pPr>
            <a:endParaRPr lang="ru-RU"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var </a:t>
            </a:r>
            <a:r>
              <a:rPr lang="en-US" dirty="0" err="1">
                <a:solidFill>
                  <a:srgbClr val="000000"/>
                </a:solidFill>
                <a:latin typeface="Consolas" panose="020B0609020204030204" pitchFamily="49" charset="0"/>
              </a:rPr>
              <a:t>mainWindow</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host.Services.GetService</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MainWindow</a:t>
            </a:r>
            <a:r>
              <a:rPr lang="en-US" dirty="0">
                <a:solidFill>
                  <a:srgbClr val="000000"/>
                </a:solidFill>
                <a:latin typeface="Consolas" panose="020B0609020204030204" pitchFamily="49" charset="0"/>
              </a:rPr>
              <a:t>&gt;();</a:t>
            </a:r>
          </a:p>
          <a:p>
            <a:pPr marL="0" indent="0">
              <a:spcBef>
                <a:spcPts val="100"/>
              </a:spcBef>
              <a:spcAft>
                <a:spcPts val="100"/>
              </a:spcAft>
              <a:buNone/>
            </a:pPr>
            <a:r>
              <a:rPr lang="en-US" dirty="0" err="1">
                <a:solidFill>
                  <a:srgbClr val="000000"/>
                </a:solidFill>
                <a:latin typeface="Consolas" panose="020B0609020204030204" pitchFamily="49" charset="0"/>
              </a:rPr>
              <a:t>mainWindow.Show</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marL="0" indent="0">
              <a:spcBef>
                <a:spcPts val="100"/>
              </a:spcBef>
              <a:spcAft>
                <a:spcPts val="100"/>
              </a:spcAft>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0062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F6FA-3B4E-4034-9BA6-38A6C6A65BE7}"/>
              </a:ext>
            </a:extLst>
          </p:cNvPr>
          <p:cNvSpPr>
            <a:spLocks noGrp="1"/>
          </p:cNvSpPr>
          <p:nvPr>
            <p:ph type="title"/>
          </p:nvPr>
        </p:nvSpPr>
        <p:spPr/>
        <p:txBody>
          <a:bodyPr/>
          <a:lstStyle/>
          <a:p>
            <a:r>
              <a:rPr lang="en-US" dirty="0"/>
              <a:t>Generic Host hosted services</a:t>
            </a:r>
          </a:p>
        </p:txBody>
      </p:sp>
      <p:sp>
        <p:nvSpPr>
          <p:cNvPr id="3" name="Content Placeholder 2">
            <a:extLst>
              <a:ext uri="{FF2B5EF4-FFF2-40B4-BE49-F238E27FC236}">
                <a16:creationId xmlns:a16="http://schemas.microsoft.com/office/drawing/2014/main" id="{6D6AC130-E94D-4053-9865-0793996821A5}"/>
              </a:ext>
            </a:extLst>
          </p:cNvPr>
          <p:cNvSpPr>
            <a:spLocks noGrp="1"/>
          </p:cNvSpPr>
          <p:nvPr>
            <p:ph idx="1"/>
          </p:nvPr>
        </p:nvSpPr>
        <p:spPr>
          <a:xfrm>
            <a:off x="838200" y="1484249"/>
            <a:ext cx="4849368" cy="4351338"/>
          </a:xfrm>
        </p:spPr>
        <p:txBody>
          <a:bodyPr/>
          <a:lstStyle/>
          <a:p>
            <a:r>
              <a:rPr lang="en-US" dirty="0"/>
              <a:t>Allows to build console applications, windows apps, services or web apps on the same underlying hosting paradigm, with the same shared abstractions.</a:t>
            </a:r>
          </a:p>
        </p:txBody>
      </p:sp>
    </p:spTree>
    <p:extLst>
      <p:ext uri="{BB962C8B-B14F-4D97-AF65-F5344CB8AC3E}">
        <p14:creationId xmlns:p14="http://schemas.microsoft.com/office/powerpoint/2010/main" val="424024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E01F-5BB8-4619-AC43-EF20D1AA96B2}"/>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5EEF23DD-008C-46DE-AA72-F37B61DDC374}"/>
              </a:ext>
            </a:extLst>
          </p:cNvPr>
          <p:cNvSpPr>
            <a:spLocks noGrp="1"/>
          </p:cNvSpPr>
          <p:nvPr>
            <p:ph idx="1"/>
          </p:nvPr>
        </p:nvSpPr>
        <p:spPr>
          <a:xfrm>
            <a:off x="838200" y="1825625"/>
            <a:ext cx="4405384" cy="4667250"/>
          </a:xfrm>
        </p:spPr>
        <p:txBody>
          <a:bodyPr>
            <a:normAutofit fontScale="85000" lnSpcReduction="20000"/>
          </a:bodyPr>
          <a:lstStyle/>
          <a:p>
            <a:r>
              <a:rPr lang="en-US" b="1" dirty="0"/>
              <a:t>Dependency injection</a:t>
            </a:r>
            <a:r>
              <a:rPr lang="en-US" dirty="0"/>
              <a:t> is a technique in which an </a:t>
            </a:r>
            <a:r>
              <a:rPr lang="ru-RU" dirty="0"/>
              <a:t>o</a:t>
            </a:r>
            <a:r>
              <a:rPr lang="en-US" dirty="0"/>
              <a:t>b</a:t>
            </a:r>
            <a:r>
              <a:rPr lang="ru-RU" dirty="0"/>
              <a:t>j</a:t>
            </a:r>
            <a:r>
              <a:rPr lang="en-US" dirty="0"/>
              <a:t>e</a:t>
            </a:r>
            <a:r>
              <a:rPr lang="ru-RU" dirty="0"/>
              <a:t>c</a:t>
            </a:r>
            <a:r>
              <a:rPr lang="en-US" dirty="0"/>
              <a:t>t</a:t>
            </a:r>
            <a:r>
              <a:rPr lang="ru-RU" dirty="0"/>
              <a:t> </a:t>
            </a:r>
            <a:r>
              <a:rPr lang="en-US" dirty="0"/>
              <a:t>receives other objects that it depends on.</a:t>
            </a:r>
            <a:endParaRPr lang="ru-RU" dirty="0"/>
          </a:p>
          <a:p>
            <a:r>
              <a:rPr lang="en-US" dirty="0"/>
              <a:t>.NET Core supports the dependency injection (DI) software design pattern, which is a technique for achieving Inversion of Control (</a:t>
            </a:r>
            <a:r>
              <a:rPr lang="en-US" dirty="0" err="1"/>
              <a:t>IoC</a:t>
            </a:r>
            <a:r>
              <a:rPr lang="en-US" dirty="0"/>
              <a:t>) between classes and their dependencies.</a:t>
            </a:r>
            <a:endParaRPr lang="ru-RU" dirty="0"/>
          </a:p>
          <a:p>
            <a:pPr marL="285750" indent="-285750"/>
            <a:r>
              <a:rPr lang="ru-RU" dirty="0"/>
              <a:t>N</a:t>
            </a:r>
            <a:r>
              <a:rPr lang="en-US" dirty="0"/>
              <a:t>o</a:t>
            </a:r>
            <a:r>
              <a:rPr lang="ru-RU" dirty="0"/>
              <a:t>t </a:t>
            </a:r>
            <a:r>
              <a:rPr lang="en-US" dirty="0"/>
              <a:t>n</a:t>
            </a:r>
            <a:r>
              <a:rPr lang="ru-RU" dirty="0"/>
              <a:t>e</a:t>
            </a:r>
            <a:r>
              <a:rPr lang="en-US" dirty="0"/>
              <a:t>w</a:t>
            </a:r>
            <a:r>
              <a:rPr lang="ru-RU" dirty="0"/>
              <a:t> .</a:t>
            </a:r>
            <a:r>
              <a:rPr lang="en-US" dirty="0"/>
              <a:t>N</a:t>
            </a:r>
            <a:r>
              <a:rPr lang="ru-RU" dirty="0"/>
              <a:t>E</a:t>
            </a:r>
            <a:r>
              <a:rPr lang="en-US" dirty="0"/>
              <a:t>T</a:t>
            </a:r>
            <a:r>
              <a:rPr lang="ru-RU" dirty="0"/>
              <a:t> </a:t>
            </a:r>
            <a:r>
              <a:rPr lang="en-US" dirty="0"/>
              <a:t>f</a:t>
            </a:r>
            <a:r>
              <a:rPr lang="ru-RU" dirty="0"/>
              <a:t>e</a:t>
            </a:r>
            <a:r>
              <a:rPr lang="en-US" dirty="0"/>
              <a:t>a</a:t>
            </a:r>
            <a:r>
              <a:rPr lang="ru-RU" dirty="0"/>
              <a:t>t</a:t>
            </a:r>
            <a:r>
              <a:rPr lang="en-US" dirty="0"/>
              <a:t>u</a:t>
            </a:r>
            <a:r>
              <a:rPr lang="ru-RU" dirty="0"/>
              <a:t>r</a:t>
            </a:r>
            <a:r>
              <a:rPr lang="en-US" dirty="0"/>
              <a:t>e</a:t>
            </a:r>
            <a:endParaRPr lang="ru-RU" dirty="0"/>
          </a:p>
          <a:p>
            <a:pPr marL="742950" lvl="1" indent="-285750"/>
            <a:r>
              <a:rPr lang="en-US" dirty="0"/>
              <a:t>Managed Extensibility Framework (MEF) is a component of .NET Framework 4.0.</a:t>
            </a:r>
            <a:r>
              <a:rPr lang="ru-RU" dirty="0"/>
              <a:t> (</a:t>
            </a:r>
            <a:r>
              <a:rPr lang="en-US" dirty="0">
                <a:hlinkClick r:id="rId2"/>
              </a:rPr>
              <a:t>w</a:t>
            </a:r>
            <a:r>
              <a:rPr lang="ru-RU" dirty="0">
                <a:hlinkClick r:id="rId2"/>
              </a:rPr>
              <a:t>i</a:t>
            </a:r>
            <a:r>
              <a:rPr lang="en-US" dirty="0">
                <a:hlinkClick r:id="rId2"/>
              </a:rPr>
              <a:t>k</a:t>
            </a:r>
            <a:r>
              <a:rPr lang="ru-RU" dirty="0">
                <a:hlinkClick r:id="rId2"/>
              </a:rPr>
              <a:t>i</a:t>
            </a:r>
            <a:r>
              <a:rPr lang="en-US" dirty="0">
                <a:hlinkClick r:id="rId2"/>
              </a:rPr>
              <a:t>p</a:t>
            </a:r>
            <a:r>
              <a:rPr lang="ru-RU" dirty="0">
                <a:hlinkClick r:id="rId2"/>
              </a:rPr>
              <a:t>e</a:t>
            </a:r>
            <a:r>
              <a:rPr lang="en-US" dirty="0">
                <a:hlinkClick r:id="rId2"/>
              </a:rPr>
              <a:t>d</a:t>
            </a:r>
            <a:r>
              <a:rPr lang="ru-RU" dirty="0">
                <a:hlinkClick r:id="rId2"/>
              </a:rPr>
              <a:t>i</a:t>
            </a:r>
            <a:r>
              <a:rPr lang="en-US" dirty="0">
                <a:hlinkClick r:id="rId2"/>
              </a:rPr>
              <a:t>a</a:t>
            </a:r>
            <a:r>
              <a:rPr lang="ru-RU" dirty="0"/>
              <a:t>)</a:t>
            </a:r>
          </a:p>
          <a:p>
            <a:endParaRPr lang="ru-RU" dirty="0"/>
          </a:p>
          <a:p>
            <a:endParaRPr lang="ru-RU" dirty="0"/>
          </a:p>
          <a:p>
            <a:endParaRPr lang="en-US" dirty="0"/>
          </a:p>
          <a:p>
            <a:endParaRPr lang="ru-RU" dirty="0"/>
          </a:p>
          <a:p>
            <a:endParaRPr lang="ru-RU"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EE9F880F-8392-4F35-B667-0AE23E599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584" y="2460989"/>
            <a:ext cx="6525335" cy="3396521"/>
          </a:xfrm>
          <a:prstGeom prst="rect">
            <a:avLst/>
          </a:prstGeom>
        </p:spPr>
      </p:pic>
    </p:spTree>
    <p:extLst>
      <p:ext uri="{BB962C8B-B14F-4D97-AF65-F5344CB8AC3E}">
        <p14:creationId xmlns:p14="http://schemas.microsoft.com/office/powerpoint/2010/main" val="214392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B36D-B9D3-4063-BBE8-8244C821FD8E}"/>
              </a:ext>
            </a:extLst>
          </p:cNvPr>
          <p:cNvSpPr>
            <a:spLocks noGrp="1"/>
          </p:cNvSpPr>
          <p:nvPr>
            <p:ph type="title"/>
          </p:nvPr>
        </p:nvSpPr>
        <p:spPr/>
        <p:txBody>
          <a:bodyPr/>
          <a:lstStyle/>
          <a:p>
            <a:r>
              <a:rPr lang="en-US" dirty="0"/>
              <a:t>Example of .NET 5 Dependency Injection</a:t>
            </a:r>
          </a:p>
        </p:txBody>
      </p:sp>
      <p:sp>
        <p:nvSpPr>
          <p:cNvPr id="3" name="Content Placeholder 2">
            <a:extLst>
              <a:ext uri="{FF2B5EF4-FFF2-40B4-BE49-F238E27FC236}">
                <a16:creationId xmlns:a16="http://schemas.microsoft.com/office/drawing/2014/main" id="{0A71ACB9-5F77-43D5-A161-7B3971E189AF}"/>
              </a:ext>
            </a:extLst>
          </p:cNvPr>
          <p:cNvSpPr>
            <a:spLocks noGrp="1"/>
          </p:cNvSpPr>
          <p:nvPr>
            <p:ph idx="1"/>
          </p:nvPr>
        </p:nvSpPr>
        <p:spPr>
          <a:xfrm>
            <a:off x="838200" y="1825623"/>
            <a:ext cx="10515600" cy="4438990"/>
          </a:xfrm>
        </p:spPr>
        <p:txBody>
          <a:bodyPr>
            <a:normAutofit fontScale="40000" lnSpcReduction="20000"/>
          </a:bodyPr>
          <a:lstStyle/>
          <a:p>
            <a:pPr marL="0" indent="0">
              <a:spcBef>
                <a:spcPts val="100"/>
              </a:spcBef>
              <a:spcAft>
                <a:spcPts val="100"/>
              </a:spcAft>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IAppSettingsService</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GetAppTitle</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a:t>
            </a:r>
            <a:endParaRPr lang="ru-RU" dirty="0">
              <a:solidFill>
                <a:srgbClr val="0000FF"/>
              </a:solidFill>
              <a:latin typeface="Consolas" panose="020B0609020204030204" pitchFamily="49" charset="0"/>
            </a:endParaRPr>
          </a:p>
          <a:p>
            <a:pPr marL="0" indent="0">
              <a:spcBef>
                <a:spcPts val="100"/>
              </a:spcBef>
              <a:spcAft>
                <a:spcPts val="100"/>
              </a:spcAft>
              <a:buNone/>
            </a:pPr>
            <a:endParaRPr lang="ru-RU" dirty="0">
              <a:solidFill>
                <a:srgbClr val="0000FF"/>
              </a:solidFill>
              <a:latin typeface="Consolas" panose="020B0609020204030204" pitchFamily="49" charset="0"/>
            </a:endParaRPr>
          </a:p>
          <a:p>
            <a:pPr marL="0" indent="0">
              <a:spcBef>
                <a:spcPts val="100"/>
              </a:spcBef>
              <a:spcAft>
                <a:spcPts val="100"/>
              </a:spcAft>
              <a:buNone/>
            </a:pPr>
            <a:r>
              <a:rPr lang="en-US" dirty="0">
                <a:solidFill>
                  <a:srgbClr val="0000FF"/>
                </a:solidFill>
                <a:latin typeface="Consolas" panose="020B0609020204030204" pitchFamily="49" charset="0"/>
              </a:rPr>
              <a:t>internal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AppSettingsService</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IAppSettingsService</a:t>
            </a: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GeneralSettings</a:t>
            </a:r>
            <a:r>
              <a:rPr lang="en-US" dirty="0">
                <a:solidFill>
                  <a:srgbClr val="000000"/>
                </a:solidFill>
                <a:latin typeface="Consolas" panose="020B0609020204030204" pitchFamily="49" charset="0"/>
              </a:rPr>
              <a:t> _settings;</a:t>
            </a: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 _log;</a:t>
            </a:r>
          </a:p>
          <a:p>
            <a:pPr marL="0" indent="0">
              <a:spcBef>
                <a:spcPts val="100"/>
              </a:spcBef>
              <a:spcAft>
                <a:spcPts val="100"/>
              </a:spcAft>
              <a:buNone/>
            </a:pP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AppSettingsService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IOptions</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GeneralSettings</a:t>
            </a:r>
            <a:r>
              <a:rPr lang="en-US" dirty="0">
                <a:solidFill>
                  <a:srgbClr val="000000"/>
                </a:solidFill>
                <a:latin typeface="Consolas" panose="020B0609020204030204" pitchFamily="49" charset="0"/>
              </a:rPr>
              <a:t>&gt; options,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AppSettingsService</a:t>
            </a:r>
            <a:r>
              <a:rPr lang="en-US" dirty="0">
                <a:solidFill>
                  <a:srgbClr val="000000"/>
                </a:solidFill>
                <a:latin typeface="Consolas" panose="020B0609020204030204" pitchFamily="49" charset="0"/>
              </a:rPr>
              <a:t>&gt; logger)</a:t>
            </a:r>
          </a:p>
          <a:p>
            <a:pPr marL="0" indent="0">
              <a:spcBef>
                <a:spcPts val="100"/>
              </a:spcBef>
              <a:spcAft>
                <a:spcPts val="100"/>
              </a:spcAft>
              <a:buNone/>
            </a:pPr>
            <a:r>
              <a:rPr lang="en-US" dirty="0">
                <a:solidFill>
                  <a:srgbClr val="000000"/>
                </a:solidFill>
                <a:latin typeface="Consolas" panose="020B0609020204030204" pitchFamily="49" charset="0"/>
              </a:rPr>
              <a:t>    {</a:t>
            </a:r>
          </a:p>
          <a:p>
            <a:pPr marL="0" indent="0">
              <a:spcBef>
                <a:spcPts val="100"/>
              </a:spcBef>
              <a:spcAft>
                <a:spcPts val="100"/>
              </a:spcAft>
              <a:buNone/>
            </a:pPr>
            <a:r>
              <a:rPr lang="en-US" dirty="0">
                <a:solidFill>
                  <a:srgbClr val="000000"/>
                </a:solidFill>
                <a:latin typeface="Consolas" panose="020B0609020204030204" pitchFamily="49" charset="0"/>
              </a:rPr>
              <a:t>        _settings = </a:t>
            </a:r>
            <a:r>
              <a:rPr lang="en-US" dirty="0" err="1">
                <a:solidFill>
                  <a:srgbClr val="000000"/>
                </a:solidFill>
                <a:latin typeface="Consolas" panose="020B0609020204030204" pitchFamily="49" charset="0"/>
              </a:rPr>
              <a:t>options.Value</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_log = logger;</a:t>
            </a:r>
          </a:p>
          <a:p>
            <a:pPr marL="0" indent="0">
              <a:spcBef>
                <a:spcPts val="100"/>
              </a:spcBef>
              <a:spcAft>
                <a:spcPts val="100"/>
              </a:spcAft>
              <a:buNone/>
            </a:pP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log.Info</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$"App Settings loaded."</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    }</a:t>
            </a:r>
          </a:p>
          <a:p>
            <a:pPr marL="0" indent="0">
              <a:spcBef>
                <a:spcPts val="100"/>
              </a:spcBef>
              <a:spcAft>
                <a:spcPts val="100"/>
              </a:spcAft>
              <a:buNone/>
            </a:pPr>
            <a:endParaRPr lang="en-US"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GetAppTitle</a:t>
            </a:r>
            <a:r>
              <a:rPr lang="en-US" dirty="0">
                <a:solidFill>
                  <a:srgbClr val="000000"/>
                </a:solidFill>
                <a:latin typeface="Consolas" panose="020B0609020204030204" pitchFamily="49" charset="0"/>
              </a:rPr>
              <a:t>() =&gt; _</a:t>
            </a:r>
            <a:r>
              <a:rPr lang="en-US" dirty="0" err="1">
                <a:solidFill>
                  <a:srgbClr val="000000"/>
                </a:solidFill>
                <a:latin typeface="Consolas" panose="020B0609020204030204" pitchFamily="49" charset="0"/>
              </a:rPr>
              <a:t>settings.MainWindowTitle</a:t>
            </a:r>
            <a:r>
              <a:rPr lang="en-US" dirty="0">
                <a:solidFill>
                  <a:srgbClr val="000000"/>
                </a:solidFill>
                <a:latin typeface="Consolas" panose="020B0609020204030204" pitchFamily="49" charset="0"/>
              </a:rPr>
              <a:t>;</a:t>
            </a:r>
          </a:p>
          <a:p>
            <a:pPr marL="0" indent="0">
              <a:spcBef>
                <a:spcPts val="100"/>
              </a:spcBef>
              <a:spcAft>
                <a:spcPts val="100"/>
              </a:spcAft>
              <a:buNone/>
            </a:pP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marL="0" indent="0">
              <a:spcBef>
                <a:spcPts val="100"/>
              </a:spcBef>
              <a:spcAft>
                <a:spcPts val="100"/>
              </a:spcAft>
              <a:buNone/>
            </a:pPr>
            <a:endParaRPr lang="ru-RU" dirty="0">
              <a:solidFill>
                <a:srgbClr val="000000"/>
              </a:solidFill>
              <a:latin typeface="Consolas" panose="020B0609020204030204" pitchFamily="49" charset="0"/>
            </a:endParaRPr>
          </a:p>
          <a:p>
            <a:pPr marL="0" indent="0">
              <a:spcBef>
                <a:spcPts val="100"/>
              </a:spcBef>
              <a:spcAft>
                <a:spcPts val="100"/>
              </a:spcAft>
              <a:buNone/>
            </a:pPr>
            <a:endParaRPr lang="ru-RU" dirty="0">
              <a:solidFill>
                <a:srgbClr val="000000"/>
              </a:solidFill>
              <a:latin typeface="Consolas" panose="020B0609020204030204" pitchFamily="49" charset="0"/>
            </a:endParaRPr>
          </a:p>
          <a:p>
            <a:pPr marL="0" indent="0">
              <a:spcBef>
                <a:spcPts val="100"/>
              </a:spcBef>
              <a:spcAft>
                <a:spcPts val="100"/>
              </a:spcAft>
              <a:buNone/>
            </a:pPr>
            <a:endParaRPr lang="ru-RU" dirty="0">
              <a:solidFill>
                <a:srgbClr val="000000"/>
              </a:solidFill>
              <a:latin typeface="Consolas" panose="020B0609020204030204" pitchFamily="49" charset="0"/>
            </a:endParaRPr>
          </a:p>
          <a:p>
            <a:pPr marL="0" indent="0">
              <a:spcBef>
                <a:spcPts val="100"/>
              </a:spcBef>
              <a:spcAft>
                <a:spcPts val="100"/>
              </a:spcAft>
              <a:buNone/>
            </a:pPr>
            <a:r>
              <a:rPr lang="en-US" dirty="0">
                <a:solidFill>
                  <a:srgbClr val="000000"/>
                </a:solidFill>
                <a:latin typeface="Consolas" panose="020B0609020204030204" pitchFamily="49" charset="0"/>
              </a:rPr>
              <a:t>C</a:t>
            </a:r>
            <a:r>
              <a:rPr lang="ru-RU" dirty="0">
                <a:solidFill>
                  <a:srgbClr val="000000"/>
                </a:solidFill>
                <a:latin typeface="Consolas" panose="020B0609020204030204" pitchFamily="49" charset="0"/>
              </a:rPr>
              <a:t>o</a:t>
            </a:r>
            <a:r>
              <a:rPr lang="en-US" dirty="0">
                <a:solidFill>
                  <a:srgbClr val="000000"/>
                </a:solidFill>
                <a:latin typeface="Consolas" panose="020B0609020204030204" pitchFamily="49" charset="0"/>
              </a:rPr>
              <a:t>n</a:t>
            </a:r>
            <a:r>
              <a:rPr lang="ru-RU" dirty="0">
                <a:solidFill>
                  <a:srgbClr val="000000"/>
                </a:solidFill>
                <a:latin typeface="Consolas" panose="020B0609020204030204" pitchFamily="49" charset="0"/>
              </a:rPr>
              <a:t>f</a:t>
            </a:r>
            <a:r>
              <a:rPr lang="en-US" dirty="0" err="1">
                <a:solidFill>
                  <a:srgbClr val="000000"/>
                </a:solidFill>
                <a:latin typeface="Consolas" panose="020B0609020204030204" pitchFamily="49" charset="0"/>
              </a:rPr>
              <a:t>i</a:t>
            </a:r>
            <a:r>
              <a:rPr lang="ru-RU" dirty="0">
                <a:solidFill>
                  <a:srgbClr val="000000"/>
                </a:solidFill>
                <a:latin typeface="Consolas" panose="020B0609020204030204" pitchFamily="49" charset="0"/>
              </a:rPr>
              <a:t>g</a:t>
            </a:r>
            <a:r>
              <a:rPr lang="en-US" dirty="0">
                <a:solidFill>
                  <a:srgbClr val="000000"/>
                </a:solidFill>
                <a:latin typeface="Consolas" panose="020B0609020204030204" pitchFamily="49" charset="0"/>
              </a:rPr>
              <a:t>u</a:t>
            </a:r>
            <a:r>
              <a:rPr lang="ru-RU" dirty="0">
                <a:solidFill>
                  <a:srgbClr val="000000"/>
                </a:solidFill>
                <a:latin typeface="Consolas" panose="020B0609020204030204" pitchFamily="49" charset="0"/>
              </a:rPr>
              <a:t>r</a:t>
            </a:r>
            <a:r>
              <a:rPr lang="en-US" dirty="0">
                <a:solidFill>
                  <a:srgbClr val="000000"/>
                </a:solidFill>
                <a:latin typeface="Consolas" panose="020B0609020204030204" pitchFamily="49" charset="0"/>
              </a:rPr>
              <a:t>e</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a:t>
            </a:r>
            <a:r>
              <a:rPr lang="ru-RU" dirty="0">
                <a:solidFill>
                  <a:srgbClr val="000000"/>
                </a:solidFill>
                <a:latin typeface="Consolas" panose="020B0609020204030204" pitchFamily="49" charset="0"/>
              </a:rPr>
              <a:t>e</a:t>
            </a:r>
            <a:r>
              <a:rPr lang="en-US" dirty="0">
                <a:solidFill>
                  <a:srgbClr val="000000"/>
                </a:solidFill>
                <a:latin typeface="Consolas" panose="020B0609020204030204" pitchFamily="49" charset="0"/>
              </a:rPr>
              <a:t>r</a:t>
            </a:r>
            <a:r>
              <a:rPr lang="ru-RU" dirty="0">
                <a:solidFill>
                  <a:srgbClr val="000000"/>
                </a:solidFill>
                <a:latin typeface="Consolas" panose="020B0609020204030204" pitchFamily="49" charset="0"/>
              </a:rPr>
              <a:t>v</a:t>
            </a:r>
            <a:r>
              <a:rPr lang="en-US" dirty="0" err="1">
                <a:solidFill>
                  <a:srgbClr val="000000"/>
                </a:solidFill>
                <a:latin typeface="Consolas" panose="020B0609020204030204" pitchFamily="49" charset="0"/>
              </a:rPr>
              <a:t>i</a:t>
            </a:r>
            <a:r>
              <a:rPr lang="ru-RU" dirty="0">
                <a:solidFill>
                  <a:srgbClr val="000000"/>
                </a:solidFill>
                <a:latin typeface="Consolas" panose="020B0609020204030204" pitchFamily="49" charset="0"/>
              </a:rPr>
              <a:t>c</a:t>
            </a:r>
            <a:r>
              <a:rPr lang="en-US" dirty="0">
                <a:solidFill>
                  <a:srgbClr val="000000"/>
                </a:solidFill>
                <a:latin typeface="Consolas" panose="020B0609020204030204" pitchFamily="49" charset="0"/>
              </a:rPr>
              <a:t>e</a:t>
            </a:r>
            <a:r>
              <a:rPr lang="ru-RU" dirty="0">
                <a:solidFill>
                  <a:srgbClr val="000000"/>
                </a:solidFill>
                <a:latin typeface="Consolas" panose="020B0609020204030204" pitchFamily="49" charset="0"/>
              </a:rPr>
              <a:t>:</a:t>
            </a:r>
          </a:p>
          <a:p>
            <a:pPr marL="0" indent="0">
              <a:spcBef>
                <a:spcPts val="100"/>
              </a:spcBef>
              <a:spcAft>
                <a:spcPts val="100"/>
              </a:spcAft>
              <a:buNone/>
            </a:pPr>
            <a:br>
              <a:rPr lang="ru-RU"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services.Configure</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GeneralSettings</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configuration.GetSection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GeneralSettings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marL="0" indent="0">
              <a:spcBef>
                <a:spcPts val="100"/>
              </a:spcBef>
              <a:spcAft>
                <a:spcPts val="100"/>
              </a:spcAft>
              <a:buNone/>
            </a:pPr>
            <a:r>
              <a:rPr lang="en-US" dirty="0" err="1">
                <a:solidFill>
                  <a:srgbClr val="000000"/>
                </a:solidFill>
                <a:latin typeface="Consolas" panose="020B0609020204030204" pitchFamily="49" charset="0"/>
              </a:rPr>
              <a:t>services.AddSingleton</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IAppSettingsService</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AppSettingsService</a:t>
            </a:r>
            <a:r>
              <a:rPr lang="en-US" dirty="0">
                <a:solidFill>
                  <a:srgbClr val="000000"/>
                </a:solidFill>
                <a:latin typeface="Consolas" panose="020B0609020204030204" pitchFamily="49" charset="0"/>
              </a:rPr>
              <a:t>&gt;();</a:t>
            </a:r>
            <a:endParaRPr lang="ru-RU" dirty="0">
              <a:solidFill>
                <a:srgbClr val="000000"/>
              </a:solidFill>
              <a:latin typeface="Consolas" panose="020B0609020204030204" pitchFamily="49" charset="0"/>
            </a:endParaRPr>
          </a:p>
          <a:p>
            <a:pPr marL="0" indent="0">
              <a:spcBef>
                <a:spcPts val="100"/>
              </a:spcBef>
              <a:spcAft>
                <a:spcPts val="100"/>
              </a:spcAft>
              <a:buNone/>
            </a:pPr>
            <a:endParaRPr lang="en-US" dirty="0"/>
          </a:p>
        </p:txBody>
      </p:sp>
    </p:spTree>
    <p:extLst>
      <p:ext uri="{BB962C8B-B14F-4D97-AF65-F5344CB8AC3E}">
        <p14:creationId xmlns:p14="http://schemas.microsoft.com/office/powerpoint/2010/main" val="157453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42AD-C9F3-457C-BD7B-5C550C1CF5AC}"/>
              </a:ext>
            </a:extLst>
          </p:cNvPr>
          <p:cNvSpPr>
            <a:spLocks noGrp="1"/>
          </p:cNvSpPr>
          <p:nvPr>
            <p:ph type="title"/>
          </p:nvPr>
        </p:nvSpPr>
        <p:spPr/>
        <p:txBody>
          <a:bodyPr/>
          <a:lstStyle/>
          <a:p>
            <a:r>
              <a:rPr lang="en-US" dirty="0"/>
              <a:t>The solution t</a:t>
            </a:r>
            <a:r>
              <a:rPr lang="ru-RU" dirty="0"/>
              <a:t>e</a:t>
            </a:r>
            <a:r>
              <a:rPr lang="en-US" dirty="0"/>
              <a:t>c</a:t>
            </a:r>
            <a:r>
              <a:rPr lang="ru-RU" dirty="0"/>
              <a:t>h</a:t>
            </a:r>
            <a:r>
              <a:rPr lang="en-US" dirty="0"/>
              <a:t>n</a:t>
            </a:r>
            <a:r>
              <a:rPr lang="ru-RU" dirty="0"/>
              <a:t>i</a:t>
            </a:r>
            <a:r>
              <a:rPr lang="en-US" dirty="0"/>
              <a:t>c</a:t>
            </a:r>
            <a:r>
              <a:rPr lang="ru-RU" dirty="0"/>
              <a:t>a</a:t>
            </a:r>
            <a:r>
              <a:rPr lang="en-US" dirty="0"/>
              <a:t>l</a:t>
            </a:r>
            <a:r>
              <a:rPr lang="ru-RU" dirty="0"/>
              <a:t> </a:t>
            </a:r>
            <a:r>
              <a:rPr lang="en-US" dirty="0"/>
              <a:t>g</a:t>
            </a:r>
            <a:r>
              <a:rPr lang="ru-RU" dirty="0"/>
              <a:t>o</a:t>
            </a:r>
            <a:r>
              <a:rPr lang="en-US" dirty="0"/>
              <a:t>a</a:t>
            </a:r>
            <a:r>
              <a:rPr lang="ru-RU" dirty="0"/>
              <a:t>l</a:t>
            </a:r>
            <a:r>
              <a:rPr lang="en-US" dirty="0"/>
              <a:t>s</a:t>
            </a:r>
          </a:p>
        </p:txBody>
      </p:sp>
      <p:sp>
        <p:nvSpPr>
          <p:cNvPr id="3" name="Content Placeholder 2">
            <a:extLst>
              <a:ext uri="{FF2B5EF4-FFF2-40B4-BE49-F238E27FC236}">
                <a16:creationId xmlns:a16="http://schemas.microsoft.com/office/drawing/2014/main" id="{8C851D35-D588-41D1-805A-E8ABDD4268DE}"/>
              </a:ext>
            </a:extLst>
          </p:cNvPr>
          <p:cNvSpPr>
            <a:spLocks noGrp="1"/>
          </p:cNvSpPr>
          <p:nvPr>
            <p:ph idx="1"/>
          </p:nvPr>
        </p:nvSpPr>
        <p:spPr/>
        <p:txBody>
          <a:bodyPr>
            <a:normAutofit fontScale="77500" lnSpcReduction="20000"/>
          </a:bodyPr>
          <a:lstStyle/>
          <a:p>
            <a:r>
              <a:rPr lang="en-US" dirty="0"/>
              <a:t>Robust, Maintainable, Testable </a:t>
            </a:r>
            <a:r>
              <a:rPr lang="ru-RU" dirty="0"/>
              <a:t>t</a:t>
            </a:r>
            <a:r>
              <a:rPr lang="en-US" dirty="0"/>
              <a:t>o</a:t>
            </a:r>
            <a:r>
              <a:rPr lang="ru-RU" dirty="0"/>
              <a:t> </a:t>
            </a:r>
            <a:r>
              <a:rPr lang="en-US" dirty="0"/>
              <a:t>k</a:t>
            </a:r>
            <a:r>
              <a:rPr lang="ru-RU" dirty="0"/>
              <a:t>e</a:t>
            </a:r>
            <a:r>
              <a:rPr lang="en-US" dirty="0"/>
              <a:t>e</a:t>
            </a:r>
            <a:r>
              <a:rPr lang="ru-RU" dirty="0"/>
              <a:t>p</a:t>
            </a:r>
            <a:r>
              <a:rPr lang="en-US" dirty="0"/>
              <a:t> bug</a:t>
            </a:r>
            <a:r>
              <a:rPr lang="ru-RU" dirty="0"/>
              <a:t>-</a:t>
            </a:r>
            <a:r>
              <a:rPr lang="en-US" dirty="0"/>
              <a:t>free</a:t>
            </a:r>
            <a:r>
              <a:rPr lang="ru-RU" dirty="0"/>
              <a:t> </a:t>
            </a:r>
            <a:r>
              <a:rPr lang="en-US" dirty="0"/>
              <a:t>c</a:t>
            </a:r>
            <a:r>
              <a:rPr lang="ru-RU" dirty="0"/>
              <a:t>o</a:t>
            </a:r>
            <a:r>
              <a:rPr lang="en-US" dirty="0"/>
              <a:t>d</a:t>
            </a:r>
            <a:r>
              <a:rPr lang="ru-RU" dirty="0"/>
              <a:t>e</a:t>
            </a:r>
            <a:endParaRPr lang="en-US" dirty="0"/>
          </a:p>
          <a:p>
            <a:pPr lvl="1"/>
            <a:r>
              <a:rPr lang="en-US" dirty="0"/>
              <a:t>Use tools to avoid </a:t>
            </a:r>
            <a:r>
              <a:rPr lang="ru-RU" dirty="0"/>
              <a:t>c</a:t>
            </a:r>
            <a:r>
              <a:rPr lang="en-US" dirty="0"/>
              <a:t>o</a:t>
            </a:r>
            <a:r>
              <a:rPr lang="ru-RU" dirty="0"/>
              <a:t>d</a:t>
            </a:r>
            <a:r>
              <a:rPr lang="en-US" dirty="0"/>
              <a:t>e</a:t>
            </a:r>
            <a:r>
              <a:rPr lang="ru-RU" dirty="0"/>
              <a:t> </a:t>
            </a:r>
            <a:r>
              <a:rPr lang="en-US" dirty="0"/>
              <a:t>mistakes</a:t>
            </a:r>
          </a:p>
          <a:p>
            <a:pPr lvl="2"/>
            <a:r>
              <a:rPr lang="en-US" dirty="0" err="1"/>
              <a:t>Microsoft.CodeAnalysis</a:t>
            </a:r>
            <a:endParaRPr lang="en-US" dirty="0"/>
          </a:p>
          <a:p>
            <a:pPr lvl="1"/>
            <a:r>
              <a:rPr lang="en-US" dirty="0"/>
              <a:t>Tests</a:t>
            </a:r>
          </a:p>
          <a:p>
            <a:pPr lvl="2"/>
            <a:r>
              <a:rPr lang="en-US" dirty="0"/>
              <a:t>Unit tests</a:t>
            </a:r>
          </a:p>
          <a:p>
            <a:pPr lvl="2"/>
            <a:r>
              <a:rPr lang="en-US" dirty="0"/>
              <a:t>Integration tests</a:t>
            </a:r>
          </a:p>
          <a:p>
            <a:pPr lvl="2"/>
            <a:r>
              <a:rPr lang="en-US" dirty="0"/>
              <a:t>UI tests</a:t>
            </a:r>
          </a:p>
          <a:p>
            <a:pPr lvl="1"/>
            <a:r>
              <a:rPr lang="en-US" dirty="0"/>
              <a:t>follow good practices</a:t>
            </a:r>
          </a:p>
          <a:p>
            <a:pPr lvl="1"/>
            <a:r>
              <a:rPr lang="en-US" dirty="0"/>
              <a:t>bugs come from</a:t>
            </a:r>
          </a:p>
          <a:p>
            <a:pPr lvl="2"/>
            <a:r>
              <a:rPr lang="en-US" dirty="0"/>
              <a:t>missing Use Cases of a feature</a:t>
            </a:r>
          </a:p>
          <a:p>
            <a:pPr lvl="2"/>
            <a:r>
              <a:rPr lang="en-US" dirty="0"/>
              <a:t>regression bugs</a:t>
            </a:r>
          </a:p>
          <a:p>
            <a:pPr lvl="2"/>
            <a:endParaRPr lang="en-US" dirty="0"/>
          </a:p>
          <a:p>
            <a:r>
              <a:rPr lang="en-US" dirty="0"/>
              <a:t>Rule: the feature is done then new tests are implemented</a:t>
            </a:r>
          </a:p>
          <a:p>
            <a:pPr lvl="1"/>
            <a:r>
              <a:rPr lang="en-US" dirty="0"/>
              <a:t>Reduced Risks</a:t>
            </a:r>
          </a:p>
          <a:p>
            <a:pPr lvl="1"/>
            <a:r>
              <a:rPr lang="en-US" dirty="0"/>
              <a:t>Smooth Transitions</a:t>
            </a:r>
          </a:p>
          <a:p>
            <a:pPr lvl="1"/>
            <a:r>
              <a:rPr lang="en-US" dirty="0"/>
              <a:t>Ensure Consistency</a:t>
            </a:r>
          </a:p>
        </p:txBody>
      </p:sp>
    </p:spTree>
    <p:extLst>
      <p:ext uri="{BB962C8B-B14F-4D97-AF65-F5344CB8AC3E}">
        <p14:creationId xmlns:p14="http://schemas.microsoft.com/office/powerpoint/2010/main" val="11915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195D-E591-4E31-AEA1-3AFF2B67FA7D}"/>
              </a:ext>
            </a:extLst>
          </p:cNvPr>
          <p:cNvSpPr>
            <a:spLocks noGrp="1"/>
          </p:cNvSpPr>
          <p:nvPr>
            <p:ph type="title"/>
          </p:nvPr>
        </p:nvSpPr>
        <p:spPr/>
        <p:txBody>
          <a:bodyPr/>
          <a:lstStyle/>
          <a:p>
            <a:r>
              <a:rPr lang="en-US" dirty="0"/>
              <a:t>Test environment</a:t>
            </a:r>
          </a:p>
        </p:txBody>
      </p:sp>
      <p:sp>
        <p:nvSpPr>
          <p:cNvPr id="3" name="Content Placeholder 2">
            <a:extLst>
              <a:ext uri="{FF2B5EF4-FFF2-40B4-BE49-F238E27FC236}">
                <a16:creationId xmlns:a16="http://schemas.microsoft.com/office/drawing/2014/main" id="{21B55F1C-46E4-4432-9BBD-EA8F309677EE}"/>
              </a:ext>
            </a:extLst>
          </p:cNvPr>
          <p:cNvSpPr>
            <a:spLocks noGrp="1"/>
          </p:cNvSpPr>
          <p:nvPr>
            <p:ph idx="1"/>
          </p:nvPr>
        </p:nvSpPr>
        <p:spPr>
          <a:xfrm>
            <a:off x="838200" y="1825625"/>
            <a:ext cx="7623048" cy="2368423"/>
          </a:xfrm>
        </p:spPr>
        <p:txBody>
          <a:bodyPr>
            <a:normAutofit fontScale="92500" lnSpcReduction="10000"/>
          </a:bodyPr>
          <a:lstStyle/>
          <a:p>
            <a:r>
              <a:rPr lang="en-US" dirty="0"/>
              <a:t>Unit tests</a:t>
            </a:r>
          </a:p>
          <a:p>
            <a:pPr lvl="1"/>
            <a:r>
              <a:rPr lang="en-US" dirty="0"/>
              <a:t>Verifying methods cases</a:t>
            </a:r>
          </a:p>
          <a:p>
            <a:r>
              <a:rPr lang="en-US" dirty="0"/>
              <a:t>Integration tests</a:t>
            </a:r>
          </a:p>
          <a:p>
            <a:pPr lvl="1"/>
            <a:r>
              <a:rPr lang="en-US" dirty="0"/>
              <a:t>Verifying hosted services</a:t>
            </a:r>
          </a:p>
          <a:p>
            <a:r>
              <a:rPr lang="en-US" dirty="0"/>
              <a:t>UI integration tests</a:t>
            </a:r>
          </a:p>
          <a:p>
            <a:pPr lvl="1"/>
            <a:r>
              <a:rPr lang="en-US" dirty="0"/>
              <a:t>Verifying a user interaction with UI</a:t>
            </a:r>
          </a:p>
        </p:txBody>
      </p:sp>
    </p:spTree>
    <p:extLst>
      <p:ext uri="{BB962C8B-B14F-4D97-AF65-F5344CB8AC3E}">
        <p14:creationId xmlns:p14="http://schemas.microsoft.com/office/powerpoint/2010/main" val="373965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1475</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Courier New</vt:lpstr>
      <vt:lpstr>Office Theme</vt:lpstr>
      <vt:lpstr>.NET 5</vt:lpstr>
      <vt:lpstr>.NET 5</vt:lpstr>
      <vt:lpstr>.NET 5 Generic Host</vt:lpstr>
      <vt:lpstr>.NET Generic Host example</vt:lpstr>
      <vt:lpstr>Generic Host hosted services</vt:lpstr>
      <vt:lpstr>Dependency Injection</vt:lpstr>
      <vt:lpstr>Example of .NET 5 Dependency Injection</vt:lpstr>
      <vt:lpstr>The solution technical goals</vt:lpstr>
      <vt:lpstr>Test environment</vt:lpstr>
      <vt:lpstr>FlaUI framework for UI tests</vt:lpstr>
      <vt:lpstr>«Best practices»</vt:lpstr>
      <vt:lpstr>C# 8: Nullable Reference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Napa Engineer</dc:title>
  <dc:creator>Roman Okolovich</dc:creator>
  <cp:lastModifiedBy>Roman Okolovich</cp:lastModifiedBy>
  <cp:revision>58</cp:revision>
  <dcterms:created xsi:type="dcterms:W3CDTF">2020-08-10T07:09:28Z</dcterms:created>
  <dcterms:modified xsi:type="dcterms:W3CDTF">2021-03-15T14:56:09Z</dcterms:modified>
</cp:coreProperties>
</file>