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zika.png" descr="zika.png"/>
          <p:cNvPicPr>
            <a:picLocks noChangeAspect="1"/>
          </p:cNvPicPr>
          <p:nvPr/>
        </p:nvPicPr>
        <p:blipFill>
          <a:blip r:embed="rId2">
            <a:extLst/>
          </a:blip>
          <a:srcRect l="28203" t="13011" r="30175" b="13011"/>
          <a:stretch>
            <a:fillRect/>
          </a:stretch>
        </p:blipFill>
        <p:spPr>
          <a:xfrm>
            <a:off x="11914049" y="1246516"/>
            <a:ext cx="11229383" cy="997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ura Zelco, Lund Univers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Aura Zelco, Lund University</a:t>
            </a:r>
          </a:p>
        </p:txBody>
      </p:sp>
      <p:sp>
        <p:nvSpPr>
          <p:cNvPr id="153" name="Studying the genome with plotZcurve"/>
          <p:cNvSpPr txBox="1"/>
          <p:nvPr>
            <p:ph type="ctrTitle"/>
          </p:nvPr>
        </p:nvSpPr>
        <p:spPr>
          <a:xfrm>
            <a:off x="1206496" y="2574991"/>
            <a:ext cx="11229580" cy="7479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Studying the genome with plotZcurve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4" name="https://github.com/aurazelco/BINP29_Zcurve"/>
          <p:cNvSpPr txBox="1"/>
          <p:nvPr/>
        </p:nvSpPr>
        <p:spPr>
          <a:xfrm>
            <a:off x="11649550" y="11916809"/>
            <a:ext cx="725937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56"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https://github.com/aurazelco/BINP29_Zcurve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dvantages:…"/>
          <p:cNvSpPr txBox="1"/>
          <p:nvPr/>
        </p:nvSpPr>
        <p:spPr>
          <a:xfrm>
            <a:off x="408573" y="7240937"/>
            <a:ext cx="11374854" cy="641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Advantages: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highly informative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unique to each genome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can reveal interesting sections of the genome (e.g. horizontal gene transfer, protein-coding genes, etc)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Aim: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Create a software that plots such curve, and compare bacterial and viral sequences.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The nucleotides are divided in according to three properties1:…"/>
          <p:cNvSpPr txBox="1"/>
          <p:nvPr/>
        </p:nvSpPr>
        <p:spPr>
          <a:xfrm>
            <a:off x="408573" y="7240937"/>
            <a:ext cx="11374854" cy="641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nucleotides are divided in according to three properties</a:t>
            </a:r>
            <a:r>
              <a:rPr baseline="31999"/>
              <a:t>1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puRine/pYrimide (R/Y) bases -&gt;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aMino/Keto (M/K) bases -&gt;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Weak/Strong H-bonds (W/S) -&gt; Z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Zhang and Zhang, </a:t>
            </a:r>
            <a:r>
              <a:rPr u="sng">
                <a:solidFill>
                  <a:srgbClr val="2F4A8B"/>
                </a:solidFill>
              </a:rPr>
              <a:t>Curr Genomics.</a:t>
            </a:r>
            <a:r>
              <a:t> 2014 Apr; 15(2): 78–94.</a:t>
            </a:r>
          </a:p>
        </p:txBody>
      </p:sp>
      <p:sp>
        <p:nvSpPr>
          <p:cNvPr id="158" name="Backgrou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9" name="The Z-curve is a line in a 3D space, as long as the target sequence, which displays chemical properties of the sequence based on the nucleotides."/>
          <p:cNvSpPr txBox="1"/>
          <p:nvPr>
            <p:ph type="body" sz="quarter" idx="1"/>
          </p:nvPr>
        </p:nvSpPr>
        <p:spPr>
          <a:xfrm>
            <a:off x="408573" y="6860037"/>
            <a:ext cx="11374854" cy="1775429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The Z-curve is a line in a 3D space, as long as the target sequence, which displays chemical properties of the sequence based on the nucleotides. 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Z-cur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Z-curve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3510424" y="-107789"/>
            <a:ext cx="11237919" cy="14108072"/>
            <a:chOff x="0" y="0"/>
            <a:chExt cx="11237917" cy="14108070"/>
          </a:xfrm>
        </p:grpSpPr>
        <p:pic>
          <p:nvPicPr>
            <p:cNvPr id="161" name="Screenshot 2022-03-14 at 19.26.14.png" descr="Screenshot 2022-03-14 at 19.26.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54" t="0" r="0" b="0"/>
            <a:stretch>
              <a:fillRect/>
            </a:stretch>
          </p:blipFill>
          <p:spPr>
            <a:xfrm>
              <a:off x="0" y="0"/>
              <a:ext cx="11237918" cy="90584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From paper1"/>
            <p:cNvSpPr/>
            <p:nvPr/>
          </p:nvSpPr>
          <p:spPr>
            <a:xfrm>
              <a:off x="5618956" y="128380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</a:defRPr>
              </a:pPr>
              <a:r>
                <a:t>From paper</a:t>
              </a:r>
              <a:r>
                <a:rPr baseline="31999"/>
                <a:t>1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5318125" y="653807"/>
            <a:ext cx="8184023" cy="6155447"/>
            <a:chOff x="0" y="0"/>
            <a:chExt cx="8184022" cy="6155445"/>
          </a:xfrm>
        </p:grpSpPr>
        <p:pic>
          <p:nvPicPr>
            <p:cNvPr id="164" name="Z_curve_of_C.elegans_chromosome_III.png" descr="Z_curve_of_C.elegans_chromosome_III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184023" cy="61380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Wikipedia"/>
            <p:cNvSpPr txBox="1"/>
            <p:nvPr/>
          </p:nvSpPr>
          <p:spPr>
            <a:xfrm>
              <a:off x="4040832" y="5756157"/>
              <a:ext cx="1224535" cy="399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Wikipedia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57" grpId="2"/>
      <p:bldP build="whole" bldLvl="1" animBg="1" rev="0" advAuto="0" spid="156" grpId="4"/>
      <p:bldP build="whole" bldLvl="1" animBg="1" rev="0" advAuto="0" spid="1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otZ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plotZcurve</a:t>
            </a:r>
          </a:p>
        </p:txBody>
      </p:sp>
      <p:sp>
        <p:nvSpPr>
          <p:cNvPr id="169" name="Python script with R custom function - help message"/>
          <p:cNvSpPr txBox="1"/>
          <p:nvPr/>
        </p:nvSpPr>
        <p:spPr>
          <a:xfrm>
            <a:off x="1206500" y="2372962"/>
            <a:ext cx="2038594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Python script with R custom function - help message</a:t>
            </a:r>
          </a:p>
        </p:txBody>
      </p:sp>
      <p:pic>
        <p:nvPicPr>
          <p:cNvPr id="170" name="Screenshot 2022-03-17 at 12.11.52.png" descr="Screenshot 2022-03-17 at 12.1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45" y="5254968"/>
            <a:ext cx="24025710" cy="4385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otZ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plotZcurve</a:t>
            </a:r>
          </a:p>
        </p:txBody>
      </p:sp>
      <p:sp>
        <p:nvSpPr>
          <p:cNvPr id="173" name="Python script with R custom function - pipeline"/>
          <p:cNvSpPr txBox="1"/>
          <p:nvPr/>
        </p:nvSpPr>
        <p:spPr>
          <a:xfrm>
            <a:off x="1206500" y="2372962"/>
            <a:ext cx="2038594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Python script with R custom function - pipeline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333378" y="3518851"/>
            <a:ext cx="23717243" cy="9715317"/>
            <a:chOff x="0" y="0"/>
            <a:chExt cx="23717241" cy="9715315"/>
          </a:xfrm>
        </p:grpSpPr>
        <p:sp>
          <p:nvSpPr>
            <p:cNvPr id="174" name="Imports custom R functions"/>
            <p:cNvSpPr/>
            <p:nvPr/>
          </p:nvSpPr>
          <p:spPr>
            <a:xfrm>
              <a:off x="3764909" y="1031559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Imports custom R functions</a:t>
              </a:r>
            </a:p>
          </p:txBody>
        </p:sp>
        <p:sp>
          <p:nvSpPr>
            <p:cNvPr id="175" name="FASTA format?"/>
            <p:cNvSpPr/>
            <p:nvPr/>
          </p:nvSpPr>
          <p:spPr>
            <a:xfrm>
              <a:off x="3764909" y="3159743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FASTA format?</a:t>
              </a:r>
            </a:p>
          </p:txBody>
        </p:sp>
        <p:sp>
          <p:nvSpPr>
            <p:cNvPr id="176" name="Invalid nucleotides?"/>
            <p:cNvSpPr/>
            <p:nvPr/>
          </p:nvSpPr>
          <p:spPr>
            <a:xfrm>
              <a:off x="3764909" y="5287926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Invalid nucleotides?</a:t>
              </a:r>
            </a:p>
          </p:txBody>
        </p:sp>
        <p:sp>
          <p:nvSpPr>
            <p:cNvPr id="177" name="Extracts sequence"/>
            <p:cNvSpPr/>
            <p:nvPr/>
          </p:nvSpPr>
          <p:spPr>
            <a:xfrm>
              <a:off x="3764909" y="7416110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Extracts sequence</a:t>
              </a:r>
            </a:p>
          </p:txBody>
        </p:sp>
        <p:sp>
          <p:nvSpPr>
            <p:cNvPr id="178" name="Calculates GC content"/>
            <p:cNvSpPr/>
            <p:nvPr/>
          </p:nvSpPr>
          <p:spPr>
            <a:xfrm>
              <a:off x="15788067" y="1031559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Calculates GC content</a:t>
              </a:r>
            </a:p>
          </p:txBody>
        </p:sp>
        <p:sp>
          <p:nvSpPr>
            <p:cNvPr id="179" name="Calculates coordinates matrix"/>
            <p:cNvSpPr/>
            <p:nvPr/>
          </p:nvSpPr>
          <p:spPr>
            <a:xfrm>
              <a:off x="15788067" y="5287926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Calculates coordinates matrix</a:t>
              </a:r>
            </a:p>
          </p:txBody>
        </p:sp>
        <p:sp>
          <p:nvSpPr>
            <p:cNvPr id="180" name="Input files"/>
            <p:cNvSpPr/>
            <p:nvPr/>
          </p:nvSpPr>
          <p:spPr>
            <a:xfrm>
              <a:off x="0" y="3159743"/>
              <a:ext cx="3126504" cy="1564842"/>
            </a:xfrm>
            <a:prstGeom prst="roundRect">
              <a:avLst>
                <a:gd name="adj" fmla="val 15000"/>
              </a:avLst>
            </a:prstGeom>
            <a:solidFill>
              <a:srgbClr val="00A1FF">
                <a:alpha val="5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Input files</a:t>
              </a:r>
            </a:p>
          </p:txBody>
        </p:sp>
        <p:sp>
          <p:nvSpPr>
            <p:cNvPr id="181" name="Prints to console"/>
            <p:cNvSpPr/>
            <p:nvPr/>
          </p:nvSpPr>
          <p:spPr>
            <a:xfrm>
              <a:off x="14307825" y="3159743"/>
              <a:ext cx="3126505" cy="1564842"/>
            </a:xfrm>
            <a:prstGeom prst="roundRect">
              <a:avLst>
                <a:gd name="adj" fmla="val 15000"/>
              </a:avLst>
            </a:prstGeom>
            <a:solidFill>
              <a:srgbClr val="60D937">
                <a:alpha val="5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Prints to console</a:t>
              </a:r>
            </a:p>
          </p:txBody>
        </p:sp>
        <p:sp>
          <p:nvSpPr>
            <p:cNvPr id="182" name="Prints to output file"/>
            <p:cNvSpPr/>
            <p:nvPr/>
          </p:nvSpPr>
          <p:spPr>
            <a:xfrm>
              <a:off x="19394182" y="3159743"/>
              <a:ext cx="3126504" cy="1564842"/>
            </a:xfrm>
            <a:prstGeom prst="roundRect">
              <a:avLst>
                <a:gd name="adj" fmla="val 15000"/>
              </a:avLst>
            </a:prstGeom>
            <a:solidFill>
              <a:srgbClr val="60D937">
                <a:alpha val="5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Prints to output file</a:t>
              </a:r>
            </a:p>
          </p:txBody>
        </p:sp>
        <p:sp>
          <p:nvSpPr>
            <p:cNvPr id="183" name="Generates plots"/>
            <p:cNvSpPr/>
            <p:nvPr/>
          </p:nvSpPr>
          <p:spPr>
            <a:xfrm>
              <a:off x="15788067" y="7416110"/>
              <a:ext cx="5229748" cy="1564842"/>
            </a:xfrm>
            <a:prstGeom prst="roundRect">
              <a:avLst>
                <a:gd name="adj" fmla="val 15000"/>
              </a:avLst>
            </a:prstGeom>
            <a:solidFill>
              <a:srgbClr val="60D937">
                <a:alpha val="5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Generates plots</a:t>
              </a:r>
            </a:p>
          </p:txBody>
        </p:sp>
        <p:sp>
          <p:nvSpPr>
            <p:cNvPr id="184" name="Dingbat Tick"/>
            <p:cNvSpPr/>
            <p:nvPr/>
          </p:nvSpPr>
          <p:spPr>
            <a:xfrm>
              <a:off x="7862230" y="3531647"/>
              <a:ext cx="633461" cy="60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Dingbat Tick"/>
            <p:cNvSpPr/>
            <p:nvPr/>
          </p:nvSpPr>
          <p:spPr>
            <a:xfrm>
              <a:off x="8206495" y="5630363"/>
              <a:ext cx="633461" cy="60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6" name="Notebook"/>
            <p:cNvSpPr/>
            <p:nvPr/>
          </p:nvSpPr>
          <p:spPr>
            <a:xfrm>
              <a:off x="12628836" y="3528485"/>
              <a:ext cx="1476991" cy="82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" name="Edit Document"/>
            <p:cNvSpPr/>
            <p:nvPr/>
          </p:nvSpPr>
          <p:spPr>
            <a:xfrm>
              <a:off x="22759210" y="3421686"/>
              <a:ext cx="958032" cy="104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fill="norm" stroke="1" extrusionOk="0">
                  <a:moveTo>
                    <a:pt x="178" y="0"/>
                  </a:moveTo>
                  <a:cubicBezTo>
                    <a:pt x="80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80" y="21600"/>
                    <a:pt x="178" y="21600"/>
                  </a:cubicBezTo>
                  <a:lnTo>
                    <a:pt x="17891" y="21600"/>
                  </a:lnTo>
                  <a:cubicBezTo>
                    <a:pt x="17989" y="21600"/>
                    <a:pt x="18069" y="21528"/>
                    <a:pt x="18069" y="21438"/>
                  </a:cubicBezTo>
                  <a:lnTo>
                    <a:pt x="18069" y="10414"/>
                  </a:lnTo>
                  <a:lnTo>
                    <a:pt x="13054" y="15043"/>
                  </a:lnTo>
                  <a:cubicBezTo>
                    <a:pt x="12867" y="15216"/>
                    <a:pt x="12647" y="15358"/>
                    <a:pt x="12407" y="15463"/>
                  </a:cubicBezTo>
                  <a:lnTo>
                    <a:pt x="8385" y="17111"/>
                  </a:lnTo>
                  <a:cubicBezTo>
                    <a:pt x="8235" y="17177"/>
                    <a:pt x="8078" y="17032"/>
                    <a:pt x="8149" y="16892"/>
                  </a:cubicBezTo>
                  <a:lnTo>
                    <a:pt x="9963" y="13105"/>
                  </a:lnTo>
                  <a:cubicBezTo>
                    <a:pt x="10077" y="12882"/>
                    <a:pt x="10231" y="12679"/>
                    <a:pt x="10420" y="12504"/>
                  </a:cubicBezTo>
                  <a:lnTo>
                    <a:pt x="17644" y="5837"/>
                  </a:lnTo>
                  <a:lnTo>
                    <a:pt x="11926" y="5837"/>
                  </a:lnTo>
                  <a:cubicBezTo>
                    <a:pt x="11828" y="5837"/>
                    <a:pt x="11748" y="5765"/>
                    <a:pt x="11748" y="5674"/>
                  </a:cubicBezTo>
                  <a:lnTo>
                    <a:pt x="11748" y="58"/>
                  </a:lnTo>
                  <a:cubicBezTo>
                    <a:pt x="11748" y="26"/>
                    <a:pt x="11720" y="0"/>
                    <a:pt x="11685" y="0"/>
                  </a:cubicBezTo>
                  <a:lnTo>
                    <a:pt x="178" y="0"/>
                  </a:lnTo>
                  <a:close/>
                  <a:moveTo>
                    <a:pt x="12563" y="86"/>
                  </a:moveTo>
                  <a:cubicBezTo>
                    <a:pt x="12541" y="94"/>
                    <a:pt x="12525" y="114"/>
                    <a:pt x="12525" y="140"/>
                  </a:cubicBezTo>
                  <a:lnTo>
                    <a:pt x="12525" y="4958"/>
                  </a:lnTo>
                  <a:cubicBezTo>
                    <a:pt x="12525" y="5048"/>
                    <a:pt x="12605" y="5120"/>
                    <a:pt x="12703" y="5120"/>
                  </a:cubicBezTo>
                  <a:lnTo>
                    <a:pt x="17917" y="5120"/>
                  </a:lnTo>
                  <a:cubicBezTo>
                    <a:pt x="17974" y="5120"/>
                    <a:pt x="18001" y="5058"/>
                    <a:pt x="17962" y="5021"/>
                  </a:cubicBezTo>
                  <a:lnTo>
                    <a:pt x="12632" y="99"/>
                  </a:lnTo>
                  <a:cubicBezTo>
                    <a:pt x="12612" y="81"/>
                    <a:pt x="12585" y="78"/>
                    <a:pt x="12563" y="86"/>
                  </a:cubicBezTo>
                  <a:close/>
                  <a:moveTo>
                    <a:pt x="20172" y="4728"/>
                  </a:moveTo>
                  <a:cubicBezTo>
                    <a:pt x="20023" y="4734"/>
                    <a:pt x="19872" y="4794"/>
                    <a:pt x="19753" y="4903"/>
                  </a:cubicBezTo>
                  <a:lnTo>
                    <a:pt x="18916" y="5676"/>
                  </a:lnTo>
                  <a:cubicBezTo>
                    <a:pt x="18892" y="5699"/>
                    <a:pt x="18892" y="5736"/>
                    <a:pt x="18916" y="5758"/>
                  </a:cubicBezTo>
                  <a:lnTo>
                    <a:pt x="20419" y="7147"/>
                  </a:lnTo>
                  <a:cubicBezTo>
                    <a:pt x="20443" y="7170"/>
                    <a:pt x="20483" y="7170"/>
                    <a:pt x="20508" y="7147"/>
                  </a:cubicBezTo>
                  <a:lnTo>
                    <a:pt x="21345" y="6372"/>
                  </a:lnTo>
                  <a:cubicBezTo>
                    <a:pt x="21583" y="6154"/>
                    <a:pt x="21600" y="5815"/>
                    <a:pt x="21383" y="5615"/>
                  </a:cubicBezTo>
                  <a:lnTo>
                    <a:pt x="20576" y="4868"/>
                  </a:lnTo>
                  <a:cubicBezTo>
                    <a:pt x="20468" y="4768"/>
                    <a:pt x="20321" y="4722"/>
                    <a:pt x="20172" y="4728"/>
                  </a:cubicBezTo>
                  <a:close/>
                  <a:moveTo>
                    <a:pt x="18322" y="6249"/>
                  </a:moveTo>
                  <a:cubicBezTo>
                    <a:pt x="18306" y="6249"/>
                    <a:pt x="18290" y="6255"/>
                    <a:pt x="18277" y="6266"/>
                  </a:cubicBezTo>
                  <a:lnTo>
                    <a:pt x="11222" y="12779"/>
                  </a:lnTo>
                  <a:cubicBezTo>
                    <a:pt x="11198" y="12801"/>
                    <a:pt x="11198" y="12838"/>
                    <a:pt x="11222" y="12861"/>
                  </a:cubicBezTo>
                  <a:lnTo>
                    <a:pt x="12727" y="14249"/>
                  </a:lnTo>
                  <a:cubicBezTo>
                    <a:pt x="12751" y="14272"/>
                    <a:pt x="12789" y="14272"/>
                    <a:pt x="12814" y="14249"/>
                  </a:cubicBezTo>
                  <a:lnTo>
                    <a:pt x="19869" y="7737"/>
                  </a:lnTo>
                  <a:cubicBezTo>
                    <a:pt x="19893" y="7714"/>
                    <a:pt x="19893" y="7677"/>
                    <a:pt x="19869" y="7655"/>
                  </a:cubicBezTo>
                  <a:lnTo>
                    <a:pt x="18366" y="6266"/>
                  </a:lnTo>
                  <a:cubicBezTo>
                    <a:pt x="18354" y="6255"/>
                    <a:pt x="18338" y="6249"/>
                    <a:pt x="18322" y="6249"/>
                  </a:cubicBezTo>
                  <a:close/>
                  <a:moveTo>
                    <a:pt x="10691" y="13419"/>
                  </a:moveTo>
                  <a:cubicBezTo>
                    <a:pt x="10671" y="13422"/>
                    <a:pt x="10653" y="13432"/>
                    <a:pt x="10644" y="13451"/>
                  </a:cubicBezTo>
                  <a:lnTo>
                    <a:pt x="9401" y="15879"/>
                  </a:lnTo>
                  <a:cubicBezTo>
                    <a:pt x="9375" y="15929"/>
                    <a:pt x="9430" y="15979"/>
                    <a:pt x="9483" y="15955"/>
                  </a:cubicBezTo>
                  <a:lnTo>
                    <a:pt x="12114" y="14808"/>
                  </a:lnTo>
                  <a:cubicBezTo>
                    <a:pt x="12154" y="14790"/>
                    <a:pt x="12161" y="14741"/>
                    <a:pt x="12130" y="14712"/>
                  </a:cubicBezTo>
                  <a:lnTo>
                    <a:pt x="10745" y="13434"/>
                  </a:lnTo>
                  <a:cubicBezTo>
                    <a:pt x="10730" y="13420"/>
                    <a:pt x="10710" y="13416"/>
                    <a:pt x="10691" y="134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Text Document"/>
            <p:cNvSpPr/>
            <p:nvPr/>
          </p:nvSpPr>
          <p:spPr>
            <a:xfrm>
              <a:off x="339421" y="2060149"/>
              <a:ext cx="796487" cy="103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9" name="Text Document"/>
            <p:cNvSpPr/>
            <p:nvPr/>
          </p:nvSpPr>
          <p:spPr>
            <a:xfrm>
              <a:off x="1177398" y="2060149"/>
              <a:ext cx="796487" cy="103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Text Document"/>
            <p:cNvSpPr/>
            <p:nvPr/>
          </p:nvSpPr>
          <p:spPr>
            <a:xfrm>
              <a:off x="2015374" y="2060149"/>
              <a:ext cx="796488" cy="103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" name="Chart Document"/>
            <p:cNvSpPr/>
            <p:nvPr/>
          </p:nvSpPr>
          <p:spPr>
            <a:xfrm>
              <a:off x="14825423" y="7669678"/>
              <a:ext cx="816770" cy="105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3" y="21600"/>
                    <a:pt x="21599" y="21528"/>
                    <a:pt x="21599" y="21438"/>
                  </a:cubicBezTo>
                  <a:lnTo>
                    <a:pt x="21599" y="5895"/>
                  </a:lnTo>
                  <a:cubicBezTo>
                    <a:pt x="21600" y="5863"/>
                    <a:pt x="21565" y="5837"/>
                    <a:pt x="21524" y="5837"/>
                  </a:cubicBezTo>
                  <a:lnTo>
                    <a:pt x="14256" y="5837"/>
                  </a:lnTo>
                  <a:cubicBezTo>
                    <a:pt x="14139" y="5837"/>
                    <a:pt x="14043" y="5765"/>
                    <a:pt x="14043" y="5674"/>
                  </a:cubicBezTo>
                  <a:lnTo>
                    <a:pt x="14043" y="58"/>
                  </a:lnTo>
                  <a:cubicBezTo>
                    <a:pt x="14043" y="26"/>
                    <a:pt x="14009" y="0"/>
                    <a:pt x="13968" y="0"/>
                  </a:cubicBezTo>
                  <a:lnTo>
                    <a:pt x="213" y="0"/>
                  </a:lnTo>
                  <a:close/>
                  <a:moveTo>
                    <a:pt x="15017" y="86"/>
                  </a:moveTo>
                  <a:cubicBezTo>
                    <a:pt x="14991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7" y="5120"/>
                    <a:pt x="15184" y="5120"/>
                  </a:cubicBezTo>
                  <a:lnTo>
                    <a:pt x="21418" y="5120"/>
                  </a:lnTo>
                  <a:cubicBezTo>
                    <a:pt x="21485" y="5120"/>
                    <a:pt x="21518" y="5058"/>
                    <a:pt x="21471" y="5021"/>
                  </a:cubicBezTo>
                  <a:lnTo>
                    <a:pt x="15100" y="99"/>
                  </a:lnTo>
                  <a:cubicBezTo>
                    <a:pt x="15076" y="81"/>
                    <a:pt x="15044" y="78"/>
                    <a:pt x="15017" y="86"/>
                  </a:cubicBezTo>
                  <a:close/>
                  <a:moveTo>
                    <a:pt x="9656" y="7345"/>
                  </a:moveTo>
                  <a:lnTo>
                    <a:pt x="11938" y="7345"/>
                  </a:lnTo>
                  <a:cubicBezTo>
                    <a:pt x="11983" y="7345"/>
                    <a:pt x="12018" y="7374"/>
                    <a:pt x="12018" y="7408"/>
                  </a:cubicBezTo>
                  <a:lnTo>
                    <a:pt x="12018" y="15086"/>
                  </a:lnTo>
                  <a:cubicBezTo>
                    <a:pt x="12018" y="15120"/>
                    <a:pt x="11983" y="15149"/>
                    <a:pt x="11938" y="15149"/>
                  </a:cubicBezTo>
                  <a:lnTo>
                    <a:pt x="9656" y="15149"/>
                  </a:lnTo>
                  <a:cubicBezTo>
                    <a:pt x="9611" y="15149"/>
                    <a:pt x="9574" y="15120"/>
                    <a:pt x="9574" y="15086"/>
                  </a:cubicBezTo>
                  <a:lnTo>
                    <a:pt x="9574" y="7408"/>
                  </a:lnTo>
                  <a:cubicBezTo>
                    <a:pt x="9574" y="7374"/>
                    <a:pt x="9611" y="7345"/>
                    <a:pt x="9656" y="7345"/>
                  </a:cubicBezTo>
                  <a:close/>
                  <a:moveTo>
                    <a:pt x="13164" y="9590"/>
                  </a:moveTo>
                  <a:lnTo>
                    <a:pt x="15445" y="9590"/>
                  </a:lnTo>
                  <a:cubicBezTo>
                    <a:pt x="15490" y="9590"/>
                    <a:pt x="15527" y="9617"/>
                    <a:pt x="15527" y="9652"/>
                  </a:cubicBezTo>
                  <a:lnTo>
                    <a:pt x="15527" y="15088"/>
                  </a:lnTo>
                  <a:cubicBezTo>
                    <a:pt x="15527" y="15122"/>
                    <a:pt x="15490" y="15149"/>
                    <a:pt x="15445" y="15149"/>
                  </a:cubicBezTo>
                  <a:lnTo>
                    <a:pt x="13164" y="15149"/>
                  </a:lnTo>
                  <a:cubicBezTo>
                    <a:pt x="13119" y="15149"/>
                    <a:pt x="13084" y="15122"/>
                    <a:pt x="13084" y="15088"/>
                  </a:cubicBezTo>
                  <a:lnTo>
                    <a:pt x="13084" y="9652"/>
                  </a:lnTo>
                  <a:cubicBezTo>
                    <a:pt x="13084" y="9617"/>
                    <a:pt x="13119" y="9590"/>
                    <a:pt x="13164" y="9590"/>
                  </a:cubicBezTo>
                  <a:close/>
                  <a:moveTo>
                    <a:pt x="6147" y="11440"/>
                  </a:moveTo>
                  <a:lnTo>
                    <a:pt x="8428" y="11440"/>
                  </a:lnTo>
                  <a:cubicBezTo>
                    <a:pt x="8473" y="11440"/>
                    <a:pt x="8511" y="11467"/>
                    <a:pt x="8511" y="11502"/>
                  </a:cubicBezTo>
                  <a:lnTo>
                    <a:pt x="8511" y="15086"/>
                  </a:lnTo>
                  <a:cubicBezTo>
                    <a:pt x="8511" y="15120"/>
                    <a:pt x="8473" y="15149"/>
                    <a:pt x="8428" y="15149"/>
                  </a:cubicBezTo>
                  <a:lnTo>
                    <a:pt x="6147" y="15149"/>
                  </a:lnTo>
                  <a:cubicBezTo>
                    <a:pt x="6102" y="15149"/>
                    <a:pt x="6067" y="15120"/>
                    <a:pt x="6067" y="15086"/>
                  </a:cubicBezTo>
                  <a:lnTo>
                    <a:pt x="6067" y="11502"/>
                  </a:lnTo>
                  <a:cubicBezTo>
                    <a:pt x="6067" y="11467"/>
                    <a:pt x="6102" y="11440"/>
                    <a:pt x="6147" y="11440"/>
                  </a:cubicBezTo>
                  <a:close/>
                  <a:moveTo>
                    <a:pt x="3933" y="15866"/>
                  </a:moveTo>
                  <a:lnTo>
                    <a:pt x="17662" y="15866"/>
                  </a:lnTo>
                  <a:cubicBezTo>
                    <a:pt x="17707" y="15866"/>
                    <a:pt x="17742" y="15895"/>
                    <a:pt x="17742" y="15929"/>
                  </a:cubicBezTo>
                  <a:lnTo>
                    <a:pt x="17746" y="16878"/>
                  </a:lnTo>
                  <a:cubicBezTo>
                    <a:pt x="17746" y="16913"/>
                    <a:pt x="17709" y="16941"/>
                    <a:pt x="17664" y="16941"/>
                  </a:cubicBezTo>
                  <a:lnTo>
                    <a:pt x="3935" y="16941"/>
                  </a:lnTo>
                  <a:cubicBezTo>
                    <a:pt x="3890" y="16941"/>
                    <a:pt x="3853" y="16912"/>
                    <a:pt x="3853" y="16878"/>
                  </a:cubicBezTo>
                  <a:lnTo>
                    <a:pt x="3850" y="15929"/>
                  </a:lnTo>
                  <a:cubicBezTo>
                    <a:pt x="3850" y="15895"/>
                    <a:pt x="3888" y="15866"/>
                    <a:pt x="3933" y="158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Arrow"/>
            <p:cNvSpPr/>
            <p:nvPr/>
          </p:nvSpPr>
          <p:spPr>
            <a:xfrm rot="5400000">
              <a:off x="6099716" y="2605317"/>
              <a:ext cx="560133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Arrow"/>
            <p:cNvSpPr/>
            <p:nvPr/>
          </p:nvSpPr>
          <p:spPr>
            <a:xfrm rot="5400000">
              <a:off x="6099716" y="4733501"/>
              <a:ext cx="560133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4" name="Arrow"/>
            <p:cNvSpPr/>
            <p:nvPr/>
          </p:nvSpPr>
          <p:spPr>
            <a:xfrm rot="5400000">
              <a:off x="6099716" y="6860079"/>
              <a:ext cx="560133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" name="Arrow"/>
            <p:cNvSpPr/>
            <p:nvPr/>
          </p:nvSpPr>
          <p:spPr>
            <a:xfrm rot="5400000">
              <a:off x="18122873" y="375561"/>
              <a:ext cx="560134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6" name="Arrow"/>
            <p:cNvSpPr/>
            <p:nvPr/>
          </p:nvSpPr>
          <p:spPr>
            <a:xfrm rot="5400000">
              <a:off x="18122873" y="6860079"/>
              <a:ext cx="560134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" name="Arrow"/>
            <p:cNvSpPr/>
            <p:nvPr/>
          </p:nvSpPr>
          <p:spPr>
            <a:xfrm rot="1812001">
              <a:off x="18282958" y="2697813"/>
              <a:ext cx="1186691" cy="545509"/>
            </a:xfrm>
            <a:prstGeom prst="rightArrow">
              <a:avLst>
                <a:gd name="adj1" fmla="val 32000"/>
                <a:gd name="adj2" fmla="val 70658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8" name="Arrow"/>
            <p:cNvSpPr/>
            <p:nvPr/>
          </p:nvSpPr>
          <p:spPr>
            <a:xfrm rot="8932952">
              <a:off x="17347965" y="2705006"/>
              <a:ext cx="1186691" cy="545509"/>
            </a:xfrm>
            <a:prstGeom prst="rightArrow">
              <a:avLst>
                <a:gd name="adj1" fmla="val 32000"/>
                <a:gd name="adj2" fmla="val 70658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" name="Arrow"/>
            <p:cNvSpPr/>
            <p:nvPr/>
          </p:nvSpPr>
          <p:spPr>
            <a:xfrm rot="2225151">
              <a:off x="17302826" y="4668272"/>
              <a:ext cx="1186690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" name="Arrow"/>
            <p:cNvSpPr/>
            <p:nvPr/>
          </p:nvSpPr>
          <p:spPr>
            <a:xfrm rot="8644215">
              <a:off x="18336587" y="4675465"/>
              <a:ext cx="1186691" cy="545509"/>
            </a:xfrm>
            <a:prstGeom prst="rightArrow">
              <a:avLst>
                <a:gd name="adj1" fmla="val 32000"/>
                <a:gd name="adj2" fmla="val 706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" name="Arrow"/>
            <p:cNvSpPr/>
            <p:nvPr/>
          </p:nvSpPr>
          <p:spPr>
            <a:xfrm>
              <a:off x="3165639" y="3669409"/>
              <a:ext cx="560134" cy="545509"/>
            </a:xfrm>
            <a:prstGeom prst="rightArrow">
              <a:avLst>
                <a:gd name="adj1" fmla="val 32000"/>
                <a:gd name="adj2" fmla="val 70658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" name="Arrow"/>
            <p:cNvSpPr/>
            <p:nvPr/>
          </p:nvSpPr>
          <p:spPr>
            <a:xfrm rot="5400000">
              <a:off x="6099716" y="8986659"/>
              <a:ext cx="560133" cy="545509"/>
            </a:xfrm>
            <a:prstGeom prst="rightArrow">
              <a:avLst>
                <a:gd name="adj1" fmla="val 35623"/>
                <a:gd name="adj2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" name="Arrow"/>
            <p:cNvSpPr/>
            <p:nvPr/>
          </p:nvSpPr>
          <p:spPr>
            <a:xfrm>
              <a:off x="6470962" y="9169807"/>
              <a:ext cx="4929857" cy="545509"/>
            </a:xfrm>
            <a:prstGeom prst="rightArrow">
              <a:avLst>
                <a:gd name="adj1" fmla="val 35623"/>
                <a:gd name="adj2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" name="Arrow"/>
            <p:cNvSpPr/>
            <p:nvPr/>
          </p:nvSpPr>
          <p:spPr>
            <a:xfrm rot="16200000">
              <a:off x="6707780" y="4633459"/>
              <a:ext cx="9258952" cy="545509"/>
            </a:xfrm>
            <a:prstGeom prst="rightArrow">
              <a:avLst>
                <a:gd name="adj1" fmla="val 35623"/>
                <a:gd name="adj2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" name="Arrow"/>
            <p:cNvSpPr/>
            <p:nvPr/>
          </p:nvSpPr>
          <p:spPr>
            <a:xfrm>
              <a:off x="11243471" y="0"/>
              <a:ext cx="7246802" cy="545508"/>
            </a:xfrm>
            <a:prstGeom prst="rightArrow">
              <a:avLst>
                <a:gd name="adj1" fmla="val 35623"/>
                <a:gd name="adj2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amples of commands:…"/>
          <p:cNvSpPr txBox="1"/>
          <p:nvPr/>
        </p:nvSpPr>
        <p:spPr>
          <a:xfrm>
            <a:off x="1361740" y="3649411"/>
            <a:ext cx="15475307" cy="45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>
                <a:solidFill>
                  <a:srgbClr val="000000"/>
                </a:solidFill>
              </a:defRPr>
            </a:pPr>
            <a:r>
              <a:t>Examples of commands: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marL="444500" indent="-444500" algn="just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python plotZcurve.py -i </a:t>
            </a:r>
            <a:r>
              <a:rPr i="1"/>
              <a:t>samples_data/zika_genome.fna</a:t>
            </a: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2. python plotZcurve.py -i </a:t>
            </a:r>
            <a:r>
              <a:rPr i="1"/>
              <a:t>samples_data/ecoli_genome.fna</a:t>
            </a:r>
            <a:r>
              <a:t> -gc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3. python plotZcurve.py -i </a:t>
            </a:r>
            <a:r>
              <a:rPr i="1"/>
              <a:t>samples_data/zika_genome.fna</a:t>
            </a:r>
            <a:r>
              <a:t> -f </a:t>
            </a:r>
            <a:r>
              <a:rPr i="1"/>
              <a:t>pdf</a:t>
            </a: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endParaRPr i="1"/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4. python plotZcurve.py -i </a:t>
            </a:r>
            <a:r>
              <a:rPr i="1"/>
              <a:t>samples_data/zika_genome.fna samples_data/ecoli_genome.fna</a:t>
            </a:r>
            <a:r>
              <a:t> -gc -out_gc </a:t>
            </a:r>
            <a:r>
              <a:rPr i="1"/>
              <a:t>results.txt</a:t>
            </a:r>
          </a:p>
        </p:txBody>
      </p:sp>
      <p:sp>
        <p:nvSpPr>
          <p:cNvPr id="209" name="Examples from the command line"/>
          <p:cNvSpPr txBox="1"/>
          <p:nvPr/>
        </p:nvSpPr>
        <p:spPr>
          <a:xfrm>
            <a:off x="1206500" y="2372962"/>
            <a:ext cx="2038594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Examples from the command line</a:t>
            </a:r>
          </a:p>
        </p:txBody>
      </p:sp>
      <p:pic>
        <p:nvPicPr>
          <p:cNvPr id="210" name="Screenshot 2022-03-15 at 12.40.52.png" descr="Screenshot 2022-03-15 at 12.40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9048" y="5024456"/>
            <a:ext cx="9173904" cy="113491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plotZ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plotZcurve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xample of plots"/>
          <p:cNvSpPr txBox="1"/>
          <p:nvPr/>
        </p:nvSpPr>
        <p:spPr>
          <a:xfrm>
            <a:off x="1206500" y="2372962"/>
            <a:ext cx="2038594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Example of plots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5050044" y="557749"/>
            <a:ext cx="19270137" cy="13075798"/>
            <a:chOff x="0" y="0"/>
            <a:chExt cx="19270135" cy="13075796"/>
          </a:xfrm>
        </p:grpSpPr>
        <p:pic>
          <p:nvPicPr>
            <p:cNvPr id="214" name="ecoli_genome.png" descr="ecoli_genom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3377"/>
              <a:ext cx="11417678" cy="5708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zika.png" descr="zik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727414"/>
              <a:ext cx="11417678" cy="5708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ecoli_genome_WS.png" descr="ecoli_genome_W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34541" y="0"/>
              <a:ext cx="6435595" cy="64355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zika_genome_WS.png" descr="zika_genome_W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78146" y="6727414"/>
              <a:ext cx="6348384" cy="63483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9" name="On the top row, the generated Z-curve and W/S plots for E. coli are shown. The bottom row is displaying the results for the Zika virus genome.…"/>
          <p:cNvSpPr txBox="1"/>
          <p:nvPr/>
        </p:nvSpPr>
        <p:spPr>
          <a:xfrm>
            <a:off x="1171982" y="4208779"/>
            <a:ext cx="6846924" cy="6354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>
                <a:solidFill>
                  <a:srgbClr val="000000"/>
                </a:solidFill>
              </a:defRPr>
            </a:pPr>
            <a:r>
              <a:t>On the top row, the generated Z-curve and W/S plots for </a:t>
            </a:r>
            <a:r>
              <a:rPr i="1"/>
              <a:t>E. coli</a:t>
            </a:r>
            <a:r>
              <a:t> are shown. The bottom row is displaying the results for the Zika virus genome. 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In the Z-curve plot (top and bottom left), the sequence length is used as a legend, so we can follow the direction of the sequence in the plot. 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In the W/S plots (top and bottom right), the lines are colored based on the W/S coordinates values along the sequence length. 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While the Z-curve shows the overall trends in the three disparities, the W/S plot focuses on the AT/GC disparity, since the user may be interested in if and how the GC content changes throughout the sequence. </a:t>
            </a:r>
          </a:p>
        </p:txBody>
      </p:sp>
      <p:sp>
        <p:nvSpPr>
          <p:cNvPr id="220" name="plotZ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plotZcurve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lask web interface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Flask web interface</a:t>
            </a:r>
          </a:p>
        </p:txBody>
      </p:sp>
      <p:sp>
        <p:nvSpPr>
          <p:cNvPr id="223" name="Runs as: flask run (in the flask_interface directory)"/>
          <p:cNvSpPr txBox="1"/>
          <p:nvPr/>
        </p:nvSpPr>
        <p:spPr>
          <a:xfrm>
            <a:off x="1228909" y="3533945"/>
            <a:ext cx="68659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Runs as: flask run (in the flask_interface directory)</a:t>
            </a:r>
          </a:p>
        </p:txBody>
      </p:sp>
      <p:sp>
        <p:nvSpPr>
          <p:cNvPr id="224" name="plotZ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plotZcurve</a:t>
            </a:r>
          </a:p>
        </p:txBody>
      </p:sp>
      <p:pic>
        <p:nvPicPr>
          <p:cNvPr id="225" name="flask_example.png" descr="flask_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2727" y="3995511"/>
            <a:ext cx="18538546" cy="9679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"/>
          <p:cNvGrpSpPr/>
          <p:nvPr/>
        </p:nvGrpSpPr>
        <p:grpSpPr>
          <a:xfrm>
            <a:off x="1447956" y="10650658"/>
            <a:ext cx="17670943" cy="2179093"/>
            <a:chOff x="0" y="0"/>
            <a:chExt cx="17670941" cy="2179091"/>
          </a:xfrm>
        </p:grpSpPr>
        <p:sp>
          <p:nvSpPr>
            <p:cNvPr id="227" name="This novel software is a useful tool to study the chemical properties of genome (or sequences), to compare organisms and/or individuals and to get an overall idea of the genome sequence."/>
            <p:cNvSpPr txBox="1"/>
            <p:nvPr/>
          </p:nvSpPr>
          <p:spPr>
            <a:xfrm>
              <a:off x="0" y="1123670"/>
              <a:ext cx="17670942" cy="1055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>
                <a:defRPr sz="3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This novel software is a useful tool to study the chemical properties of genome (or sequences), to compare organisms and/or individuals and to get an overall idea of the genome sequence.  </a:t>
              </a:r>
            </a:p>
          </p:txBody>
        </p:sp>
        <p:sp>
          <p:nvSpPr>
            <p:cNvPr id="228" name="Conclusions"/>
            <p:cNvSpPr txBox="1"/>
            <p:nvPr/>
          </p:nvSpPr>
          <p:spPr>
            <a:xfrm>
              <a:off x="0" y="0"/>
              <a:ext cx="13030745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algn="l" defTabSz="825500">
                <a:defRPr b="1" sz="5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Conclusions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447956" y="2750162"/>
            <a:ext cx="21658479" cy="2412517"/>
            <a:chOff x="0" y="0"/>
            <a:chExt cx="21658477" cy="2412515"/>
          </a:xfrm>
        </p:grpSpPr>
        <p:sp>
          <p:nvSpPr>
            <p:cNvPr id="230" name="Novel software, not many options already available…"/>
            <p:cNvSpPr/>
            <p:nvPr/>
          </p:nvSpPr>
          <p:spPr>
            <a:xfrm>
              <a:off x="0" y="2412515"/>
              <a:ext cx="2165847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Novel software, not many options already available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Can handle multiple files simultaneously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Builds the plot based on the sequence alone -&gt; repeatable, can be used on any sequence in FASTA format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Multiple plot extensions available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GC content saved to an output file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User-friendly version as web interface</a:t>
              </a:r>
            </a:p>
          </p:txBody>
        </p:sp>
        <p:sp>
          <p:nvSpPr>
            <p:cNvPr id="231" name="Advantages"/>
            <p:cNvSpPr txBox="1"/>
            <p:nvPr/>
          </p:nvSpPr>
          <p:spPr>
            <a:xfrm>
              <a:off x="0" y="0"/>
              <a:ext cx="13030745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algn="l" defTabSz="825500">
                <a:defRPr b="1" sz="5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Advantages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447956" y="7231936"/>
            <a:ext cx="21658479" cy="1984465"/>
            <a:chOff x="0" y="0"/>
            <a:chExt cx="21658477" cy="1984463"/>
          </a:xfrm>
        </p:grpSpPr>
        <p:sp>
          <p:nvSpPr>
            <p:cNvPr id="233" name="Slower if bigger genomes are used as…"/>
            <p:cNvSpPr/>
            <p:nvPr/>
          </p:nvSpPr>
          <p:spPr>
            <a:xfrm>
              <a:off x="0" y="1984463"/>
              <a:ext cx="2165847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Slower if bigger genomes are used as 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Module version is very important -&gt; environment file is provided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A sliding window input could be added in the script -&gt; generate ‘smoother’ plots</a:t>
              </a:r>
            </a:p>
            <a:p>
              <a:pPr marL="740833" indent="-740833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The Flask app is limited compared to the software, mainly for security issues of file handling</a:t>
              </a:r>
            </a:p>
          </p:txBody>
        </p:sp>
        <p:sp>
          <p:nvSpPr>
            <p:cNvPr id="234" name="Limitations"/>
            <p:cNvSpPr txBox="1"/>
            <p:nvPr/>
          </p:nvSpPr>
          <p:spPr>
            <a:xfrm>
              <a:off x="0" y="0"/>
              <a:ext cx="13030745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algn="l" defTabSz="825500">
                <a:defRPr b="1" sz="5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Limitations</a:t>
              </a:r>
            </a:p>
          </p:txBody>
        </p:sp>
      </p:grpSp>
      <p:sp>
        <p:nvSpPr>
          <p:cNvPr id="236" name="plotZ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plotZcurve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  <p:bldP build="whole" bldLvl="1" animBg="1" rev="0" advAuto="0" spid="22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