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zika.png" descr="zik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8557" y="2147217"/>
            <a:ext cx="18662227" cy="933111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Aura Zelco, 2022/03/15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  <a:r>
              <a:t>Aura Zelco, 2022/03/15</a:t>
            </a:r>
          </a:p>
        </p:txBody>
      </p:sp>
      <p:sp>
        <p:nvSpPr>
          <p:cNvPr id="153" name="Plotting the…"/>
          <p:cNvSpPr txBox="1"/>
          <p:nvPr>
            <p:ph type="title"/>
          </p:nvPr>
        </p:nvSpPr>
        <p:spPr>
          <a:xfrm>
            <a:off x="1206495" y="2574991"/>
            <a:ext cx="21971006" cy="4648202"/>
          </a:xfrm>
          <a:prstGeom prst="rect">
            <a:avLst/>
          </a:prstGeom>
        </p:spPr>
        <p:txBody>
          <a:bodyPr/>
          <a:lstStyle/>
          <a:p>
            <a:pPr>
              <a:defRPr spc="-300">
                <a:solidFill>
                  <a:srgbClr val="F27100"/>
                </a:solidFill>
              </a:defRPr>
            </a:pPr>
            <a:r>
              <a:t>Plotting the</a:t>
            </a:r>
          </a:p>
          <a:p>
            <a:pPr>
              <a:defRPr spc="-300">
                <a:solidFill>
                  <a:srgbClr val="F27100"/>
                </a:solidFill>
              </a:defRPr>
            </a:pPr>
            <a:r>
              <a:t> Z-curve</a:t>
            </a:r>
          </a:p>
        </p:txBody>
      </p:sp>
      <p:sp>
        <p:nvSpPr>
          <p:cNvPr id="154" name="https://github.com/aurazelco/BINP29_Zcurve"/>
          <p:cNvSpPr txBox="1"/>
          <p:nvPr/>
        </p:nvSpPr>
        <p:spPr>
          <a:xfrm>
            <a:off x="6962509" y="11916808"/>
            <a:ext cx="7259371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pc="-56" sz="2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https://github.com/aurazelco/BINP29_Zcurve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Advantages:…"/>
          <p:cNvSpPr txBox="1"/>
          <p:nvPr/>
        </p:nvSpPr>
        <p:spPr>
          <a:xfrm>
            <a:off x="408572" y="7240937"/>
            <a:ext cx="11374856" cy="6419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F271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Advantages: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highly informative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unique to each genome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- can reveal interesting sections of the genome (e.g. horizontal gene transfer, protein-coding genes, etc)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F271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Aim: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Create a software that plots such curve, and compare bacterial and viral sequences. </a:t>
            </a:r>
          </a:p>
        </p:txBody>
      </p:sp>
      <p:sp>
        <p:nvSpPr>
          <p:cNvPr id="157" name="The nucleotides are divided in according to three properties1:…"/>
          <p:cNvSpPr txBox="1"/>
          <p:nvPr/>
        </p:nvSpPr>
        <p:spPr>
          <a:xfrm>
            <a:off x="408572" y="7240937"/>
            <a:ext cx="11374856" cy="6419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The nucleotides are divided in according to three properties</a:t>
            </a:r>
            <a:r>
              <a:rPr baseline="31999"/>
              <a:t>1</a:t>
            </a:r>
            <a:r>
              <a:t>:</a:t>
            </a:r>
          </a:p>
          <a:p>
            <a:pPr marL="294105" indent="-294105" algn="l" defTabSz="12700">
              <a:buSzPct val="100000"/>
              <a:buAutoNum type="arabicPeriod" startAt="1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puRine/pYrimide (R/Y) bases -&gt; X </a:t>
            </a:r>
          </a:p>
          <a:p>
            <a:pPr marL="294105" indent="-294105" algn="l" defTabSz="12700">
              <a:buSzPct val="100000"/>
              <a:buAutoNum type="arabicPeriod" startAt="1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aMino/Keto (M/K) bases -&gt; Y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3. Weak/Strong H-bonds (W/S) -&gt; Z 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1. Zhang and Zhang, </a:t>
            </a:r>
            <a:r>
              <a:rPr u="sng">
                <a:solidFill>
                  <a:srgbClr val="2F4A8B"/>
                </a:solidFill>
              </a:rPr>
              <a:t>Curr Genomics.</a:t>
            </a:r>
            <a:r>
              <a:t> 2014 Apr; 15(2): 78–94.</a:t>
            </a:r>
          </a:p>
        </p:txBody>
      </p:sp>
      <p:sp>
        <p:nvSpPr>
          <p:cNvPr id="158" name="Background"/>
          <p:cNvSpPr txBox="1"/>
          <p:nvPr>
            <p:ph type="body" sz="quarter" idx="1"/>
          </p:nvPr>
        </p:nvSpPr>
        <p:spPr>
          <a:xfrm>
            <a:off x="1206500" y="2372961"/>
            <a:ext cx="9779000" cy="934780"/>
          </a:xfrm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59" name="The Z-curve is a line in a 3D space, as long as the target sequence, which displays chemical properties of the sequence based on the nucleotides."/>
          <p:cNvSpPr txBox="1"/>
          <p:nvPr>
            <p:ph type="body" idx="21"/>
          </p:nvPr>
        </p:nvSpPr>
        <p:spPr>
          <a:xfrm>
            <a:off x="408572" y="6957838"/>
            <a:ext cx="11374856" cy="177543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4622800" algn="l"/>
                <a:tab pos="4978400" algn="l"/>
                <a:tab pos="5334000" algn="l"/>
                <a:tab pos="5689600" algn="l"/>
                <a:tab pos="6045200" algn="l"/>
                <a:tab pos="6400800" algn="l"/>
                <a:tab pos="6756400" algn="l"/>
                <a:tab pos="7112000" algn="l"/>
                <a:tab pos="7467600" algn="l"/>
                <a:tab pos="7823200" algn="l"/>
                <a:tab pos="8178800" algn="l"/>
                <a:tab pos="8534400" algn="l"/>
                <a:tab pos="8890000" algn="l"/>
                <a:tab pos="9245600" algn="l"/>
                <a:tab pos="9601200" algn="l"/>
                <a:tab pos="9956800" algn="l"/>
                <a:tab pos="10312400" algn="l"/>
                <a:tab pos="10668000" algn="l"/>
                <a:tab pos="11023600" algn="l"/>
                <a:tab pos="11391900" algn="l"/>
                <a:tab pos="11747500" algn="l"/>
                <a:tab pos="12103100" algn="l"/>
                <a:tab pos="12458700" algn="l"/>
                <a:tab pos="12814300" algn="l"/>
                <a:tab pos="13169900" algn="l"/>
                <a:tab pos="13525500" algn="l"/>
                <a:tab pos="13881100" algn="l"/>
                <a:tab pos="14236700" algn="l"/>
                <a:tab pos="14592300" algn="l"/>
                <a:tab pos="14947900" algn="l"/>
                <a:tab pos="15303500" algn="l"/>
                <a:tab pos="15659100" algn="l"/>
                <a:tab pos="16014700" algn="l"/>
                <a:tab pos="16370300" algn="l"/>
                <a:tab pos="16725900" algn="l"/>
                <a:tab pos="17081500" algn="l"/>
                <a:tab pos="17437100" algn="l"/>
                <a:tab pos="17792700" algn="l"/>
                <a:tab pos="18148300" algn="l"/>
                <a:tab pos="18503900" algn="l"/>
                <a:tab pos="18859500" algn="l"/>
                <a:tab pos="19215100" algn="l"/>
                <a:tab pos="19570700" algn="l"/>
                <a:tab pos="19926300" algn="l"/>
                <a:tab pos="20281900" algn="l"/>
                <a:tab pos="20637500" algn="l"/>
                <a:tab pos="20993100" algn="l"/>
                <a:tab pos="21348700" algn="l"/>
                <a:tab pos="21704300" algn="l"/>
                <a:tab pos="22059900" algn="l"/>
                <a:tab pos="22415500" algn="l"/>
                <a:tab pos="22783800" algn="l"/>
                <a:tab pos="23139400" algn="l"/>
                <a:tab pos="23495000" algn="l"/>
                <a:tab pos="23850600" algn="l"/>
                <a:tab pos="24206200" algn="l"/>
                <a:tab pos="24561800" algn="l"/>
                <a:tab pos="24917400" algn="l"/>
                <a:tab pos="25273000" algn="l"/>
                <a:tab pos="25628600" algn="l"/>
                <a:tab pos="25984200" algn="l"/>
                <a:tab pos="26339800" algn="l"/>
                <a:tab pos="26695400" algn="l"/>
                <a:tab pos="27051000" algn="l"/>
                <a:tab pos="27406600" algn="l"/>
                <a:tab pos="27762200" algn="l"/>
                <a:tab pos="28117800" algn="l"/>
                <a:tab pos="28473400" algn="l"/>
                <a:tab pos="28829000" algn="l"/>
                <a:tab pos="29184600" algn="l"/>
                <a:tab pos="29540200" algn="l"/>
                <a:tab pos="29895800" algn="l"/>
                <a:tab pos="30251400" algn="l"/>
                <a:tab pos="30607000" algn="l"/>
                <a:tab pos="30962600" algn="l"/>
                <a:tab pos="31318200" algn="l"/>
                <a:tab pos="31673800" algn="l"/>
                <a:tab pos="32029400" algn="l"/>
                <a:tab pos="32385000" algn="l"/>
                <a:tab pos="32740600" algn="l"/>
                <a:tab pos="33096200" algn="l"/>
                <a:tab pos="33451800" algn="l"/>
                <a:tab pos="33807400" algn="l"/>
                <a:tab pos="34175700" algn="l"/>
                <a:tab pos="34531300" algn="l"/>
                <a:tab pos="34886900" algn="l"/>
                <a:tab pos="35242500" algn="l"/>
                <a:tab pos="35598100" algn="l"/>
              </a:tabLst>
              <a:defRPr sz="2200">
                <a:latin typeface="+mj-lt"/>
                <a:ea typeface="+mj-ea"/>
                <a:cs typeface="+mj-cs"/>
                <a:sym typeface="Helvetica"/>
              </a:defRPr>
            </a:pPr>
            <a:r>
              <a:t>The Z-curve is a line in a 3D space, as long as the target sequence, which displays chemical properties of the sequence based on the nucleotides. </a:t>
            </a:r>
          </a:p>
        </p:txBody>
      </p:sp>
      <p:sp>
        <p:nvSpPr>
          <p:cNvPr id="160" name="Z-cur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solidFill>
                  <a:srgbClr val="F27100"/>
                </a:solidFill>
              </a:defRPr>
            </a:lvl1pPr>
          </a:lstStyle>
          <a:p>
            <a:pPr/>
            <a:r>
              <a:t>Z-curve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13510423" y="-107790"/>
            <a:ext cx="11237920" cy="13672719"/>
            <a:chOff x="0" y="0"/>
            <a:chExt cx="11237919" cy="13672717"/>
          </a:xfrm>
        </p:grpSpPr>
        <p:pic>
          <p:nvPicPr>
            <p:cNvPr id="161" name="Screenshot 2022-03-14 at 19.26.14.png" descr="Screenshot 2022-03-14 at 19.26.1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654" t="0" r="0" b="0"/>
            <a:stretch>
              <a:fillRect/>
            </a:stretch>
          </p:blipFill>
          <p:spPr>
            <a:xfrm>
              <a:off x="0" y="0"/>
              <a:ext cx="11237920" cy="90584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From paper1"/>
            <p:cNvSpPr txBox="1"/>
            <p:nvPr/>
          </p:nvSpPr>
          <p:spPr>
            <a:xfrm>
              <a:off x="5490983" y="13273429"/>
              <a:ext cx="1525949" cy="399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</a:defRPr>
              </a:pPr>
              <a:r>
                <a:t>From paper</a:t>
              </a:r>
              <a:r>
                <a:rPr baseline="31999"/>
                <a:t>1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5318125" y="653806"/>
            <a:ext cx="8184024" cy="6155449"/>
            <a:chOff x="0" y="0"/>
            <a:chExt cx="8184023" cy="6155447"/>
          </a:xfrm>
        </p:grpSpPr>
        <p:pic>
          <p:nvPicPr>
            <p:cNvPr id="164" name="Z_curve_of_C.elegans_chromosome_III.png" descr="Z_curve_of_C.elegans_chromosome_III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8184024" cy="61380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Wikipedia"/>
            <p:cNvSpPr txBox="1"/>
            <p:nvPr/>
          </p:nvSpPr>
          <p:spPr>
            <a:xfrm>
              <a:off x="4040832" y="5756159"/>
              <a:ext cx="1224535" cy="399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Wikipedia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3"/>
      <p:bldP build="whole" bldLvl="1" animBg="1" rev="0" advAuto="0" spid="156" grpId="4"/>
      <p:bldP build="whole" bldLvl="1" animBg="1" rev="0" advAuto="0" spid="166" grpId="1"/>
      <p:bldP build="whole" bldLvl="1" animBg="1" rev="0" advAuto="0" spid="15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Z-curve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>
            <a:lvl1pPr>
              <a:defRPr spc="-200">
                <a:solidFill>
                  <a:srgbClr val="F27100"/>
                </a:solidFill>
              </a:defRPr>
            </a:lvl1pPr>
          </a:lstStyle>
          <a:p>
            <a:pPr/>
            <a:r>
              <a:t>Z-curve</a:t>
            </a:r>
          </a:p>
        </p:txBody>
      </p:sp>
      <p:sp>
        <p:nvSpPr>
          <p:cNvPr id="169" name="plotZcurve.py Python script with R custom function - pipeline"/>
          <p:cNvSpPr txBox="1"/>
          <p:nvPr/>
        </p:nvSpPr>
        <p:spPr>
          <a:xfrm>
            <a:off x="1206500" y="2372962"/>
            <a:ext cx="20385942" cy="934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l" defTabSz="817244">
              <a:defRPr b="1" sz="5400">
                <a:solidFill>
                  <a:srgbClr val="000000"/>
                </a:solidFill>
              </a:defRPr>
            </a:lvl1pPr>
          </a:lstStyle>
          <a:p>
            <a:pPr/>
            <a:r>
              <a:t>plotZcurve.py Python script with R custom function - pipeline</a:t>
            </a:r>
          </a:p>
        </p:txBody>
      </p:sp>
      <p:pic>
        <p:nvPicPr>
          <p:cNvPr id="170" name="Screenshot 2022-03-14 at 19.40.01.png" descr="Screenshot 2022-03-14 at 19.40.01.png"/>
          <p:cNvPicPr>
            <a:picLocks noChangeAspect="1"/>
          </p:cNvPicPr>
          <p:nvPr/>
        </p:nvPicPr>
        <p:blipFill>
          <a:blip r:embed="rId2">
            <a:extLst/>
          </a:blip>
          <a:srcRect l="0" t="2163" r="0" b="0"/>
          <a:stretch>
            <a:fillRect/>
          </a:stretch>
        </p:blipFill>
        <p:spPr>
          <a:xfrm>
            <a:off x="262334" y="8161651"/>
            <a:ext cx="23859228" cy="4811757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Input genome file(s)"/>
          <p:cNvSpPr txBox="1"/>
          <p:nvPr/>
        </p:nvSpPr>
        <p:spPr>
          <a:xfrm>
            <a:off x="225132" y="4163914"/>
            <a:ext cx="3810916" cy="585113"/>
          </a:xfrm>
          <a:prstGeom prst="rect">
            <a:avLst/>
          </a:prstGeom>
          <a:solidFill>
            <a:srgbClr val="FEA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Input genome file(s)</a:t>
            </a:r>
          </a:p>
        </p:txBody>
      </p:sp>
      <p:sp>
        <p:nvSpPr>
          <p:cNvPr id="172" name="Correct format?"/>
          <p:cNvSpPr txBox="1"/>
          <p:nvPr/>
        </p:nvSpPr>
        <p:spPr>
          <a:xfrm>
            <a:off x="5196000" y="4163914"/>
            <a:ext cx="3080615" cy="585113"/>
          </a:xfrm>
          <a:prstGeom prst="rect">
            <a:avLst/>
          </a:prstGeom>
          <a:solidFill>
            <a:srgbClr val="FEA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Correct format?</a:t>
            </a:r>
          </a:p>
        </p:txBody>
      </p:sp>
      <p:sp>
        <p:nvSpPr>
          <p:cNvPr id="173" name="Arrow 11"/>
          <p:cNvSpPr/>
          <p:nvPr/>
        </p:nvSpPr>
        <p:spPr>
          <a:xfrm>
            <a:off x="4227457" y="4163914"/>
            <a:ext cx="777137" cy="585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4" name="Arrow 11"/>
          <p:cNvSpPr/>
          <p:nvPr/>
        </p:nvSpPr>
        <p:spPr>
          <a:xfrm>
            <a:off x="8468024" y="4163914"/>
            <a:ext cx="777137" cy="585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" name="Extracts genome sequence"/>
          <p:cNvSpPr txBox="1"/>
          <p:nvPr/>
        </p:nvSpPr>
        <p:spPr>
          <a:xfrm>
            <a:off x="9436568" y="4163914"/>
            <a:ext cx="5241444" cy="585113"/>
          </a:xfrm>
          <a:prstGeom prst="rect">
            <a:avLst/>
          </a:prstGeom>
          <a:solidFill>
            <a:srgbClr val="FEA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Extracts genome sequence</a:t>
            </a:r>
          </a:p>
        </p:txBody>
      </p:sp>
      <p:sp>
        <p:nvSpPr>
          <p:cNvPr id="176" name="Arrow 11"/>
          <p:cNvSpPr/>
          <p:nvPr/>
        </p:nvSpPr>
        <p:spPr>
          <a:xfrm>
            <a:off x="14869421" y="4163914"/>
            <a:ext cx="777137" cy="585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7" name="Calculates GC content"/>
          <p:cNvSpPr txBox="1"/>
          <p:nvPr/>
        </p:nvSpPr>
        <p:spPr>
          <a:xfrm>
            <a:off x="15837963" y="4163914"/>
            <a:ext cx="4344925" cy="585113"/>
          </a:xfrm>
          <a:prstGeom prst="rect">
            <a:avLst/>
          </a:prstGeom>
          <a:solidFill>
            <a:srgbClr val="FEA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Calculates GC content</a:t>
            </a:r>
          </a:p>
        </p:txBody>
      </p:sp>
      <p:sp>
        <p:nvSpPr>
          <p:cNvPr id="178" name="Arrow 11"/>
          <p:cNvSpPr/>
          <p:nvPr/>
        </p:nvSpPr>
        <p:spPr>
          <a:xfrm rot="5400000">
            <a:off x="22371329" y="5606107"/>
            <a:ext cx="777137" cy="585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9" name="Either printed to console or to output file"/>
          <p:cNvSpPr txBox="1"/>
          <p:nvPr/>
        </p:nvSpPr>
        <p:spPr>
          <a:xfrm>
            <a:off x="21342841" y="3668614"/>
            <a:ext cx="2834109" cy="1575713"/>
          </a:xfrm>
          <a:prstGeom prst="rect">
            <a:avLst/>
          </a:prstGeom>
          <a:solidFill>
            <a:srgbClr val="FEA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Either printed to console or to output file</a:t>
            </a:r>
          </a:p>
        </p:txBody>
      </p:sp>
      <p:sp>
        <p:nvSpPr>
          <p:cNvPr id="180" name="Creates coordinates matrix"/>
          <p:cNvSpPr txBox="1"/>
          <p:nvPr/>
        </p:nvSpPr>
        <p:spPr>
          <a:xfrm>
            <a:off x="18987931" y="6596557"/>
            <a:ext cx="5189018" cy="585112"/>
          </a:xfrm>
          <a:prstGeom prst="rect">
            <a:avLst/>
          </a:prstGeom>
          <a:solidFill>
            <a:srgbClr val="FEA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Creates coordinates matrix</a:t>
            </a:r>
          </a:p>
        </p:txBody>
      </p:sp>
      <p:sp>
        <p:nvSpPr>
          <p:cNvPr id="181" name="Arrow 11"/>
          <p:cNvSpPr/>
          <p:nvPr/>
        </p:nvSpPr>
        <p:spPr>
          <a:xfrm flipH="1">
            <a:off x="17918151" y="6596557"/>
            <a:ext cx="777138" cy="585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" name="Uses imported R function to plot"/>
          <p:cNvSpPr txBox="1"/>
          <p:nvPr/>
        </p:nvSpPr>
        <p:spPr>
          <a:xfrm>
            <a:off x="11416560" y="6596557"/>
            <a:ext cx="6226963" cy="585112"/>
          </a:xfrm>
          <a:prstGeom prst="rect">
            <a:avLst/>
          </a:prstGeom>
          <a:solidFill>
            <a:srgbClr val="FEA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Uses imported R function to plot</a:t>
            </a:r>
          </a:p>
        </p:txBody>
      </p:sp>
      <p:sp>
        <p:nvSpPr>
          <p:cNvPr id="183" name="Arrow 11"/>
          <p:cNvSpPr/>
          <p:nvPr/>
        </p:nvSpPr>
        <p:spPr>
          <a:xfrm flipH="1">
            <a:off x="10364795" y="6596557"/>
            <a:ext cx="777137" cy="585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4" name="Arrow 11"/>
          <p:cNvSpPr/>
          <p:nvPr/>
        </p:nvSpPr>
        <p:spPr>
          <a:xfrm>
            <a:off x="20374297" y="4163914"/>
            <a:ext cx="777137" cy="585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5" name="Saves plot in different formats"/>
          <p:cNvSpPr txBox="1"/>
          <p:nvPr/>
        </p:nvSpPr>
        <p:spPr>
          <a:xfrm>
            <a:off x="4325959" y="6565443"/>
            <a:ext cx="5746192" cy="585113"/>
          </a:xfrm>
          <a:prstGeom prst="rect">
            <a:avLst/>
          </a:prstGeom>
          <a:solidFill>
            <a:srgbClr val="FEAD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Saves plot in different formats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Z-curve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>
            <a:lvl1pPr>
              <a:defRPr spc="-200">
                <a:solidFill>
                  <a:srgbClr val="F27100"/>
                </a:solidFill>
              </a:defRPr>
            </a:lvl1pPr>
          </a:lstStyle>
          <a:p>
            <a:pPr/>
            <a:r>
              <a:t>Z-curve</a:t>
            </a:r>
          </a:p>
        </p:txBody>
      </p:sp>
      <p:grpSp>
        <p:nvGrpSpPr>
          <p:cNvPr id="190" name="Group"/>
          <p:cNvGrpSpPr/>
          <p:nvPr/>
        </p:nvGrpSpPr>
        <p:grpSpPr>
          <a:xfrm>
            <a:off x="-3066171" y="4619056"/>
            <a:ext cx="27047097" cy="7199042"/>
            <a:chOff x="0" y="0"/>
            <a:chExt cx="27047095" cy="7199040"/>
          </a:xfrm>
        </p:grpSpPr>
        <p:pic>
          <p:nvPicPr>
            <p:cNvPr id="188" name="ecoli.png" descr="ecoli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14398079" cy="71990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zika.png" descr="zika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649015" y="0"/>
              <a:ext cx="14398080" cy="71990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1" name="plotZcurve.py - plots"/>
          <p:cNvSpPr txBox="1"/>
          <p:nvPr/>
        </p:nvSpPr>
        <p:spPr>
          <a:xfrm>
            <a:off x="1206500" y="2372962"/>
            <a:ext cx="20385942" cy="934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plotZcurve.py - plots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Z-curve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>
            <a:lvl1pPr>
              <a:defRPr spc="-200">
                <a:solidFill>
                  <a:srgbClr val="F27100"/>
                </a:solidFill>
              </a:defRPr>
            </a:lvl1pPr>
          </a:lstStyle>
          <a:p>
            <a:pPr/>
            <a:r>
              <a:t>Z-curve</a:t>
            </a:r>
          </a:p>
        </p:txBody>
      </p:sp>
      <p:sp>
        <p:nvSpPr>
          <p:cNvPr id="194" name="Examples of commands:…"/>
          <p:cNvSpPr txBox="1"/>
          <p:nvPr/>
        </p:nvSpPr>
        <p:spPr>
          <a:xfrm>
            <a:off x="1361740" y="3649410"/>
            <a:ext cx="15475306" cy="451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>
              <a:defRPr>
                <a:solidFill>
                  <a:srgbClr val="000000"/>
                </a:solidFill>
              </a:defRPr>
            </a:pPr>
            <a:r>
              <a:t>Examples of commands:</a:t>
            </a:r>
          </a:p>
          <a:p>
            <a:pPr algn="just">
              <a:defRPr>
                <a:solidFill>
                  <a:srgbClr val="000000"/>
                </a:solidFill>
              </a:defRPr>
            </a:pPr>
          </a:p>
          <a:p>
            <a:pPr marL="444500" indent="-444500" algn="just"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t>python plotZcurve.py -i </a:t>
            </a:r>
            <a:r>
              <a:rPr i="1"/>
              <a:t>samples_data/zika_genome.fna</a:t>
            </a:r>
            <a:endParaRPr i="1"/>
          </a:p>
          <a:p>
            <a:pPr algn="just">
              <a:defRPr i="1">
                <a:solidFill>
                  <a:srgbClr val="000000"/>
                </a:solidFill>
              </a:defRPr>
            </a:pPr>
          </a:p>
          <a:p>
            <a:pPr algn="just">
              <a:defRPr i="1">
                <a:solidFill>
                  <a:srgbClr val="000000"/>
                </a:solidFill>
              </a:defRPr>
            </a:pPr>
          </a:p>
          <a:p>
            <a:pPr algn="just">
              <a:defRPr i="1">
                <a:solidFill>
                  <a:srgbClr val="000000"/>
                </a:solidFill>
              </a:defRPr>
            </a:pPr>
          </a:p>
          <a:p>
            <a:pPr algn="just">
              <a:defRPr i="1">
                <a:solidFill>
                  <a:srgbClr val="000000"/>
                </a:solidFill>
              </a:defRPr>
            </a:pPr>
          </a:p>
          <a:p>
            <a:pPr algn="just">
              <a:defRPr>
                <a:solidFill>
                  <a:srgbClr val="000000"/>
                </a:solidFill>
              </a:defRPr>
            </a:pPr>
            <a:r>
              <a:t>2. python plotZcurve.py -i </a:t>
            </a:r>
            <a:r>
              <a:rPr i="1"/>
              <a:t>samples_data/ecoli_genome.fna</a:t>
            </a:r>
            <a:r>
              <a:t> -gc</a:t>
            </a:r>
          </a:p>
          <a:p>
            <a:pPr algn="just">
              <a:defRPr>
                <a:solidFill>
                  <a:srgbClr val="000000"/>
                </a:solidFill>
              </a:defRPr>
            </a:pPr>
          </a:p>
          <a:p>
            <a:pPr algn="just">
              <a:defRPr>
                <a:solidFill>
                  <a:srgbClr val="000000"/>
                </a:solidFill>
              </a:defRPr>
            </a:pPr>
            <a:r>
              <a:t>3. python plotZcurve.py -i </a:t>
            </a:r>
            <a:r>
              <a:rPr i="1"/>
              <a:t>samples_data/zika_genome.fna</a:t>
            </a:r>
            <a:r>
              <a:t> -f </a:t>
            </a:r>
            <a:r>
              <a:rPr i="1"/>
              <a:t>pdf</a:t>
            </a:r>
            <a:endParaRPr i="1"/>
          </a:p>
          <a:p>
            <a:pPr algn="just">
              <a:defRPr i="1">
                <a:solidFill>
                  <a:srgbClr val="000000"/>
                </a:solidFill>
              </a:defRPr>
            </a:pPr>
          </a:p>
          <a:p>
            <a:pPr algn="just">
              <a:defRPr>
                <a:solidFill>
                  <a:srgbClr val="000000"/>
                </a:solidFill>
              </a:defRPr>
            </a:pPr>
            <a:r>
              <a:t>4. python plotZcurve.py -i </a:t>
            </a:r>
            <a:r>
              <a:rPr i="1"/>
              <a:t>samples_data/zika_genome.fna samples_data/ecoli_genome.fna</a:t>
            </a:r>
            <a:r>
              <a:t> -gc -out_gc </a:t>
            </a:r>
            <a:r>
              <a:rPr i="1"/>
              <a:t>results.txt</a:t>
            </a:r>
          </a:p>
        </p:txBody>
      </p:sp>
      <p:sp>
        <p:nvSpPr>
          <p:cNvPr id="195" name="plotZcurve.py - example"/>
          <p:cNvSpPr txBox="1"/>
          <p:nvPr/>
        </p:nvSpPr>
        <p:spPr>
          <a:xfrm>
            <a:off x="1206500" y="2372962"/>
            <a:ext cx="20385942" cy="934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plotZcurve.py - example</a:t>
            </a:r>
          </a:p>
        </p:txBody>
      </p:sp>
      <p:pic>
        <p:nvPicPr>
          <p:cNvPr id="196" name="Screenshot 2022-03-15 at 12.40.52.png" descr="Screenshot 2022-03-15 at 12.40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9048" y="5024456"/>
            <a:ext cx="9173905" cy="1134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Z-curve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>
            <a:lvl1pPr>
              <a:defRPr spc="-200">
                <a:solidFill>
                  <a:srgbClr val="F27100"/>
                </a:solidFill>
              </a:defRPr>
            </a:lvl1pPr>
          </a:lstStyle>
          <a:p>
            <a:pPr/>
            <a:r>
              <a:t>Z-curve</a:t>
            </a:r>
          </a:p>
        </p:txBody>
      </p:sp>
      <p:sp>
        <p:nvSpPr>
          <p:cNvPr id="199" name="Flask web interface"/>
          <p:cNvSpPr txBox="1"/>
          <p:nvPr/>
        </p:nvSpPr>
        <p:spPr>
          <a:xfrm>
            <a:off x="1206500" y="2372962"/>
            <a:ext cx="9779000" cy="934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Flask web interface</a:t>
            </a:r>
          </a:p>
        </p:txBody>
      </p:sp>
      <p:grpSp>
        <p:nvGrpSpPr>
          <p:cNvPr id="202" name="Group"/>
          <p:cNvGrpSpPr/>
          <p:nvPr/>
        </p:nvGrpSpPr>
        <p:grpSpPr>
          <a:xfrm>
            <a:off x="679961" y="4487178"/>
            <a:ext cx="22318496" cy="8957887"/>
            <a:chOff x="0" y="0"/>
            <a:chExt cx="22318494" cy="8957886"/>
          </a:xfrm>
        </p:grpSpPr>
        <p:pic>
          <p:nvPicPr>
            <p:cNvPr id="200" name="image1.png" descr="image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13208003" cy="8851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" name="image2.png" descr="image2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49235" r="0" b="0"/>
            <a:stretch>
              <a:fillRect/>
            </a:stretch>
          </p:blipFill>
          <p:spPr>
            <a:xfrm>
              <a:off x="11167891" y="2813828"/>
              <a:ext cx="11150604" cy="61440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3" name="Runs as: flask run (in the flask_interface directory)"/>
          <p:cNvSpPr txBox="1"/>
          <p:nvPr/>
        </p:nvSpPr>
        <p:spPr>
          <a:xfrm>
            <a:off x="1209933" y="3666776"/>
            <a:ext cx="686592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Runs as: flask run (in the flask_interface directory)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Z-curve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>
            <a:lvl1pPr>
              <a:defRPr spc="-200">
                <a:solidFill>
                  <a:srgbClr val="F27100"/>
                </a:solidFill>
              </a:defRPr>
            </a:lvl1pPr>
          </a:lstStyle>
          <a:p>
            <a:pPr/>
            <a:r>
              <a:t>Z-curve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1447954" y="10904657"/>
            <a:ext cx="17670948" cy="2179093"/>
            <a:chOff x="-1" y="0"/>
            <a:chExt cx="17670946" cy="2179091"/>
          </a:xfrm>
        </p:grpSpPr>
        <p:sp>
          <p:nvSpPr>
            <p:cNvPr id="206" name="This novel software is a useful tool to study the chemical properties of genome (or sequences), to compare organisms and/or individuals and to get an overall idea of the genome sequence."/>
            <p:cNvSpPr txBox="1"/>
            <p:nvPr/>
          </p:nvSpPr>
          <p:spPr>
            <a:xfrm>
              <a:off x="-2" y="1123671"/>
              <a:ext cx="17670948" cy="1055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just">
                <a:defRPr sz="3200">
                  <a:solidFill>
                    <a:srgbClr val="000000"/>
                  </a:solidFill>
                </a:defRPr>
              </a:lvl1pPr>
            </a:lstStyle>
            <a:p>
              <a:pPr/>
              <a:r>
                <a:t>This novel software is a useful tool to study the chemical properties of genome (or sequences), to compare organisms and/or individuals and to get an overall idea of the genome sequence.  </a:t>
              </a:r>
            </a:p>
          </p:txBody>
        </p:sp>
        <p:sp>
          <p:nvSpPr>
            <p:cNvPr id="207" name="Conclusions"/>
            <p:cNvSpPr txBox="1"/>
            <p:nvPr/>
          </p:nvSpPr>
          <p:spPr>
            <a:xfrm>
              <a:off x="-1" y="-1"/>
              <a:ext cx="13030748" cy="934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rmAutofit fontScale="100000" lnSpcReduction="0"/>
            </a:bodyPr>
            <a:lstStyle>
              <a:lvl1pPr algn="l" defTabSz="825500">
                <a:defRPr b="1" sz="55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Conclusions</a:t>
              </a: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1447954" y="3028209"/>
            <a:ext cx="21658484" cy="1017772"/>
            <a:chOff x="0" y="0"/>
            <a:chExt cx="21658482" cy="1017771"/>
          </a:xfrm>
        </p:grpSpPr>
        <p:sp>
          <p:nvSpPr>
            <p:cNvPr id="209" name="Novel software, not many options already available…"/>
            <p:cNvSpPr/>
            <p:nvPr/>
          </p:nvSpPr>
          <p:spPr>
            <a:xfrm>
              <a:off x="0" y="1017771"/>
              <a:ext cx="216584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740832" indent="-740832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Novel software, not many options already available</a:t>
              </a:r>
            </a:p>
            <a:p>
              <a:pPr marL="740832" indent="-740832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Can handle multiple files simultaneously</a:t>
              </a:r>
            </a:p>
            <a:p>
              <a:pPr marL="740832" indent="-740832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Builds the plot based on the sequence alone -&gt; repeatable, can be used on any sequence in FASTA format</a:t>
              </a:r>
            </a:p>
            <a:p>
              <a:pPr marL="740832" indent="-740832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Multiple plot extensions available</a:t>
              </a:r>
            </a:p>
            <a:p>
              <a:pPr marL="740832" indent="-740832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GC content saved to an output file</a:t>
              </a:r>
            </a:p>
            <a:p>
              <a:pPr marL="740832" indent="-740832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User-friendly version as web interface</a:t>
              </a:r>
            </a:p>
          </p:txBody>
        </p:sp>
        <p:sp>
          <p:nvSpPr>
            <p:cNvPr id="210" name="Advantages"/>
            <p:cNvSpPr txBox="1"/>
            <p:nvPr/>
          </p:nvSpPr>
          <p:spPr>
            <a:xfrm>
              <a:off x="0" y="0"/>
              <a:ext cx="13030748" cy="934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rmAutofit fontScale="100000" lnSpcReduction="0"/>
            </a:bodyPr>
            <a:lstStyle>
              <a:lvl1pPr algn="l" defTabSz="825500">
                <a:defRPr b="1" sz="55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Advantages</a:t>
              </a:r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1447954" y="7485936"/>
            <a:ext cx="21658484" cy="1046620"/>
            <a:chOff x="0" y="0"/>
            <a:chExt cx="21658482" cy="1046619"/>
          </a:xfrm>
        </p:grpSpPr>
        <p:sp>
          <p:nvSpPr>
            <p:cNvPr id="212" name="Slower if bigger genomes are used as…"/>
            <p:cNvSpPr/>
            <p:nvPr/>
          </p:nvSpPr>
          <p:spPr>
            <a:xfrm>
              <a:off x="0" y="1046619"/>
              <a:ext cx="216584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740832" indent="-740832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Slower if bigger genomes are used as </a:t>
              </a:r>
            </a:p>
            <a:p>
              <a:pPr marL="740832" indent="-740832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Module version is very important -&gt; environment file is provided</a:t>
              </a:r>
            </a:p>
            <a:p>
              <a:pPr marL="740832" indent="-740832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A sliding window input could be added in the script -&gt; generate ‘smoother’ plots</a:t>
              </a:r>
            </a:p>
            <a:p>
              <a:pPr marL="740832" indent="-740832" algn="just">
                <a:buSzPct val="100000"/>
                <a:buAutoNum type="arabicPeriod" startAt="1"/>
                <a:defRPr sz="3200">
                  <a:solidFill>
                    <a:srgbClr val="000000"/>
                  </a:solidFill>
                </a:defRPr>
              </a:pPr>
              <a:r>
                <a:t>The Flask app is limited compared to the software, mainly for security issues of file handling</a:t>
              </a:r>
            </a:p>
          </p:txBody>
        </p:sp>
        <p:sp>
          <p:nvSpPr>
            <p:cNvPr id="213" name="Limitations"/>
            <p:cNvSpPr txBox="1"/>
            <p:nvPr/>
          </p:nvSpPr>
          <p:spPr>
            <a:xfrm>
              <a:off x="0" y="0"/>
              <a:ext cx="13030748" cy="934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rmAutofit fontScale="100000" lnSpcReduction="0"/>
            </a:bodyPr>
            <a:lstStyle>
              <a:lvl1pPr algn="l" defTabSz="825500">
                <a:defRPr b="1" sz="5500">
                  <a:solidFill>
                    <a:srgbClr val="000000"/>
                  </a:solidFill>
                </a:defRPr>
              </a:lvl1pPr>
            </a:lstStyle>
            <a:p>
              <a:pPr/>
              <a:r>
                <a:t>Limitations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1"/>
      <p:bldP build="whole" bldLvl="1" animBg="1" rev="0" advAuto="0" spid="208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