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4271e542f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4271e542f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4271e542f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4271e542f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4271e542f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4271e542f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4271e542f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4271e542f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4271e542f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4271e542f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4271e542f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4271e542f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4271e542f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4271e542f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4271e542f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4271e542f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4271e542f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4271e542f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4271e542f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4271e542f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4271e542f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4271e542f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4271e542f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4271e542f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271e542f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4271e542f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522729" y="188300"/>
            <a:ext cx="40758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419" sz="3080"/>
              <a:t>Aplicación para monitorear y controlar la calidad del agua en UTS</a:t>
            </a:r>
            <a:endParaRPr sz="3080"/>
          </a:p>
        </p:txBody>
      </p:sp>
      <p:sp>
        <p:nvSpPr>
          <p:cNvPr id="55" name="Google Shape;55;p13"/>
          <p:cNvSpPr txBox="1"/>
          <p:nvPr>
            <p:ph idx="1" type="subTitle"/>
          </p:nvPr>
        </p:nvSpPr>
        <p:spPr>
          <a:xfrm>
            <a:off x="4700100" y="2571750"/>
            <a:ext cx="4132200" cy="1857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419"/>
              <a:t>Equipo 27</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Integrantes:</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s-419"/>
              <a:t>Arturo Urbalejo Contreras</a:t>
            </a:r>
            <a:endParaRPr/>
          </a:p>
          <a:p>
            <a:pPr indent="0" lvl="0" marL="457200" rtl="0" algn="l">
              <a:spcBef>
                <a:spcPts val="0"/>
              </a:spcBef>
              <a:spcAft>
                <a:spcPts val="0"/>
              </a:spcAft>
              <a:buNone/>
            </a:pPr>
            <a:r>
              <a:rPr lang="es-419"/>
              <a:t>Luis Tadeo Portela Peñúñuri</a:t>
            </a:r>
            <a:endParaRPr/>
          </a:p>
        </p:txBody>
      </p:sp>
      <p:pic>
        <p:nvPicPr>
          <p:cNvPr id="56" name="Google Shape;56;p13"/>
          <p:cNvPicPr preferRelativeResize="0"/>
          <p:nvPr/>
        </p:nvPicPr>
        <p:blipFill rotWithShape="1">
          <a:blip r:embed="rId3">
            <a:alphaModFix/>
          </a:blip>
          <a:srcRect b="0" l="0" r="47473" t="0"/>
          <a:stretch/>
        </p:blipFill>
        <p:spPr>
          <a:xfrm>
            <a:off x="0" y="0"/>
            <a:ext cx="4401799"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4936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Componentes utilizados para la simulación del proceso de ósmosis inversa.</a:t>
            </a:r>
            <a:endParaRPr/>
          </a:p>
        </p:txBody>
      </p:sp>
      <p:pic>
        <p:nvPicPr>
          <p:cNvPr id="115" name="Google Shape;115;p22"/>
          <p:cNvPicPr preferRelativeResize="0"/>
          <p:nvPr/>
        </p:nvPicPr>
        <p:blipFill rotWithShape="1">
          <a:blip r:embed="rId3">
            <a:alphaModFix/>
          </a:blip>
          <a:srcRect b="6844" l="0" r="0" t="26511"/>
          <a:stretch/>
        </p:blipFill>
        <p:spPr>
          <a:xfrm>
            <a:off x="5619150" y="80600"/>
            <a:ext cx="3305200" cy="4894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155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120"/>
              <a:t>Flujos Node-Red</a:t>
            </a:r>
            <a:endParaRPr sz="2120"/>
          </a:p>
        </p:txBody>
      </p:sp>
      <p:pic>
        <p:nvPicPr>
          <p:cNvPr id="121" name="Google Shape;121;p23"/>
          <p:cNvPicPr preferRelativeResize="0"/>
          <p:nvPr/>
        </p:nvPicPr>
        <p:blipFill rotWithShape="1">
          <a:blip r:embed="rId3">
            <a:alphaModFix/>
          </a:blip>
          <a:srcRect b="0" l="17641" r="0" t="14266"/>
          <a:stretch/>
        </p:blipFill>
        <p:spPr>
          <a:xfrm>
            <a:off x="1932650" y="314425"/>
            <a:ext cx="7025974" cy="457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Dashboard - Node Red</a:t>
            </a:r>
            <a:endParaRPr/>
          </a:p>
        </p:txBody>
      </p:sp>
      <p:pic>
        <p:nvPicPr>
          <p:cNvPr id="127" name="Google Shape;127;p24"/>
          <p:cNvPicPr preferRelativeResize="0"/>
          <p:nvPr/>
        </p:nvPicPr>
        <p:blipFill rotWithShape="1">
          <a:blip r:embed="rId3">
            <a:alphaModFix/>
          </a:blip>
          <a:srcRect b="3400" l="16724" r="3141" t="0"/>
          <a:stretch/>
        </p:blipFill>
        <p:spPr>
          <a:xfrm>
            <a:off x="833063" y="925625"/>
            <a:ext cx="7477876" cy="40566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Conclusiones</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Es necesario medir los valores de las otras etapas para optimizar el proceso</a:t>
            </a:r>
            <a:endParaRPr/>
          </a:p>
          <a:p>
            <a:pPr indent="-342900" lvl="0" marL="457200" rtl="0" algn="l">
              <a:spcBef>
                <a:spcPts val="0"/>
              </a:spcBef>
              <a:spcAft>
                <a:spcPts val="0"/>
              </a:spcAft>
              <a:buSzPts val="1800"/>
              <a:buChar char="-"/>
            </a:pPr>
            <a:r>
              <a:rPr lang="es-419"/>
              <a:t>Considerar la posibilidad de usar BD no relacional para el almacenamiento de los valores de los sensores.</a:t>
            </a:r>
            <a:endParaRPr/>
          </a:p>
          <a:p>
            <a:pPr indent="-342900" lvl="0" marL="457200" rtl="0" algn="l">
              <a:spcBef>
                <a:spcPts val="0"/>
              </a:spcBef>
              <a:spcAft>
                <a:spcPts val="0"/>
              </a:spcAft>
              <a:buSzPts val="1800"/>
              <a:buChar char="-"/>
            </a:pPr>
            <a:r>
              <a:rPr lang="es-419"/>
              <a:t>El dashboard debe de estar accesible para toda la comunidad académica para efectos de transparencia.</a:t>
            </a:r>
            <a:endParaRPr/>
          </a:p>
          <a:p>
            <a:pPr indent="-342900" lvl="0" marL="457200" rtl="0" algn="l">
              <a:spcBef>
                <a:spcPts val="0"/>
              </a:spcBef>
              <a:spcAft>
                <a:spcPts val="0"/>
              </a:spcAft>
              <a:buSzPts val="1800"/>
              <a:buChar char="-"/>
            </a:pPr>
            <a:r>
              <a:rPr lang="es-419"/>
              <a:t>Implementar un broker privado para mejorar el rendimiento.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419" sz="2700"/>
              <a:t>¡Gracias por su atención!</a:t>
            </a:r>
            <a:endParaRPr sz="2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Descripción general</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a:t>Este proyecto se enfoca en monitoreo y mantenimiento de la calidad del agua en una planta purificadora de agua.</a:t>
            </a:r>
            <a:endParaRPr/>
          </a:p>
          <a:p>
            <a:pPr indent="0" lvl="0" marL="0" rtl="0" algn="just">
              <a:spcBef>
                <a:spcPts val="1200"/>
              </a:spcBef>
              <a:spcAft>
                <a:spcPts val="0"/>
              </a:spcAft>
              <a:buNone/>
            </a:pPr>
            <a:r>
              <a:rPr lang="es-419"/>
              <a:t>Este proyecto se desarrolló para la Universidad Tecnológica del Sur de Sonora (UTS), ubicada en Cd. Obregón, en el estado de Sonora.</a:t>
            </a:r>
            <a:endParaRPr/>
          </a:p>
          <a:p>
            <a:pPr indent="0" lvl="0" marL="0" rtl="0" algn="just">
              <a:spcBef>
                <a:spcPts val="1200"/>
              </a:spcBef>
              <a:spcAft>
                <a:spcPts val="1200"/>
              </a:spcAft>
              <a:buNone/>
            </a:pPr>
            <a:r>
              <a:rPr lang="es-419"/>
              <a:t>Es importante mencionar que el acceso a agua con la calidad suficiente para su consumo es un derecho humano y esto toma más importancia debido a que la UTS es una universidad pública, además de estar situada a 10 km fuera del casco urbano.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Problema identificado</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a:t>La UTS cuenta con un planta purificadora de agua que provee a toda la universidad a </a:t>
            </a:r>
            <a:r>
              <a:rPr lang="es-419"/>
              <a:t>través</a:t>
            </a:r>
            <a:r>
              <a:rPr lang="es-419"/>
              <a:t> de bebederos y llenado de garrafones.</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sz="966"/>
          </a:p>
          <a:p>
            <a:pPr indent="0" lvl="0" marL="0" rtl="0" algn="ctr">
              <a:spcBef>
                <a:spcPts val="1200"/>
              </a:spcBef>
              <a:spcAft>
                <a:spcPts val="1200"/>
              </a:spcAft>
              <a:buNone/>
            </a:pPr>
            <a:r>
              <a:rPr lang="es-419" sz="966"/>
              <a:t>Fuente: Carbotecnia 2022. https://carbotecnia.info/wp-content/uploads/2021/11/Pasos-de-planta-purificadora-de-agua.png</a:t>
            </a:r>
            <a:endParaRPr sz="966"/>
          </a:p>
        </p:txBody>
      </p:sp>
      <p:pic>
        <p:nvPicPr>
          <p:cNvPr id="69" name="Google Shape;69;p15"/>
          <p:cNvPicPr preferRelativeResize="0"/>
          <p:nvPr/>
        </p:nvPicPr>
        <p:blipFill>
          <a:blip r:embed="rId3">
            <a:alphaModFix/>
          </a:blip>
          <a:stretch>
            <a:fillRect/>
          </a:stretch>
        </p:blipFill>
        <p:spPr>
          <a:xfrm>
            <a:off x="274100" y="1957399"/>
            <a:ext cx="8595801" cy="2170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Problema identificado</a:t>
            </a:r>
            <a:endParaRPr/>
          </a:p>
        </p:txBody>
      </p:sp>
      <p:pic>
        <p:nvPicPr>
          <p:cNvPr id="75" name="Google Shape;75;p16"/>
          <p:cNvPicPr preferRelativeResize="0"/>
          <p:nvPr/>
        </p:nvPicPr>
        <p:blipFill>
          <a:blip r:embed="rId3">
            <a:alphaModFix/>
          </a:blip>
          <a:stretch>
            <a:fillRect/>
          </a:stretch>
        </p:blipFill>
        <p:spPr>
          <a:xfrm>
            <a:off x="326475" y="1105625"/>
            <a:ext cx="8491056"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Problema identificado</a:t>
            </a:r>
            <a:endParaRPr/>
          </a:p>
        </p:txBody>
      </p:sp>
      <p:sp>
        <p:nvSpPr>
          <p:cNvPr id="81" name="Google Shape;81;p17"/>
          <p:cNvSpPr txBox="1"/>
          <p:nvPr>
            <p:ph idx="1" type="body"/>
          </p:nvPr>
        </p:nvSpPr>
        <p:spPr>
          <a:xfrm>
            <a:off x="2886175" y="1017725"/>
            <a:ext cx="5946300" cy="3666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a:t>Esta planta es alimentada por un pozo ubicado en la misma universidad.</a:t>
            </a:r>
            <a:endParaRPr/>
          </a:p>
          <a:p>
            <a:pPr indent="0" lvl="0" marL="0" rtl="0" algn="just">
              <a:spcBef>
                <a:spcPts val="1200"/>
              </a:spcBef>
              <a:spcAft>
                <a:spcPts val="0"/>
              </a:spcAft>
              <a:buNone/>
            </a:pPr>
            <a:r>
              <a:rPr lang="es-419"/>
              <a:t>En el proceso de purificación, la medición de la dureza del agua se realiza de manera manual una vez que pasa por el procesos de ósmosis inversa el cual remueve s</a:t>
            </a:r>
            <a:r>
              <a:rPr lang="es-419"/>
              <a:t>ales (cloruros) bacterias, material orgánico, minerales y sólidos disueltos o conductividad eléctrica.</a:t>
            </a:r>
            <a:endParaRPr/>
          </a:p>
          <a:p>
            <a:pPr indent="0" lvl="0" marL="0" rtl="0" algn="just">
              <a:spcBef>
                <a:spcPts val="1200"/>
              </a:spcBef>
              <a:spcAft>
                <a:spcPts val="1200"/>
              </a:spcAft>
              <a:buNone/>
            </a:pPr>
            <a:r>
              <a:rPr lang="es-419"/>
              <a:t>Cuando la lectura muestra que el agua está demasiado “suave”, el encargado abre una válvula manual para elevar su dureza. </a:t>
            </a:r>
            <a:endParaRPr/>
          </a:p>
        </p:txBody>
      </p:sp>
      <p:pic>
        <p:nvPicPr>
          <p:cNvPr id="82" name="Google Shape;82;p17"/>
          <p:cNvPicPr preferRelativeResize="0"/>
          <p:nvPr/>
        </p:nvPicPr>
        <p:blipFill rotWithShape="1">
          <a:blip r:embed="rId3">
            <a:alphaModFix/>
          </a:blip>
          <a:srcRect b="21383" l="0" r="0" t="0"/>
          <a:stretch/>
        </p:blipFill>
        <p:spPr>
          <a:xfrm>
            <a:off x="518325" y="967825"/>
            <a:ext cx="2279125" cy="3981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s-419"/>
              <a:t>Problema identificado</a:t>
            </a:r>
            <a:endParaRPr/>
          </a:p>
        </p:txBody>
      </p:sp>
      <p:sp>
        <p:nvSpPr>
          <p:cNvPr id="88" name="Google Shape;88;p18"/>
          <p:cNvSpPr txBox="1"/>
          <p:nvPr>
            <p:ph idx="1" type="body"/>
          </p:nvPr>
        </p:nvSpPr>
        <p:spPr>
          <a:xfrm>
            <a:off x="2886175" y="1017725"/>
            <a:ext cx="5946300" cy="3666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a:t>Esta planta es alimentada por un pozo ubicado en la misma universidad.</a:t>
            </a:r>
            <a:endParaRPr/>
          </a:p>
          <a:p>
            <a:pPr indent="0" lvl="0" marL="0" rtl="0" algn="just">
              <a:spcBef>
                <a:spcPts val="1200"/>
              </a:spcBef>
              <a:spcAft>
                <a:spcPts val="0"/>
              </a:spcAft>
              <a:buNone/>
            </a:pPr>
            <a:r>
              <a:rPr lang="es-419"/>
              <a:t>En el proceso de purificación, la medición de la dureza del agua se realiza de manera manual una vez que pasa por el procesos de ósmosis inversa el cual remueve sales (cloruros) bacterias, material orgánico, minerales y sólidos disueltos o conductividad eléctrica.</a:t>
            </a:r>
            <a:endParaRPr/>
          </a:p>
          <a:p>
            <a:pPr indent="0" lvl="0" marL="0" rtl="0" algn="just">
              <a:spcBef>
                <a:spcPts val="1200"/>
              </a:spcBef>
              <a:spcAft>
                <a:spcPts val="1200"/>
              </a:spcAft>
              <a:buNone/>
            </a:pPr>
            <a:r>
              <a:rPr lang="es-419"/>
              <a:t>Cuando la lectura muestra que el agua está demasiado “suave”, el encargado abre una válvula manual para elevar su dureza. </a:t>
            </a:r>
            <a:endParaRPr/>
          </a:p>
        </p:txBody>
      </p:sp>
      <p:pic>
        <p:nvPicPr>
          <p:cNvPr id="89" name="Google Shape;89;p18"/>
          <p:cNvPicPr preferRelativeResize="0"/>
          <p:nvPr/>
        </p:nvPicPr>
        <p:blipFill>
          <a:blip r:embed="rId3">
            <a:alphaModFix/>
          </a:blip>
          <a:stretch>
            <a:fillRect/>
          </a:stretch>
        </p:blipFill>
        <p:spPr>
          <a:xfrm>
            <a:off x="239150" y="76588"/>
            <a:ext cx="2245650" cy="4990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Problema identificado</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La siguiente tabla muestra los niveles de PPM que determinan la dureza.</a:t>
            </a:r>
            <a:endParaRPr/>
          </a:p>
        </p:txBody>
      </p:sp>
      <p:pic>
        <p:nvPicPr>
          <p:cNvPr id="96" name="Google Shape;96;p19"/>
          <p:cNvPicPr preferRelativeResize="0"/>
          <p:nvPr/>
        </p:nvPicPr>
        <p:blipFill>
          <a:blip r:embed="rId3">
            <a:alphaModFix/>
          </a:blip>
          <a:stretch>
            <a:fillRect/>
          </a:stretch>
        </p:blipFill>
        <p:spPr>
          <a:xfrm>
            <a:off x="2628175" y="1797800"/>
            <a:ext cx="6093900" cy="3046950"/>
          </a:xfrm>
          <a:prstGeom prst="rect">
            <a:avLst/>
          </a:prstGeom>
          <a:noFill/>
          <a:ln>
            <a:noFill/>
          </a:ln>
        </p:spPr>
      </p:pic>
      <p:sp>
        <p:nvSpPr>
          <p:cNvPr id="97" name="Google Shape;97;p19"/>
          <p:cNvSpPr txBox="1"/>
          <p:nvPr>
            <p:ph idx="1" type="body"/>
          </p:nvPr>
        </p:nvSpPr>
        <p:spPr>
          <a:xfrm>
            <a:off x="423800" y="3619050"/>
            <a:ext cx="2043000" cy="12660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SzPts val="605"/>
              <a:buNone/>
            </a:pPr>
            <a:r>
              <a:rPr lang="es-419" sz="889"/>
              <a:t>Fuente:</a:t>
            </a:r>
            <a:endParaRPr sz="889"/>
          </a:p>
          <a:p>
            <a:pPr indent="0" lvl="0" marL="0" rtl="0" algn="r">
              <a:spcBef>
                <a:spcPts val="1200"/>
              </a:spcBef>
              <a:spcAft>
                <a:spcPts val="0"/>
              </a:spcAft>
              <a:buSzPts val="605"/>
              <a:buNone/>
            </a:pPr>
            <a:r>
              <a:rPr lang="es-419" sz="889"/>
              <a:t>CLUB ACUARIOS MARINOS</a:t>
            </a:r>
            <a:endParaRPr sz="889"/>
          </a:p>
          <a:p>
            <a:pPr indent="0" lvl="0" marL="0" rtl="0" algn="r">
              <a:spcBef>
                <a:spcPts val="1200"/>
              </a:spcBef>
              <a:spcAft>
                <a:spcPts val="1200"/>
              </a:spcAft>
              <a:buSzPts val="605"/>
              <a:buNone/>
            </a:pPr>
            <a:r>
              <a:rPr lang="es-419" sz="889"/>
              <a:t>https://www.acuarios-marinos.com/attachments/regla-jpg.50321/</a:t>
            </a:r>
            <a:endParaRPr sz="889"/>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Objetivo general</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a:t>Mantener el nivel de calidad de agua en un rango que permita el consumo humano mediante la automatización del proceso de purificación y así mismo generar la información necesaria para la toma de </a:t>
            </a:r>
            <a:r>
              <a:rPr lang="es-419"/>
              <a:t>decisiones basada en estadística orientada a la optimización del proceso.</a:t>
            </a:r>
            <a:endParaRPr/>
          </a:p>
          <a:p>
            <a:pPr indent="0" lvl="0" marL="0" rtl="0" algn="just">
              <a:spcBef>
                <a:spcPts val="1200"/>
              </a:spcBef>
              <a:spcAft>
                <a:spcPts val="1200"/>
              </a:spcAft>
              <a:buNone/>
            </a:pPr>
            <a:r>
              <a:rPr lang="es-419"/>
              <a:t> </a:t>
            </a:r>
            <a:r>
              <a:rPr lang="es-419"/>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2332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Componentes utilizados</a:t>
            </a:r>
            <a:endParaRPr/>
          </a:p>
        </p:txBody>
      </p:sp>
      <p:pic>
        <p:nvPicPr>
          <p:cNvPr id="109" name="Google Shape;109;p21"/>
          <p:cNvPicPr preferRelativeResize="0"/>
          <p:nvPr/>
        </p:nvPicPr>
        <p:blipFill>
          <a:blip r:embed="rId3">
            <a:alphaModFix/>
          </a:blip>
          <a:stretch>
            <a:fillRect/>
          </a:stretch>
        </p:blipFill>
        <p:spPr>
          <a:xfrm>
            <a:off x="2565975" y="41450"/>
            <a:ext cx="6529648" cy="5045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