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9F53C1-22CE-4078-9215-7ECA35FD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E69A611-0D74-4530-88EF-3E62FEE6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8C47F6-CA1B-4221-9F87-C4CC2172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FCD1B31-1ABE-401A-B219-A103BE01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9FCD902-6858-4FB5-B898-41C1713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6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332E2C-EB3E-4E30-8288-32ECBA82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870C917-58DD-4313-9264-A7338782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31C4965-4414-4D72-89F7-EAEA30E6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CD5E942-420D-4BBA-A9D0-26EC255C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C0B67D-F8A3-4443-A00A-36610ED7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B812C43-DD5A-4C40-A49B-865A6ACC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00F76DC-D770-4373-9027-BF7B7C05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422A087-5C71-43AC-84CA-9ED9026B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B3F8506-BFA1-49C8-BDFD-9169A357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8E4A749-E9ED-4181-93B6-39A984DD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9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988BE6-29ED-4F87-B40D-D460C28B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EBD714C-B46D-474E-990B-5B1DEED2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817F2BD-65C5-4469-8774-9C96005B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8701B59-A108-4E54-AF5E-D5F429B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4F000D6-2719-495A-AA81-DD4D4BE9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8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1C3B5E-907B-480A-97C9-B2CCDB8C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8445C7-556C-4EDC-870C-EFB10E7A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4F6FC17-EE0B-47C1-B7D3-72E8CDA2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4A0798-52C9-41B3-BB1D-ECE94D37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42A50C9-633B-4611-B75E-268FF52D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9AFA21-DF31-41EC-9D9C-ACD99E2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AC6DD1-805D-4B44-9804-9927F39E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1B11867-B69B-4357-9C89-DB76CCBA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2306F4F-226B-4B4C-9BE4-B527F5F5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A251D24-1C30-4044-AABF-271C40F4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E89F3AE-7536-44FA-9E49-90584C1F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A0C039-867E-4245-902D-56563ECE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051E62A-3254-465A-AAC8-9DBE0A6D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1FB1F35-5205-4A62-A710-77BBC8A7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38D59C9-DF7E-4C8E-A8F8-B913E3D27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C5EEAD9-9E18-4C4A-8AE2-D1DEC239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BE42C38-851E-43CC-8971-6505E3A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F3B2CEE-DD1F-4DA0-8E3C-5FDBC9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D6282749-B097-441A-AA6B-EDF0AB49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9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39EE63-CD96-4FA8-995E-3BB4B501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75F61FC-CEBC-4D86-ACED-7925F142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8212F73-39C1-40A2-A02F-7980B6CE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00565F3-D69F-4422-B91D-6336025E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F0ADCBF-D4F9-467B-BC0A-DE8AD192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481F6AE-AE5D-4E10-8A94-40126F67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EB94782-C6DD-4198-9FFF-1C52FB8C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0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B49895-1CB7-4928-98BC-696C95EB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9FB3013-4653-4413-A748-D7623883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A79BF79-F524-460E-94D3-51695CF1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3E9DE7B-FA3E-45C3-8BEF-D41130F5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83A589C-0EC9-47D5-90C0-37CECC55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646CA1B-4F94-4490-850B-4D0F81EA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2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3F7188-BCE8-401F-A1B4-74EAE3F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EF802802-C5E9-4C07-ACCE-0B31EF5A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901EFAD-77D3-4168-AEE8-9C18B196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1D76FA7-C588-4CC8-97C8-6F28438C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159CFF0-29F6-4B03-96DD-8A764C5D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1068E74-C1BD-4717-8620-38A87B3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851B0D9-7840-49D3-A38E-1FF09608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83CA69F-B9B5-4B01-98C6-A92E437B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A7B3D46-5C9C-45BE-B383-FE9149560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626E-F07C-4D5B-A5A0-E348DAAC1753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A08890F-1137-4608-986D-238BC395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75EE07C-10DC-4E28-95AD-169569BCC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6FFE-E5B2-416A-8F2C-874BDD738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8AA1C8-5F97-4616-B002-C6F84233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1" y="90517"/>
            <a:ext cx="9144000" cy="2387600"/>
          </a:xfrm>
        </p:spPr>
        <p:txBody>
          <a:bodyPr>
            <a:normAutofit/>
          </a:bodyPr>
          <a:lstStyle/>
          <a:p>
            <a:r>
              <a:rPr lang="fr-FR" sz="4400" u="sng" dirty="0"/>
              <a:t>LP 13 : Evolution et condition d’équilibre d’un système thermodynamique fermé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4255D94-602F-419D-9014-C56364DD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66" y="2724121"/>
            <a:ext cx="11076265" cy="3752179"/>
          </a:xfrm>
        </p:spPr>
        <p:txBody>
          <a:bodyPr/>
          <a:lstStyle/>
          <a:p>
            <a:pPr algn="l"/>
            <a:r>
              <a:rPr lang="fr-FR" sz="2800" u="sng" dirty="0"/>
              <a:t>Niveau :</a:t>
            </a:r>
            <a:r>
              <a:rPr lang="fr-FR" sz="2800" dirty="0"/>
              <a:t> L2</a:t>
            </a:r>
          </a:p>
          <a:p>
            <a:pPr algn="l"/>
            <a:r>
              <a:rPr lang="fr-FR" sz="2800" u="sng" dirty="0"/>
              <a:t>Prérequis :</a:t>
            </a:r>
          </a:p>
          <a:p>
            <a:pPr algn="l"/>
            <a:r>
              <a:rPr lang="fr-FR" sz="2800" dirty="0"/>
              <a:t>-premier principe de la thermodynamique</a:t>
            </a:r>
          </a:p>
          <a:p>
            <a:pPr algn="l"/>
            <a:r>
              <a:rPr lang="fr-FR" sz="2800" dirty="0"/>
              <a:t>-second principe de la thermodynamique (énoncé de Prigogine) </a:t>
            </a:r>
          </a:p>
          <a:p>
            <a:pPr algn="l"/>
            <a:r>
              <a:rPr lang="fr-FR" sz="2800" dirty="0"/>
              <a:t>-identités thermodynamiques</a:t>
            </a:r>
          </a:p>
          <a:p>
            <a:pPr algn="l"/>
            <a:r>
              <a:rPr lang="fr-FR" sz="2800" dirty="0"/>
              <a:t>-tension superficielle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7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1A14EF-BD5C-4AB4-AE05-C3A08BA7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-297657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E73B2A7-32BB-4537-A28C-0BBEB07C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0" y="854752"/>
            <a:ext cx="11225169" cy="5148496"/>
          </a:xfrm>
        </p:spPr>
        <p:txBody>
          <a:bodyPr>
            <a:normAutofit/>
          </a:bodyPr>
          <a:lstStyle/>
          <a:p>
            <a:r>
              <a:rPr lang="fr-FR" b="1" u="sng" dirty="0"/>
              <a:t>Etat d’équilibre :</a:t>
            </a:r>
            <a:r>
              <a:rPr lang="fr-FR" b="1" dirty="0"/>
              <a:t> </a:t>
            </a:r>
            <a:r>
              <a:rPr lang="fr-FR" dirty="0"/>
              <a:t>un système thermodynamique, livré à lui-même dans des conditions extérieures fixées, atteint au bout d’un certain temps un </a:t>
            </a:r>
            <a:r>
              <a:rPr lang="fr-FR" u="sng" dirty="0"/>
              <a:t>état d’équilibre</a:t>
            </a:r>
            <a:r>
              <a:rPr lang="fr-FR" dirty="0"/>
              <a:t> où toutes ses propriétés thermodynamiques (</a:t>
            </a:r>
            <a:r>
              <a:rPr lang="fr-FR" u="sng" dirty="0"/>
              <a:t>variables d’états</a:t>
            </a:r>
            <a:r>
              <a:rPr lang="fr-FR" dirty="0"/>
              <a:t>) sont devenues constantes. </a:t>
            </a:r>
          </a:p>
          <a:p>
            <a:endParaRPr lang="fr-FR" u="sng" dirty="0"/>
          </a:p>
          <a:p>
            <a:r>
              <a:rPr lang="fr-FR" b="1" u="sng" dirty="0"/>
              <a:t>Système fermé :</a:t>
            </a:r>
            <a:r>
              <a:rPr lang="fr-FR" b="1" dirty="0"/>
              <a:t> </a:t>
            </a:r>
            <a:r>
              <a:rPr lang="fr-FR" dirty="0"/>
              <a:t>système thermodynamique qui n’échange pas de matière avec l’extérieur. </a:t>
            </a:r>
          </a:p>
          <a:p>
            <a:endParaRPr lang="fr-FR" dirty="0"/>
          </a:p>
          <a:p>
            <a:r>
              <a:rPr lang="fr-FR" b="1" u="sng" dirty="0"/>
              <a:t>Transformation thermodynamique :</a:t>
            </a:r>
            <a:r>
              <a:rPr lang="fr-FR" dirty="0"/>
              <a:t> passage d’un système thermodynamique d’un état d’équilibre à un autre. </a:t>
            </a:r>
          </a:p>
        </p:txBody>
      </p:sp>
    </p:spTree>
    <p:extLst>
      <p:ext uri="{BB962C8B-B14F-4D97-AF65-F5344CB8AC3E}">
        <p14:creationId xmlns:p14="http://schemas.microsoft.com/office/powerpoint/2010/main" val="23779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E3E27C-12BE-4A05-AA11-F7B2B3E4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E9128788-CAEB-4720-9C57-CE7A53E52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36" y="182416"/>
            <a:ext cx="7695816" cy="269388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3F386FF-610B-4B91-ADD7-998A681B5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47" y="3059008"/>
            <a:ext cx="6799705" cy="36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E62E67-91B8-4A46-9777-C1F562C3B99B}"/>
              </a:ext>
            </a:extLst>
          </p:cNvPr>
          <p:cNvSpPr/>
          <p:nvPr/>
        </p:nvSpPr>
        <p:spPr>
          <a:xfrm>
            <a:off x="1124125" y="2181138"/>
            <a:ext cx="10091956" cy="286903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5716E0-0B07-44D1-B316-06DFA06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Exemple :</a:t>
            </a:r>
            <a:r>
              <a:rPr lang="fr-FR" dirty="0"/>
              <a:t> contact entre 2 gaz identiques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A l’état initial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B28ED1-0341-4876-839D-D088C14359D2}"/>
              </a:ext>
            </a:extLst>
          </p:cNvPr>
          <p:cNvSpPr/>
          <p:nvPr/>
        </p:nvSpPr>
        <p:spPr>
          <a:xfrm>
            <a:off x="1297498" y="2388762"/>
            <a:ext cx="4823669" cy="24495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7B5D1E7-1B3B-4B83-BAF8-6EB0FE7C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0861"/>
            <a:ext cx="4823669" cy="24495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∑ T1, P1, V1 </a:t>
            </a:r>
          </a:p>
          <a:p>
            <a:r>
              <a:rPr lang="fr-FR" dirty="0"/>
              <a:t>T1, P1, V1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61BD753-70E2-4630-9AFA-CC9ACB9F2C94}"/>
              </a:ext>
            </a:extLst>
          </p:cNvPr>
          <p:cNvSpPr txBox="1"/>
          <p:nvPr/>
        </p:nvSpPr>
        <p:spPr>
          <a:xfrm>
            <a:off x="2550253" y="3090197"/>
            <a:ext cx="270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T1, P1, V1, 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A3B976F-D388-4C38-AB98-278F7F1603F7}"/>
              </a:ext>
            </a:extLst>
          </p:cNvPr>
          <p:cNvSpPr txBox="1"/>
          <p:nvPr/>
        </p:nvSpPr>
        <p:spPr>
          <a:xfrm>
            <a:off x="7541701" y="3090197"/>
            <a:ext cx="2905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T2, P2, V2, N</a:t>
            </a:r>
          </a:p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E1891A9E-1EC4-4F60-83D3-37CC7F3CE7A5}"/>
              </a:ext>
            </a:extLst>
          </p:cNvPr>
          <p:cNvCxnSpPr/>
          <p:nvPr/>
        </p:nvCxnSpPr>
        <p:spPr>
          <a:xfrm>
            <a:off x="5637402" y="2388762"/>
            <a:ext cx="0" cy="24495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1561C30C-2161-4029-9EBC-CED60075F702}"/>
              </a:ext>
            </a:extLst>
          </p:cNvPr>
          <p:cNvCxnSpPr/>
          <p:nvPr/>
        </p:nvCxnSpPr>
        <p:spPr>
          <a:xfrm flipV="1">
            <a:off x="5071179" y="3415429"/>
            <a:ext cx="520117" cy="469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9A70C665-8D14-4391-80E3-CEDD590BC19C}"/>
              </a:ext>
            </a:extLst>
          </p:cNvPr>
          <p:cNvSpPr txBox="1"/>
          <p:nvPr/>
        </p:nvSpPr>
        <p:spPr>
          <a:xfrm>
            <a:off x="3165510" y="3862146"/>
            <a:ext cx="24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paroi athermane fixe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BFF2D8F1-8797-4EA3-B192-1BB4BBDC170E}"/>
              </a:ext>
            </a:extLst>
          </p:cNvPr>
          <p:cNvCxnSpPr/>
          <p:nvPr/>
        </p:nvCxnSpPr>
        <p:spPr>
          <a:xfrm flipV="1">
            <a:off x="3973583" y="5095866"/>
            <a:ext cx="520117" cy="469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AF7C565-AC95-4C8A-822A-05B3792E3C17}"/>
              </a:ext>
            </a:extLst>
          </p:cNvPr>
          <p:cNvSpPr/>
          <p:nvPr/>
        </p:nvSpPr>
        <p:spPr>
          <a:xfrm>
            <a:off x="2189960" y="5382275"/>
            <a:ext cx="145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Système isolé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xmlns="" id="{4B2BE8E4-8331-448A-919B-E9E288C22FCF}"/>
                  </a:ext>
                </a:extLst>
              </p:cNvPr>
              <p:cNvSpPr txBox="1"/>
              <p:nvPr/>
            </p:nvSpPr>
            <p:spPr>
              <a:xfrm>
                <a:off x="1261145" y="2484449"/>
                <a:ext cx="989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B2BE8E4-8331-448A-919B-E9E288C2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5" y="2484449"/>
                <a:ext cx="98956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D6098EE4-914A-49C8-BA4E-D71C854D16FB}"/>
              </a:ext>
            </a:extLst>
          </p:cNvPr>
          <p:cNvSpPr txBox="1"/>
          <p:nvPr/>
        </p:nvSpPr>
        <p:spPr>
          <a:xfrm>
            <a:off x="5637402" y="2915174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xmlns="" id="{5B64A755-C202-403C-A604-C6B2C0BE5FB0}"/>
                  </a:ext>
                </a:extLst>
              </p:cNvPr>
              <p:cNvSpPr txBox="1"/>
              <p:nvPr/>
            </p:nvSpPr>
            <p:spPr>
              <a:xfrm>
                <a:off x="6093206" y="2487497"/>
                <a:ext cx="989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B64A755-C202-403C-A604-C6B2C0BE5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6" y="2487497"/>
                <a:ext cx="98956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5B273470-8BC0-4170-BADF-69BA6FB82041}"/>
                  </a:ext>
                </a:extLst>
              </p:cNvPr>
              <p:cNvSpPr txBox="1"/>
              <p:nvPr/>
            </p:nvSpPr>
            <p:spPr>
              <a:xfrm>
                <a:off x="3366776" y="5196421"/>
                <a:ext cx="8514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B273470-8BC0-4170-BADF-69BA6FB8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76" y="5196421"/>
                <a:ext cx="8514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8C0ADC10-F385-4D12-8C1C-2EA9BDC6F6BF}"/>
              </a:ext>
            </a:extLst>
          </p:cNvPr>
          <p:cNvSpPr txBox="1"/>
          <p:nvPr/>
        </p:nvSpPr>
        <p:spPr>
          <a:xfrm>
            <a:off x="595617" y="5854095"/>
            <a:ext cx="10324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relâche la contrainte : paroi athermane fixe </a:t>
            </a:r>
            <a:r>
              <a:rPr lang="fr-FR" sz="2400" dirty="0">
                <a:sym typeface="Wingdings" panose="05000000000000000000" pitchFamily="2" charset="2"/>
              </a:rPr>
              <a:t> paroi diathermane mobile</a:t>
            </a:r>
          </a:p>
          <a:p>
            <a:r>
              <a:rPr lang="fr-FR" sz="2400" dirty="0">
                <a:sym typeface="Wingdings" panose="05000000000000000000" pitchFamily="2" charset="2"/>
              </a:rPr>
              <a:t>Quel est le nouvel état d’équilibre ? </a:t>
            </a:r>
            <a:endParaRPr lang="fr-FR" sz="240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EB86C20F-5531-44C0-B5A0-F4A8F30E2481}"/>
              </a:ext>
            </a:extLst>
          </p:cNvPr>
          <p:cNvCxnSpPr>
            <a:cxnSpLocks/>
          </p:cNvCxnSpPr>
          <p:nvPr/>
        </p:nvCxnSpPr>
        <p:spPr>
          <a:xfrm>
            <a:off x="6093206" y="2421267"/>
            <a:ext cx="0" cy="23845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331A6E-9D3E-412C-9AFB-842B5A36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86" y="791176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A l’état final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8E5C14F-F12E-4682-8B8E-8E34AF6A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F98992-6B4C-42A8-96B6-60E2CCD662D7}"/>
              </a:ext>
            </a:extLst>
          </p:cNvPr>
          <p:cNvSpPr/>
          <p:nvPr/>
        </p:nvSpPr>
        <p:spPr>
          <a:xfrm>
            <a:off x="1124125" y="2181138"/>
            <a:ext cx="10091956" cy="286903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6103A2-6D45-4403-8871-6614829DE260}"/>
              </a:ext>
            </a:extLst>
          </p:cNvPr>
          <p:cNvSpPr/>
          <p:nvPr/>
        </p:nvSpPr>
        <p:spPr>
          <a:xfrm>
            <a:off x="1297498" y="2388762"/>
            <a:ext cx="4823669" cy="24495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7CA3FAF7-6F45-4979-B8B8-B86B13B19C84}"/>
              </a:ext>
            </a:extLst>
          </p:cNvPr>
          <p:cNvSpPr txBox="1">
            <a:spLocks/>
          </p:cNvSpPr>
          <p:nvPr/>
        </p:nvSpPr>
        <p:spPr>
          <a:xfrm>
            <a:off x="6096000" y="2390861"/>
            <a:ext cx="4823669" cy="24495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∑ T1, P1, V1 </a:t>
            </a:r>
          </a:p>
          <a:p>
            <a:r>
              <a:rPr lang="fr-FR" dirty="0"/>
              <a:t>T1, P1, V1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2F250BA-082A-4FFC-9E2B-4A2D6898E464}"/>
              </a:ext>
            </a:extLst>
          </p:cNvPr>
          <p:cNvSpPr txBox="1"/>
          <p:nvPr/>
        </p:nvSpPr>
        <p:spPr>
          <a:xfrm>
            <a:off x="2536167" y="3106953"/>
            <a:ext cx="226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Tf, Pf, Vf, 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D183C77-420A-453E-8742-633B9F476A3E}"/>
              </a:ext>
            </a:extLst>
          </p:cNvPr>
          <p:cNvSpPr txBox="1"/>
          <p:nvPr/>
        </p:nvSpPr>
        <p:spPr>
          <a:xfrm>
            <a:off x="7541702" y="3090197"/>
            <a:ext cx="254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Tf, Pf, Vf, N </a:t>
            </a:r>
          </a:p>
          <a:p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84297166-E95F-4608-90A6-9F1B0D787BB0}"/>
              </a:ext>
            </a:extLst>
          </p:cNvPr>
          <p:cNvCxnSpPr/>
          <p:nvPr/>
        </p:nvCxnSpPr>
        <p:spPr>
          <a:xfrm>
            <a:off x="6107186" y="2388762"/>
            <a:ext cx="0" cy="24495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85DD6F42-FB70-42D1-9BB1-1D4FA4C2CE70}"/>
              </a:ext>
            </a:extLst>
          </p:cNvPr>
          <p:cNvCxnSpPr/>
          <p:nvPr/>
        </p:nvCxnSpPr>
        <p:spPr>
          <a:xfrm flipV="1">
            <a:off x="5457037" y="3382584"/>
            <a:ext cx="520117" cy="469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200DD13-2998-4CB8-B1A0-D830D5388D43}"/>
              </a:ext>
            </a:extLst>
          </p:cNvPr>
          <p:cNvSpPr txBox="1"/>
          <p:nvPr/>
        </p:nvSpPr>
        <p:spPr>
          <a:xfrm>
            <a:off x="3795317" y="3768901"/>
            <a:ext cx="245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paroi diathermane mobile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E37356D6-4B33-4D4B-8C3A-CB53CEA9842C}"/>
              </a:ext>
            </a:extLst>
          </p:cNvPr>
          <p:cNvCxnSpPr/>
          <p:nvPr/>
        </p:nvCxnSpPr>
        <p:spPr>
          <a:xfrm flipV="1">
            <a:off x="3973583" y="5095866"/>
            <a:ext cx="520117" cy="469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368CAA-F0ED-4038-9DB2-31175360AFC8}"/>
              </a:ext>
            </a:extLst>
          </p:cNvPr>
          <p:cNvSpPr/>
          <p:nvPr/>
        </p:nvSpPr>
        <p:spPr>
          <a:xfrm>
            <a:off x="2189960" y="5382275"/>
            <a:ext cx="145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Système isolé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004B5397-D676-43E5-B9FC-1A88380094A6}"/>
                  </a:ext>
                </a:extLst>
              </p:cNvPr>
              <p:cNvSpPr txBox="1"/>
              <p:nvPr/>
            </p:nvSpPr>
            <p:spPr>
              <a:xfrm>
                <a:off x="1261145" y="2484449"/>
                <a:ext cx="989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04B5397-D676-43E5-B9FC-1A8838009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5" y="2484449"/>
                <a:ext cx="98956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41889C4-2B4A-4245-A6D7-15C8DED6F4A6}"/>
              </a:ext>
            </a:extLst>
          </p:cNvPr>
          <p:cNvSpPr txBox="1"/>
          <p:nvPr/>
        </p:nvSpPr>
        <p:spPr>
          <a:xfrm>
            <a:off x="5637402" y="2915174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2A728795-1026-4A2E-97A6-34DE502D70AB}"/>
                  </a:ext>
                </a:extLst>
              </p:cNvPr>
              <p:cNvSpPr txBox="1"/>
              <p:nvPr/>
            </p:nvSpPr>
            <p:spPr>
              <a:xfrm>
                <a:off x="6093206" y="2487497"/>
                <a:ext cx="989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A728795-1026-4A2E-97A6-34DE502D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6" y="2487497"/>
                <a:ext cx="98956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56821B02-1D5B-4A80-97AA-02FFCF3DDA07}"/>
                  </a:ext>
                </a:extLst>
              </p:cNvPr>
              <p:cNvSpPr txBox="1"/>
              <p:nvPr/>
            </p:nvSpPr>
            <p:spPr>
              <a:xfrm>
                <a:off x="3369575" y="5224664"/>
                <a:ext cx="8514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821B02-1D5B-4A80-97AA-02FFCF3DD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75" y="5224664"/>
                <a:ext cx="8514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5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BE1404-4564-42A7-872C-CBB0B675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1) Potentiel thermodynamique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39603A9-A89B-4C0D-960E-2C9FCE0A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684"/>
            <a:ext cx="11090945" cy="471727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appelle potentiel thermodynamique, une fonction d’état f telle que :</a:t>
            </a:r>
          </a:p>
          <a:p>
            <a:pPr marL="571500" indent="-571500">
              <a:buAutoNum type="romanLcParenBoth"/>
            </a:pPr>
            <a:r>
              <a:rPr lang="fr-FR" dirty="0"/>
              <a:t>Le système évolue spontanément dans le sens où f décroit.</a:t>
            </a:r>
          </a:p>
          <a:p>
            <a:pPr marL="571500" indent="-571500">
              <a:buAutoNum type="romanLcParenBoth"/>
            </a:pPr>
            <a:r>
              <a:rPr lang="fr-FR" dirty="0"/>
              <a:t>Le nouvel état d’équilibre correspond au minimum de f compatible avec les contraintes restantes (paramètres extérieurs).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-S est un potentiel thermodynamique, d’après le second principe –S respecte bien (i) et (ii). </a:t>
            </a:r>
          </a:p>
        </p:txBody>
      </p:sp>
    </p:spTree>
    <p:extLst>
      <p:ext uri="{BB962C8B-B14F-4D97-AF65-F5344CB8AC3E}">
        <p14:creationId xmlns:p14="http://schemas.microsoft.com/office/powerpoint/2010/main" val="256794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ED15371-C96B-4BB2-8498-601815B8B66C}"/>
              </a:ext>
            </a:extLst>
          </p:cNvPr>
          <p:cNvSpPr/>
          <p:nvPr/>
        </p:nvSpPr>
        <p:spPr>
          <a:xfrm>
            <a:off x="6744752" y="1655977"/>
            <a:ext cx="2080466" cy="2060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184EA8-C4E4-453E-B2EC-F3B56EA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b) Application à la bulle de savon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1C9EDF81-4B82-476D-94CF-8A1033290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056377"/>
                <a:ext cx="10515600" cy="498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-Paramètres extérieurs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b="0" i="0" baseline="-24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baseline="-2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fr-FR" baseline="-24000" dirty="0">
                  <a:ea typeface="Cambria Math" panose="02040503050406030204" pitchFamily="18" charset="0"/>
                </a:endParaRPr>
              </a:p>
              <a:p>
                <a:endParaRPr lang="fr-FR" baseline="-2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aseline="-2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C9EDF81-4B82-476D-94CF-8A1033290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056377"/>
                <a:ext cx="10515600" cy="498125"/>
              </a:xfrm>
              <a:blipFill>
                <a:blip r:embed="rId2"/>
                <a:stretch>
                  <a:fillRect l="-1159" t="-19512" b="-3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19AC145-33AE-49BE-A4B5-0C25101B5A25}"/>
              </a:ext>
            </a:extLst>
          </p:cNvPr>
          <p:cNvSpPr txBox="1"/>
          <p:nvPr/>
        </p:nvSpPr>
        <p:spPr>
          <a:xfrm>
            <a:off x="838199" y="4981438"/>
            <a:ext cx="79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-Variables internes indépendantes : 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fr-FR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U</a:t>
            </a:r>
            <a:r>
              <a:rPr lang="fr-FR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r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1D001534-C8B7-42EB-9A08-5D4F842D498F}"/>
              </a:ext>
            </a:extLst>
          </p:cNvPr>
          <p:cNvSpPr/>
          <p:nvPr/>
        </p:nvSpPr>
        <p:spPr>
          <a:xfrm>
            <a:off x="6803469" y="1699432"/>
            <a:ext cx="1963025" cy="1948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A071020B-778F-4BA0-A254-2D2D06D6B335}"/>
                  </a:ext>
                </a:extLst>
              </p:cNvPr>
              <p:cNvSpPr txBox="1"/>
              <p:nvPr/>
            </p:nvSpPr>
            <p:spPr>
              <a:xfrm>
                <a:off x="7122250" y="2802316"/>
                <a:ext cx="9731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fr-FR" sz="2000" dirty="0"/>
                  <a:t> , P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071020B-778F-4BA0-A254-2D2D06D6B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50" y="2802316"/>
                <a:ext cx="973123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FDF26313-1138-4AAD-B8C7-A0F24FBFA2C5}"/>
              </a:ext>
            </a:extLst>
          </p:cNvPr>
          <p:cNvCxnSpPr>
            <a:endCxn id="5" idx="6"/>
          </p:cNvCxnSpPr>
          <p:nvPr/>
        </p:nvCxnSpPr>
        <p:spPr>
          <a:xfrm>
            <a:off x="7784983" y="2659788"/>
            <a:ext cx="981511" cy="138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31FB0712-4F04-4688-A33A-CB902B33829D}"/>
              </a:ext>
            </a:extLst>
          </p:cNvPr>
          <p:cNvSpPr txBox="1"/>
          <p:nvPr/>
        </p:nvSpPr>
        <p:spPr>
          <a:xfrm>
            <a:off x="8112152" y="2211989"/>
            <a:ext cx="65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5D51BE2B-C76B-4B42-B784-00E5451DAA52}"/>
                  </a:ext>
                </a:extLst>
              </p:cNvPr>
              <p:cNvSpPr txBox="1"/>
              <p:nvPr/>
            </p:nvSpPr>
            <p:spPr>
              <a:xfrm>
                <a:off x="6803469" y="1919601"/>
                <a:ext cx="1090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D51BE2B-C76B-4B42-B784-00E5451D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69" y="1919601"/>
                <a:ext cx="10905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E59C1B0B-1F8A-4342-8644-ED0CF4EB8F1A}"/>
              </a:ext>
            </a:extLst>
          </p:cNvPr>
          <p:cNvCxnSpPr>
            <a:cxnSpLocks/>
          </p:cNvCxnSpPr>
          <p:nvPr/>
        </p:nvCxnSpPr>
        <p:spPr>
          <a:xfrm flipH="1" flipV="1">
            <a:off x="8615494" y="3202427"/>
            <a:ext cx="377507" cy="226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31FAB7D5-EC32-401C-A70B-32C81BA9041F}"/>
                  </a:ext>
                </a:extLst>
              </p:cNvPr>
              <p:cNvSpPr txBox="1"/>
              <p:nvPr/>
            </p:nvSpPr>
            <p:spPr>
              <a:xfrm>
                <a:off x="8804247" y="1646553"/>
                <a:ext cx="1308683" cy="82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fr-F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sz="2800" b="0" i="0" baseline="-24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800" baseline="-2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fr-FR" baseline="-24000" dirty="0">
                  <a:ea typeface="Cambria Math" panose="02040503050406030204" pitchFamily="18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1FAB7D5-EC32-401C-A70B-32C81BA9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47" y="1646553"/>
                <a:ext cx="1308683" cy="821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65E0EBEC-AC42-44AD-91CF-AEF0908A3BFA}"/>
                  </a:ext>
                </a:extLst>
              </p:cNvPr>
              <p:cNvSpPr txBox="1"/>
              <p:nvPr/>
            </p:nvSpPr>
            <p:spPr>
              <a:xfrm>
                <a:off x="8548375" y="3195877"/>
                <a:ext cx="14848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5E0EBEC-AC42-44AD-91CF-AEF0908A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75" y="3195877"/>
                <a:ext cx="148484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B3D869E2-2E9D-4B4B-B722-2A6513F9679A}"/>
                  </a:ext>
                </a:extLst>
              </p:cNvPr>
              <p:cNvSpPr txBox="1"/>
              <p:nvPr/>
            </p:nvSpPr>
            <p:spPr>
              <a:xfrm>
                <a:off x="4194496" y="1707893"/>
                <a:ext cx="22292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3200" i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fr-F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3D869E2-2E9D-4B4B-B722-2A6513F9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96" y="1707893"/>
                <a:ext cx="22292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11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291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Thème Office</vt:lpstr>
      <vt:lpstr>LP 13 : Evolution et condition d’équilibre d’un système thermodynamique fermé</vt:lpstr>
      <vt:lpstr>Définitions</vt:lpstr>
      <vt:lpstr>Présentation PowerPoint</vt:lpstr>
      <vt:lpstr>Exemple : contact entre 2 gaz identiques  A l’état initial :</vt:lpstr>
      <vt:lpstr>A l’état final :</vt:lpstr>
      <vt:lpstr>1) Potentiel thermodynamique</vt:lpstr>
      <vt:lpstr>b) Application à la bulle de savon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13 : Evolution et condition d’équilibre d’un système thermodynamique fermé</dc:title>
  <dc:creator>Vincent Brémaud</dc:creator>
  <cp:lastModifiedBy>Aurélien Ricard</cp:lastModifiedBy>
  <cp:revision>28</cp:revision>
  <dcterms:created xsi:type="dcterms:W3CDTF">2021-02-03T10:40:39Z</dcterms:created>
  <dcterms:modified xsi:type="dcterms:W3CDTF">2021-05-06T11:40:41Z</dcterms:modified>
</cp:coreProperties>
</file>