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417A8-C95A-9AC0-5917-DE0900CE65B3}" v="1351" dt="2024-05-31T13:43:30.435"/>
    <p1510:client id="{1589566F-3BE1-0C5E-F5A8-DC36521C0BF5}" v="53" dt="2024-05-31T13:53:57.373"/>
    <p1510:client id="{83D750E3-DC17-3829-7843-D3EF8D23A2E7}" v="148" dt="2024-05-31T08:05:3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D40562BA-6317-4893-AB17-C443B0173D8C}" type="datetime1">
              <a:rPr lang="en-US" smtClean="0"/>
              <a:t>6/6/2024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58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A4828AF-D3E1-4D24-B8DC-99CD57C30C6A}" type="datetime1">
              <a:rPr lang="en-US" smtClean="0"/>
              <a:t>6/6/2024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87435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DE875009-16CC-46CA-BDB4-F9CD31C7023B}" type="datetime1">
              <a:rPr lang="en-US" smtClean="0"/>
              <a:t>6/6/2024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2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AD1FA391-B5C0-401C-806B-2743C16BD4FB}" type="datetime1">
              <a:rPr lang="en-US" smtClean="0"/>
              <a:t>6/6/2024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365091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A787CAA6-CEC4-4299-965E-494374F8A4AC}" type="datetime1">
              <a:rPr lang="en-US" smtClean="0"/>
              <a:t>6/6/2024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232619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35C9914-2680-46B5-908A-9F31A98DC89D}" type="datetime1">
              <a:rPr lang="en-US" smtClean="0"/>
              <a:t>6/6/2024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175979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2D9DDEBB-39D8-49F9-B69B-0ACB3110EF73}" type="datetime1">
              <a:rPr lang="en-US" smtClean="0"/>
              <a:t>6/6/2024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196854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62DF2E81-6EEB-4882-92C5-D630F2F9A245}" type="datetime1">
              <a:rPr lang="en-US" smtClean="0"/>
              <a:t>6/6/2024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282626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82E0FEEC-C6DD-4EC3-BCF3-27401640379D}" type="datetime1">
              <a:rPr lang="en-US" smtClean="0"/>
              <a:t>6/6/2024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33995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0949A659-CD0F-42B4-8A47-FD3B17567DA8}" type="datetime1">
              <a:rPr lang="en-US" smtClean="0"/>
              <a:t>6/6/2024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87573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C714B50-68E9-4FD6-935C-3DF853E1165D}" type="datetime1">
              <a:rPr lang="en-US" smtClean="0"/>
              <a:t>6/6/2024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417439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6F0E5616-76C2-4183-ACDF-FFB9D459ECEF}" type="datetime1">
              <a:rPr lang="en-US" smtClean="0"/>
              <a:t>6/6/2024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66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ibrarymanager/All#FASTLED" TargetMode="External"/><Relationship Id="rId2" Type="http://schemas.openxmlformats.org/officeDocument/2006/relationships/hyperlink" Target="http://librarymanager/All#arduino_shtc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a:extLst>
              <a:ext uri="{FF2B5EF4-FFF2-40B4-BE49-F238E27FC236}">
                <a16:creationId xmlns:a16="http://schemas.microsoft.com/office/drawing/2014/main" id="{FEF2BADD-C01B-E1FC-2A97-E08A86B0FE41}"/>
              </a:ext>
            </a:extLst>
          </p:cNvPr>
          <p:cNvPicPr>
            <a:picLocks noChangeAspect="1"/>
          </p:cNvPicPr>
          <p:nvPr/>
        </p:nvPicPr>
        <p:blipFill rotWithShape="1">
          <a:blip r:embed="rId2"/>
          <a:srcRect l="9092" t="17798" r="-7" b="-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7840"/>
            <a:ext cx="12191999" cy="12801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re 1"/>
          <p:cNvSpPr>
            <a:spLocks noGrp="1"/>
          </p:cNvSpPr>
          <p:nvPr>
            <p:ph type="ctrTitle"/>
          </p:nvPr>
        </p:nvSpPr>
        <p:spPr>
          <a:xfrm>
            <a:off x="320039" y="5739969"/>
            <a:ext cx="8178501" cy="960120"/>
          </a:xfrm>
          <a:ln>
            <a:noFill/>
          </a:ln>
        </p:spPr>
        <p:txBody>
          <a:bodyPr anchor="ctr">
            <a:normAutofit/>
          </a:bodyPr>
          <a:lstStyle/>
          <a:p>
            <a:r>
              <a:rPr lang="fr-FR" sz="4400"/>
              <a:t>Projet CSF</a:t>
            </a:r>
            <a:endParaRPr lang="fr-FR"/>
          </a:p>
        </p:txBody>
      </p:sp>
      <p:sp>
        <p:nvSpPr>
          <p:cNvPr id="3" name="Sous-titre 2"/>
          <p:cNvSpPr>
            <a:spLocks noGrp="1"/>
          </p:cNvSpPr>
          <p:nvPr>
            <p:ph type="subTitle" idx="1"/>
          </p:nvPr>
        </p:nvSpPr>
        <p:spPr>
          <a:xfrm>
            <a:off x="8641975" y="5739969"/>
            <a:ext cx="3355309" cy="960120"/>
          </a:xfrm>
        </p:spPr>
        <p:txBody>
          <a:bodyPr anchor="ctr">
            <a:normAutofit/>
          </a:bodyPr>
          <a:lstStyle/>
          <a:p>
            <a:pPr algn="r"/>
            <a:r>
              <a:rPr lang="fr-FR" sz="1900"/>
              <a:t>Le Tellier Aurélien</a:t>
            </a:r>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53D7F-DF85-DBF3-2CEC-D73756CD02DC}"/>
              </a:ext>
            </a:extLst>
          </p:cNvPr>
          <p:cNvSpPr>
            <a:spLocks noGrp="1"/>
          </p:cNvSpPr>
          <p:nvPr>
            <p:ph type="title"/>
          </p:nvPr>
        </p:nvSpPr>
        <p:spPr/>
        <p:txBody>
          <a:bodyPr/>
          <a:lstStyle/>
          <a:p>
            <a:r>
              <a:rPr lang="fr-FR" sz="2400"/>
              <a:t>1projet</a:t>
            </a:r>
            <a:br>
              <a:rPr lang="fr-FR" sz="2400"/>
            </a:br>
            <a:r>
              <a:rPr lang="fr-FR" sz="2400"/>
              <a:t>2matériel</a:t>
            </a:r>
            <a:br>
              <a:rPr lang="fr-FR" sz="2400"/>
            </a:br>
            <a:r>
              <a:rPr lang="fr-FR" sz="2400"/>
              <a:t>3réalisation</a:t>
            </a:r>
            <a:br>
              <a:rPr lang="fr-FR" sz="2400"/>
            </a:br>
            <a:r>
              <a:rPr lang="fr-FR" sz="2400"/>
              <a:t>4utilisation</a:t>
            </a:r>
            <a:br>
              <a:rPr lang="fr-FR" sz="2400"/>
            </a:br>
            <a:r>
              <a:rPr lang="fr-FR" sz="2400"/>
              <a:t>6 le code</a:t>
            </a:r>
            <a:br>
              <a:rPr lang="fr-FR" sz="2400"/>
            </a:br>
            <a:r>
              <a:rPr lang="fr-FR" sz="2400"/>
              <a:t>5conclusion</a:t>
            </a:r>
          </a:p>
        </p:txBody>
      </p:sp>
      <p:sp>
        <p:nvSpPr>
          <p:cNvPr id="3" name="Espace réservé du contenu 2">
            <a:extLst>
              <a:ext uri="{FF2B5EF4-FFF2-40B4-BE49-F238E27FC236}">
                <a16:creationId xmlns:a16="http://schemas.microsoft.com/office/drawing/2014/main" id="{0E0907A1-B022-7187-09D1-FA0621D71AEE}"/>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F7C9DAE7-7B86-6EA0-1D2C-1CD6F84CD0F5}"/>
              </a:ext>
            </a:extLst>
          </p:cNvPr>
          <p:cNvSpPr>
            <a:spLocks noGrp="1"/>
          </p:cNvSpPr>
          <p:nvPr>
            <p:ph type="dt" sz="half" idx="10"/>
          </p:nvPr>
        </p:nvSpPr>
        <p:spPr/>
        <p:txBody>
          <a:bodyPr/>
          <a:lstStyle/>
          <a:p>
            <a:fld id="{AD1FA391-B5C0-401C-806B-2743C16BD4FB}" type="datetime1">
              <a:rPr lang="en-US" smtClean="0"/>
              <a:t>6/6/2024</a:t>
            </a:fld>
            <a:endParaRPr lang="en-US"/>
          </a:p>
        </p:txBody>
      </p:sp>
      <p:sp>
        <p:nvSpPr>
          <p:cNvPr id="5" name="Espace réservé du pied de page 4">
            <a:extLst>
              <a:ext uri="{FF2B5EF4-FFF2-40B4-BE49-F238E27FC236}">
                <a16:creationId xmlns:a16="http://schemas.microsoft.com/office/drawing/2014/main" id="{C51B019F-D869-AA17-814A-0E454CF30031}"/>
              </a:ext>
            </a:extLst>
          </p:cNvPr>
          <p:cNvSpPr>
            <a:spLocks noGrp="1"/>
          </p:cNvSpPr>
          <p:nvPr>
            <p:ph type="ftr" sz="quarter" idx="11"/>
          </p:nvPr>
        </p:nvSpPr>
        <p:spPr/>
        <p:txBody>
          <a:bodyPr/>
          <a:lstStyle/>
          <a:p>
            <a:r>
              <a:rPr lang="en-US" err="1"/>
              <a:t>Sommaire</a:t>
            </a:r>
          </a:p>
        </p:txBody>
      </p:sp>
      <p:sp>
        <p:nvSpPr>
          <p:cNvPr id="6" name="Espace réservé du numéro de diapositive 5">
            <a:extLst>
              <a:ext uri="{FF2B5EF4-FFF2-40B4-BE49-F238E27FC236}">
                <a16:creationId xmlns:a16="http://schemas.microsoft.com/office/drawing/2014/main" id="{1FCB04FA-4F04-7E23-C682-5E7F8D1166F2}"/>
              </a:ext>
            </a:extLst>
          </p:cNvPr>
          <p:cNvSpPr>
            <a:spLocks noGrp="1"/>
          </p:cNvSpPr>
          <p:nvPr>
            <p:ph type="sldNum" sz="quarter" idx="12"/>
          </p:nvPr>
        </p:nvSpPr>
        <p:spPr/>
        <p:txBody>
          <a:bodyPr/>
          <a:lstStyle/>
          <a:p>
            <a:fld id="{DFDF98CC-160E-494C-8C3C-8CDC5FA257DE}" type="slidenum">
              <a:rPr lang="en-US" smtClean="0"/>
              <a:t>2</a:t>
            </a:fld>
            <a:endParaRPr lang="en-US"/>
          </a:p>
        </p:txBody>
      </p:sp>
    </p:spTree>
    <p:extLst>
      <p:ext uri="{BB962C8B-B14F-4D97-AF65-F5344CB8AC3E}">
        <p14:creationId xmlns:p14="http://schemas.microsoft.com/office/powerpoint/2010/main" val="336991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F4268-4732-4D03-A2A2-08102C87C905}"/>
              </a:ext>
            </a:extLst>
          </p:cNvPr>
          <p:cNvSpPr>
            <a:spLocks noGrp="1"/>
          </p:cNvSpPr>
          <p:nvPr>
            <p:ph type="title"/>
          </p:nvPr>
        </p:nvSpPr>
        <p:spPr/>
        <p:txBody>
          <a:bodyPr/>
          <a:lstStyle/>
          <a:p>
            <a:r>
              <a:rPr lang="fr-FR" sz="1400"/>
              <a:t>Thermomètre</a:t>
            </a:r>
            <a:br>
              <a:rPr lang="fr-FR" sz="1400"/>
            </a:br>
            <a:r>
              <a:rPr lang="fr-FR" sz="1400"/>
              <a:t>lumineux.</a:t>
            </a:r>
            <a:br>
              <a:rPr lang="fr-FR" sz="1400"/>
            </a:br>
            <a:br>
              <a:rPr lang="fr-FR" sz="1400"/>
            </a:br>
            <a:br>
              <a:rPr lang="fr-FR" sz="1400"/>
            </a:br>
            <a:br>
              <a:rPr lang="fr-FR" sz="1400"/>
            </a:br>
            <a:r>
              <a:rPr lang="fr-FR" sz="1400"/>
              <a:t>Mon projets est la réalisation d'un thermomètre lumineux.</a:t>
            </a:r>
            <a:br>
              <a:rPr lang="fr-FR" sz="1400"/>
            </a:br>
            <a:r>
              <a:rPr lang="fr-FR" sz="1400"/>
              <a:t>J'ai choisie ce projets pour plusieurs raison tout d'abord a travers mon projets je voulais modifier un objets du quotidien déjà existant et en simplifier sont fonctionnement. Ensuite car au première abor je me suis dit que cela pour être acer simple a réaliser.</a:t>
            </a:r>
          </a:p>
        </p:txBody>
      </p:sp>
      <p:sp>
        <p:nvSpPr>
          <p:cNvPr id="3" name="Espace réservé du contenu 2">
            <a:extLst>
              <a:ext uri="{FF2B5EF4-FFF2-40B4-BE49-F238E27FC236}">
                <a16:creationId xmlns:a16="http://schemas.microsoft.com/office/drawing/2014/main" id="{DA4478D1-61FA-7E20-924A-1C56C5A920F7}"/>
              </a:ext>
            </a:extLst>
          </p:cNvPr>
          <p:cNvSpPr>
            <a:spLocks noGrp="1"/>
          </p:cNvSpPr>
          <p:nvPr>
            <p:ph idx="1"/>
          </p:nvPr>
        </p:nvSpPr>
        <p:spPr/>
        <p:txBody>
          <a:bodyPr vert="horz" lIns="91440" tIns="45720" rIns="91440" bIns="45720" rtlCol="0" anchor="t">
            <a:normAutofit/>
          </a:bodyPr>
          <a:lstStyle/>
          <a:p>
            <a:endParaRPr lang="fr-FR"/>
          </a:p>
        </p:txBody>
      </p:sp>
      <p:sp>
        <p:nvSpPr>
          <p:cNvPr id="4" name="Espace réservé de la date 3">
            <a:extLst>
              <a:ext uri="{FF2B5EF4-FFF2-40B4-BE49-F238E27FC236}">
                <a16:creationId xmlns:a16="http://schemas.microsoft.com/office/drawing/2014/main" id="{C25E341F-E0B7-0617-C88B-1EBBBE085F05}"/>
              </a:ext>
            </a:extLst>
          </p:cNvPr>
          <p:cNvSpPr>
            <a:spLocks noGrp="1"/>
          </p:cNvSpPr>
          <p:nvPr>
            <p:ph type="dt" sz="half" idx="10"/>
          </p:nvPr>
        </p:nvSpPr>
        <p:spPr/>
        <p:txBody>
          <a:bodyPr/>
          <a:lstStyle/>
          <a:p>
            <a:fld id="{AD1FA391-B5C0-401C-806B-2743C16BD4FB}" type="datetime1">
              <a:rPr lang="en-US" smtClean="0"/>
              <a:t>6/6/2024</a:t>
            </a:fld>
            <a:endParaRPr lang="en-US"/>
          </a:p>
        </p:txBody>
      </p:sp>
      <p:sp>
        <p:nvSpPr>
          <p:cNvPr id="5" name="Espace réservé du pied de page 4">
            <a:extLst>
              <a:ext uri="{FF2B5EF4-FFF2-40B4-BE49-F238E27FC236}">
                <a16:creationId xmlns:a16="http://schemas.microsoft.com/office/drawing/2014/main" id="{7B9CB536-0D25-72AA-1D67-97EF9A4A7953}"/>
              </a:ext>
            </a:extLst>
          </p:cNvPr>
          <p:cNvSpPr>
            <a:spLocks noGrp="1"/>
          </p:cNvSpPr>
          <p:nvPr>
            <p:ph type="ftr" sz="quarter" idx="11"/>
          </p:nvPr>
        </p:nvSpPr>
        <p:spPr/>
        <p:txBody>
          <a:bodyPr/>
          <a:lstStyle/>
          <a:p>
            <a:r>
              <a:rPr lang="en-US" sz="1800"/>
              <a:t>1-Projets</a:t>
            </a:r>
            <a:endParaRPr lang="en-US"/>
          </a:p>
        </p:txBody>
      </p:sp>
      <p:sp>
        <p:nvSpPr>
          <p:cNvPr id="6" name="Espace réservé du numéro de diapositive 5">
            <a:extLst>
              <a:ext uri="{FF2B5EF4-FFF2-40B4-BE49-F238E27FC236}">
                <a16:creationId xmlns:a16="http://schemas.microsoft.com/office/drawing/2014/main" id="{166D5F5F-72AD-C91D-2F27-40FD0A356113}"/>
              </a:ext>
            </a:extLst>
          </p:cNvPr>
          <p:cNvSpPr>
            <a:spLocks noGrp="1"/>
          </p:cNvSpPr>
          <p:nvPr>
            <p:ph type="sldNum" sz="quarter" idx="12"/>
          </p:nvPr>
        </p:nvSpPr>
        <p:spPr/>
        <p:txBody>
          <a:bodyPr/>
          <a:lstStyle/>
          <a:p>
            <a:fld id="{DFDF98CC-160E-494C-8C3C-8CDC5FA257DE}" type="slidenum">
              <a:rPr lang="en-US" smtClean="0"/>
              <a:t>3</a:t>
            </a:fld>
            <a:endParaRPr lang="en-US"/>
          </a:p>
        </p:txBody>
      </p:sp>
    </p:spTree>
    <p:extLst>
      <p:ext uri="{BB962C8B-B14F-4D97-AF65-F5344CB8AC3E}">
        <p14:creationId xmlns:p14="http://schemas.microsoft.com/office/powerpoint/2010/main" val="28414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E47C40-3C27-1540-116E-50E847C91D53}"/>
              </a:ext>
            </a:extLst>
          </p:cNvPr>
          <p:cNvSpPr>
            <a:spLocks noGrp="1"/>
          </p:cNvSpPr>
          <p:nvPr>
            <p:ph type="title"/>
          </p:nvPr>
        </p:nvSpPr>
        <p:spPr/>
        <p:txBody>
          <a:bodyPr/>
          <a:lstStyle/>
          <a:p>
            <a:r>
              <a:rPr lang="fr-FR" sz="1100" b="0">
                <a:solidFill>
                  <a:srgbClr val="1D2125"/>
                </a:solidFill>
              </a:rPr>
              <a:t>Pour réaliser ce projets j'avais prévue d'utiliser :</a:t>
            </a:r>
            <a:br>
              <a:rPr lang="fr-FR" sz="1100" b="0">
                <a:solidFill>
                  <a:srgbClr val="1D2125"/>
                </a:solidFill>
              </a:rPr>
            </a:br>
            <a:r>
              <a:rPr lang="fr-FR" sz="1100" b="0">
                <a:solidFill>
                  <a:srgbClr val="1D2125"/>
                </a:solidFill>
              </a:rPr>
              <a:t>une bande laide </a:t>
            </a:r>
            <a:br>
              <a:rPr lang="fr-FR" sz="1100" b="0">
                <a:solidFill>
                  <a:srgbClr val="1D2125"/>
                </a:solidFill>
              </a:rPr>
            </a:br>
            <a:r>
              <a:rPr lang="fr-FR" sz="1100" b="0">
                <a:solidFill>
                  <a:srgbClr val="1D2125"/>
                </a:solidFill>
              </a:rPr>
              <a:t>1carte </a:t>
            </a:r>
            <a:r>
              <a:rPr lang="fr-FR" sz="1100" b="0" err="1">
                <a:solidFill>
                  <a:srgbClr val="1D2125"/>
                </a:solidFill>
              </a:rPr>
              <a:t>RFThings</a:t>
            </a:r>
            <a:r>
              <a:rPr lang="fr-FR" sz="1100" b="0">
                <a:solidFill>
                  <a:srgbClr val="1D2125"/>
                </a:solidFill>
              </a:rPr>
              <a:t> UCA </a:t>
            </a:r>
            <a:br>
              <a:rPr lang="fr-FR" sz="1100" b="0">
                <a:solidFill>
                  <a:srgbClr val="1D2125"/>
                </a:solidFill>
              </a:rPr>
            </a:br>
            <a:r>
              <a:rPr lang="fr-FR" sz="1100" b="0">
                <a:solidFill>
                  <a:srgbClr val="1D2125"/>
                </a:solidFill>
              </a:rPr>
              <a:t>Un boitier en plastique </a:t>
            </a:r>
            <a:br>
              <a:rPr lang="fr-FR" sz="1100" b="0">
                <a:solidFill>
                  <a:srgbClr val="1D2125"/>
                </a:solidFill>
              </a:rPr>
            </a:br>
            <a:br>
              <a:rPr lang="fr-FR" sz="1100" b="0"/>
            </a:br>
            <a:r>
              <a:rPr lang="fr-FR" sz="1100" b="0">
                <a:solidFill>
                  <a:srgbClr val="1D2125"/>
                </a:solidFill>
              </a:rPr>
              <a:t>malheureusement à cause du peut temps que j'ai eu. J'ai dut revoir mes ambitions à la baisse.</a:t>
            </a:r>
            <a:br>
              <a:rPr lang="fr-FR" sz="1100" b="0">
                <a:solidFill>
                  <a:srgbClr val="1D2125"/>
                </a:solidFill>
              </a:rPr>
            </a:br>
            <a:r>
              <a:rPr lang="fr-FR" sz="1100" b="0">
                <a:solidFill>
                  <a:srgbClr val="1D2125"/>
                </a:solidFill>
              </a:rPr>
              <a:t>Le matériel utiliser fut donc:</a:t>
            </a:r>
            <a:br>
              <a:rPr lang="fr-FR" sz="1100" b="0">
                <a:solidFill>
                  <a:srgbClr val="1D2125"/>
                </a:solidFill>
              </a:rPr>
            </a:br>
            <a:br>
              <a:rPr lang="fr-FR" sz="1100" b="0"/>
            </a:br>
            <a:r>
              <a:rPr lang="fr-FR" sz="1100" b="0">
                <a:solidFill>
                  <a:srgbClr val="1D2125"/>
                </a:solidFill>
              </a:rPr>
              <a:t>1carte </a:t>
            </a:r>
            <a:r>
              <a:rPr lang="fr-FR" sz="1100" b="0" err="1">
                <a:solidFill>
                  <a:srgbClr val="1D2125"/>
                </a:solidFill>
              </a:rPr>
              <a:t>RFThings</a:t>
            </a:r>
            <a:r>
              <a:rPr lang="fr-FR" sz="1100" b="0">
                <a:solidFill>
                  <a:srgbClr val="1D2125"/>
                </a:solidFill>
              </a:rPr>
              <a:t> UCA</a:t>
            </a:r>
          </a:p>
        </p:txBody>
      </p:sp>
      <p:sp>
        <p:nvSpPr>
          <p:cNvPr id="3" name="Espace réservé du contenu 2">
            <a:extLst>
              <a:ext uri="{FF2B5EF4-FFF2-40B4-BE49-F238E27FC236}">
                <a16:creationId xmlns:a16="http://schemas.microsoft.com/office/drawing/2014/main" id="{8741325C-01BD-45BA-9741-14823BEDA857}"/>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DBFE60F7-0C51-25EC-5D76-CAF4CFCBD05D}"/>
              </a:ext>
            </a:extLst>
          </p:cNvPr>
          <p:cNvSpPr>
            <a:spLocks noGrp="1"/>
          </p:cNvSpPr>
          <p:nvPr>
            <p:ph type="dt" sz="half" idx="10"/>
          </p:nvPr>
        </p:nvSpPr>
        <p:spPr/>
        <p:txBody>
          <a:bodyPr/>
          <a:lstStyle/>
          <a:p>
            <a:fld id="{AD1FA391-B5C0-401C-806B-2743C16BD4FB}" type="datetime1">
              <a:rPr lang="en-US" smtClean="0"/>
              <a:t>6/6/2024</a:t>
            </a:fld>
            <a:endParaRPr lang="en-US"/>
          </a:p>
        </p:txBody>
      </p:sp>
      <p:sp>
        <p:nvSpPr>
          <p:cNvPr id="5" name="Espace réservé du pied de page 4">
            <a:extLst>
              <a:ext uri="{FF2B5EF4-FFF2-40B4-BE49-F238E27FC236}">
                <a16:creationId xmlns:a16="http://schemas.microsoft.com/office/drawing/2014/main" id="{A309C429-9B3C-98C4-3CBD-DCD433CF8957}"/>
              </a:ext>
            </a:extLst>
          </p:cNvPr>
          <p:cNvSpPr>
            <a:spLocks noGrp="1"/>
          </p:cNvSpPr>
          <p:nvPr>
            <p:ph type="ftr" sz="quarter" idx="11"/>
          </p:nvPr>
        </p:nvSpPr>
        <p:spPr/>
        <p:txBody>
          <a:bodyPr/>
          <a:lstStyle/>
          <a:p>
            <a:r>
              <a:rPr lang="fr-FR" sz="1100">
                <a:solidFill>
                  <a:srgbClr val="1D2125"/>
                </a:solidFill>
              </a:rPr>
              <a:t>Matériel utiliser </a:t>
            </a:r>
          </a:p>
        </p:txBody>
      </p:sp>
      <p:sp>
        <p:nvSpPr>
          <p:cNvPr id="6" name="Espace réservé du numéro de diapositive 5">
            <a:extLst>
              <a:ext uri="{FF2B5EF4-FFF2-40B4-BE49-F238E27FC236}">
                <a16:creationId xmlns:a16="http://schemas.microsoft.com/office/drawing/2014/main" id="{B9FB71A8-D9B1-2F01-EFE8-2456F8D35E47}"/>
              </a:ext>
            </a:extLst>
          </p:cNvPr>
          <p:cNvSpPr>
            <a:spLocks noGrp="1"/>
          </p:cNvSpPr>
          <p:nvPr>
            <p:ph type="sldNum" sz="quarter" idx="12"/>
          </p:nvPr>
        </p:nvSpPr>
        <p:spPr/>
        <p:txBody>
          <a:bodyPr/>
          <a:lstStyle/>
          <a:p>
            <a:fld id="{DFDF98CC-160E-494C-8C3C-8CDC5FA257DE}" type="slidenum">
              <a:rPr lang="en-US" smtClean="0"/>
              <a:t>4</a:t>
            </a:fld>
            <a:endParaRPr lang="en-US"/>
          </a:p>
        </p:txBody>
      </p:sp>
    </p:spTree>
    <p:extLst>
      <p:ext uri="{BB962C8B-B14F-4D97-AF65-F5344CB8AC3E}">
        <p14:creationId xmlns:p14="http://schemas.microsoft.com/office/powerpoint/2010/main" val="233851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2FCA2-B3C5-7EAC-6541-1E98E8BE66BD}"/>
              </a:ext>
            </a:extLst>
          </p:cNvPr>
          <p:cNvSpPr>
            <a:spLocks noGrp="1"/>
          </p:cNvSpPr>
          <p:nvPr>
            <p:ph type="title"/>
          </p:nvPr>
        </p:nvSpPr>
        <p:spPr/>
        <p:txBody>
          <a:bodyPr/>
          <a:lstStyle/>
          <a:p>
            <a:r>
              <a:rPr lang="fr-FR" sz="1400" b="0"/>
              <a:t>Pour réaliser ce projets je voulais utiliser la cartes RF sur la quel j'aurais utiliser le capteur de température qui aurait était relier a la bande l'aide. Cette dernière aurais changer de couleur pour indiquer si la température dans la quel se trouve le dispositif est soit trop base trop haute ou bien a une bonne température. Le code couleur utiliser aurait était bleu trop froid, jaune pale bonne température et rouge température trop haute. Et une fois tout cela réaliser j'aurais fais un boitier a l'aide de l'imprimante 3D du FAB LAB qui aurait put accueillir la carte et la LED. </a:t>
            </a:r>
          </a:p>
        </p:txBody>
      </p:sp>
      <p:sp>
        <p:nvSpPr>
          <p:cNvPr id="3" name="Espace réservé du contenu 2">
            <a:extLst>
              <a:ext uri="{FF2B5EF4-FFF2-40B4-BE49-F238E27FC236}">
                <a16:creationId xmlns:a16="http://schemas.microsoft.com/office/drawing/2014/main" id="{43C927CF-2550-056C-6724-E3F15B9C59FD}"/>
              </a:ext>
            </a:extLst>
          </p:cNvPr>
          <p:cNvSpPr>
            <a:spLocks noGrp="1"/>
          </p:cNvSpPr>
          <p:nvPr>
            <p:ph idx="1"/>
          </p:nvPr>
        </p:nvSpPr>
        <p:spPr/>
        <p:txBody>
          <a:bodyPr vert="horz" lIns="91440" tIns="45720" rIns="91440" bIns="45720" rtlCol="0" anchor="t">
            <a:normAutofit/>
          </a:bodyPr>
          <a:lstStyle/>
          <a:p>
            <a:r>
              <a:rPr lang="fr-FR" sz="1600"/>
              <a:t>Dans les faits la réalisation du code fut compliqué que prévue et le temps de réalisation trop restreint . Comme indiqué précédemment j'ai alors utilisée uniquement la carte </a:t>
            </a:r>
            <a:r>
              <a:rPr lang="fr-FR" sz="1600" err="1"/>
              <a:t>rf</a:t>
            </a:r>
            <a:r>
              <a:rPr lang="fr-FR" sz="1600"/>
              <a:t> . Ce qui n'as pas changer pour aux temps le fonctionnement appart que l'entière de ce dernier ces dérouler entièrement sur la carte RF grasse au LED de cette dernière.</a:t>
            </a:r>
          </a:p>
        </p:txBody>
      </p:sp>
      <p:sp>
        <p:nvSpPr>
          <p:cNvPr id="4" name="Espace réservé de la date 3">
            <a:extLst>
              <a:ext uri="{FF2B5EF4-FFF2-40B4-BE49-F238E27FC236}">
                <a16:creationId xmlns:a16="http://schemas.microsoft.com/office/drawing/2014/main" id="{F88386AB-32EA-0D05-AAAE-E07D4AAEAF8D}"/>
              </a:ext>
            </a:extLst>
          </p:cNvPr>
          <p:cNvSpPr>
            <a:spLocks noGrp="1"/>
          </p:cNvSpPr>
          <p:nvPr>
            <p:ph type="dt" sz="half" idx="10"/>
          </p:nvPr>
        </p:nvSpPr>
        <p:spPr/>
        <p:txBody>
          <a:bodyPr/>
          <a:lstStyle/>
          <a:p>
            <a:fld id="{AD1FA391-B5C0-401C-806B-2743C16BD4FB}" type="datetime1">
              <a:rPr lang="en-US" smtClean="0"/>
              <a:t>6/6/2024</a:t>
            </a:fld>
            <a:endParaRPr lang="en-US"/>
          </a:p>
        </p:txBody>
      </p:sp>
      <p:sp>
        <p:nvSpPr>
          <p:cNvPr id="5" name="Espace réservé du pied de page 4">
            <a:extLst>
              <a:ext uri="{FF2B5EF4-FFF2-40B4-BE49-F238E27FC236}">
                <a16:creationId xmlns:a16="http://schemas.microsoft.com/office/drawing/2014/main" id="{DE416705-7392-9609-0B31-C86C0727AF06}"/>
              </a:ext>
            </a:extLst>
          </p:cNvPr>
          <p:cNvSpPr>
            <a:spLocks noGrp="1"/>
          </p:cNvSpPr>
          <p:nvPr>
            <p:ph type="ftr" sz="quarter" idx="11"/>
          </p:nvPr>
        </p:nvSpPr>
        <p:spPr/>
        <p:txBody>
          <a:bodyPr/>
          <a:lstStyle/>
          <a:p>
            <a:r>
              <a:rPr lang="fr-FR"/>
              <a:t>Réalisation </a:t>
            </a:r>
          </a:p>
        </p:txBody>
      </p:sp>
      <p:sp>
        <p:nvSpPr>
          <p:cNvPr id="6" name="Espace réservé du numéro de diapositive 5">
            <a:extLst>
              <a:ext uri="{FF2B5EF4-FFF2-40B4-BE49-F238E27FC236}">
                <a16:creationId xmlns:a16="http://schemas.microsoft.com/office/drawing/2014/main" id="{713168E2-ECBD-11D7-C215-853773F689EC}"/>
              </a:ext>
            </a:extLst>
          </p:cNvPr>
          <p:cNvSpPr>
            <a:spLocks noGrp="1"/>
          </p:cNvSpPr>
          <p:nvPr>
            <p:ph type="sldNum" sz="quarter" idx="12"/>
          </p:nvPr>
        </p:nvSpPr>
        <p:spPr/>
        <p:txBody>
          <a:bodyPr/>
          <a:lstStyle/>
          <a:p>
            <a:fld id="{DFDF98CC-160E-494C-8C3C-8CDC5FA257DE}" type="slidenum">
              <a:rPr lang="en-US" smtClean="0"/>
              <a:t>5</a:t>
            </a:fld>
            <a:endParaRPr lang="en-US"/>
          </a:p>
        </p:txBody>
      </p:sp>
    </p:spTree>
    <p:extLst>
      <p:ext uri="{BB962C8B-B14F-4D97-AF65-F5344CB8AC3E}">
        <p14:creationId xmlns:p14="http://schemas.microsoft.com/office/powerpoint/2010/main" val="144820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09D362A-C166-B394-41AE-F0206E280F25}"/>
              </a:ext>
            </a:extLst>
          </p:cNvPr>
          <p:cNvSpPr>
            <a:spLocks noGrp="1"/>
          </p:cNvSpPr>
          <p:nvPr>
            <p:ph type="title"/>
          </p:nvPr>
        </p:nvSpPr>
        <p:spPr>
          <a:xfrm>
            <a:off x="517870" y="976159"/>
            <a:ext cx="5021183" cy="5371793"/>
          </a:xfrm>
        </p:spPr>
        <p:txBody>
          <a:bodyPr>
            <a:normAutofit/>
          </a:bodyPr>
          <a:lstStyle/>
          <a:p>
            <a:pPr>
              <a:lnSpc>
                <a:spcPct val="90000"/>
              </a:lnSpc>
            </a:pPr>
            <a:r>
              <a:rPr lang="fr-FR" sz="2000" b="0"/>
              <a:t>Dans l'utilisation l'lorsque la carte est activer le capteur prend la température est grâce au code elle transforme les données de température en code lumineux .</a:t>
            </a:r>
          </a:p>
        </p:txBody>
      </p:sp>
      <p:pic>
        <p:nvPicPr>
          <p:cNvPr id="7" name="Espace réservé du contenu 6" descr="Une image contenant texte, capture d’écran, diagramme, nombre&#10;&#10;Description générée automatiquement">
            <a:extLst>
              <a:ext uri="{FF2B5EF4-FFF2-40B4-BE49-F238E27FC236}">
                <a16:creationId xmlns:a16="http://schemas.microsoft.com/office/drawing/2014/main" id="{14930EFE-BABB-D763-2F1C-A2E9A2804A57}"/>
              </a:ext>
            </a:extLst>
          </p:cNvPr>
          <p:cNvPicPr>
            <a:picLocks noGrp="1" noChangeAspect="1"/>
          </p:cNvPicPr>
          <p:nvPr>
            <p:ph idx="1"/>
          </p:nvPr>
        </p:nvPicPr>
        <p:blipFill>
          <a:blip r:embed="rId2"/>
          <a:stretch>
            <a:fillRect/>
          </a:stretch>
        </p:blipFill>
        <p:spPr>
          <a:xfrm>
            <a:off x="6743448" y="660014"/>
            <a:ext cx="4945183" cy="2915444"/>
          </a:xfrm>
        </p:spPr>
      </p:pic>
      <p:sp>
        <p:nvSpPr>
          <p:cNvPr id="4" name="Espace réservé de la date 3">
            <a:extLst>
              <a:ext uri="{FF2B5EF4-FFF2-40B4-BE49-F238E27FC236}">
                <a16:creationId xmlns:a16="http://schemas.microsoft.com/office/drawing/2014/main" id="{996FDB53-8756-205F-C1BF-546F9F0F07E3}"/>
              </a:ext>
            </a:extLst>
          </p:cNvPr>
          <p:cNvSpPr>
            <a:spLocks noGrp="1"/>
          </p:cNvSpPr>
          <p:nvPr>
            <p:ph type="dt" sz="half" idx="10"/>
          </p:nvPr>
        </p:nvSpPr>
        <p:spPr>
          <a:xfrm>
            <a:off x="517870" y="6420414"/>
            <a:ext cx="2743200" cy="365125"/>
          </a:xfrm>
        </p:spPr>
        <p:txBody>
          <a:bodyPr>
            <a:normAutofit/>
          </a:bodyPr>
          <a:lstStyle/>
          <a:p>
            <a:pPr>
              <a:spcAft>
                <a:spcPts val="600"/>
              </a:spcAft>
            </a:pPr>
            <a:fld id="{AD1FA391-B5C0-401C-806B-2743C16BD4FB}" type="datetime1">
              <a:rPr lang="en-US" smtClean="0"/>
              <a:pPr>
                <a:spcAft>
                  <a:spcPts val="600"/>
                </a:spcAft>
              </a:pPr>
              <a:t>6/6/2024</a:t>
            </a:fld>
            <a:endParaRPr lang="en-US"/>
          </a:p>
        </p:txBody>
      </p:sp>
      <p:sp>
        <p:nvSpPr>
          <p:cNvPr id="5" name="Espace réservé du pied de page 4">
            <a:extLst>
              <a:ext uri="{FF2B5EF4-FFF2-40B4-BE49-F238E27FC236}">
                <a16:creationId xmlns:a16="http://schemas.microsoft.com/office/drawing/2014/main" id="{A56A8A63-C450-5BF0-A263-74FEAEC665D5}"/>
              </a:ext>
            </a:extLst>
          </p:cNvPr>
          <p:cNvSpPr>
            <a:spLocks noGrp="1"/>
          </p:cNvSpPr>
          <p:nvPr>
            <p:ph type="ftr" sz="quarter" idx="11"/>
          </p:nvPr>
        </p:nvSpPr>
        <p:spPr>
          <a:xfrm>
            <a:off x="517870" y="97713"/>
            <a:ext cx="4114800" cy="365125"/>
          </a:xfrm>
        </p:spPr>
        <p:txBody>
          <a:bodyPr>
            <a:noAutofit/>
          </a:bodyPr>
          <a:lstStyle/>
          <a:p>
            <a:pPr>
              <a:spcAft>
                <a:spcPts val="600"/>
              </a:spcAft>
            </a:pPr>
            <a:r>
              <a:rPr lang="en-US" sz="2800" b="1" err="1"/>
              <a:t>Utilisation</a:t>
            </a:r>
            <a:endParaRPr lang="en-US" sz="2800" b="1"/>
          </a:p>
        </p:txBody>
      </p:sp>
      <p:sp>
        <p:nvSpPr>
          <p:cNvPr id="6" name="Espace réservé du numéro de diapositive 5">
            <a:extLst>
              <a:ext uri="{FF2B5EF4-FFF2-40B4-BE49-F238E27FC236}">
                <a16:creationId xmlns:a16="http://schemas.microsoft.com/office/drawing/2014/main" id="{53F59B88-3957-6F05-586C-64D1C90D60D4}"/>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6</a:t>
            </a:fld>
            <a:endParaRPr lang="en-US"/>
          </a:p>
        </p:txBody>
      </p:sp>
      <p:sp>
        <p:nvSpPr>
          <p:cNvPr id="13" name="Rectangle 12">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55987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Appareils électroniques, Ingénierie électronique, Composant électronique, Composant de circuit&#10;&#10;Description générée automatiquement">
            <a:extLst>
              <a:ext uri="{FF2B5EF4-FFF2-40B4-BE49-F238E27FC236}">
                <a16:creationId xmlns:a16="http://schemas.microsoft.com/office/drawing/2014/main" id="{4B0D1E25-F040-FF38-8C5A-55794399D9F7}"/>
              </a:ext>
            </a:extLst>
          </p:cNvPr>
          <p:cNvPicPr>
            <a:picLocks noChangeAspect="1"/>
          </p:cNvPicPr>
          <p:nvPr/>
        </p:nvPicPr>
        <p:blipFill>
          <a:blip r:embed="rId3"/>
          <a:stretch>
            <a:fillRect/>
          </a:stretch>
        </p:blipFill>
        <p:spPr>
          <a:xfrm>
            <a:off x="517083" y="2483925"/>
            <a:ext cx="3140032" cy="4114800"/>
          </a:xfrm>
          <a:prstGeom prst="rect">
            <a:avLst/>
          </a:prstGeom>
        </p:spPr>
      </p:pic>
    </p:spTree>
    <p:extLst>
      <p:ext uri="{BB962C8B-B14F-4D97-AF65-F5344CB8AC3E}">
        <p14:creationId xmlns:p14="http://schemas.microsoft.com/office/powerpoint/2010/main" val="142701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27FFE-C8C6-4056-076C-AA9F0C93E7FF}"/>
              </a:ext>
            </a:extLst>
          </p:cNvPr>
          <p:cNvSpPr>
            <a:spLocks noGrp="1"/>
          </p:cNvSpPr>
          <p:nvPr>
            <p:ph type="title"/>
          </p:nvPr>
        </p:nvSpPr>
        <p:spPr>
          <a:xfrm>
            <a:off x="517870" y="978408"/>
            <a:ext cx="10881858" cy="4870457"/>
          </a:xfrm>
        </p:spPr>
        <p:txBody>
          <a:bodyPr>
            <a:normAutofit fontScale="90000"/>
          </a:bodyPr>
          <a:lstStyle/>
          <a:p>
            <a:r>
              <a:rPr lang="fr-FR" sz="1200" b="0">
                <a:solidFill>
                  <a:srgbClr val="728E00"/>
                </a:solidFill>
                <a:latin typeface="Menlo"/>
              </a:rPr>
              <a:t>#include</a:t>
            </a:r>
            <a:r>
              <a:rPr lang="fr-FR" sz="1200" b="0">
                <a:solidFill>
                  <a:srgbClr val="4E5B61"/>
                </a:solidFill>
                <a:latin typeface="Menlo"/>
              </a:rPr>
              <a:t> </a:t>
            </a:r>
            <a:r>
              <a:rPr lang="fr-FR" sz="1200" b="0">
                <a:solidFill>
                  <a:srgbClr val="005C5F"/>
                </a:solidFill>
                <a:latin typeface="Menlo"/>
              </a:rPr>
              <a:t>&lt;</a:t>
            </a:r>
            <a:r>
              <a:rPr lang="fr-FR" sz="1200" b="0" err="1">
                <a:solidFill>
                  <a:srgbClr val="005C5F"/>
                </a:solidFill>
                <a:latin typeface="Menlo"/>
              </a:rPr>
              <a:t>Wire.h</a:t>
            </a:r>
            <a:r>
              <a:rPr lang="fr-FR" sz="1200" b="0">
                <a:solidFill>
                  <a:srgbClr val="005C5F"/>
                </a:solidFill>
                <a:latin typeface="Menlo"/>
              </a:rPr>
              <a:t>&gt;</a:t>
            </a:r>
            <a:endParaRPr lang="fr-FR" sz="1200"/>
          </a:p>
          <a:p>
            <a:r>
              <a:rPr lang="fr-FR" sz="1200" b="0">
                <a:solidFill>
                  <a:srgbClr val="728E00"/>
                </a:solidFill>
                <a:latin typeface="Menlo"/>
              </a:rPr>
              <a:t>#include</a:t>
            </a:r>
            <a:r>
              <a:rPr lang="fr-FR" sz="1200" b="0">
                <a:solidFill>
                  <a:srgbClr val="4E5B61"/>
                </a:solidFill>
                <a:latin typeface="Menlo"/>
              </a:rPr>
              <a:t> </a:t>
            </a:r>
            <a:r>
              <a:rPr lang="fr-FR" sz="1200" b="0">
                <a:solidFill>
                  <a:srgbClr val="005C5F"/>
                </a:solidFill>
                <a:latin typeface="Menlo"/>
              </a:rPr>
              <a:t>"</a:t>
            </a:r>
            <a:r>
              <a:rPr lang="fr-FR" sz="1200" b="0" err="1">
                <a:solidFill>
                  <a:srgbClr val="005C5F"/>
                </a:solidFill>
                <a:latin typeface="Menlo"/>
              </a:rPr>
              <a:t>SHTSensor.h</a:t>
            </a:r>
            <a:r>
              <a:rPr lang="fr-FR" sz="1200" b="0">
                <a:solidFill>
                  <a:srgbClr val="005C5F"/>
                </a:solidFill>
                <a:latin typeface="Menlo"/>
              </a:rPr>
              <a:t>"</a:t>
            </a:r>
            <a:r>
              <a:rPr lang="fr-FR" sz="1200" b="0">
                <a:solidFill>
                  <a:srgbClr val="4E5B61"/>
                </a:solidFill>
                <a:latin typeface="Menlo"/>
              </a:rPr>
              <a:t> </a:t>
            </a:r>
            <a:r>
              <a:rPr lang="fr-FR" sz="1200" b="0">
                <a:solidFill>
                  <a:srgbClr val="95A5A6"/>
                </a:solidFill>
                <a:latin typeface="Menlo"/>
              </a:rPr>
              <a:t>// </a:t>
            </a:r>
            <a:r>
              <a:rPr lang="fr-FR" sz="1200" b="0">
                <a:solidFill>
                  <a:srgbClr val="95A5A6"/>
                </a:solidFill>
                <a:latin typeface="Menlo"/>
                <a:hlinkClick r:id="rId2"/>
              </a:rPr>
              <a:t>http://librarymanager/All#arduino_shtc3</a:t>
            </a:r>
            <a:endParaRPr lang="fr-FR" sz="1200"/>
          </a:p>
          <a:p>
            <a:r>
              <a:rPr lang="fr-FR" sz="1200" b="0">
                <a:solidFill>
                  <a:srgbClr val="728E00"/>
                </a:solidFill>
                <a:latin typeface="Menlo"/>
              </a:rPr>
              <a:t>#include</a:t>
            </a:r>
            <a:r>
              <a:rPr lang="fr-FR" sz="1200" b="0">
                <a:solidFill>
                  <a:srgbClr val="4E5B61"/>
                </a:solidFill>
                <a:latin typeface="Menlo"/>
              </a:rPr>
              <a:t> </a:t>
            </a:r>
            <a:r>
              <a:rPr lang="fr-FR" sz="1200" b="0">
                <a:solidFill>
                  <a:srgbClr val="005C5F"/>
                </a:solidFill>
                <a:latin typeface="Menlo"/>
              </a:rPr>
              <a:t>&lt;</a:t>
            </a:r>
            <a:r>
              <a:rPr lang="fr-FR" sz="1200" b="0" err="1">
                <a:solidFill>
                  <a:srgbClr val="005C5F"/>
                </a:solidFill>
                <a:latin typeface="Menlo"/>
              </a:rPr>
              <a:t>FastLED.h</a:t>
            </a:r>
            <a:r>
              <a:rPr lang="fr-FR" sz="1200" b="0">
                <a:solidFill>
                  <a:srgbClr val="005C5F"/>
                </a:solidFill>
                <a:latin typeface="Menlo"/>
              </a:rPr>
              <a:t>&gt;</a:t>
            </a:r>
            <a:r>
              <a:rPr lang="fr-FR" sz="1200" b="0">
                <a:solidFill>
                  <a:srgbClr val="4E5B61"/>
                </a:solidFill>
                <a:latin typeface="Menlo"/>
              </a:rPr>
              <a:t> </a:t>
            </a:r>
            <a:r>
              <a:rPr lang="fr-FR" sz="1200" b="0">
                <a:solidFill>
                  <a:srgbClr val="95A5A6"/>
                </a:solidFill>
                <a:latin typeface="Menlo"/>
              </a:rPr>
              <a:t>// </a:t>
            </a:r>
            <a:r>
              <a:rPr lang="fr-FR" sz="1200" b="0">
                <a:solidFill>
                  <a:srgbClr val="95A5A6"/>
                </a:solidFill>
                <a:latin typeface="Menlo"/>
                <a:hlinkClick r:id="rId3"/>
              </a:rPr>
              <a:t>http://librarymanager/All#FASTLED</a:t>
            </a:r>
            <a:endParaRPr lang="en-US" sz="1200"/>
          </a:p>
          <a:p>
            <a:r>
              <a:rPr lang="fr-FR" sz="1200" b="0">
                <a:solidFill>
                  <a:srgbClr val="728E00"/>
                </a:solidFill>
                <a:latin typeface="Menlo"/>
              </a:rPr>
              <a:t>#define</a:t>
            </a:r>
            <a:r>
              <a:rPr lang="fr-FR" sz="1200" b="0">
                <a:solidFill>
                  <a:srgbClr val="4E5B61"/>
                </a:solidFill>
                <a:latin typeface="Menlo"/>
              </a:rPr>
              <a:t> </a:t>
            </a:r>
            <a:r>
              <a:rPr lang="fr-FR" sz="1200" b="0">
                <a:solidFill>
                  <a:srgbClr val="D35400"/>
                </a:solidFill>
                <a:latin typeface="Menlo"/>
              </a:rPr>
              <a:t>LED_PIN</a:t>
            </a:r>
            <a:r>
              <a:rPr lang="fr-FR" sz="1200" b="0">
                <a:solidFill>
                  <a:srgbClr val="4E5B61"/>
                </a:solidFill>
                <a:latin typeface="Menlo"/>
              </a:rPr>
              <a:t> </a:t>
            </a:r>
            <a:r>
              <a:rPr lang="fr-FR" sz="1200" b="0">
                <a:solidFill>
                  <a:srgbClr val="005C5F"/>
                </a:solidFill>
                <a:latin typeface="Menlo"/>
              </a:rPr>
              <a:t>4</a:t>
            </a:r>
            <a:endParaRPr lang="fr-FR" sz="1200"/>
          </a:p>
          <a:p>
            <a:r>
              <a:rPr lang="fr-FR" sz="1200" b="0">
                <a:solidFill>
                  <a:srgbClr val="728E00"/>
                </a:solidFill>
                <a:latin typeface="Menlo"/>
              </a:rPr>
              <a:t>#define</a:t>
            </a:r>
            <a:r>
              <a:rPr lang="fr-FR" sz="1200" b="0">
                <a:solidFill>
                  <a:srgbClr val="4E5B61"/>
                </a:solidFill>
                <a:latin typeface="Menlo"/>
              </a:rPr>
              <a:t> </a:t>
            </a:r>
            <a:r>
              <a:rPr lang="fr-FR" sz="1200" b="0">
                <a:solidFill>
                  <a:srgbClr val="D35400"/>
                </a:solidFill>
                <a:latin typeface="Menlo"/>
              </a:rPr>
              <a:t>NUM_LEDS</a:t>
            </a:r>
            <a:r>
              <a:rPr lang="fr-FR" sz="1200" b="0">
                <a:solidFill>
                  <a:srgbClr val="4E5B61"/>
                </a:solidFill>
                <a:latin typeface="Menlo"/>
              </a:rPr>
              <a:t> </a:t>
            </a:r>
            <a:r>
              <a:rPr lang="fr-FR" sz="1200" b="0">
                <a:solidFill>
                  <a:srgbClr val="005C5F"/>
                </a:solidFill>
                <a:latin typeface="Menlo"/>
              </a:rPr>
              <a:t>21</a:t>
            </a:r>
            <a:endParaRPr lang="fr-FR" sz="1200"/>
          </a:p>
          <a:p>
            <a:r>
              <a:rPr lang="fr-FR" sz="1200" b="0">
                <a:solidFill>
                  <a:srgbClr val="728E00"/>
                </a:solidFill>
                <a:latin typeface="Menlo"/>
              </a:rPr>
              <a:t>#define</a:t>
            </a:r>
            <a:r>
              <a:rPr lang="fr-FR" sz="1200" b="0">
                <a:solidFill>
                  <a:srgbClr val="4E5B61"/>
                </a:solidFill>
                <a:latin typeface="Menlo"/>
              </a:rPr>
              <a:t> </a:t>
            </a:r>
            <a:r>
              <a:rPr lang="fr-FR" sz="1200" b="0">
                <a:solidFill>
                  <a:srgbClr val="D35400"/>
                </a:solidFill>
                <a:latin typeface="Menlo"/>
              </a:rPr>
              <a:t>BRIGHTNESS</a:t>
            </a:r>
            <a:r>
              <a:rPr lang="fr-FR" sz="1200" b="0">
                <a:solidFill>
                  <a:srgbClr val="4E5B61"/>
                </a:solidFill>
                <a:latin typeface="Menlo"/>
              </a:rPr>
              <a:t> </a:t>
            </a:r>
            <a:r>
              <a:rPr lang="fr-FR" sz="1200" b="0">
                <a:solidFill>
                  <a:srgbClr val="005C5F"/>
                </a:solidFill>
                <a:latin typeface="Menlo"/>
              </a:rPr>
              <a:t>64</a:t>
            </a:r>
            <a:endParaRPr lang="fr-FR" sz="1200"/>
          </a:p>
          <a:p>
            <a:r>
              <a:rPr lang="fr-FR" sz="1200" b="0">
                <a:solidFill>
                  <a:srgbClr val="728E00"/>
                </a:solidFill>
                <a:latin typeface="Menlo"/>
              </a:rPr>
              <a:t>#define</a:t>
            </a:r>
            <a:r>
              <a:rPr lang="fr-FR" sz="1200" b="0">
                <a:solidFill>
                  <a:srgbClr val="4E5B61"/>
                </a:solidFill>
                <a:latin typeface="Menlo"/>
              </a:rPr>
              <a:t> </a:t>
            </a:r>
            <a:r>
              <a:rPr lang="fr-FR" sz="1200" b="0">
                <a:solidFill>
                  <a:srgbClr val="D35400"/>
                </a:solidFill>
                <a:latin typeface="Menlo"/>
              </a:rPr>
              <a:t>LED_TYPE</a:t>
            </a:r>
            <a:r>
              <a:rPr lang="fr-FR" sz="1200" b="0">
                <a:solidFill>
                  <a:srgbClr val="4E5B61"/>
                </a:solidFill>
                <a:latin typeface="Menlo"/>
              </a:rPr>
              <a:t> WS2811</a:t>
            </a:r>
            <a:endParaRPr lang="fr-FR" sz="1200"/>
          </a:p>
          <a:p>
            <a:r>
              <a:rPr lang="fr-FR" sz="1200" b="0">
                <a:solidFill>
                  <a:srgbClr val="728E00"/>
                </a:solidFill>
                <a:latin typeface="Menlo"/>
              </a:rPr>
              <a:t>#define</a:t>
            </a:r>
            <a:r>
              <a:rPr lang="fr-FR" sz="1200" b="0">
                <a:solidFill>
                  <a:srgbClr val="4E5B61"/>
                </a:solidFill>
                <a:latin typeface="Menlo"/>
              </a:rPr>
              <a:t> </a:t>
            </a:r>
            <a:r>
              <a:rPr lang="fr-FR" sz="1200" b="0">
                <a:solidFill>
                  <a:srgbClr val="D35400"/>
                </a:solidFill>
                <a:latin typeface="Menlo"/>
              </a:rPr>
              <a:t>COLOR_ORDER</a:t>
            </a:r>
            <a:r>
              <a:rPr lang="fr-FR" sz="1200" b="0">
                <a:solidFill>
                  <a:srgbClr val="4E5B61"/>
                </a:solidFill>
                <a:latin typeface="Menlo"/>
              </a:rPr>
              <a:t> GRB</a:t>
            </a:r>
            <a:endParaRPr lang="fr-FR" sz="1200"/>
          </a:p>
          <a:p>
            <a:r>
              <a:rPr lang="fr-FR" sz="1200" b="0">
                <a:solidFill>
                  <a:srgbClr val="4E5B61"/>
                </a:solidFill>
                <a:latin typeface="Menlo"/>
              </a:rPr>
              <a:t>CRGB </a:t>
            </a:r>
            <a:r>
              <a:rPr lang="fr-FR" sz="1200" b="0" err="1">
                <a:solidFill>
                  <a:srgbClr val="D35400"/>
                </a:solidFill>
                <a:latin typeface="Menlo"/>
              </a:rPr>
              <a:t>leds</a:t>
            </a:r>
            <a:r>
              <a:rPr lang="fr-FR" sz="1200" b="0">
                <a:solidFill>
                  <a:srgbClr val="4E5B61"/>
                </a:solidFill>
                <a:latin typeface="Menlo"/>
              </a:rPr>
              <a:t>[NUM_LEDS];</a:t>
            </a:r>
            <a:endParaRPr lang="fr-FR" sz="1200"/>
          </a:p>
          <a:p>
            <a:r>
              <a:rPr lang="fr-FR" sz="1200" b="0">
                <a:solidFill>
                  <a:srgbClr val="4E5B61"/>
                </a:solidFill>
                <a:latin typeface="Menlo"/>
              </a:rPr>
              <a:t>CRGBPalette16 </a:t>
            </a:r>
            <a:r>
              <a:rPr lang="fr-FR" sz="1200" b="0" err="1">
                <a:solidFill>
                  <a:srgbClr val="4E5B61"/>
                </a:solidFill>
                <a:latin typeface="Menlo"/>
              </a:rPr>
              <a:t>currentPalette</a:t>
            </a:r>
            <a:r>
              <a:rPr lang="fr-FR" sz="1200" b="0">
                <a:solidFill>
                  <a:srgbClr val="4E5B61"/>
                </a:solidFill>
                <a:latin typeface="Menlo"/>
              </a:rPr>
              <a:t>;</a:t>
            </a:r>
            <a:endParaRPr lang="fr-FR" sz="1200"/>
          </a:p>
          <a:p>
            <a:r>
              <a:rPr lang="fr-FR" sz="1200" b="0" err="1">
                <a:solidFill>
                  <a:srgbClr val="4E5B61"/>
                </a:solidFill>
                <a:latin typeface="Menlo"/>
              </a:rPr>
              <a:t>TBlendType</a:t>
            </a:r>
            <a:r>
              <a:rPr lang="fr-FR" sz="1200" b="0">
                <a:solidFill>
                  <a:srgbClr val="4E5B61"/>
                </a:solidFill>
                <a:latin typeface="Menlo"/>
              </a:rPr>
              <a:t> </a:t>
            </a:r>
            <a:r>
              <a:rPr lang="fr-FR" sz="1200" b="0" err="1">
                <a:solidFill>
                  <a:srgbClr val="4E5B61"/>
                </a:solidFill>
                <a:latin typeface="Menlo"/>
              </a:rPr>
              <a:t>currentBlending</a:t>
            </a:r>
            <a:r>
              <a:rPr lang="fr-FR" sz="1200" b="0">
                <a:solidFill>
                  <a:srgbClr val="4E5B61"/>
                </a:solidFill>
                <a:latin typeface="Menlo"/>
              </a:rPr>
              <a:t>;</a:t>
            </a:r>
            <a:endParaRPr lang="fr-FR" sz="1200"/>
          </a:p>
          <a:p>
            <a:r>
              <a:rPr lang="fr-FR" sz="1200" b="0">
                <a:solidFill>
                  <a:srgbClr val="728E00"/>
                </a:solidFill>
                <a:latin typeface="Menlo"/>
              </a:rPr>
              <a:t>#define</a:t>
            </a:r>
            <a:r>
              <a:rPr lang="fr-FR" sz="1200" b="0">
                <a:solidFill>
                  <a:srgbClr val="4E5B61"/>
                </a:solidFill>
                <a:latin typeface="Menlo"/>
              </a:rPr>
              <a:t> </a:t>
            </a:r>
            <a:r>
              <a:rPr lang="fr-FR" sz="1200" b="0">
                <a:solidFill>
                  <a:srgbClr val="D35400"/>
                </a:solidFill>
                <a:latin typeface="Menlo"/>
              </a:rPr>
              <a:t>UPDATES_PER_SECOND</a:t>
            </a:r>
            <a:r>
              <a:rPr lang="fr-FR" sz="1200" b="0">
                <a:solidFill>
                  <a:srgbClr val="4E5B61"/>
                </a:solidFill>
                <a:latin typeface="Menlo"/>
              </a:rPr>
              <a:t> </a:t>
            </a:r>
            <a:r>
              <a:rPr lang="fr-FR" sz="1200" b="0">
                <a:solidFill>
                  <a:srgbClr val="005C5F"/>
                </a:solidFill>
                <a:latin typeface="Menlo"/>
              </a:rPr>
              <a:t>100</a:t>
            </a:r>
            <a:endParaRPr lang="fr-FR" sz="1200"/>
          </a:p>
          <a:p>
            <a:r>
              <a:rPr lang="fr-FR" sz="1200" b="0" err="1">
                <a:solidFill>
                  <a:srgbClr val="4E5B61"/>
                </a:solidFill>
                <a:latin typeface="Menlo"/>
              </a:rPr>
              <a:t>SHTSensor</a:t>
            </a:r>
            <a:r>
              <a:rPr lang="fr-FR" sz="1200" b="0">
                <a:solidFill>
                  <a:srgbClr val="4E5B61"/>
                </a:solidFill>
                <a:latin typeface="Menlo"/>
              </a:rPr>
              <a:t> </a:t>
            </a:r>
            <a:r>
              <a:rPr lang="fr-FR" sz="1200" b="0" err="1">
                <a:solidFill>
                  <a:srgbClr val="4E5B61"/>
                </a:solidFill>
                <a:latin typeface="Menlo"/>
              </a:rPr>
              <a:t>sht</a:t>
            </a:r>
            <a:r>
              <a:rPr lang="fr-FR" sz="1200" b="0">
                <a:solidFill>
                  <a:srgbClr val="4E5B61"/>
                </a:solidFill>
                <a:latin typeface="Menlo"/>
              </a:rPr>
              <a:t>;</a:t>
            </a:r>
            <a:endParaRPr lang="en-US" sz="1200"/>
          </a:p>
          <a:p>
            <a:r>
              <a:rPr lang="fr-FR" sz="1200" b="0" err="1">
                <a:solidFill>
                  <a:srgbClr val="00979D"/>
                </a:solidFill>
                <a:latin typeface="Menlo"/>
              </a:rPr>
              <a:t>void</a:t>
            </a:r>
            <a:r>
              <a:rPr lang="fr-FR" sz="1200" b="0">
                <a:solidFill>
                  <a:srgbClr val="4E5B61"/>
                </a:solidFill>
                <a:latin typeface="Menlo"/>
              </a:rPr>
              <a:t> </a:t>
            </a:r>
            <a:r>
              <a:rPr lang="fr-FR" sz="1200" b="0">
                <a:solidFill>
                  <a:srgbClr val="D35400"/>
                </a:solidFill>
                <a:latin typeface="Menlo"/>
              </a:rPr>
              <a:t>setup</a:t>
            </a:r>
            <a:r>
              <a:rPr lang="fr-FR" sz="1200" b="0">
                <a:solidFill>
                  <a:srgbClr val="434F54"/>
                </a:solidFill>
                <a:latin typeface="Menlo"/>
              </a:rPr>
              <a:t>()</a:t>
            </a:r>
            <a:r>
              <a:rPr lang="fr-FR" sz="1200" b="0">
                <a:solidFill>
                  <a:srgbClr val="4E5B61"/>
                </a:solidFill>
                <a:latin typeface="Menlo"/>
              </a:rPr>
              <a:t> </a:t>
            </a:r>
            <a:r>
              <a:rPr lang="fr-FR" sz="1200" b="0">
                <a:solidFill>
                  <a:srgbClr val="434F54"/>
                </a:solidFill>
                <a:latin typeface="Menlo"/>
              </a:rPr>
              <a:t>{</a:t>
            </a:r>
            <a:endParaRPr lang="fr-FR" sz="1200"/>
          </a:p>
          <a:p>
            <a:r>
              <a:rPr lang="fr-FR" sz="1200" b="0" err="1">
                <a:solidFill>
                  <a:srgbClr val="D35400"/>
                </a:solidFill>
                <a:latin typeface="Menlo"/>
              </a:rPr>
              <a:t>Serial</a:t>
            </a:r>
            <a:r>
              <a:rPr lang="fr-FR" sz="1200" b="0" err="1">
                <a:solidFill>
                  <a:srgbClr val="4E5B61"/>
                </a:solidFill>
                <a:latin typeface="Menlo"/>
              </a:rPr>
              <a:t>.</a:t>
            </a:r>
            <a:r>
              <a:rPr lang="fr-FR" sz="1200" b="0" err="1">
                <a:solidFill>
                  <a:srgbClr val="D35400"/>
                </a:solidFill>
                <a:latin typeface="Menlo"/>
              </a:rPr>
              <a:t>begin</a:t>
            </a:r>
            <a:r>
              <a:rPr lang="fr-FR" sz="1200" b="0">
                <a:solidFill>
                  <a:srgbClr val="434F54"/>
                </a:solidFill>
                <a:latin typeface="Menlo"/>
              </a:rPr>
              <a:t>(</a:t>
            </a:r>
            <a:r>
              <a:rPr lang="fr-FR" sz="1200" b="0">
                <a:solidFill>
                  <a:srgbClr val="005C5F"/>
                </a:solidFill>
                <a:latin typeface="Menlo"/>
              </a:rPr>
              <a:t>115200</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Wire</a:t>
            </a:r>
            <a:r>
              <a:rPr lang="fr-FR" sz="1200" b="0" err="1">
                <a:solidFill>
                  <a:srgbClr val="4E5B61"/>
                </a:solidFill>
                <a:latin typeface="Menlo"/>
              </a:rPr>
              <a:t>.</a:t>
            </a:r>
            <a:r>
              <a:rPr lang="fr-FR" sz="1200" b="0" err="1">
                <a:solidFill>
                  <a:srgbClr val="D35400"/>
                </a:solidFill>
                <a:latin typeface="Menlo"/>
              </a:rPr>
              <a:t>begin</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sht</a:t>
            </a:r>
            <a:r>
              <a:rPr lang="fr-FR" sz="1200" b="0" err="1">
                <a:solidFill>
                  <a:srgbClr val="4E5B61"/>
                </a:solidFill>
                <a:latin typeface="Menlo"/>
              </a:rPr>
              <a:t>.</a:t>
            </a:r>
            <a:r>
              <a:rPr lang="fr-FR" sz="1200" b="0" err="1">
                <a:solidFill>
                  <a:srgbClr val="D35400"/>
                </a:solidFill>
                <a:latin typeface="Menlo"/>
              </a:rPr>
              <a:t>init</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sht</a:t>
            </a:r>
            <a:r>
              <a:rPr lang="fr-FR" sz="1200" b="0" err="1">
                <a:solidFill>
                  <a:srgbClr val="4E5B61"/>
                </a:solidFill>
                <a:latin typeface="Menlo"/>
              </a:rPr>
              <a:t>.</a:t>
            </a:r>
            <a:r>
              <a:rPr lang="fr-FR" sz="1200" b="0" err="1">
                <a:solidFill>
                  <a:srgbClr val="D35400"/>
                </a:solidFill>
                <a:latin typeface="Menlo"/>
              </a:rPr>
              <a:t>setAccuracy</a:t>
            </a:r>
            <a:r>
              <a:rPr lang="fr-FR" sz="1200" b="0">
                <a:solidFill>
                  <a:srgbClr val="434F54"/>
                </a:solidFill>
                <a:latin typeface="Menlo"/>
              </a:rPr>
              <a:t>(</a:t>
            </a:r>
            <a:r>
              <a:rPr lang="fr-FR" sz="1200" b="0" err="1">
                <a:solidFill>
                  <a:srgbClr val="4E5B61"/>
                </a:solidFill>
                <a:latin typeface="Menlo"/>
              </a:rPr>
              <a:t>SHTSensor</a:t>
            </a:r>
            <a:r>
              <a:rPr lang="fr-FR" sz="1200" b="0">
                <a:solidFill>
                  <a:srgbClr val="4E5B61"/>
                </a:solidFill>
                <a:latin typeface="Menlo"/>
              </a:rPr>
              <a:t>::SHT_ACCURACY_MEDIUM</a:t>
            </a:r>
            <a:r>
              <a:rPr lang="fr-FR" sz="1200" b="0">
                <a:solidFill>
                  <a:srgbClr val="434F54"/>
                </a:solidFill>
                <a:latin typeface="Menlo"/>
              </a:rPr>
              <a:t>)</a:t>
            </a:r>
            <a:r>
              <a:rPr lang="fr-FR" sz="1200" b="0">
                <a:solidFill>
                  <a:srgbClr val="4E5B61"/>
                </a:solidFill>
                <a:latin typeface="Menlo"/>
              </a:rPr>
              <a:t>;</a:t>
            </a:r>
            <a:r>
              <a:rPr lang="fr-FR" sz="1200" b="0">
                <a:solidFill>
                  <a:srgbClr val="95A5A6"/>
                </a:solidFill>
                <a:latin typeface="Menlo"/>
              </a:rPr>
              <a:t> // </a:t>
            </a:r>
            <a:r>
              <a:rPr lang="fr-FR" sz="1200" b="0" err="1">
                <a:solidFill>
                  <a:srgbClr val="95A5A6"/>
                </a:solidFill>
                <a:latin typeface="Menlo"/>
              </a:rPr>
              <a:t>only</a:t>
            </a:r>
            <a:r>
              <a:rPr lang="fr-FR" sz="1200" b="0">
                <a:solidFill>
                  <a:srgbClr val="95A5A6"/>
                </a:solidFill>
                <a:latin typeface="Menlo"/>
              </a:rPr>
              <a:t> </a:t>
            </a:r>
            <a:r>
              <a:rPr lang="fr-FR" sz="1200" b="0" err="1">
                <a:solidFill>
                  <a:srgbClr val="95A5A6"/>
                </a:solidFill>
                <a:latin typeface="Menlo"/>
              </a:rPr>
              <a:t>supported</a:t>
            </a:r>
            <a:r>
              <a:rPr lang="fr-FR" sz="1200" b="0">
                <a:solidFill>
                  <a:srgbClr val="95A5A6"/>
                </a:solidFill>
                <a:latin typeface="Menlo"/>
              </a:rPr>
              <a:t> by SHT3x</a:t>
            </a:r>
            <a:endParaRPr lang="fr-FR" sz="1200"/>
          </a:p>
          <a:p>
            <a:r>
              <a:rPr lang="fr-FR" sz="1200" b="0" err="1">
                <a:solidFill>
                  <a:srgbClr val="D35400"/>
                </a:solidFill>
                <a:latin typeface="Menlo"/>
              </a:rPr>
              <a:t>Serial</a:t>
            </a:r>
            <a:r>
              <a:rPr lang="fr-FR" sz="1200" b="0" err="1">
                <a:solidFill>
                  <a:srgbClr val="4E5B61"/>
                </a:solidFill>
                <a:latin typeface="Menlo"/>
              </a:rPr>
              <a:t>.</a:t>
            </a:r>
            <a:r>
              <a:rPr lang="fr-FR" sz="1200" b="0" err="1">
                <a:solidFill>
                  <a:srgbClr val="D35400"/>
                </a:solidFill>
                <a:latin typeface="Menlo"/>
              </a:rPr>
              <a:t>println</a:t>
            </a:r>
            <a:r>
              <a:rPr lang="fr-FR" sz="1200" b="0">
                <a:solidFill>
                  <a:srgbClr val="434F54"/>
                </a:solidFill>
                <a:latin typeface="Menlo"/>
              </a:rPr>
              <a:t>(</a:t>
            </a:r>
            <a:r>
              <a:rPr lang="fr-FR" sz="1200" b="0">
                <a:solidFill>
                  <a:srgbClr val="005C5F"/>
                </a:solidFill>
                <a:latin typeface="Menlo"/>
              </a:rPr>
              <a:t>"</a:t>
            </a:r>
            <a:r>
              <a:rPr lang="fr-FR" sz="1200" b="0" err="1">
                <a:solidFill>
                  <a:srgbClr val="005C5F"/>
                </a:solidFill>
                <a:latin typeface="Menlo"/>
              </a:rPr>
              <a:t>Temperature</a:t>
            </a:r>
            <a:r>
              <a:rPr lang="fr-FR" sz="1200" b="0">
                <a:solidFill>
                  <a:srgbClr val="005C5F"/>
                </a:solidFill>
                <a:latin typeface="Menlo"/>
              </a:rPr>
              <a:t>:,</a:t>
            </a:r>
            <a:r>
              <a:rPr lang="fr-FR" sz="1200" b="0" err="1">
                <a:solidFill>
                  <a:srgbClr val="005C5F"/>
                </a:solidFill>
                <a:latin typeface="Menlo"/>
              </a:rPr>
              <a:t>Humidity</a:t>
            </a:r>
            <a:r>
              <a:rPr lang="fr-FR" sz="1200" b="0">
                <a:solidFill>
                  <a:srgbClr val="005C5F"/>
                </a:solidFill>
                <a:latin typeface="Menlo"/>
              </a:rPr>
              <a:t>:"</a:t>
            </a:r>
            <a:r>
              <a:rPr lang="fr-FR" sz="1200" b="0">
                <a:solidFill>
                  <a:srgbClr val="434F54"/>
                </a:solidFill>
                <a:latin typeface="Menlo"/>
              </a:rPr>
              <a:t>)</a:t>
            </a:r>
            <a:r>
              <a:rPr lang="fr-FR" sz="1200" b="0">
                <a:solidFill>
                  <a:srgbClr val="4E5B61"/>
                </a:solidFill>
                <a:latin typeface="Menlo"/>
              </a:rPr>
              <a:t>;</a:t>
            </a:r>
            <a:r>
              <a:rPr lang="fr-FR" sz="1200" b="0">
                <a:solidFill>
                  <a:srgbClr val="95A5A6"/>
                </a:solidFill>
                <a:latin typeface="Menlo"/>
              </a:rPr>
              <a:t> // Plot labels</a:t>
            </a:r>
            <a:endParaRPr lang="fr-FR" sz="1200"/>
          </a:p>
          <a:p>
            <a:r>
              <a:rPr lang="fr-FR" sz="1200" b="0" err="1">
                <a:solidFill>
                  <a:srgbClr val="D35400"/>
                </a:solidFill>
                <a:latin typeface="Menlo"/>
              </a:rPr>
              <a:t>FastLED</a:t>
            </a:r>
            <a:r>
              <a:rPr lang="fr-FR" sz="1200" b="0" err="1">
                <a:solidFill>
                  <a:srgbClr val="4E5B61"/>
                </a:solidFill>
                <a:latin typeface="Menlo"/>
              </a:rPr>
              <a:t>.</a:t>
            </a:r>
            <a:r>
              <a:rPr lang="fr-FR" sz="1200" b="0" err="1">
                <a:solidFill>
                  <a:srgbClr val="D35400"/>
                </a:solidFill>
                <a:latin typeface="Menlo"/>
              </a:rPr>
              <a:t>addLeds</a:t>
            </a:r>
            <a:r>
              <a:rPr lang="fr-FR" sz="1200" b="0">
                <a:solidFill>
                  <a:srgbClr val="4E5B61"/>
                </a:solidFill>
                <a:latin typeface="Menlo"/>
              </a:rPr>
              <a:t>&lt;LED_TYPE, LED_PIN, COLOR_ORDER&gt;</a:t>
            </a:r>
            <a:r>
              <a:rPr lang="fr-FR" sz="1200" b="0">
                <a:solidFill>
                  <a:srgbClr val="434F54"/>
                </a:solidFill>
                <a:latin typeface="Menlo"/>
              </a:rPr>
              <a:t>(</a:t>
            </a:r>
            <a:r>
              <a:rPr lang="fr-FR" sz="1200" b="0" err="1">
                <a:solidFill>
                  <a:srgbClr val="4E5B61"/>
                </a:solidFill>
                <a:latin typeface="Menlo"/>
              </a:rPr>
              <a:t>leds</a:t>
            </a:r>
            <a:r>
              <a:rPr lang="fr-FR" sz="1200" b="0">
                <a:solidFill>
                  <a:srgbClr val="4E5B61"/>
                </a:solidFill>
                <a:latin typeface="Menlo"/>
              </a:rPr>
              <a:t>, NUM_LEDS</a:t>
            </a:r>
            <a:r>
              <a:rPr lang="fr-FR" sz="1200" b="0">
                <a:solidFill>
                  <a:srgbClr val="434F54"/>
                </a:solidFill>
                <a:latin typeface="Menlo"/>
              </a:rPr>
              <a:t>)</a:t>
            </a:r>
            <a:r>
              <a:rPr lang="fr-FR" sz="1200" b="0">
                <a:solidFill>
                  <a:srgbClr val="4E5B61"/>
                </a:solidFill>
                <a:latin typeface="Menlo"/>
              </a:rPr>
              <a:t>.</a:t>
            </a:r>
            <a:r>
              <a:rPr lang="fr-FR" sz="1200" b="0" err="1">
                <a:solidFill>
                  <a:srgbClr val="D35400"/>
                </a:solidFill>
                <a:latin typeface="Menlo"/>
              </a:rPr>
              <a:t>setCorrection</a:t>
            </a:r>
            <a:r>
              <a:rPr lang="fr-FR" sz="1200" b="0">
                <a:solidFill>
                  <a:srgbClr val="434F54"/>
                </a:solidFill>
                <a:latin typeface="Menlo"/>
              </a:rPr>
              <a:t>(</a:t>
            </a:r>
            <a:r>
              <a:rPr lang="fr-FR" sz="1200" b="0">
                <a:solidFill>
                  <a:srgbClr val="4E5B61"/>
                </a:solidFill>
                <a:latin typeface="Menlo"/>
              </a:rPr>
              <a:t> </a:t>
            </a:r>
            <a:r>
              <a:rPr lang="fr-FR" sz="1200" b="0" err="1">
                <a:solidFill>
                  <a:srgbClr val="4E5B61"/>
                </a:solidFill>
                <a:latin typeface="Menlo"/>
              </a:rPr>
              <a:t>TypicalLEDStrip</a:t>
            </a:r>
            <a:r>
              <a:rPr lang="fr-FR" sz="1200" b="0">
                <a:solidFill>
                  <a:srgbClr val="4E5B61"/>
                </a:solidFill>
                <a:latin typeface="Menlo"/>
              </a:rPr>
              <a:t> </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FastLED</a:t>
            </a:r>
            <a:r>
              <a:rPr lang="fr-FR" sz="1200" b="0" err="1">
                <a:solidFill>
                  <a:srgbClr val="4E5B61"/>
                </a:solidFill>
                <a:latin typeface="Menlo"/>
              </a:rPr>
              <a:t>.</a:t>
            </a:r>
            <a:r>
              <a:rPr lang="fr-FR" sz="1200" b="0" err="1">
                <a:solidFill>
                  <a:srgbClr val="D35400"/>
                </a:solidFill>
                <a:latin typeface="Menlo"/>
              </a:rPr>
              <a:t>setBrightness</a:t>
            </a:r>
            <a:r>
              <a:rPr lang="fr-FR" sz="1200" b="0">
                <a:solidFill>
                  <a:srgbClr val="434F54"/>
                </a:solidFill>
                <a:latin typeface="Menlo"/>
              </a:rPr>
              <a:t>(</a:t>
            </a:r>
            <a:r>
              <a:rPr lang="fr-FR" sz="1200" b="0">
                <a:solidFill>
                  <a:srgbClr val="4E5B61"/>
                </a:solidFill>
                <a:latin typeface="Menlo"/>
              </a:rPr>
              <a:t> BRIGHTNESS </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4E5B61"/>
                </a:solidFill>
                <a:latin typeface="Menlo"/>
              </a:rPr>
              <a:t>currentPalette</a:t>
            </a:r>
            <a:r>
              <a:rPr lang="fr-FR" sz="1200" b="0">
                <a:solidFill>
                  <a:srgbClr val="4E5B61"/>
                </a:solidFill>
                <a:latin typeface="Menlo"/>
              </a:rPr>
              <a:t> = </a:t>
            </a:r>
            <a:r>
              <a:rPr lang="fr-FR" sz="1200" b="0" err="1">
                <a:solidFill>
                  <a:srgbClr val="4E5B61"/>
                </a:solidFill>
                <a:latin typeface="Menlo"/>
              </a:rPr>
              <a:t>RainbowColors_p</a:t>
            </a:r>
            <a:r>
              <a:rPr lang="fr-FR" sz="1200" b="0">
                <a:solidFill>
                  <a:srgbClr val="4E5B61"/>
                </a:solidFill>
                <a:latin typeface="Menlo"/>
              </a:rPr>
              <a:t>;</a:t>
            </a:r>
            <a:endParaRPr lang="fr-FR" sz="1200"/>
          </a:p>
          <a:p>
            <a:r>
              <a:rPr lang="fr-FR" sz="1200" b="0" err="1">
                <a:solidFill>
                  <a:srgbClr val="4E5B61"/>
                </a:solidFill>
                <a:latin typeface="Menlo"/>
              </a:rPr>
              <a:t>currentBlending</a:t>
            </a:r>
            <a:r>
              <a:rPr lang="fr-FR" sz="1200" b="0">
                <a:solidFill>
                  <a:srgbClr val="4E5B61"/>
                </a:solidFill>
                <a:latin typeface="Menlo"/>
              </a:rPr>
              <a:t> = LINEARBLEND;</a:t>
            </a:r>
            <a:endParaRPr lang="fr-FR" sz="1200"/>
          </a:p>
          <a:p>
            <a:r>
              <a:rPr lang="fr-FR" sz="1200" b="0" err="1">
                <a:solidFill>
                  <a:srgbClr val="00979D"/>
                </a:solidFill>
                <a:latin typeface="Menlo"/>
              </a:rPr>
              <a:t>void</a:t>
            </a:r>
            <a:r>
              <a:rPr lang="fr-FR" sz="1200" b="0">
                <a:solidFill>
                  <a:srgbClr val="4E5B61"/>
                </a:solidFill>
                <a:latin typeface="Menlo"/>
              </a:rPr>
              <a:t> </a:t>
            </a:r>
            <a:r>
              <a:rPr lang="fr-FR" sz="1200" b="0" err="1">
                <a:solidFill>
                  <a:srgbClr val="D35400"/>
                </a:solidFill>
                <a:latin typeface="Menlo"/>
              </a:rPr>
              <a:t>loop</a:t>
            </a:r>
            <a:r>
              <a:rPr lang="fr-FR" sz="1200" b="0">
                <a:solidFill>
                  <a:srgbClr val="434F54"/>
                </a:solidFill>
                <a:latin typeface="Menlo"/>
              </a:rPr>
              <a:t>()</a:t>
            </a:r>
            <a:r>
              <a:rPr lang="fr-FR" sz="1200" b="0">
                <a:solidFill>
                  <a:srgbClr val="4E5B61"/>
                </a:solidFill>
                <a:latin typeface="Menlo"/>
              </a:rPr>
              <a:t> </a:t>
            </a:r>
            <a:r>
              <a:rPr lang="fr-FR" sz="1200" b="0">
                <a:solidFill>
                  <a:srgbClr val="434F54"/>
                </a:solidFill>
                <a:latin typeface="Menlo"/>
              </a:rPr>
              <a:t>{</a:t>
            </a:r>
            <a:endParaRPr lang="fr-FR" sz="1200"/>
          </a:p>
          <a:p>
            <a:r>
              <a:rPr lang="fr-FR" sz="1200" b="0" err="1">
                <a:solidFill>
                  <a:srgbClr val="D35400"/>
                </a:solidFill>
                <a:latin typeface="Menlo"/>
              </a:rPr>
              <a:t>sht</a:t>
            </a:r>
            <a:r>
              <a:rPr lang="fr-FR" sz="1200" b="0" err="1">
                <a:solidFill>
                  <a:srgbClr val="4E5B61"/>
                </a:solidFill>
                <a:latin typeface="Menlo"/>
              </a:rPr>
              <a:t>.</a:t>
            </a:r>
            <a:r>
              <a:rPr lang="fr-FR" sz="1200" b="0" err="1">
                <a:solidFill>
                  <a:srgbClr val="D35400"/>
                </a:solidFill>
                <a:latin typeface="Menlo"/>
              </a:rPr>
              <a:t>readSample</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Serial</a:t>
            </a:r>
            <a:r>
              <a:rPr lang="fr-FR" sz="1200" b="0" err="1">
                <a:solidFill>
                  <a:srgbClr val="4E5B61"/>
                </a:solidFill>
                <a:latin typeface="Menlo"/>
              </a:rPr>
              <a:t>.</a:t>
            </a:r>
            <a:r>
              <a:rPr lang="fr-FR" sz="1200" b="0" err="1">
                <a:solidFill>
                  <a:srgbClr val="D35400"/>
                </a:solidFill>
                <a:latin typeface="Menlo"/>
              </a:rPr>
              <a:t>print</a:t>
            </a:r>
            <a:r>
              <a:rPr lang="fr-FR" sz="1200" b="0">
                <a:solidFill>
                  <a:srgbClr val="434F54"/>
                </a:solidFill>
                <a:latin typeface="Menlo"/>
              </a:rPr>
              <a:t>(</a:t>
            </a:r>
            <a:r>
              <a:rPr lang="fr-FR" sz="1200" b="0" err="1">
                <a:solidFill>
                  <a:srgbClr val="D35400"/>
                </a:solidFill>
                <a:latin typeface="Menlo"/>
              </a:rPr>
              <a:t>sht</a:t>
            </a:r>
            <a:r>
              <a:rPr lang="fr-FR" sz="1200" b="0" err="1">
                <a:solidFill>
                  <a:srgbClr val="4E5B61"/>
                </a:solidFill>
                <a:latin typeface="Menlo"/>
              </a:rPr>
              <a:t>.</a:t>
            </a:r>
            <a:r>
              <a:rPr lang="fr-FR" sz="1200" b="0" err="1">
                <a:solidFill>
                  <a:srgbClr val="D35400"/>
                </a:solidFill>
                <a:latin typeface="Menlo"/>
              </a:rPr>
              <a:t>getTemperature</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Serial</a:t>
            </a:r>
            <a:r>
              <a:rPr lang="fr-FR" sz="1200" b="0" err="1">
                <a:solidFill>
                  <a:srgbClr val="4E5B61"/>
                </a:solidFill>
                <a:latin typeface="Menlo"/>
              </a:rPr>
              <a:t>.</a:t>
            </a:r>
            <a:r>
              <a:rPr lang="fr-FR" sz="1200" b="0" err="1">
                <a:solidFill>
                  <a:srgbClr val="D35400"/>
                </a:solidFill>
                <a:latin typeface="Menlo"/>
              </a:rPr>
              <a:t>print</a:t>
            </a:r>
            <a:r>
              <a:rPr lang="fr-FR" sz="1200" b="0">
                <a:solidFill>
                  <a:srgbClr val="434F54"/>
                </a:solidFill>
                <a:latin typeface="Menlo"/>
              </a:rPr>
              <a:t>(</a:t>
            </a:r>
            <a:r>
              <a:rPr lang="fr-FR" sz="1200" b="0">
                <a:solidFill>
                  <a:srgbClr val="D35400"/>
                </a:solidFill>
                <a:latin typeface="Menlo"/>
              </a:rPr>
              <a:t>F</a:t>
            </a:r>
            <a:r>
              <a:rPr lang="fr-FR" sz="1200" b="0">
                <a:solidFill>
                  <a:srgbClr val="434F54"/>
                </a:solidFill>
                <a:latin typeface="Menlo"/>
              </a:rPr>
              <a:t>(</a:t>
            </a:r>
            <a:r>
              <a:rPr lang="fr-FR" sz="1200" b="0">
                <a:solidFill>
                  <a:srgbClr val="005C5F"/>
                </a:solidFill>
                <a:latin typeface="Menlo"/>
              </a:rPr>
              <a:t>" "</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Serial</a:t>
            </a:r>
            <a:r>
              <a:rPr lang="fr-FR" sz="1200" b="0" err="1">
                <a:solidFill>
                  <a:srgbClr val="4E5B61"/>
                </a:solidFill>
                <a:latin typeface="Menlo"/>
              </a:rPr>
              <a:t>.</a:t>
            </a:r>
            <a:r>
              <a:rPr lang="fr-FR" sz="1200" b="0" err="1">
                <a:solidFill>
                  <a:srgbClr val="D35400"/>
                </a:solidFill>
                <a:latin typeface="Menlo"/>
              </a:rPr>
              <a:t>println</a:t>
            </a:r>
            <a:r>
              <a:rPr lang="fr-FR" sz="1200" b="0">
                <a:solidFill>
                  <a:srgbClr val="434F54"/>
                </a:solidFill>
                <a:latin typeface="Menlo"/>
              </a:rPr>
              <a:t>(</a:t>
            </a:r>
            <a:r>
              <a:rPr lang="fr-FR" sz="1200" b="0" err="1">
                <a:solidFill>
                  <a:srgbClr val="D35400"/>
                </a:solidFill>
                <a:latin typeface="Menlo"/>
              </a:rPr>
              <a:t>sht</a:t>
            </a:r>
            <a:r>
              <a:rPr lang="fr-FR" sz="1200" b="0" err="1">
                <a:solidFill>
                  <a:srgbClr val="4E5B61"/>
                </a:solidFill>
                <a:latin typeface="Menlo"/>
              </a:rPr>
              <a:t>.</a:t>
            </a:r>
            <a:r>
              <a:rPr lang="fr-FR" sz="1200" b="0" err="1">
                <a:solidFill>
                  <a:srgbClr val="D35400"/>
                </a:solidFill>
                <a:latin typeface="Menlo"/>
              </a:rPr>
              <a:t>getHumidity</a:t>
            </a:r>
            <a:r>
              <a:rPr lang="fr-FR" sz="1200" b="0">
                <a:solidFill>
                  <a:srgbClr val="434F54"/>
                </a:solidFill>
                <a:latin typeface="Menlo"/>
              </a:rPr>
              <a:t>())</a:t>
            </a:r>
            <a:r>
              <a:rPr lang="fr-FR" sz="1200" b="0">
                <a:solidFill>
                  <a:srgbClr val="4E5B61"/>
                </a:solidFill>
                <a:latin typeface="Menlo"/>
              </a:rPr>
              <a:t>;</a:t>
            </a:r>
            <a:endParaRPr lang="fr-FR" sz="1200"/>
          </a:p>
          <a:p>
            <a:r>
              <a:rPr lang="fr-FR" sz="1200" b="0">
                <a:solidFill>
                  <a:srgbClr val="00979D"/>
                </a:solidFill>
                <a:latin typeface="Menlo"/>
              </a:rPr>
              <a:t>uint8_t</a:t>
            </a:r>
            <a:r>
              <a:rPr lang="fr-FR" sz="1200" b="0">
                <a:solidFill>
                  <a:srgbClr val="4E5B61"/>
                </a:solidFill>
                <a:latin typeface="Menlo"/>
              </a:rPr>
              <a:t> temp = </a:t>
            </a:r>
            <a:r>
              <a:rPr lang="fr-FR" sz="1200" b="0" err="1">
                <a:solidFill>
                  <a:srgbClr val="D35400"/>
                </a:solidFill>
                <a:latin typeface="Menlo"/>
              </a:rPr>
              <a:t>map</a:t>
            </a:r>
            <a:r>
              <a:rPr lang="fr-FR" sz="1200" b="0">
                <a:solidFill>
                  <a:srgbClr val="434F54"/>
                </a:solidFill>
                <a:latin typeface="Menlo"/>
              </a:rPr>
              <a:t>(</a:t>
            </a:r>
            <a:r>
              <a:rPr lang="fr-FR" sz="1200" b="0" err="1">
                <a:solidFill>
                  <a:srgbClr val="D35400"/>
                </a:solidFill>
                <a:latin typeface="Menlo"/>
              </a:rPr>
              <a:t>sht</a:t>
            </a:r>
            <a:r>
              <a:rPr lang="fr-FR" sz="1200" b="0" err="1">
                <a:solidFill>
                  <a:srgbClr val="4E5B61"/>
                </a:solidFill>
                <a:latin typeface="Menlo"/>
              </a:rPr>
              <a:t>.</a:t>
            </a:r>
            <a:r>
              <a:rPr lang="fr-FR" sz="1200" b="0" err="1">
                <a:solidFill>
                  <a:srgbClr val="D35400"/>
                </a:solidFill>
                <a:latin typeface="Menlo"/>
              </a:rPr>
              <a:t>getTemperature</a:t>
            </a:r>
            <a:r>
              <a:rPr lang="fr-FR" sz="1200" b="0">
                <a:solidFill>
                  <a:srgbClr val="434F54"/>
                </a:solidFill>
                <a:latin typeface="Menlo"/>
              </a:rPr>
              <a:t>()</a:t>
            </a:r>
            <a:r>
              <a:rPr lang="fr-FR" sz="1200" b="0">
                <a:solidFill>
                  <a:srgbClr val="4E5B61"/>
                </a:solidFill>
                <a:latin typeface="Menlo"/>
              </a:rPr>
              <a:t>, </a:t>
            </a:r>
            <a:r>
              <a:rPr lang="fr-FR" sz="1200" b="0">
                <a:solidFill>
                  <a:srgbClr val="005C5F"/>
                </a:solidFill>
                <a:latin typeface="Menlo"/>
              </a:rPr>
              <a:t>20</a:t>
            </a:r>
            <a:r>
              <a:rPr lang="fr-FR" sz="1200" b="0">
                <a:solidFill>
                  <a:srgbClr val="4E5B61"/>
                </a:solidFill>
                <a:latin typeface="Menlo"/>
              </a:rPr>
              <a:t>,</a:t>
            </a:r>
            <a:r>
              <a:rPr lang="fr-FR" sz="1200" b="0">
                <a:solidFill>
                  <a:srgbClr val="005C5F"/>
                </a:solidFill>
                <a:latin typeface="Menlo"/>
              </a:rPr>
              <a:t>35</a:t>
            </a:r>
            <a:r>
              <a:rPr lang="fr-FR" sz="1200" b="0">
                <a:solidFill>
                  <a:srgbClr val="4E5B61"/>
                </a:solidFill>
                <a:latin typeface="Menlo"/>
              </a:rPr>
              <a:t>,</a:t>
            </a:r>
            <a:r>
              <a:rPr lang="fr-FR" sz="1200" b="0">
                <a:solidFill>
                  <a:srgbClr val="005C5F"/>
                </a:solidFill>
                <a:latin typeface="Menlo"/>
              </a:rPr>
              <a:t>170</a:t>
            </a:r>
            <a:r>
              <a:rPr lang="fr-FR" sz="1200" b="0">
                <a:solidFill>
                  <a:srgbClr val="4E5B61"/>
                </a:solidFill>
                <a:latin typeface="Menlo"/>
              </a:rPr>
              <a:t>,</a:t>
            </a:r>
            <a:r>
              <a:rPr lang="fr-FR" sz="1200" b="0">
                <a:solidFill>
                  <a:srgbClr val="005C5F"/>
                </a:solidFill>
                <a:latin typeface="Menlo"/>
              </a:rPr>
              <a:t>0</a:t>
            </a:r>
            <a:r>
              <a:rPr lang="fr-FR" sz="1200" b="0">
                <a:solidFill>
                  <a:srgbClr val="434F54"/>
                </a:solidFill>
                <a:latin typeface="Menlo"/>
              </a:rPr>
              <a:t>)</a:t>
            </a:r>
            <a:r>
              <a:rPr lang="fr-FR" sz="1200" b="0">
                <a:solidFill>
                  <a:srgbClr val="4E5B61"/>
                </a:solidFill>
                <a:latin typeface="Menlo"/>
              </a:rPr>
              <a:t>;</a:t>
            </a:r>
            <a:r>
              <a:rPr lang="fr-FR" sz="1200" b="0">
                <a:solidFill>
                  <a:srgbClr val="95A5A6"/>
                </a:solidFill>
                <a:latin typeface="Menlo"/>
              </a:rPr>
              <a:t> // </a:t>
            </a:r>
            <a:r>
              <a:rPr lang="fr-FR" sz="1200" b="0" err="1">
                <a:solidFill>
                  <a:srgbClr val="95A5A6"/>
                </a:solidFill>
                <a:latin typeface="Menlo"/>
              </a:rPr>
              <a:t>Map</a:t>
            </a:r>
            <a:r>
              <a:rPr lang="fr-FR" sz="1200" b="0">
                <a:solidFill>
                  <a:srgbClr val="95A5A6"/>
                </a:solidFill>
                <a:latin typeface="Menlo"/>
              </a:rPr>
              <a:t> value </a:t>
            </a:r>
            <a:r>
              <a:rPr lang="fr-FR" sz="1200" b="0" err="1">
                <a:solidFill>
                  <a:srgbClr val="95A5A6"/>
                </a:solidFill>
                <a:latin typeface="Menlo"/>
              </a:rPr>
              <a:t>from</a:t>
            </a:r>
            <a:r>
              <a:rPr lang="fr-FR" sz="1200" b="0">
                <a:solidFill>
                  <a:srgbClr val="95A5A6"/>
                </a:solidFill>
                <a:latin typeface="Menlo"/>
              </a:rPr>
              <a:t> </a:t>
            </a:r>
            <a:r>
              <a:rPr lang="fr-FR" sz="1200" b="0" err="1">
                <a:solidFill>
                  <a:srgbClr val="95A5A6"/>
                </a:solidFill>
                <a:latin typeface="Menlo"/>
              </a:rPr>
              <a:t>luminosity</a:t>
            </a:r>
            <a:r>
              <a:rPr lang="fr-FR" sz="1200" b="0">
                <a:solidFill>
                  <a:srgbClr val="95A5A6"/>
                </a:solidFill>
                <a:latin typeface="Menlo"/>
              </a:rPr>
              <a:t> </a:t>
            </a:r>
            <a:r>
              <a:rPr lang="fr-FR" sz="1200" b="0" err="1">
                <a:solidFill>
                  <a:srgbClr val="95A5A6"/>
                </a:solidFill>
                <a:latin typeface="Menlo"/>
              </a:rPr>
              <a:t>sensor</a:t>
            </a:r>
            <a:r>
              <a:rPr lang="fr-FR" sz="1200" b="0">
                <a:solidFill>
                  <a:srgbClr val="95A5A6"/>
                </a:solidFill>
                <a:latin typeface="Menlo"/>
              </a:rPr>
              <a:t> to LED</a:t>
            </a:r>
            <a:endParaRPr lang="fr-FR" sz="1200"/>
          </a:p>
          <a:p>
            <a:r>
              <a:rPr lang="fr-FR" sz="1200" b="0">
                <a:solidFill>
                  <a:srgbClr val="95A5A6"/>
                </a:solidFill>
                <a:latin typeface="Menlo"/>
              </a:rPr>
              <a:t>// </a:t>
            </a:r>
            <a:r>
              <a:rPr lang="fr-FR" sz="1200" b="0" err="1">
                <a:solidFill>
                  <a:srgbClr val="95A5A6"/>
                </a:solidFill>
                <a:latin typeface="Menlo"/>
              </a:rPr>
              <a:t>FastLED's</a:t>
            </a:r>
            <a:r>
              <a:rPr lang="fr-FR" sz="1200" b="0">
                <a:solidFill>
                  <a:srgbClr val="95A5A6"/>
                </a:solidFill>
                <a:latin typeface="Menlo"/>
              </a:rPr>
              <a:t> </a:t>
            </a:r>
            <a:r>
              <a:rPr lang="fr-FR" sz="1200" b="0" err="1">
                <a:solidFill>
                  <a:srgbClr val="95A5A6"/>
                </a:solidFill>
                <a:latin typeface="Menlo"/>
              </a:rPr>
              <a:t>built-in</a:t>
            </a:r>
            <a:r>
              <a:rPr lang="fr-FR" sz="1200" b="0">
                <a:solidFill>
                  <a:srgbClr val="95A5A6"/>
                </a:solidFill>
                <a:latin typeface="Menlo"/>
              </a:rPr>
              <a:t> </a:t>
            </a:r>
            <a:r>
              <a:rPr lang="fr-FR" sz="1200" b="0" err="1">
                <a:solidFill>
                  <a:srgbClr val="95A5A6"/>
                </a:solidFill>
                <a:latin typeface="Menlo"/>
              </a:rPr>
              <a:t>rainbow</a:t>
            </a:r>
            <a:r>
              <a:rPr lang="fr-FR" sz="1200" b="0">
                <a:solidFill>
                  <a:srgbClr val="95A5A6"/>
                </a:solidFill>
                <a:latin typeface="Menlo"/>
              </a:rPr>
              <a:t> </a:t>
            </a:r>
            <a:r>
              <a:rPr lang="fr-FR" sz="1200" b="0" err="1">
                <a:solidFill>
                  <a:srgbClr val="95A5A6"/>
                </a:solidFill>
                <a:latin typeface="Menlo"/>
              </a:rPr>
              <a:t>generator</a:t>
            </a:r>
            <a:endParaRPr lang="fr-FR" sz="1200"/>
          </a:p>
          <a:p>
            <a:r>
              <a:rPr lang="fr-FR" sz="1200" b="0" err="1">
                <a:solidFill>
                  <a:srgbClr val="D35400"/>
                </a:solidFill>
                <a:latin typeface="Menlo"/>
              </a:rPr>
              <a:t>fill_solid</a:t>
            </a:r>
            <a:r>
              <a:rPr lang="fr-FR" sz="1200" b="0">
                <a:solidFill>
                  <a:srgbClr val="434F54"/>
                </a:solidFill>
                <a:latin typeface="Menlo"/>
              </a:rPr>
              <a:t>(</a:t>
            </a:r>
            <a:r>
              <a:rPr lang="fr-FR" sz="1200" b="0">
                <a:solidFill>
                  <a:srgbClr val="4E5B61"/>
                </a:solidFill>
                <a:latin typeface="Menlo"/>
              </a:rPr>
              <a:t> </a:t>
            </a:r>
            <a:r>
              <a:rPr lang="fr-FR" sz="1200" b="0" err="1">
                <a:solidFill>
                  <a:srgbClr val="4E5B61"/>
                </a:solidFill>
                <a:latin typeface="Menlo"/>
              </a:rPr>
              <a:t>leds</a:t>
            </a:r>
            <a:r>
              <a:rPr lang="fr-FR" sz="1200" b="0">
                <a:solidFill>
                  <a:srgbClr val="4E5B61"/>
                </a:solidFill>
                <a:latin typeface="Menlo"/>
              </a:rPr>
              <a:t>, NUM_LEDS, </a:t>
            </a:r>
            <a:r>
              <a:rPr lang="fr-FR" sz="1200" b="0" err="1">
                <a:solidFill>
                  <a:srgbClr val="D35400"/>
                </a:solidFill>
                <a:latin typeface="Menlo"/>
              </a:rPr>
              <a:t>ColorFromPalette</a:t>
            </a:r>
            <a:r>
              <a:rPr lang="fr-FR" sz="1200" b="0">
                <a:solidFill>
                  <a:srgbClr val="434F54"/>
                </a:solidFill>
                <a:latin typeface="Menlo"/>
              </a:rPr>
              <a:t>(</a:t>
            </a:r>
            <a:r>
              <a:rPr lang="fr-FR" sz="1200" b="0" err="1">
                <a:solidFill>
                  <a:srgbClr val="4E5B61"/>
                </a:solidFill>
                <a:latin typeface="Menlo"/>
              </a:rPr>
              <a:t>RainbowColors_p,temp,BRIGHTNESS</a:t>
            </a:r>
            <a:r>
              <a:rPr lang="fr-FR" sz="1200" b="0">
                <a:solidFill>
                  <a:srgbClr val="4E5B61"/>
                </a:solidFill>
                <a:latin typeface="Menlo"/>
              </a:rPr>
              <a:t>, LINEARBLEND</a:t>
            </a:r>
            <a:r>
              <a:rPr lang="fr-FR" sz="1200" b="0">
                <a:solidFill>
                  <a:srgbClr val="434F54"/>
                </a:solidFill>
                <a:latin typeface="Menlo"/>
              </a:rPr>
              <a:t>))</a:t>
            </a:r>
            <a:r>
              <a:rPr lang="fr-FR" sz="1200" b="0">
                <a:solidFill>
                  <a:srgbClr val="4E5B61"/>
                </a:solidFill>
                <a:latin typeface="Menlo"/>
              </a:rPr>
              <a:t>;</a:t>
            </a:r>
            <a:endParaRPr lang="fr-FR" sz="1200"/>
          </a:p>
          <a:p>
            <a:r>
              <a:rPr lang="fr-FR" sz="1200" b="0">
                <a:solidFill>
                  <a:srgbClr val="95A5A6"/>
                </a:solidFill>
                <a:latin typeface="Menlo"/>
              </a:rPr>
              <a:t>// </a:t>
            </a:r>
            <a:r>
              <a:rPr lang="fr-FR" sz="1200" b="0" err="1">
                <a:solidFill>
                  <a:srgbClr val="95A5A6"/>
                </a:solidFill>
                <a:latin typeface="Menlo"/>
              </a:rPr>
              <a:t>send</a:t>
            </a:r>
            <a:r>
              <a:rPr lang="fr-FR" sz="1200" b="0">
                <a:solidFill>
                  <a:srgbClr val="95A5A6"/>
                </a:solidFill>
                <a:latin typeface="Menlo"/>
              </a:rPr>
              <a:t> the '</a:t>
            </a:r>
            <a:r>
              <a:rPr lang="fr-FR" sz="1200" b="0" err="1">
                <a:solidFill>
                  <a:srgbClr val="95A5A6"/>
                </a:solidFill>
                <a:latin typeface="Menlo"/>
              </a:rPr>
              <a:t>leds</a:t>
            </a:r>
            <a:r>
              <a:rPr lang="fr-FR" sz="1200" b="0">
                <a:solidFill>
                  <a:srgbClr val="95A5A6"/>
                </a:solidFill>
                <a:latin typeface="Menlo"/>
              </a:rPr>
              <a:t>' </a:t>
            </a:r>
            <a:r>
              <a:rPr lang="fr-FR" sz="1200" b="0" err="1">
                <a:solidFill>
                  <a:srgbClr val="95A5A6"/>
                </a:solidFill>
                <a:latin typeface="Menlo"/>
              </a:rPr>
              <a:t>array</a:t>
            </a:r>
            <a:r>
              <a:rPr lang="fr-FR" sz="1200" b="0">
                <a:solidFill>
                  <a:srgbClr val="95A5A6"/>
                </a:solidFill>
                <a:latin typeface="Menlo"/>
              </a:rPr>
              <a:t> out to the </a:t>
            </a:r>
            <a:r>
              <a:rPr lang="fr-FR" sz="1200" b="0" err="1">
                <a:solidFill>
                  <a:srgbClr val="95A5A6"/>
                </a:solidFill>
                <a:latin typeface="Menlo"/>
              </a:rPr>
              <a:t>actual</a:t>
            </a:r>
            <a:r>
              <a:rPr lang="fr-FR" sz="1200" b="0">
                <a:solidFill>
                  <a:srgbClr val="95A5A6"/>
                </a:solidFill>
                <a:latin typeface="Menlo"/>
              </a:rPr>
              <a:t> LED </a:t>
            </a:r>
            <a:r>
              <a:rPr lang="fr-FR" sz="1200" b="0" err="1">
                <a:solidFill>
                  <a:srgbClr val="95A5A6"/>
                </a:solidFill>
                <a:latin typeface="Menlo"/>
              </a:rPr>
              <a:t>strip</a:t>
            </a:r>
            <a:endParaRPr lang="fr-FR" sz="1200"/>
          </a:p>
          <a:p>
            <a:r>
              <a:rPr lang="fr-FR" sz="1200" b="0" err="1">
                <a:solidFill>
                  <a:srgbClr val="D35400"/>
                </a:solidFill>
                <a:latin typeface="Menlo"/>
              </a:rPr>
              <a:t>FastLED</a:t>
            </a:r>
            <a:r>
              <a:rPr lang="fr-FR" sz="1200" b="0" err="1">
                <a:solidFill>
                  <a:srgbClr val="4E5B61"/>
                </a:solidFill>
                <a:latin typeface="Menlo"/>
              </a:rPr>
              <a:t>.</a:t>
            </a:r>
            <a:r>
              <a:rPr lang="fr-FR" sz="1200" b="0" err="1">
                <a:solidFill>
                  <a:srgbClr val="D35400"/>
                </a:solidFill>
                <a:latin typeface="Menlo"/>
              </a:rPr>
              <a:t>show</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FastLED</a:t>
            </a:r>
            <a:r>
              <a:rPr lang="fr-FR" sz="1200" b="0" err="1">
                <a:solidFill>
                  <a:srgbClr val="4E5B61"/>
                </a:solidFill>
                <a:latin typeface="Menlo"/>
              </a:rPr>
              <a:t>.</a:t>
            </a:r>
            <a:r>
              <a:rPr lang="fr-FR" sz="1200" b="0" err="1">
                <a:solidFill>
                  <a:srgbClr val="D35400"/>
                </a:solidFill>
                <a:latin typeface="Menlo"/>
              </a:rPr>
              <a:t>delay</a:t>
            </a:r>
            <a:r>
              <a:rPr lang="fr-FR" sz="1200" b="0">
                <a:solidFill>
                  <a:srgbClr val="434F54"/>
                </a:solidFill>
                <a:latin typeface="Menlo"/>
              </a:rPr>
              <a:t>(</a:t>
            </a:r>
            <a:r>
              <a:rPr lang="fr-FR" sz="1200" b="0">
                <a:solidFill>
                  <a:srgbClr val="005C5F"/>
                </a:solidFill>
                <a:latin typeface="Menlo"/>
              </a:rPr>
              <a:t>1000</a:t>
            </a:r>
            <a:r>
              <a:rPr lang="fr-FR" sz="1200" b="0">
                <a:solidFill>
                  <a:srgbClr val="4E5B61"/>
                </a:solidFill>
                <a:latin typeface="Menlo"/>
              </a:rPr>
              <a:t> / UPDATES_PER_SECOND</a:t>
            </a:r>
            <a:r>
              <a:rPr lang="fr-FR" sz="1200" b="0">
                <a:solidFill>
                  <a:srgbClr val="434F54"/>
                </a:solidFill>
                <a:latin typeface="Menlo"/>
              </a:rPr>
              <a:t>)</a:t>
            </a:r>
            <a:r>
              <a:rPr lang="fr-FR" sz="1200" b="0">
                <a:solidFill>
                  <a:srgbClr val="4E5B61"/>
                </a:solidFill>
                <a:latin typeface="Menlo"/>
              </a:rPr>
              <a:t>;</a:t>
            </a:r>
            <a:endParaRPr lang="fr-FR" sz="1200"/>
          </a:p>
          <a:p>
            <a:r>
              <a:rPr lang="fr-FR" sz="1200" b="0" err="1">
                <a:solidFill>
                  <a:srgbClr val="D35400"/>
                </a:solidFill>
                <a:latin typeface="Menlo"/>
              </a:rPr>
              <a:t>delay</a:t>
            </a:r>
            <a:r>
              <a:rPr lang="fr-FR" sz="1200" b="0">
                <a:solidFill>
                  <a:srgbClr val="434F54"/>
                </a:solidFill>
                <a:latin typeface="Menlo"/>
              </a:rPr>
              <a:t>(</a:t>
            </a:r>
            <a:r>
              <a:rPr lang="fr-FR" sz="1200" b="0">
                <a:solidFill>
                  <a:srgbClr val="005C5F"/>
                </a:solidFill>
                <a:latin typeface="Menlo"/>
              </a:rPr>
              <a:t>1000</a:t>
            </a:r>
            <a:r>
              <a:rPr lang="fr-FR" sz="1200" b="0">
                <a:solidFill>
                  <a:srgbClr val="434F54"/>
                </a:solidFill>
                <a:latin typeface="Menlo"/>
              </a:rPr>
              <a:t>)</a:t>
            </a:r>
            <a:r>
              <a:rPr lang="fr-FR" sz="1200" b="0">
                <a:solidFill>
                  <a:srgbClr val="4E5B61"/>
                </a:solidFill>
                <a:latin typeface="Menlo"/>
              </a:rPr>
              <a:t>;</a:t>
            </a:r>
            <a:endParaRPr lang="fr-FR" sz="1200"/>
          </a:p>
          <a:p>
            <a:r>
              <a:rPr lang="fr-FR" sz="1200" b="0">
                <a:solidFill>
                  <a:srgbClr val="434F54"/>
                </a:solidFill>
                <a:latin typeface="Menlo"/>
              </a:rPr>
              <a:t>}</a:t>
            </a:r>
            <a:endParaRPr lang="fr-FR" sz="1200"/>
          </a:p>
          <a:p>
            <a:br>
              <a:rPr lang="en-US"/>
            </a:br>
            <a:endParaRPr lang="en-US"/>
          </a:p>
          <a:p>
            <a:endParaRPr lang="fr-FR"/>
          </a:p>
        </p:txBody>
      </p:sp>
      <p:sp>
        <p:nvSpPr>
          <p:cNvPr id="3" name="Espace réservé du contenu 2">
            <a:extLst>
              <a:ext uri="{FF2B5EF4-FFF2-40B4-BE49-F238E27FC236}">
                <a16:creationId xmlns:a16="http://schemas.microsoft.com/office/drawing/2014/main" id="{4338EC47-621B-CF06-5B42-63A3AD3B3817}"/>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73945B3D-9E48-C7F4-724D-A8C523FD3B0F}"/>
              </a:ext>
            </a:extLst>
          </p:cNvPr>
          <p:cNvSpPr>
            <a:spLocks noGrp="1"/>
          </p:cNvSpPr>
          <p:nvPr>
            <p:ph type="dt" sz="half" idx="10"/>
          </p:nvPr>
        </p:nvSpPr>
        <p:spPr/>
        <p:txBody>
          <a:bodyPr/>
          <a:lstStyle/>
          <a:p>
            <a:fld id="{AD1FA391-B5C0-401C-806B-2743C16BD4FB}" type="datetime1">
              <a:rPr lang="en-US" smtClean="0"/>
              <a:t>6/6/2024</a:t>
            </a:fld>
            <a:endParaRPr lang="en-US"/>
          </a:p>
        </p:txBody>
      </p:sp>
      <p:sp>
        <p:nvSpPr>
          <p:cNvPr id="5" name="Espace réservé du pied de page 4">
            <a:extLst>
              <a:ext uri="{FF2B5EF4-FFF2-40B4-BE49-F238E27FC236}">
                <a16:creationId xmlns:a16="http://schemas.microsoft.com/office/drawing/2014/main" id="{EB2501D3-77D3-B088-3398-7C7289C87CCE}"/>
              </a:ext>
            </a:extLst>
          </p:cNvPr>
          <p:cNvSpPr>
            <a:spLocks noGrp="1"/>
          </p:cNvSpPr>
          <p:nvPr>
            <p:ph type="ftr" sz="quarter" idx="11"/>
          </p:nvPr>
        </p:nvSpPr>
        <p:spPr/>
        <p:txBody>
          <a:bodyPr/>
          <a:lstStyle/>
          <a:p>
            <a:r>
              <a:rPr lang="en-US" sz="3000" b="1"/>
              <a:t>Le code</a:t>
            </a:r>
            <a:endParaRPr lang="en-US"/>
          </a:p>
        </p:txBody>
      </p:sp>
      <p:sp>
        <p:nvSpPr>
          <p:cNvPr id="6" name="Espace réservé du numéro de diapositive 5">
            <a:extLst>
              <a:ext uri="{FF2B5EF4-FFF2-40B4-BE49-F238E27FC236}">
                <a16:creationId xmlns:a16="http://schemas.microsoft.com/office/drawing/2014/main" id="{62DF8DA9-9FA0-8D6E-4D90-42F0932EF8AD}"/>
              </a:ext>
            </a:extLst>
          </p:cNvPr>
          <p:cNvSpPr>
            <a:spLocks noGrp="1"/>
          </p:cNvSpPr>
          <p:nvPr>
            <p:ph type="sldNum" sz="quarter" idx="12"/>
          </p:nvPr>
        </p:nvSpPr>
        <p:spPr/>
        <p:txBody>
          <a:bodyPr/>
          <a:lstStyle/>
          <a:p>
            <a:fld id="{DFDF98CC-160E-494C-8C3C-8CDC5FA257DE}" type="slidenum">
              <a:rPr lang="en-US" smtClean="0"/>
              <a:t>7</a:t>
            </a:fld>
            <a:endParaRPr lang="en-US"/>
          </a:p>
        </p:txBody>
      </p:sp>
    </p:spTree>
    <p:extLst>
      <p:ext uri="{BB962C8B-B14F-4D97-AF65-F5344CB8AC3E}">
        <p14:creationId xmlns:p14="http://schemas.microsoft.com/office/powerpoint/2010/main" val="86246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5E47EB-F81D-33AE-1C32-C0810457F101}"/>
              </a:ext>
            </a:extLst>
          </p:cNvPr>
          <p:cNvSpPr>
            <a:spLocks noGrp="1"/>
          </p:cNvSpPr>
          <p:nvPr>
            <p:ph type="title"/>
          </p:nvPr>
        </p:nvSpPr>
        <p:spPr/>
        <p:txBody>
          <a:bodyPr/>
          <a:lstStyle/>
          <a:p>
            <a:r>
              <a:rPr lang="fr-FR" sz="2000" b="0"/>
              <a:t>En conclusions se projet fut réaliser avec succès du point de vu de l'utilisations mais pas de la forme.</a:t>
            </a:r>
            <a:br>
              <a:rPr lang="fr-FR" sz="2000" b="0"/>
            </a:br>
            <a:r>
              <a:rPr lang="fr-FR" sz="2000" b="0"/>
              <a:t>Un tel dispositif pourrais  avoir de nombreuse fonctionnalité comme prévenir de probable risque d'incendie ou encore dans des zones de stockage ou les température doivent maintenue</a:t>
            </a:r>
            <a:endParaRPr lang="fr-FR" sz="1400"/>
          </a:p>
        </p:txBody>
      </p:sp>
      <p:sp>
        <p:nvSpPr>
          <p:cNvPr id="3" name="Espace réservé du contenu 2">
            <a:extLst>
              <a:ext uri="{FF2B5EF4-FFF2-40B4-BE49-F238E27FC236}">
                <a16:creationId xmlns:a16="http://schemas.microsoft.com/office/drawing/2014/main" id="{7958193C-7823-8F55-FC7D-C83BDAB854A9}"/>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1337D6CA-C1E1-CFF1-9B88-D53D42D79E8E}"/>
              </a:ext>
            </a:extLst>
          </p:cNvPr>
          <p:cNvSpPr>
            <a:spLocks noGrp="1"/>
          </p:cNvSpPr>
          <p:nvPr>
            <p:ph type="dt" sz="half" idx="10"/>
          </p:nvPr>
        </p:nvSpPr>
        <p:spPr/>
        <p:txBody>
          <a:bodyPr/>
          <a:lstStyle/>
          <a:p>
            <a:fld id="{AD1FA391-B5C0-401C-806B-2743C16BD4FB}" type="datetime1">
              <a:rPr lang="en-US" smtClean="0"/>
              <a:t>6/6/2024</a:t>
            </a:fld>
            <a:endParaRPr lang="en-US"/>
          </a:p>
        </p:txBody>
      </p:sp>
      <p:sp>
        <p:nvSpPr>
          <p:cNvPr id="5" name="Espace réservé du pied de page 4">
            <a:extLst>
              <a:ext uri="{FF2B5EF4-FFF2-40B4-BE49-F238E27FC236}">
                <a16:creationId xmlns:a16="http://schemas.microsoft.com/office/drawing/2014/main" id="{DDBAD865-A999-7D99-9855-D7242FC203CB}"/>
              </a:ext>
            </a:extLst>
          </p:cNvPr>
          <p:cNvSpPr>
            <a:spLocks noGrp="1"/>
          </p:cNvSpPr>
          <p:nvPr>
            <p:ph type="ftr" sz="quarter" idx="11"/>
          </p:nvPr>
        </p:nvSpPr>
        <p:spPr/>
        <p:txBody>
          <a:bodyPr/>
          <a:lstStyle/>
          <a:p>
            <a:r>
              <a:rPr lang="en-US" sz="2800" b="1"/>
              <a:t>Conclusion</a:t>
            </a:r>
            <a:endParaRPr lang="en-US"/>
          </a:p>
        </p:txBody>
      </p:sp>
      <p:sp>
        <p:nvSpPr>
          <p:cNvPr id="6" name="Espace réservé du numéro de diapositive 5">
            <a:extLst>
              <a:ext uri="{FF2B5EF4-FFF2-40B4-BE49-F238E27FC236}">
                <a16:creationId xmlns:a16="http://schemas.microsoft.com/office/drawing/2014/main" id="{27E7985C-9D0A-D0CA-68CE-1B7FCFA87509}"/>
              </a:ext>
            </a:extLst>
          </p:cNvPr>
          <p:cNvSpPr>
            <a:spLocks noGrp="1"/>
          </p:cNvSpPr>
          <p:nvPr>
            <p:ph type="sldNum" sz="quarter" idx="12"/>
          </p:nvPr>
        </p:nvSpPr>
        <p:spPr/>
        <p:txBody>
          <a:bodyPr/>
          <a:lstStyle/>
          <a:p>
            <a:fld id="{DFDF98CC-160E-494C-8C3C-8CDC5FA257DE}" type="slidenum">
              <a:rPr lang="en-US" smtClean="0"/>
              <a:t>8</a:t>
            </a:fld>
            <a:endParaRPr lang="en-US"/>
          </a:p>
        </p:txBody>
      </p:sp>
    </p:spTree>
    <p:extLst>
      <p:ext uri="{BB962C8B-B14F-4D97-AF65-F5344CB8AC3E}">
        <p14:creationId xmlns:p14="http://schemas.microsoft.com/office/powerpoint/2010/main" val="4141306867"/>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E1835"/>
      </a:dk2>
      <a:lt2>
        <a:srgbClr val="F0F3F3"/>
      </a:lt2>
      <a:accent1>
        <a:srgbClr val="C34D5E"/>
      </a:accent1>
      <a:accent2>
        <a:srgbClr val="B13B7D"/>
      </a:accent2>
      <a:accent3>
        <a:srgbClr val="C34DC0"/>
      </a:accent3>
      <a:accent4>
        <a:srgbClr val="833BB1"/>
      </a:accent4>
      <a:accent5>
        <a:srgbClr val="634DC3"/>
      </a:accent5>
      <a:accent6>
        <a:srgbClr val="3B56B1"/>
      </a:accent6>
      <a:hlink>
        <a:srgbClr val="794FC4"/>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8</Slides>
  <Notes>0</Notes>
  <HiddenSlides>0</HiddenSlide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GestaltVTI</vt:lpstr>
      <vt:lpstr>Projet CSF</vt:lpstr>
      <vt:lpstr>1projet 2matériel 3réalisation 4utilisation 6 le code 5conclusion</vt:lpstr>
      <vt:lpstr>Thermomètre lumineux.    Mon projets est la réalisation d'un thermomètre lumineux. J'ai choisie ce projets pour plusieurs raison tout d'abord a travers mon projets je voulais modifier un objets du quotidien déjà existant et en simplifier sont fonctionnement. Ensuite car au première abor je me suis dit que cela pour être acer simple a réaliser.</vt:lpstr>
      <vt:lpstr>Pour réaliser ce projets j'avais prévue d'utiliser : une bande laide  1carte RFThings UCA  Un boitier en plastique   malheureusement à cause du peut temps que j'ai eu. J'ai dut revoir mes ambitions à la baisse. Le matériel utiliser fut donc:  1carte RFThings UCA</vt:lpstr>
      <vt:lpstr>Pour réaliser ce projets je voulais utiliser la cartes RF sur la quel j'aurais utiliser le capteur de température qui aurait était relier a la bande l'aide. Cette dernière aurais changer de couleur pour indiquer si la température dans la quel se trouve le dispositif est soit trop base trop haute ou bien a une bonne température. Le code couleur utiliser aurait était bleu trop froid, jaune pale bonne température et rouge température trop haute. Et une fois tout cela réaliser j'aurais fais un boitier a l'aide de l'imprimante 3D du FAB LAB qui aurait put accueillir la carte et la LED. </vt:lpstr>
      <vt:lpstr>Dans l'utilisation l'lorsque la carte est activer le capteur prend la température est grâce au code elle transforme les données de température en code lumineux .</vt:lpstr>
      <vt:lpstr>#include &lt;Wire.h&gt; #include "SHTSensor.h" // http://librarymanager/All#arduino_shtc3 #include &lt;FastLED.h&gt; // http://librarymanager/All#FASTLED #define LED_PIN 4 #define NUM_LEDS 21 #define BRIGHTNESS 64 #define LED_TYPE WS2811 #define COLOR_ORDER GRB CRGB leds[NUM_LEDS]; CRGBPalette16 currentPalette; TBlendType currentBlending; #define UPDATES_PER_SECOND 100 SHTSensor sht; void setup() { Serial.begin(115200); Wire.begin(); sht.init(); sht.setAccuracy(SHTSensor::SHT_ACCURACY_MEDIUM); // only supported by SHT3x Serial.println("Temperature:,Humidity:"); // Plot labels FastLED.addLeds&lt;LED_TYPE, LED_PIN, COLOR_ORDER&gt;(leds, NUM_LEDS).setCorrection( TypicalLEDStrip ); FastLED.setBrightness( BRIGHTNESS ); currentPalette = RainbowColors_p; currentBlending = LINEARBLEND; void loop() { sht.readSample(); Serial.print(sht.getTemperature()); Serial.print(F(" ")); Serial.println(sht.getHumidity()); uint8_t temp = map(sht.getTemperature(), 20,35,170,0); // Map value from luminosity sensor to LED // FastLED's built-in rainbow generator fill_solid( leds, NUM_LEDS, ColorFromPalette(RainbowColors_p,temp,BRIGHTNESS, LINEARBLEND)); // send the 'leds' array out to the actual LED strip FastLED.show(); FastLED.delay(1000 / UPDATES_PER_SECOND); delay(1000); }   </vt:lpstr>
      <vt:lpstr>En conclusions se projet fut réaliser avec succès du point de vu de l'utilisations mais pas de la forme. Un tel dispositif pourrais  avoir de nombreuse fonctionnalité comme prévenir de probable risque d'incendie ou encore dans des zones de stockage ou les température doivent maintenue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2</cp:revision>
  <dcterms:created xsi:type="dcterms:W3CDTF">2024-05-17T11:54:26Z</dcterms:created>
  <dcterms:modified xsi:type="dcterms:W3CDTF">2024-06-06T13:02:19Z</dcterms:modified>
</cp:coreProperties>
</file>